
<file path=[Content_Types].xml><?xml version="1.0" encoding="utf-8"?>
<Types xmlns="http://schemas.openxmlformats.org/package/2006/content-types">
  <Default Extension="xml" ContentType="application/xml"/>
  <Default Extension="wmf" ContentType="image/x-wmf"/>
  <Default Extension="jpeg" ContentType="image/jpeg"/>
  <Default Extension="jpg" ContentType="image/jpeg"/>
  <Default Extension="emf" ContentType="image/x-emf"/>
  <Default Extension="rels" ContentType="application/vnd.openxmlformats-package.relationships+xml"/>
  <Default Extension="gif" ContentType="image/gif"/>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1.xml" ContentType="application/vnd.openxmlformats-officedocument.drawingml.chart+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4.xml" ContentType="application/vnd.openxmlformats-officedocument.presentationml.notesSlide+xml"/>
  <Override PartName="/ppt/comments/comment1.xml" ContentType="application/vnd.openxmlformats-officedocument.presentationml.comments+xml"/>
  <Override PartName="/ppt/notesSlides/notesSlide35.xml" ContentType="application/vnd.openxmlformats-officedocument.presentationml.notesSlide+xml"/>
  <Override PartName="/ppt/comments/comment2.xml" ContentType="application/vnd.openxmlformats-officedocument.presentationml.comments+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charts/chart2.xml" ContentType="application/vnd.openxmlformats-officedocument.drawingml.chart+xml"/>
  <Override PartName="/ppt/theme/themeOverride1.xml" ContentType="application/vnd.openxmlformats-officedocument.themeOverride+xml"/>
  <Override PartName="/ppt/charts/chart3.xml" ContentType="application/vnd.openxmlformats-officedocument.drawingml.chart+xml"/>
  <Override PartName="/ppt/notesSlides/notesSlide4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charts/chart7.xml" ContentType="application/vnd.openxmlformats-officedocument.drawingml.chart+xml"/>
  <Override PartName="/ppt/notesSlides/notesSlide56.xml" ContentType="application/vnd.openxmlformats-officedocument.presentationml.notesSlide+xml"/>
  <Override PartName="/ppt/charts/chart8.xml" ContentType="application/vnd.openxmlformats-officedocument.drawingml.chart+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comments/comment3.xml" ContentType="application/vnd.openxmlformats-officedocument.presentationml.comments+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comments/comment4.xml" ContentType="application/vnd.openxmlformats-officedocument.presentationml.comments+xml"/>
  <Override PartName="/ppt/notesSlides/notesSlide87.xml" ContentType="application/vnd.openxmlformats-officedocument.presentationml.notesSlide+xml"/>
  <Override PartName="/ppt/comments/comment5.xml" ContentType="application/vnd.openxmlformats-officedocument.presentationml.comments+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9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37" r:id="rId1"/>
  </p:sldMasterIdLst>
  <p:notesMasterIdLst>
    <p:notesMasterId r:id="rId100"/>
  </p:notesMasterIdLst>
  <p:sldIdLst>
    <p:sldId id="256" r:id="rId2"/>
    <p:sldId id="370" r:id="rId3"/>
    <p:sldId id="371" r:id="rId4"/>
    <p:sldId id="373" r:id="rId5"/>
    <p:sldId id="297" r:id="rId6"/>
    <p:sldId id="299" r:id="rId7"/>
    <p:sldId id="380" r:id="rId8"/>
    <p:sldId id="311" r:id="rId9"/>
    <p:sldId id="312" r:id="rId10"/>
    <p:sldId id="257" r:id="rId11"/>
    <p:sldId id="445" r:id="rId12"/>
    <p:sldId id="258" r:id="rId13"/>
    <p:sldId id="278" r:id="rId14"/>
    <p:sldId id="259" r:id="rId15"/>
    <p:sldId id="279" r:id="rId16"/>
    <p:sldId id="260" r:id="rId17"/>
    <p:sldId id="261" r:id="rId18"/>
    <p:sldId id="287" r:id="rId19"/>
    <p:sldId id="289" r:id="rId20"/>
    <p:sldId id="292" r:id="rId21"/>
    <p:sldId id="291" r:id="rId22"/>
    <p:sldId id="274" r:id="rId23"/>
    <p:sldId id="293" r:id="rId24"/>
    <p:sldId id="263" r:id="rId25"/>
    <p:sldId id="265" r:id="rId26"/>
    <p:sldId id="272" r:id="rId27"/>
    <p:sldId id="295" r:id="rId28"/>
    <p:sldId id="288" r:id="rId29"/>
    <p:sldId id="294" r:id="rId30"/>
    <p:sldId id="375" r:id="rId31"/>
    <p:sldId id="376" r:id="rId32"/>
    <p:sldId id="377" r:id="rId33"/>
    <p:sldId id="378" r:id="rId34"/>
    <p:sldId id="379" r:id="rId35"/>
    <p:sldId id="381" r:id="rId36"/>
    <p:sldId id="382" r:id="rId37"/>
    <p:sldId id="383" r:id="rId38"/>
    <p:sldId id="384" r:id="rId39"/>
    <p:sldId id="385" r:id="rId40"/>
    <p:sldId id="386" r:id="rId41"/>
    <p:sldId id="387" r:id="rId42"/>
    <p:sldId id="388" r:id="rId43"/>
    <p:sldId id="389" r:id="rId44"/>
    <p:sldId id="390" r:id="rId45"/>
    <p:sldId id="391" r:id="rId46"/>
    <p:sldId id="392" r:id="rId47"/>
    <p:sldId id="393" r:id="rId48"/>
    <p:sldId id="394" r:id="rId49"/>
    <p:sldId id="395" r:id="rId50"/>
    <p:sldId id="396" r:id="rId51"/>
    <p:sldId id="397" r:id="rId52"/>
    <p:sldId id="398" r:id="rId53"/>
    <p:sldId id="399" r:id="rId54"/>
    <p:sldId id="400" r:id="rId55"/>
    <p:sldId id="401" r:id="rId56"/>
    <p:sldId id="402" r:id="rId57"/>
    <p:sldId id="403" r:id="rId58"/>
    <p:sldId id="404" r:id="rId59"/>
    <p:sldId id="405" r:id="rId60"/>
    <p:sldId id="406" r:id="rId61"/>
    <p:sldId id="407" r:id="rId62"/>
    <p:sldId id="408" r:id="rId63"/>
    <p:sldId id="409" r:id="rId64"/>
    <p:sldId id="410" r:id="rId65"/>
    <p:sldId id="411" r:id="rId66"/>
    <p:sldId id="412" r:id="rId67"/>
    <p:sldId id="413" r:id="rId68"/>
    <p:sldId id="414" r:id="rId69"/>
    <p:sldId id="415" r:id="rId70"/>
    <p:sldId id="416" r:id="rId71"/>
    <p:sldId id="417" r:id="rId72"/>
    <p:sldId id="418" r:id="rId73"/>
    <p:sldId id="419" r:id="rId74"/>
    <p:sldId id="420" r:id="rId75"/>
    <p:sldId id="421" r:id="rId76"/>
    <p:sldId id="422" r:id="rId77"/>
    <p:sldId id="423" r:id="rId78"/>
    <p:sldId id="424" r:id="rId79"/>
    <p:sldId id="425" r:id="rId80"/>
    <p:sldId id="426" r:id="rId81"/>
    <p:sldId id="427" r:id="rId82"/>
    <p:sldId id="428" r:id="rId83"/>
    <p:sldId id="429" r:id="rId84"/>
    <p:sldId id="430" r:id="rId85"/>
    <p:sldId id="431" r:id="rId86"/>
    <p:sldId id="432" r:id="rId87"/>
    <p:sldId id="433" r:id="rId88"/>
    <p:sldId id="434" r:id="rId89"/>
    <p:sldId id="435" r:id="rId90"/>
    <p:sldId id="436" r:id="rId91"/>
    <p:sldId id="437" r:id="rId92"/>
    <p:sldId id="438" r:id="rId93"/>
    <p:sldId id="439" r:id="rId94"/>
    <p:sldId id="440" r:id="rId95"/>
    <p:sldId id="441" r:id="rId96"/>
    <p:sldId id="442" r:id="rId97"/>
    <p:sldId id="443" r:id="rId98"/>
    <p:sldId id="444" r:id="rId9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avid Ryan" initials="DR" lastIdx="14" clrIdx="0">
    <p:extLst/>
  </p:cmAuthor>
  <p:cmAuthor id="2" name="Todd Grabowsky" initials="TG" lastIdx="19" clrIdx="1"/>
  <p:cmAuthor id="3" name="gerhard" initials="g" lastIdx="2"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4F92B"/>
    <a:srgbClr val="41FC38"/>
    <a:srgbClr val="E4E45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75" autoAdjust="0"/>
    <p:restoredTop sz="69163" autoAdjust="0"/>
  </p:normalViewPr>
  <p:slideViewPr>
    <p:cSldViewPr snapToGrid="0" snapToObjects="1">
      <p:cViewPr varScale="1">
        <p:scale>
          <a:sx n="83" d="100"/>
          <a:sy n="83" d="100"/>
        </p:scale>
        <p:origin x="-2664" y="-104"/>
      </p:cViewPr>
      <p:guideLst>
        <p:guide orient="horz" pos="2160"/>
        <p:guide pos="2880"/>
      </p:guideLst>
    </p:cSldViewPr>
  </p:slideViewPr>
  <p:notesTextViewPr>
    <p:cViewPr>
      <p:scale>
        <a:sx n="150" d="100"/>
        <a:sy n="150" d="100"/>
      </p:scale>
      <p:origin x="0" y="0"/>
    </p:cViewPr>
  </p:notesTextViewPr>
  <p:gridSpacing cx="76200" cy="76200"/>
</p:viewPr>
</file>

<file path=ppt/_rels/presentation.xml.rels><?xml version="1.0" encoding="UTF-8" standalone="yes"?>
<Relationships xmlns="http://schemas.openxmlformats.org/package/2006/relationships"><Relationship Id="rId101" Type="http://schemas.openxmlformats.org/officeDocument/2006/relationships/printerSettings" Target="printerSettings/printerSettings1.bin"/><Relationship Id="rId102" Type="http://schemas.openxmlformats.org/officeDocument/2006/relationships/commentAuthors" Target="commentAuthors.xml"/><Relationship Id="rId103" Type="http://schemas.openxmlformats.org/officeDocument/2006/relationships/presProps" Target="presProps.xml"/><Relationship Id="rId104" Type="http://schemas.openxmlformats.org/officeDocument/2006/relationships/viewProps" Target="viewProps.xml"/><Relationship Id="rId105" Type="http://schemas.openxmlformats.org/officeDocument/2006/relationships/theme" Target="theme/theme1.xml"/><Relationship Id="rId106"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00" Type="http://schemas.openxmlformats.org/officeDocument/2006/relationships/notesMaster" Target="notesMasters/notesMaster1.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charts/_rels/chart1.xml.rels><?xml version="1.0" encoding="UTF-8" standalone="yes"?>
<Relationships xmlns="http://schemas.openxmlformats.org/package/2006/relationships"><Relationship Id="rId1" Type="http://schemas.openxmlformats.org/officeDocument/2006/relationships/oleObject" Target="Workbook1" TargetMode="External"/></Relationships>
</file>

<file path=ppt/charts/_rels/chart2.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oleObject" Target="Book1" TargetMode="External"/></Relationships>
</file>

<file path=ppt/charts/_rels/chart3.xml.rels><?xml version="1.0" encoding="UTF-8" standalone="yes"?>
<Relationships xmlns="http://schemas.openxmlformats.org/package/2006/relationships"><Relationship Id="rId1" Type="http://schemas.openxmlformats.org/officeDocument/2006/relationships/oleObject" Target="file:///C:\Users\davidryan\Google%20Drive\MCCOY\Curriculum%20Notes\Presentation%20Drafts\SupplementaryFiles\DataUnderstandingGraphs.xlsx" TargetMode="External"/></Relationships>
</file>

<file path=ppt/charts/_rels/chart4.xml.rels><?xml version="1.0" encoding="UTF-8" standalone="yes"?>
<Relationships xmlns="http://schemas.openxmlformats.org/package/2006/relationships"><Relationship Id="rId1" Type="http://schemas.openxmlformats.org/officeDocument/2006/relationships/oleObject" Target="file:///C:\Users\davidryan\Google%20Drive\MCCOY\Curriculum%20Notes\Presentation%20Drafts\SupplementaryFiles\Data%20Preparation%20Graphs.xlsx" TargetMode="External"/></Relationships>
</file>

<file path=ppt/charts/_rels/chart5.xml.rels><?xml version="1.0" encoding="UTF-8" standalone="yes"?>
<Relationships xmlns="http://schemas.openxmlformats.org/package/2006/relationships"><Relationship Id="rId1" Type="http://schemas.openxmlformats.org/officeDocument/2006/relationships/oleObject" Target="file:///C:\Users\davidryan\Google%20Drive\MCCOY\Curriculum%20Notes\Presentation%20Drafts\SupplementaryFiles\Data%20Preparation%20Graphs.xlsx" TargetMode="External"/></Relationships>
</file>

<file path=ppt/charts/_rels/chart6.xml.rels><?xml version="1.0" encoding="UTF-8" standalone="yes"?>
<Relationships xmlns="http://schemas.openxmlformats.org/package/2006/relationships"><Relationship Id="rId1" Type="http://schemas.openxmlformats.org/officeDocument/2006/relationships/oleObject" Target="file:///C:\Users\davidryan\Google%20Drive\MCCOY\Curriculum%20Notes\Presentation%20Drafts\SupplementaryFiles\Data%20Preparation%20Graphs.xlsx" TargetMode="External"/></Relationships>
</file>

<file path=ppt/charts/_rels/chart7.xml.rels><?xml version="1.0" encoding="UTF-8" standalone="yes"?>
<Relationships xmlns="http://schemas.openxmlformats.org/package/2006/relationships"><Relationship Id="rId1" Type="http://schemas.openxmlformats.org/officeDocument/2006/relationships/oleObject" Target="file:///C:\Users\davidryan\Google%20Drive\MCCOY\Curriculum%20Notes\Presentation%20Drafts\SupplementaryFiles\Data%20Preparation%20Graphs.xlsx" TargetMode="External"/></Relationships>
</file>

<file path=ppt/charts/_rels/chart8.xml.rels><?xml version="1.0" encoding="UTF-8" standalone="yes"?>
<Relationships xmlns="http://schemas.openxmlformats.org/package/2006/relationships"><Relationship Id="rId1" Type="http://schemas.openxmlformats.org/officeDocument/2006/relationships/oleObject" Target="Book1"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scatterChart>
        <c:scatterStyle val="lineMarker"/>
        <c:varyColors val="0"/>
        <c:ser>
          <c:idx val="0"/>
          <c:order val="0"/>
          <c:tx>
            <c:strRef>
              <c:f>Sheet1!$A$3</c:f>
              <c:strCache>
                <c:ptCount val="1"/>
                <c:pt idx="0">
                  <c:v>John C.</c:v>
                </c:pt>
              </c:strCache>
            </c:strRef>
          </c:tx>
          <c:spPr>
            <a:ln w="47625">
              <a:noFill/>
            </a:ln>
          </c:spPr>
          <c:dLbls>
            <c:showLegendKey val="0"/>
            <c:showVal val="0"/>
            <c:showCatName val="0"/>
            <c:showSerName val="1"/>
            <c:showPercent val="0"/>
            <c:showBubbleSize val="0"/>
            <c:showLeaderLines val="0"/>
          </c:dLbls>
          <c:xVal>
            <c:numRef>
              <c:f>Sheet1!$E$3</c:f>
              <c:numCache>
                <c:formatCode>General</c:formatCode>
                <c:ptCount val="1"/>
                <c:pt idx="0">
                  <c:v>70.0</c:v>
                </c:pt>
              </c:numCache>
            </c:numRef>
          </c:xVal>
          <c:yVal>
            <c:numRef>
              <c:f>Sheet1!$H$3</c:f>
              <c:numCache>
                <c:formatCode>"$"#,##0_);[Red]\("$"#,##0\)</c:formatCode>
                <c:ptCount val="1"/>
                <c:pt idx="0">
                  <c:v>32000.0</c:v>
                </c:pt>
              </c:numCache>
            </c:numRef>
          </c:yVal>
          <c:smooth val="0"/>
        </c:ser>
        <c:ser>
          <c:idx val="1"/>
          <c:order val="1"/>
          <c:tx>
            <c:strRef>
              <c:f>Sheet1!$A$4</c:f>
              <c:strCache>
                <c:ptCount val="1"/>
                <c:pt idx="0">
                  <c:v>Bill R.</c:v>
                </c:pt>
              </c:strCache>
            </c:strRef>
          </c:tx>
          <c:spPr>
            <a:ln w="47625">
              <a:noFill/>
            </a:ln>
          </c:spPr>
          <c:dLbls>
            <c:showLegendKey val="0"/>
            <c:showVal val="0"/>
            <c:showCatName val="0"/>
            <c:showSerName val="1"/>
            <c:showPercent val="0"/>
            <c:showBubbleSize val="0"/>
            <c:showLeaderLines val="0"/>
          </c:dLbls>
          <c:xVal>
            <c:numRef>
              <c:f>Sheet1!$E$4</c:f>
              <c:numCache>
                <c:formatCode>General</c:formatCode>
                <c:ptCount val="1"/>
                <c:pt idx="0">
                  <c:v>68.0</c:v>
                </c:pt>
              </c:numCache>
            </c:numRef>
          </c:xVal>
          <c:yVal>
            <c:numRef>
              <c:f>Sheet1!$H$4</c:f>
              <c:numCache>
                <c:formatCode>"$"#,##0_);[Red]\("$"#,##0\)</c:formatCode>
                <c:ptCount val="1"/>
                <c:pt idx="0">
                  <c:v>24000.0</c:v>
                </c:pt>
              </c:numCache>
            </c:numRef>
          </c:yVal>
          <c:smooth val="0"/>
        </c:ser>
        <c:ser>
          <c:idx val="2"/>
          <c:order val="2"/>
          <c:tx>
            <c:strRef>
              <c:f>Sheet1!$A$5</c:f>
              <c:strCache>
                <c:ptCount val="1"/>
                <c:pt idx="0">
                  <c:v>Cliff J.</c:v>
                </c:pt>
              </c:strCache>
            </c:strRef>
          </c:tx>
          <c:spPr>
            <a:ln w="47625">
              <a:noFill/>
            </a:ln>
          </c:spPr>
          <c:dLbls>
            <c:showLegendKey val="0"/>
            <c:showVal val="0"/>
            <c:showCatName val="0"/>
            <c:showSerName val="1"/>
            <c:showPercent val="0"/>
            <c:showBubbleSize val="0"/>
            <c:showLeaderLines val="0"/>
          </c:dLbls>
          <c:xVal>
            <c:numRef>
              <c:f>Sheet1!$E$5</c:f>
              <c:numCache>
                <c:formatCode>General</c:formatCode>
                <c:ptCount val="1"/>
                <c:pt idx="0">
                  <c:v>56.0</c:v>
                </c:pt>
              </c:numCache>
            </c:numRef>
          </c:xVal>
          <c:yVal>
            <c:numRef>
              <c:f>Sheet1!$H$5</c:f>
              <c:numCache>
                <c:formatCode>"$"#,##0_);[Red]\("$"#,##0\)</c:formatCode>
                <c:ptCount val="1"/>
                <c:pt idx="0">
                  <c:v>18000.0</c:v>
                </c:pt>
              </c:numCache>
            </c:numRef>
          </c:yVal>
          <c:smooth val="0"/>
        </c:ser>
        <c:ser>
          <c:idx val="3"/>
          <c:order val="3"/>
          <c:tx>
            <c:strRef>
              <c:f>Sheet1!$A$6</c:f>
              <c:strCache>
                <c:ptCount val="1"/>
                <c:pt idx="0">
                  <c:v>Ann S.</c:v>
                </c:pt>
              </c:strCache>
            </c:strRef>
          </c:tx>
          <c:spPr>
            <a:ln w="47625">
              <a:noFill/>
            </a:ln>
          </c:spPr>
          <c:dLbls>
            <c:showLegendKey val="0"/>
            <c:showVal val="0"/>
            <c:showCatName val="0"/>
            <c:showSerName val="1"/>
            <c:showPercent val="0"/>
            <c:showBubbleSize val="0"/>
            <c:showLeaderLines val="0"/>
          </c:dLbls>
          <c:xVal>
            <c:numRef>
              <c:f>Sheet1!$E$6</c:f>
              <c:numCache>
                <c:formatCode>General</c:formatCode>
                <c:ptCount val="1"/>
                <c:pt idx="0">
                  <c:v>62.0</c:v>
                </c:pt>
              </c:numCache>
            </c:numRef>
          </c:xVal>
          <c:yVal>
            <c:numRef>
              <c:f>Sheet1!$H$6</c:f>
              <c:numCache>
                <c:formatCode>"$"#,##0_);[Red]\("$"#,##0\)</c:formatCode>
                <c:ptCount val="1"/>
                <c:pt idx="0">
                  <c:v>16720.0</c:v>
                </c:pt>
              </c:numCache>
            </c:numRef>
          </c:yVal>
          <c:smooth val="0"/>
        </c:ser>
        <c:ser>
          <c:idx val="4"/>
          <c:order val="4"/>
          <c:tx>
            <c:strRef>
              <c:f>Sheet1!$A$7</c:f>
              <c:strCache>
                <c:ptCount val="1"/>
                <c:pt idx="0">
                  <c:v>Jill Q.</c:v>
                </c:pt>
              </c:strCache>
            </c:strRef>
          </c:tx>
          <c:spPr>
            <a:ln w="47625">
              <a:noFill/>
            </a:ln>
          </c:spPr>
          <c:dLbls>
            <c:showLegendKey val="0"/>
            <c:showVal val="0"/>
            <c:showCatName val="0"/>
            <c:showSerName val="1"/>
            <c:showPercent val="0"/>
            <c:showBubbleSize val="0"/>
            <c:showLeaderLines val="0"/>
          </c:dLbls>
          <c:xVal>
            <c:numRef>
              <c:f>Sheet1!$E$7</c:f>
              <c:numCache>
                <c:formatCode>General</c:formatCode>
                <c:ptCount val="1"/>
                <c:pt idx="0">
                  <c:v>66.0</c:v>
                </c:pt>
              </c:numCache>
            </c:numRef>
          </c:xVal>
          <c:yVal>
            <c:numRef>
              <c:f>Sheet1!$H$7</c:f>
              <c:numCache>
                <c:formatCode>"$"#,##0_);[Red]\("$"#,##0\)</c:formatCode>
                <c:ptCount val="1"/>
                <c:pt idx="0">
                  <c:v>19012.0</c:v>
                </c:pt>
              </c:numCache>
            </c:numRef>
          </c:yVal>
          <c:smooth val="0"/>
        </c:ser>
        <c:dLbls>
          <c:showLegendKey val="0"/>
          <c:showVal val="0"/>
          <c:showCatName val="0"/>
          <c:showSerName val="0"/>
          <c:showPercent val="0"/>
          <c:showBubbleSize val="0"/>
        </c:dLbls>
        <c:axId val="-2115770184"/>
        <c:axId val="-2124716232"/>
      </c:scatterChart>
      <c:valAx>
        <c:axId val="-2115770184"/>
        <c:scaling>
          <c:orientation val="minMax"/>
          <c:max val="75.0"/>
          <c:min val="50.0"/>
        </c:scaling>
        <c:delete val="0"/>
        <c:axPos val="b"/>
        <c:title>
          <c:tx>
            <c:rich>
              <a:bodyPr/>
              <a:lstStyle/>
              <a:p>
                <a:pPr>
                  <a:defRPr/>
                </a:pPr>
                <a:r>
                  <a:rPr lang="en-US"/>
                  <a:t>Age of</a:t>
                </a:r>
                <a:r>
                  <a:rPr lang="en-US" baseline="0"/>
                  <a:t> Retirement</a:t>
                </a:r>
                <a:endParaRPr lang="en-US"/>
              </a:p>
            </c:rich>
          </c:tx>
          <c:layout/>
          <c:overlay val="0"/>
        </c:title>
        <c:numFmt formatCode="General" sourceLinked="1"/>
        <c:majorTickMark val="out"/>
        <c:minorTickMark val="none"/>
        <c:tickLblPos val="nextTo"/>
        <c:crossAx val="-2124716232"/>
        <c:crosses val="autoZero"/>
        <c:crossBetween val="midCat"/>
      </c:valAx>
      <c:valAx>
        <c:axId val="-2124716232"/>
        <c:scaling>
          <c:orientation val="minMax"/>
          <c:min val="10000.0"/>
        </c:scaling>
        <c:delete val="0"/>
        <c:axPos val="l"/>
        <c:majorGridlines/>
        <c:title>
          <c:tx>
            <c:rich>
              <a:bodyPr rot="-5400000" vert="horz"/>
              <a:lstStyle/>
              <a:p>
                <a:pPr>
                  <a:defRPr/>
                </a:pPr>
                <a:r>
                  <a:rPr lang="en-US"/>
                  <a:t>Annual Social Security Benefit</a:t>
                </a:r>
              </a:p>
            </c:rich>
          </c:tx>
          <c:layout/>
          <c:overlay val="0"/>
        </c:title>
        <c:numFmt formatCode="&quot;$&quot;#,##0_);[Red]\(&quot;$&quot;#,##0\)" sourceLinked="1"/>
        <c:majorTickMark val="out"/>
        <c:minorTickMark val="none"/>
        <c:tickLblPos val="nextTo"/>
        <c:crossAx val="-2115770184"/>
        <c:crosses val="autoZero"/>
        <c:crossBetween val="midCat"/>
      </c:valAx>
    </c:plotArea>
    <c:plotVisOnly val="1"/>
    <c:dispBlanksAs val="gap"/>
    <c:showDLblsOverMax val="0"/>
  </c:chart>
  <c:spPr>
    <a:noFill/>
  </c:sp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sz="1400" i="1">
                <a:latin typeface="Arial" panose="020B0604020202020204" pitchFamily="34" charset="0"/>
                <a:cs typeface="Arial" panose="020B0604020202020204" pitchFamily="34" charset="0"/>
              </a:defRPr>
            </a:pPr>
            <a:r>
              <a:rPr lang="en-US" sz="1400" i="1" dirty="0">
                <a:latin typeface="Arial" panose="020B0604020202020204" pitchFamily="34" charset="0"/>
                <a:cs typeface="Arial" panose="020B0604020202020204" pitchFamily="34" charset="0"/>
              </a:rPr>
              <a:t>Histogram</a:t>
            </a:r>
          </a:p>
        </c:rich>
      </c:tx>
      <c:layout>
        <c:manualLayout>
          <c:xMode val="edge"/>
          <c:yMode val="edge"/>
          <c:x val="0.155694344078796"/>
          <c:y val="0.0"/>
        </c:manualLayout>
      </c:layout>
      <c:overlay val="0"/>
    </c:title>
    <c:autoTitleDeleted val="0"/>
    <c:plotArea>
      <c:layout/>
      <c:barChart>
        <c:barDir val="col"/>
        <c:grouping val="clustered"/>
        <c:varyColors val="0"/>
        <c:ser>
          <c:idx val="0"/>
          <c:order val="0"/>
          <c:tx>
            <c:v>Frequency</c:v>
          </c:tx>
          <c:spPr>
            <a:pattFill prst="dkDnDiag">
              <a:fgClr>
                <a:schemeClr val="accent2">
                  <a:lumMod val="75000"/>
                </a:schemeClr>
              </a:fgClr>
              <a:bgClr>
                <a:schemeClr val="bg1"/>
              </a:bgClr>
            </a:pattFill>
            <a:ln>
              <a:solidFill>
                <a:schemeClr val="tx1"/>
              </a:solidFill>
            </a:ln>
          </c:spPr>
          <c:invertIfNegative val="0"/>
          <c:cat>
            <c:strRef>
              <c:f>Sheet7!$A$2:$A$55</c:f>
              <c:strCache>
                <c:ptCount val="54"/>
                <c:pt idx="0">
                  <c:v>0</c:v>
                </c:pt>
                <c:pt idx="1">
                  <c:v>9</c:v>
                </c:pt>
                <c:pt idx="2">
                  <c:v>18</c:v>
                </c:pt>
                <c:pt idx="3">
                  <c:v>27</c:v>
                </c:pt>
                <c:pt idx="4">
                  <c:v>36</c:v>
                </c:pt>
                <c:pt idx="5">
                  <c:v>45</c:v>
                </c:pt>
                <c:pt idx="6">
                  <c:v>54</c:v>
                </c:pt>
                <c:pt idx="7">
                  <c:v>63</c:v>
                </c:pt>
                <c:pt idx="8">
                  <c:v>72</c:v>
                </c:pt>
                <c:pt idx="9">
                  <c:v>81</c:v>
                </c:pt>
                <c:pt idx="10">
                  <c:v>90</c:v>
                </c:pt>
                <c:pt idx="11">
                  <c:v>99</c:v>
                </c:pt>
                <c:pt idx="12">
                  <c:v>108</c:v>
                </c:pt>
                <c:pt idx="13">
                  <c:v>117</c:v>
                </c:pt>
                <c:pt idx="14">
                  <c:v>126</c:v>
                </c:pt>
                <c:pt idx="15">
                  <c:v>135</c:v>
                </c:pt>
                <c:pt idx="16">
                  <c:v>144</c:v>
                </c:pt>
                <c:pt idx="17">
                  <c:v>153</c:v>
                </c:pt>
                <c:pt idx="18">
                  <c:v>162</c:v>
                </c:pt>
                <c:pt idx="19">
                  <c:v>171</c:v>
                </c:pt>
                <c:pt idx="20">
                  <c:v>180</c:v>
                </c:pt>
                <c:pt idx="21">
                  <c:v>189</c:v>
                </c:pt>
                <c:pt idx="22">
                  <c:v>198</c:v>
                </c:pt>
                <c:pt idx="23">
                  <c:v>207</c:v>
                </c:pt>
                <c:pt idx="24">
                  <c:v>216</c:v>
                </c:pt>
                <c:pt idx="25">
                  <c:v>225</c:v>
                </c:pt>
                <c:pt idx="26">
                  <c:v>234</c:v>
                </c:pt>
                <c:pt idx="27">
                  <c:v>243</c:v>
                </c:pt>
                <c:pt idx="28">
                  <c:v>252</c:v>
                </c:pt>
                <c:pt idx="29">
                  <c:v>261</c:v>
                </c:pt>
                <c:pt idx="30">
                  <c:v>270</c:v>
                </c:pt>
                <c:pt idx="31">
                  <c:v>279</c:v>
                </c:pt>
                <c:pt idx="32">
                  <c:v>288</c:v>
                </c:pt>
                <c:pt idx="33">
                  <c:v>297</c:v>
                </c:pt>
                <c:pt idx="34">
                  <c:v>306</c:v>
                </c:pt>
                <c:pt idx="35">
                  <c:v>315</c:v>
                </c:pt>
                <c:pt idx="36">
                  <c:v>324</c:v>
                </c:pt>
                <c:pt idx="37">
                  <c:v>333</c:v>
                </c:pt>
                <c:pt idx="38">
                  <c:v>342</c:v>
                </c:pt>
                <c:pt idx="39">
                  <c:v>351</c:v>
                </c:pt>
                <c:pt idx="40">
                  <c:v>360</c:v>
                </c:pt>
                <c:pt idx="41">
                  <c:v>369</c:v>
                </c:pt>
                <c:pt idx="42">
                  <c:v>378</c:v>
                </c:pt>
                <c:pt idx="43">
                  <c:v>387</c:v>
                </c:pt>
                <c:pt idx="44">
                  <c:v>396</c:v>
                </c:pt>
                <c:pt idx="45">
                  <c:v>405</c:v>
                </c:pt>
                <c:pt idx="46">
                  <c:v>414</c:v>
                </c:pt>
                <c:pt idx="47">
                  <c:v>423</c:v>
                </c:pt>
                <c:pt idx="48">
                  <c:v>432</c:v>
                </c:pt>
                <c:pt idx="49">
                  <c:v>441</c:v>
                </c:pt>
                <c:pt idx="50">
                  <c:v>450</c:v>
                </c:pt>
                <c:pt idx="51">
                  <c:v>459</c:v>
                </c:pt>
                <c:pt idx="52">
                  <c:v>468</c:v>
                </c:pt>
                <c:pt idx="53">
                  <c:v>More</c:v>
                </c:pt>
              </c:strCache>
            </c:strRef>
          </c:cat>
          <c:val>
            <c:numRef>
              <c:f>Sheet7!$B$2:$B$55</c:f>
              <c:numCache>
                <c:formatCode>General</c:formatCode>
                <c:ptCount val="54"/>
                <c:pt idx="0">
                  <c:v>2.0</c:v>
                </c:pt>
                <c:pt idx="1">
                  <c:v>8564.0</c:v>
                </c:pt>
                <c:pt idx="2">
                  <c:v>642.0</c:v>
                </c:pt>
                <c:pt idx="3">
                  <c:v>301.0</c:v>
                </c:pt>
                <c:pt idx="4">
                  <c:v>141.0</c:v>
                </c:pt>
                <c:pt idx="5">
                  <c:v>87.0</c:v>
                </c:pt>
                <c:pt idx="6">
                  <c:v>60.0</c:v>
                </c:pt>
                <c:pt idx="7">
                  <c:v>42.0</c:v>
                </c:pt>
                <c:pt idx="8">
                  <c:v>29.0</c:v>
                </c:pt>
                <c:pt idx="9">
                  <c:v>23.0</c:v>
                </c:pt>
                <c:pt idx="10">
                  <c:v>19.0</c:v>
                </c:pt>
                <c:pt idx="11">
                  <c:v>10.0</c:v>
                </c:pt>
                <c:pt idx="12">
                  <c:v>7.0</c:v>
                </c:pt>
                <c:pt idx="13">
                  <c:v>6.0</c:v>
                </c:pt>
                <c:pt idx="14">
                  <c:v>10.0</c:v>
                </c:pt>
                <c:pt idx="15">
                  <c:v>5.0</c:v>
                </c:pt>
                <c:pt idx="16">
                  <c:v>9.0</c:v>
                </c:pt>
                <c:pt idx="17">
                  <c:v>4.0</c:v>
                </c:pt>
                <c:pt idx="18">
                  <c:v>5.0</c:v>
                </c:pt>
                <c:pt idx="19">
                  <c:v>3.0</c:v>
                </c:pt>
                <c:pt idx="20">
                  <c:v>1.0</c:v>
                </c:pt>
                <c:pt idx="21">
                  <c:v>2.0</c:v>
                </c:pt>
                <c:pt idx="22">
                  <c:v>2.0</c:v>
                </c:pt>
                <c:pt idx="23">
                  <c:v>1.0</c:v>
                </c:pt>
                <c:pt idx="24">
                  <c:v>5.0</c:v>
                </c:pt>
                <c:pt idx="25">
                  <c:v>0.0</c:v>
                </c:pt>
                <c:pt idx="26">
                  <c:v>1.0</c:v>
                </c:pt>
                <c:pt idx="27">
                  <c:v>2.0</c:v>
                </c:pt>
                <c:pt idx="28">
                  <c:v>0.0</c:v>
                </c:pt>
                <c:pt idx="29">
                  <c:v>0.0</c:v>
                </c:pt>
                <c:pt idx="30">
                  <c:v>2.0</c:v>
                </c:pt>
                <c:pt idx="31">
                  <c:v>1.0</c:v>
                </c:pt>
                <c:pt idx="32">
                  <c:v>2.0</c:v>
                </c:pt>
                <c:pt idx="33">
                  <c:v>2.0</c:v>
                </c:pt>
                <c:pt idx="34">
                  <c:v>1.0</c:v>
                </c:pt>
                <c:pt idx="35">
                  <c:v>0.0</c:v>
                </c:pt>
                <c:pt idx="36">
                  <c:v>0.0</c:v>
                </c:pt>
                <c:pt idx="37">
                  <c:v>1.0</c:v>
                </c:pt>
                <c:pt idx="38">
                  <c:v>0.0</c:v>
                </c:pt>
                <c:pt idx="39">
                  <c:v>1.0</c:v>
                </c:pt>
                <c:pt idx="40">
                  <c:v>0.0</c:v>
                </c:pt>
                <c:pt idx="41">
                  <c:v>0.0</c:v>
                </c:pt>
                <c:pt idx="42">
                  <c:v>0.0</c:v>
                </c:pt>
                <c:pt idx="43">
                  <c:v>1.0</c:v>
                </c:pt>
                <c:pt idx="44">
                  <c:v>0.0</c:v>
                </c:pt>
                <c:pt idx="45">
                  <c:v>0.0</c:v>
                </c:pt>
                <c:pt idx="46">
                  <c:v>1.0</c:v>
                </c:pt>
                <c:pt idx="47">
                  <c:v>0.0</c:v>
                </c:pt>
                <c:pt idx="48">
                  <c:v>0.0</c:v>
                </c:pt>
                <c:pt idx="49">
                  <c:v>0.0</c:v>
                </c:pt>
                <c:pt idx="50">
                  <c:v>0.0</c:v>
                </c:pt>
                <c:pt idx="51">
                  <c:v>5.0</c:v>
                </c:pt>
                <c:pt idx="52">
                  <c:v>0.0</c:v>
                </c:pt>
                <c:pt idx="53">
                  <c:v>0.0</c:v>
                </c:pt>
              </c:numCache>
            </c:numRef>
          </c:val>
        </c:ser>
        <c:dLbls>
          <c:showLegendKey val="0"/>
          <c:showVal val="0"/>
          <c:showCatName val="0"/>
          <c:showSerName val="0"/>
          <c:showPercent val="0"/>
          <c:showBubbleSize val="0"/>
        </c:dLbls>
        <c:gapWidth val="0"/>
        <c:axId val="-2073198744"/>
        <c:axId val="-2088466392"/>
      </c:barChart>
      <c:catAx>
        <c:axId val="-2073198744"/>
        <c:scaling>
          <c:orientation val="minMax"/>
        </c:scaling>
        <c:delete val="0"/>
        <c:axPos val="b"/>
        <c:title>
          <c:tx>
            <c:rich>
              <a:bodyPr/>
              <a:lstStyle/>
              <a:p>
                <a:pPr>
                  <a:defRPr sz="1000"/>
                </a:pPr>
                <a:r>
                  <a:rPr lang="en-US" sz="1000">
                    <a:latin typeface="Arial" panose="020B0604020202020204" pitchFamily="34" charset="0"/>
                    <a:cs typeface="Arial" panose="020B0604020202020204" pitchFamily="34" charset="0"/>
                  </a:rPr>
                  <a:t>Data</a:t>
                </a:r>
                <a:r>
                  <a:rPr lang="en-US" sz="1000" baseline="0">
                    <a:latin typeface="Arial" panose="020B0604020202020204" pitchFamily="34" charset="0"/>
                    <a:cs typeface="Arial" panose="020B0604020202020204" pitchFamily="34" charset="0"/>
                  </a:rPr>
                  <a:t> Bin Values</a:t>
                </a:r>
                <a:endParaRPr lang="en-US" sz="1000">
                  <a:latin typeface="Arial" panose="020B0604020202020204" pitchFamily="34" charset="0"/>
                  <a:cs typeface="Arial" panose="020B0604020202020204" pitchFamily="34" charset="0"/>
                </a:endParaRPr>
              </a:p>
            </c:rich>
          </c:tx>
          <c:layout>
            <c:manualLayout>
              <c:xMode val="edge"/>
              <c:yMode val="edge"/>
              <c:x val="0.438601379420255"/>
              <c:y val="0.832607803469105"/>
            </c:manualLayout>
          </c:layout>
          <c:overlay val="0"/>
        </c:title>
        <c:numFmt formatCode="General" sourceLinked="1"/>
        <c:majorTickMark val="out"/>
        <c:minorTickMark val="none"/>
        <c:tickLblPos val="nextTo"/>
        <c:crossAx val="-2088466392"/>
        <c:crosses val="autoZero"/>
        <c:auto val="1"/>
        <c:lblAlgn val="ctr"/>
        <c:lblOffset val="100"/>
        <c:noMultiLvlLbl val="0"/>
      </c:catAx>
      <c:valAx>
        <c:axId val="-2088466392"/>
        <c:scaling>
          <c:orientation val="minMax"/>
        </c:scaling>
        <c:delete val="0"/>
        <c:axPos val="l"/>
        <c:title>
          <c:tx>
            <c:rich>
              <a:bodyPr/>
              <a:lstStyle/>
              <a:p>
                <a:pPr>
                  <a:defRPr sz="1000">
                    <a:latin typeface="Arial" panose="020B0604020202020204" pitchFamily="34" charset="0"/>
                    <a:cs typeface="Arial" panose="020B0604020202020204" pitchFamily="34" charset="0"/>
                  </a:defRPr>
                </a:pPr>
                <a:r>
                  <a:rPr lang="en-US" sz="1000">
                    <a:latin typeface="Arial" panose="020B0604020202020204" pitchFamily="34" charset="0"/>
                    <a:cs typeface="Arial" panose="020B0604020202020204" pitchFamily="34" charset="0"/>
                  </a:rPr>
                  <a:t>Number of Observations</a:t>
                </a:r>
              </a:p>
            </c:rich>
          </c:tx>
          <c:layout>
            <c:manualLayout>
              <c:xMode val="edge"/>
              <c:yMode val="edge"/>
              <c:x val="0.034448103154854"/>
              <c:y val="0.197336197548119"/>
            </c:manualLayout>
          </c:layout>
          <c:overlay val="0"/>
        </c:title>
        <c:numFmt formatCode="General" sourceLinked="1"/>
        <c:majorTickMark val="out"/>
        <c:minorTickMark val="none"/>
        <c:tickLblPos val="nextTo"/>
        <c:crossAx val="-2073198744"/>
        <c:crosses val="autoZero"/>
        <c:crossBetween val="between"/>
      </c:valAx>
      <c:spPr>
        <a:noFill/>
      </c:spPr>
    </c:plotArea>
    <c:plotVisOnly val="1"/>
    <c:dispBlanksAs val="gap"/>
    <c:showDLblsOverMax val="0"/>
  </c:chart>
  <c:externalData r:id="rId2">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latin typeface="Arial" panose="020B0604020202020204" pitchFamily="34" charset="0"/>
                <a:cs typeface="Arial" panose="020B0604020202020204" pitchFamily="34" charset="0"/>
              </a:defRPr>
            </a:pPr>
            <a:r>
              <a:rPr lang="en-US" i="0" dirty="0" smtClean="0">
                <a:latin typeface="Arial" panose="020B0604020202020204" pitchFamily="34" charset="0"/>
                <a:cs typeface="Arial" panose="020B0604020202020204" pitchFamily="34" charset="0"/>
              </a:rPr>
              <a:t>Histogram </a:t>
            </a:r>
          </a:p>
          <a:p>
            <a:pPr>
              <a:defRPr>
                <a:latin typeface="Arial" panose="020B0604020202020204" pitchFamily="34" charset="0"/>
                <a:cs typeface="Arial" panose="020B0604020202020204" pitchFamily="34" charset="0"/>
              </a:defRPr>
            </a:pPr>
            <a:r>
              <a:rPr lang="en-US" sz="1200" i="0" dirty="0" smtClean="0">
                <a:latin typeface="Arial" panose="020B0604020202020204" pitchFamily="34" charset="0"/>
                <a:cs typeface="Arial" panose="020B0604020202020204" pitchFamily="34" charset="0"/>
              </a:rPr>
              <a:t>[</a:t>
            </a:r>
            <a:r>
              <a:rPr lang="en-US" sz="1200" i="1" dirty="0" smtClean="0">
                <a:latin typeface="Arial" panose="020B0604020202020204" pitchFamily="34" charset="0"/>
                <a:cs typeface="Arial" panose="020B0604020202020204" pitchFamily="34" charset="0"/>
              </a:rPr>
              <a:t>log(x+1)]</a:t>
            </a:r>
            <a:endParaRPr lang="en-US" sz="1200" i="1" dirty="0">
              <a:latin typeface="Arial" panose="020B0604020202020204" pitchFamily="34" charset="0"/>
              <a:cs typeface="Arial" panose="020B0604020202020204" pitchFamily="34" charset="0"/>
            </a:endParaRPr>
          </a:p>
        </c:rich>
      </c:tx>
      <c:layout>
        <c:manualLayout>
          <c:xMode val="edge"/>
          <c:yMode val="edge"/>
          <c:x val="0.198662430679575"/>
          <c:y val="0.193943291404053"/>
        </c:manualLayout>
      </c:layout>
      <c:overlay val="0"/>
    </c:title>
    <c:autoTitleDeleted val="0"/>
    <c:plotArea>
      <c:layout/>
      <c:barChart>
        <c:barDir val="col"/>
        <c:grouping val="clustered"/>
        <c:varyColors val="0"/>
        <c:ser>
          <c:idx val="0"/>
          <c:order val="0"/>
          <c:tx>
            <c:strRef>
              <c:f>Sheet7_Log!$F$1</c:f>
              <c:strCache>
                <c:ptCount val="1"/>
                <c:pt idx="0">
                  <c:v>Frequency</c:v>
                </c:pt>
              </c:strCache>
            </c:strRef>
          </c:tx>
          <c:spPr>
            <a:pattFill prst="dkDnDiag">
              <a:fgClr>
                <a:schemeClr val="accent1"/>
              </a:fgClr>
              <a:bgClr>
                <a:schemeClr val="bg1"/>
              </a:bgClr>
            </a:pattFill>
            <a:ln>
              <a:solidFill>
                <a:sysClr val="windowText" lastClr="000000"/>
              </a:solidFill>
            </a:ln>
          </c:spPr>
          <c:invertIfNegative val="0"/>
          <c:cat>
            <c:strRef>
              <c:f>Sheet7_Log!$E$2:$E$55</c:f>
              <c:strCache>
                <c:ptCount val="54"/>
                <c:pt idx="0">
                  <c:v>0</c:v>
                </c:pt>
                <c:pt idx="1">
                  <c:v>9</c:v>
                </c:pt>
                <c:pt idx="2">
                  <c:v>18</c:v>
                </c:pt>
                <c:pt idx="3">
                  <c:v>27</c:v>
                </c:pt>
                <c:pt idx="4">
                  <c:v>36</c:v>
                </c:pt>
                <c:pt idx="5">
                  <c:v>45</c:v>
                </c:pt>
                <c:pt idx="6">
                  <c:v>54</c:v>
                </c:pt>
                <c:pt idx="7">
                  <c:v>63</c:v>
                </c:pt>
                <c:pt idx="8">
                  <c:v>72</c:v>
                </c:pt>
                <c:pt idx="9">
                  <c:v>81</c:v>
                </c:pt>
                <c:pt idx="10">
                  <c:v>90</c:v>
                </c:pt>
                <c:pt idx="11">
                  <c:v>99</c:v>
                </c:pt>
                <c:pt idx="12">
                  <c:v>108</c:v>
                </c:pt>
                <c:pt idx="13">
                  <c:v>117</c:v>
                </c:pt>
                <c:pt idx="14">
                  <c:v>126</c:v>
                </c:pt>
                <c:pt idx="15">
                  <c:v>135</c:v>
                </c:pt>
                <c:pt idx="16">
                  <c:v>144</c:v>
                </c:pt>
                <c:pt idx="17">
                  <c:v>153</c:v>
                </c:pt>
                <c:pt idx="18">
                  <c:v>162</c:v>
                </c:pt>
                <c:pt idx="19">
                  <c:v>171</c:v>
                </c:pt>
                <c:pt idx="20">
                  <c:v>180</c:v>
                </c:pt>
                <c:pt idx="21">
                  <c:v>189</c:v>
                </c:pt>
                <c:pt idx="22">
                  <c:v>198</c:v>
                </c:pt>
                <c:pt idx="23">
                  <c:v>207</c:v>
                </c:pt>
                <c:pt idx="24">
                  <c:v>216</c:v>
                </c:pt>
                <c:pt idx="25">
                  <c:v>225</c:v>
                </c:pt>
                <c:pt idx="26">
                  <c:v>234</c:v>
                </c:pt>
                <c:pt idx="27">
                  <c:v>243</c:v>
                </c:pt>
                <c:pt idx="28">
                  <c:v>252</c:v>
                </c:pt>
                <c:pt idx="29">
                  <c:v>261</c:v>
                </c:pt>
                <c:pt idx="30">
                  <c:v>270</c:v>
                </c:pt>
                <c:pt idx="31">
                  <c:v>279</c:v>
                </c:pt>
                <c:pt idx="32">
                  <c:v>288</c:v>
                </c:pt>
                <c:pt idx="33">
                  <c:v>297</c:v>
                </c:pt>
                <c:pt idx="34">
                  <c:v>306</c:v>
                </c:pt>
                <c:pt idx="35">
                  <c:v>315</c:v>
                </c:pt>
                <c:pt idx="36">
                  <c:v>324</c:v>
                </c:pt>
                <c:pt idx="37">
                  <c:v>333</c:v>
                </c:pt>
                <c:pt idx="38">
                  <c:v>342</c:v>
                </c:pt>
                <c:pt idx="39">
                  <c:v>351</c:v>
                </c:pt>
                <c:pt idx="40">
                  <c:v>360</c:v>
                </c:pt>
                <c:pt idx="41">
                  <c:v>369</c:v>
                </c:pt>
                <c:pt idx="42">
                  <c:v>378</c:v>
                </c:pt>
                <c:pt idx="43">
                  <c:v>387</c:v>
                </c:pt>
                <c:pt idx="44">
                  <c:v>396</c:v>
                </c:pt>
                <c:pt idx="45">
                  <c:v>405</c:v>
                </c:pt>
                <c:pt idx="46">
                  <c:v>414</c:v>
                </c:pt>
                <c:pt idx="47">
                  <c:v>423</c:v>
                </c:pt>
                <c:pt idx="48">
                  <c:v>432</c:v>
                </c:pt>
                <c:pt idx="49">
                  <c:v>441</c:v>
                </c:pt>
                <c:pt idx="50">
                  <c:v>450</c:v>
                </c:pt>
                <c:pt idx="51">
                  <c:v>459</c:v>
                </c:pt>
                <c:pt idx="52">
                  <c:v>468</c:v>
                </c:pt>
                <c:pt idx="53">
                  <c:v>More</c:v>
                </c:pt>
              </c:strCache>
            </c:strRef>
          </c:cat>
          <c:val>
            <c:numRef>
              <c:f>Sheet7_Log!$F$2:$F$55</c:f>
              <c:numCache>
                <c:formatCode>General</c:formatCode>
                <c:ptCount val="54"/>
                <c:pt idx="0">
                  <c:v>0.477121254719662</c:v>
                </c:pt>
                <c:pt idx="1">
                  <c:v>3.93272736730153</c:v>
                </c:pt>
                <c:pt idx="2">
                  <c:v>2.808210972924221</c:v>
                </c:pt>
                <c:pt idx="3">
                  <c:v>2.480006942957151</c:v>
                </c:pt>
                <c:pt idx="4">
                  <c:v>2.152288344383054</c:v>
                </c:pt>
                <c:pt idx="5">
                  <c:v>1.944482672150168</c:v>
                </c:pt>
                <c:pt idx="6">
                  <c:v>1.785329835010767</c:v>
                </c:pt>
                <c:pt idx="7">
                  <c:v>1.633468455579586</c:v>
                </c:pt>
                <c:pt idx="8">
                  <c:v>1.477121254719661</c:v>
                </c:pt>
                <c:pt idx="9">
                  <c:v>1.380211241711606</c:v>
                </c:pt>
                <c:pt idx="10">
                  <c:v>1.301029995663981</c:v>
                </c:pt>
                <c:pt idx="11">
                  <c:v>1.041392685158225</c:v>
                </c:pt>
                <c:pt idx="12">
                  <c:v>0.903089986991943</c:v>
                </c:pt>
                <c:pt idx="13">
                  <c:v>0.845098040014257</c:v>
                </c:pt>
                <c:pt idx="14">
                  <c:v>1.041392685158225</c:v>
                </c:pt>
                <c:pt idx="15">
                  <c:v>0.778151250383644</c:v>
                </c:pt>
                <c:pt idx="16">
                  <c:v>1.0</c:v>
                </c:pt>
                <c:pt idx="17">
                  <c:v>0.698970004336019</c:v>
                </c:pt>
                <c:pt idx="18">
                  <c:v>0.778151250383644</c:v>
                </c:pt>
                <c:pt idx="19">
                  <c:v>0.602059991327962</c:v>
                </c:pt>
                <c:pt idx="20">
                  <c:v>0.301029995663981</c:v>
                </c:pt>
                <c:pt idx="21">
                  <c:v>0.477121254719662</c:v>
                </c:pt>
                <c:pt idx="22">
                  <c:v>0.477121254719662</c:v>
                </c:pt>
                <c:pt idx="23">
                  <c:v>0.301029995663981</c:v>
                </c:pt>
                <c:pt idx="24">
                  <c:v>0.778151250383644</c:v>
                </c:pt>
                <c:pt idx="25">
                  <c:v>0.0</c:v>
                </c:pt>
                <c:pt idx="26">
                  <c:v>0.301029995663981</c:v>
                </c:pt>
                <c:pt idx="27">
                  <c:v>0.477121254719662</c:v>
                </c:pt>
                <c:pt idx="28">
                  <c:v>0.0</c:v>
                </c:pt>
                <c:pt idx="29">
                  <c:v>0.0</c:v>
                </c:pt>
                <c:pt idx="30">
                  <c:v>0.477121254719662</c:v>
                </c:pt>
                <c:pt idx="31">
                  <c:v>0.301029995663981</c:v>
                </c:pt>
                <c:pt idx="32">
                  <c:v>0.477121254719662</c:v>
                </c:pt>
                <c:pt idx="33">
                  <c:v>0.477121254719662</c:v>
                </c:pt>
                <c:pt idx="34">
                  <c:v>0.301029995663981</c:v>
                </c:pt>
                <c:pt idx="35">
                  <c:v>0.0</c:v>
                </c:pt>
                <c:pt idx="36">
                  <c:v>0.0</c:v>
                </c:pt>
                <c:pt idx="37">
                  <c:v>0.301029995663981</c:v>
                </c:pt>
                <c:pt idx="38">
                  <c:v>0.0</c:v>
                </c:pt>
                <c:pt idx="39">
                  <c:v>0.301029995663981</c:v>
                </c:pt>
                <c:pt idx="40">
                  <c:v>0.0</c:v>
                </c:pt>
                <c:pt idx="41">
                  <c:v>0.0</c:v>
                </c:pt>
                <c:pt idx="42">
                  <c:v>0.0</c:v>
                </c:pt>
                <c:pt idx="43">
                  <c:v>0.301029995663981</c:v>
                </c:pt>
                <c:pt idx="44">
                  <c:v>0.0</c:v>
                </c:pt>
                <c:pt idx="45">
                  <c:v>0.0</c:v>
                </c:pt>
                <c:pt idx="46">
                  <c:v>0.301029995663981</c:v>
                </c:pt>
                <c:pt idx="47">
                  <c:v>0.0</c:v>
                </c:pt>
                <c:pt idx="48">
                  <c:v>0.0</c:v>
                </c:pt>
                <c:pt idx="49">
                  <c:v>0.0</c:v>
                </c:pt>
                <c:pt idx="50">
                  <c:v>0.0</c:v>
                </c:pt>
                <c:pt idx="51">
                  <c:v>0.778151250383644</c:v>
                </c:pt>
                <c:pt idx="52">
                  <c:v>0.0</c:v>
                </c:pt>
                <c:pt idx="53">
                  <c:v>0.0</c:v>
                </c:pt>
              </c:numCache>
            </c:numRef>
          </c:val>
        </c:ser>
        <c:dLbls>
          <c:showLegendKey val="0"/>
          <c:showVal val="0"/>
          <c:showCatName val="0"/>
          <c:showSerName val="0"/>
          <c:showPercent val="0"/>
          <c:showBubbleSize val="0"/>
        </c:dLbls>
        <c:gapWidth val="0"/>
        <c:axId val="-2021562216"/>
        <c:axId val="-2021568072"/>
      </c:barChart>
      <c:catAx>
        <c:axId val="-2021562216"/>
        <c:scaling>
          <c:orientation val="minMax"/>
        </c:scaling>
        <c:delete val="0"/>
        <c:axPos val="b"/>
        <c:title>
          <c:tx>
            <c:rich>
              <a:bodyPr/>
              <a:lstStyle/>
              <a:p>
                <a:pPr>
                  <a:defRPr sz="1400"/>
                </a:pPr>
                <a:r>
                  <a:rPr lang="en-US" sz="1400">
                    <a:latin typeface="Arial" panose="020B0604020202020204" pitchFamily="34" charset="0"/>
                    <a:cs typeface="Arial" panose="020B0604020202020204" pitchFamily="34" charset="0"/>
                  </a:rPr>
                  <a:t>Data</a:t>
                </a:r>
                <a:r>
                  <a:rPr lang="en-US" sz="1400" baseline="0">
                    <a:latin typeface="Arial" panose="020B0604020202020204" pitchFamily="34" charset="0"/>
                    <a:cs typeface="Arial" panose="020B0604020202020204" pitchFamily="34" charset="0"/>
                  </a:rPr>
                  <a:t> Bin Values</a:t>
                </a:r>
                <a:endParaRPr lang="en-US" sz="1400">
                  <a:latin typeface="Arial" panose="020B0604020202020204" pitchFamily="34" charset="0"/>
                  <a:cs typeface="Arial" panose="020B0604020202020204" pitchFamily="34" charset="0"/>
                </a:endParaRPr>
              </a:p>
            </c:rich>
          </c:tx>
          <c:layout/>
          <c:overlay val="0"/>
        </c:title>
        <c:numFmt formatCode="General" sourceLinked="1"/>
        <c:majorTickMark val="out"/>
        <c:minorTickMark val="none"/>
        <c:tickLblPos val="nextTo"/>
        <c:crossAx val="-2021568072"/>
        <c:crosses val="autoZero"/>
        <c:auto val="1"/>
        <c:lblAlgn val="ctr"/>
        <c:lblOffset val="100"/>
        <c:noMultiLvlLbl val="0"/>
      </c:catAx>
      <c:valAx>
        <c:axId val="-2021568072"/>
        <c:scaling>
          <c:orientation val="minMax"/>
        </c:scaling>
        <c:delete val="0"/>
        <c:axPos val="l"/>
        <c:title>
          <c:tx>
            <c:rich>
              <a:bodyPr/>
              <a:lstStyle/>
              <a:p>
                <a:pPr>
                  <a:defRPr sz="1400">
                    <a:latin typeface="Arial" panose="020B0604020202020204" pitchFamily="34" charset="0"/>
                    <a:cs typeface="Arial" panose="020B0604020202020204" pitchFamily="34" charset="0"/>
                  </a:defRPr>
                </a:pPr>
                <a:r>
                  <a:rPr lang="en-US" sz="1400">
                    <a:latin typeface="Arial" panose="020B0604020202020204" pitchFamily="34" charset="0"/>
                    <a:cs typeface="Arial" panose="020B0604020202020204" pitchFamily="34" charset="0"/>
                  </a:rPr>
                  <a:t>Number of Observations</a:t>
                </a:r>
              </a:p>
            </c:rich>
          </c:tx>
          <c:layout>
            <c:manualLayout>
              <c:xMode val="edge"/>
              <c:yMode val="edge"/>
              <c:x val="0.00575918789359902"/>
              <c:y val="0.209568841759215"/>
            </c:manualLayout>
          </c:layout>
          <c:overlay val="0"/>
        </c:title>
        <c:numFmt formatCode="General" sourceLinked="1"/>
        <c:majorTickMark val="out"/>
        <c:minorTickMark val="none"/>
        <c:tickLblPos val="nextTo"/>
        <c:crossAx val="-2021562216"/>
        <c:crosses val="autoZero"/>
        <c:crossBetween val="between"/>
      </c:valAx>
      <c:spPr>
        <a:noFill/>
      </c:spPr>
    </c:plotArea>
    <c:plotVisOnly val="1"/>
    <c:dispBlanksAs val="gap"/>
    <c:showDLblsOverMax val="0"/>
  </c:chart>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Sheet7!$M$3</c:f>
              <c:strCache>
                <c:ptCount val="1"/>
                <c:pt idx="0">
                  <c:v>y</c:v>
                </c:pt>
              </c:strCache>
            </c:strRef>
          </c:tx>
          <c:spPr>
            <a:ln w="19050" cap="rnd">
              <a:noFill/>
              <a:round/>
            </a:ln>
            <a:effectLst/>
          </c:spPr>
          <c:marker>
            <c:symbol val="circle"/>
            <c:size val="5"/>
            <c:spPr>
              <a:solidFill>
                <a:srgbClr val="FFB325"/>
              </a:solidFill>
              <a:ln w="9525">
                <a:solidFill>
                  <a:schemeClr val="accent1"/>
                </a:solidFill>
              </a:ln>
              <a:effectLst/>
            </c:spPr>
          </c:marker>
          <c:xVal>
            <c:numRef>
              <c:f>Sheet7!$L$4:$L$14</c:f>
              <c:numCache>
                <c:formatCode>General</c:formatCode>
                <c:ptCount val="11"/>
                <c:pt idx="0">
                  <c:v>10.0</c:v>
                </c:pt>
                <c:pt idx="1">
                  <c:v>8.0</c:v>
                </c:pt>
                <c:pt idx="2">
                  <c:v>13.0</c:v>
                </c:pt>
                <c:pt idx="3">
                  <c:v>9.0</c:v>
                </c:pt>
                <c:pt idx="4">
                  <c:v>11.0</c:v>
                </c:pt>
                <c:pt idx="5">
                  <c:v>14.0</c:v>
                </c:pt>
                <c:pt idx="6">
                  <c:v>6.0</c:v>
                </c:pt>
                <c:pt idx="7">
                  <c:v>4.0</c:v>
                </c:pt>
                <c:pt idx="8">
                  <c:v>12.0</c:v>
                </c:pt>
                <c:pt idx="9">
                  <c:v>7.0</c:v>
                </c:pt>
                <c:pt idx="10">
                  <c:v>5.0</c:v>
                </c:pt>
              </c:numCache>
            </c:numRef>
          </c:xVal>
          <c:yVal>
            <c:numRef>
              <c:f>Sheet7!$M$4:$M$14</c:f>
              <c:numCache>
                <c:formatCode>General</c:formatCode>
                <c:ptCount val="11"/>
                <c:pt idx="0">
                  <c:v>0.0399999999999991</c:v>
                </c:pt>
                <c:pt idx="1">
                  <c:v>-0.0499999999999998</c:v>
                </c:pt>
                <c:pt idx="2">
                  <c:v>-1.92</c:v>
                </c:pt>
                <c:pt idx="3">
                  <c:v>1.31</c:v>
                </c:pt>
                <c:pt idx="4">
                  <c:v>-0.17</c:v>
                </c:pt>
                <c:pt idx="5">
                  <c:v>-0.0399999999999991</c:v>
                </c:pt>
                <c:pt idx="6">
                  <c:v>1.24</c:v>
                </c:pt>
                <c:pt idx="7">
                  <c:v>-0.74</c:v>
                </c:pt>
                <c:pt idx="8">
                  <c:v>1.84</c:v>
                </c:pt>
                <c:pt idx="9">
                  <c:v>-1.679999999999999</c:v>
                </c:pt>
                <c:pt idx="10">
                  <c:v>0.18</c:v>
                </c:pt>
              </c:numCache>
            </c:numRef>
          </c:yVal>
          <c:smooth val="0"/>
        </c:ser>
        <c:dLbls>
          <c:showLegendKey val="0"/>
          <c:showVal val="0"/>
          <c:showCatName val="0"/>
          <c:showSerName val="0"/>
          <c:showPercent val="0"/>
          <c:showBubbleSize val="0"/>
        </c:dLbls>
        <c:axId val="-2021646536"/>
        <c:axId val="-2021639512"/>
      </c:scatterChart>
      <c:valAx>
        <c:axId val="-2021646536"/>
        <c:scaling>
          <c:orientation val="minMax"/>
          <c:max val="20.0"/>
          <c:min val="2.0"/>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sz="1000" b="0" i="0" u="none" strike="noStrike" baseline="0">
                    <a:effectLst/>
                  </a:rPr>
                  <a:t>x</a:t>
                </a:r>
                <a:r>
                  <a:rPr lang="en-US" sz="1000" b="0" i="0" u="none" strike="noStrike" baseline="-25000">
                    <a:effectLst/>
                  </a:rPr>
                  <a:t>1</a:t>
                </a:r>
                <a:endParaRPr lang="en-US"/>
              </a:p>
            </c:rich>
          </c:tx>
          <c:layout/>
          <c:overlay val="0"/>
          <c:spPr>
            <a:noFill/>
            <a:ln>
              <a:noFill/>
            </a:ln>
            <a:effectLst/>
          </c:sp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021639512"/>
        <c:crosses val="autoZero"/>
        <c:crossBetween val="midCat"/>
        <c:majorUnit val="2.0"/>
      </c:valAx>
      <c:valAx>
        <c:axId val="-2021639512"/>
        <c:scaling>
          <c:orientation val="minMax"/>
          <c:max val="3.5"/>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sz="1000" b="0" i="0" u="none" strike="noStrike" baseline="0">
                    <a:effectLst/>
                  </a:rPr>
                  <a:t>y</a:t>
                </a:r>
                <a:r>
                  <a:rPr lang="en-US" sz="1000" b="0" i="0" u="none" strike="noStrike" baseline="-25000">
                    <a:effectLst/>
                  </a:rPr>
                  <a:t>1</a:t>
                </a:r>
                <a:endParaRPr lang="en-US"/>
              </a:p>
            </c:rich>
          </c:tx>
          <c:layout/>
          <c:overlay val="0"/>
          <c:spPr>
            <a:noFill/>
            <a:ln>
              <a:noFill/>
            </a:ln>
            <a:effectLst/>
          </c:sp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021646536"/>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Sheet7!$O$3</c:f>
              <c:strCache>
                <c:ptCount val="1"/>
                <c:pt idx="0">
                  <c:v>y</c:v>
                </c:pt>
              </c:strCache>
            </c:strRef>
          </c:tx>
          <c:spPr>
            <a:ln w="19050" cap="rnd">
              <a:noFill/>
              <a:round/>
            </a:ln>
            <a:effectLst/>
          </c:spPr>
          <c:marker>
            <c:symbol val="circle"/>
            <c:size val="5"/>
            <c:spPr>
              <a:solidFill>
                <a:srgbClr val="FFB325"/>
              </a:solidFill>
              <a:ln w="9525">
                <a:solidFill>
                  <a:schemeClr val="accent1"/>
                </a:solidFill>
              </a:ln>
              <a:effectLst/>
            </c:spPr>
          </c:marker>
          <c:xVal>
            <c:numRef>
              <c:f>Sheet7!$N$4:$N$14</c:f>
              <c:numCache>
                <c:formatCode>General</c:formatCode>
                <c:ptCount val="11"/>
                <c:pt idx="0">
                  <c:v>10.0</c:v>
                </c:pt>
                <c:pt idx="1">
                  <c:v>8.0</c:v>
                </c:pt>
                <c:pt idx="2">
                  <c:v>13.0</c:v>
                </c:pt>
                <c:pt idx="3">
                  <c:v>9.0</c:v>
                </c:pt>
                <c:pt idx="4">
                  <c:v>11.0</c:v>
                </c:pt>
                <c:pt idx="5">
                  <c:v>14.0</c:v>
                </c:pt>
                <c:pt idx="6">
                  <c:v>6.0</c:v>
                </c:pt>
                <c:pt idx="7">
                  <c:v>4.0</c:v>
                </c:pt>
                <c:pt idx="8">
                  <c:v>12.0</c:v>
                </c:pt>
                <c:pt idx="9">
                  <c:v>7.0</c:v>
                </c:pt>
                <c:pt idx="10">
                  <c:v>5.0</c:v>
                </c:pt>
              </c:numCache>
            </c:numRef>
          </c:xVal>
          <c:yVal>
            <c:numRef>
              <c:f>Sheet7!$O$4:$O$14</c:f>
              <c:numCache>
                <c:formatCode>General</c:formatCode>
                <c:ptCount val="11"/>
                <c:pt idx="0">
                  <c:v>1.140000000000001</c:v>
                </c:pt>
                <c:pt idx="1">
                  <c:v>1.140000000000001</c:v>
                </c:pt>
                <c:pt idx="2">
                  <c:v>-0.76</c:v>
                </c:pt>
                <c:pt idx="3">
                  <c:v>1.269999999999998</c:v>
                </c:pt>
                <c:pt idx="4">
                  <c:v>0.76</c:v>
                </c:pt>
                <c:pt idx="5">
                  <c:v>-1.9</c:v>
                </c:pt>
                <c:pt idx="6">
                  <c:v>0.13</c:v>
                </c:pt>
                <c:pt idx="7">
                  <c:v>-1.9</c:v>
                </c:pt>
                <c:pt idx="8">
                  <c:v>0.130000000000001</c:v>
                </c:pt>
                <c:pt idx="9">
                  <c:v>0.76</c:v>
                </c:pt>
                <c:pt idx="10">
                  <c:v>-0.76</c:v>
                </c:pt>
              </c:numCache>
            </c:numRef>
          </c:yVal>
          <c:smooth val="0"/>
        </c:ser>
        <c:dLbls>
          <c:showLegendKey val="0"/>
          <c:showVal val="0"/>
          <c:showCatName val="0"/>
          <c:showSerName val="0"/>
          <c:showPercent val="0"/>
          <c:showBubbleSize val="0"/>
        </c:dLbls>
        <c:axId val="-2018693224"/>
        <c:axId val="-2018686776"/>
      </c:scatterChart>
      <c:valAx>
        <c:axId val="-2018693224"/>
        <c:scaling>
          <c:orientation val="minMax"/>
          <c:max val="20.0"/>
          <c:min val="2.0"/>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sz="1000" b="0" i="0" u="none" strike="noStrike" baseline="0">
                    <a:effectLst/>
                  </a:rPr>
                  <a:t>x</a:t>
                </a:r>
                <a:r>
                  <a:rPr lang="en-US" sz="1000" b="0" i="0" u="none" strike="noStrike" baseline="-25000">
                    <a:effectLst/>
                  </a:rPr>
                  <a:t>2</a:t>
                </a:r>
                <a:endParaRPr lang="en-US"/>
              </a:p>
            </c:rich>
          </c:tx>
          <c:layout/>
          <c:overlay val="0"/>
          <c:spPr>
            <a:noFill/>
            <a:ln>
              <a:noFill/>
            </a:ln>
            <a:effectLst/>
          </c:sp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018686776"/>
        <c:crosses val="autoZero"/>
        <c:crossBetween val="midCat"/>
        <c:majorUnit val="2.0"/>
      </c:valAx>
      <c:valAx>
        <c:axId val="-2018686776"/>
        <c:scaling>
          <c:orientation val="minMax"/>
          <c:max val="3.5"/>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sz="1000" b="0" i="0" u="none" strike="noStrike" baseline="0">
                    <a:effectLst/>
                  </a:rPr>
                  <a:t>y</a:t>
                </a:r>
                <a:r>
                  <a:rPr lang="en-US" sz="1000" b="0" i="0" u="none" strike="noStrike" baseline="-25000">
                    <a:effectLst/>
                  </a:rPr>
                  <a:t>2</a:t>
                </a:r>
                <a:endParaRPr lang="en-US"/>
              </a:p>
            </c:rich>
          </c:tx>
          <c:layout/>
          <c:overlay val="0"/>
          <c:spPr>
            <a:noFill/>
            <a:ln>
              <a:noFill/>
            </a:ln>
            <a:effectLst/>
          </c:sp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018693224"/>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Sheet7!$Q$3</c:f>
              <c:strCache>
                <c:ptCount val="1"/>
                <c:pt idx="0">
                  <c:v>y</c:v>
                </c:pt>
              </c:strCache>
            </c:strRef>
          </c:tx>
          <c:spPr>
            <a:ln w="19050" cap="rnd">
              <a:noFill/>
              <a:round/>
            </a:ln>
            <a:effectLst/>
          </c:spPr>
          <c:marker>
            <c:symbol val="circle"/>
            <c:size val="5"/>
            <c:spPr>
              <a:solidFill>
                <a:srgbClr val="FFB325"/>
              </a:solidFill>
              <a:ln w="9525">
                <a:solidFill>
                  <a:schemeClr val="accent1"/>
                </a:solidFill>
              </a:ln>
              <a:effectLst/>
            </c:spPr>
          </c:marker>
          <c:xVal>
            <c:numRef>
              <c:f>Sheet7!$P$4:$P$14</c:f>
              <c:numCache>
                <c:formatCode>General</c:formatCode>
                <c:ptCount val="11"/>
                <c:pt idx="0">
                  <c:v>10.0</c:v>
                </c:pt>
                <c:pt idx="1">
                  <c:v>8.0</c:v>
                </c:pt>
                <c:pt idx="2">
                  <c:v>13.0</c:v>
                </c:pt>
                <c:pt idx="3">
                  <c:v>9.0</c:v>
                </c:pt>
                <c:pt idx="4">
                  <c:v>11.0</c:v>
                </c:pt>
                <c:pt idx="5">
                  <c:v>14.0</c:v>
                </c:pt>
                <c:pt idx="6">
                  <c:v>6.0</c:v>
                </c:pt>
                <c:pt idx="7">
                  <c:v>4.0</c:v>
                </c:pt>
                <c:pt idx="8">
                  <c:v>12.0</c:v>
                </c:pt>
                <c:pt idx="9">
                  <c:v>7.0</c:v>
                </c:pt>
                <c:pt idx="10">
                  <c:v>5.0</c:v>
                </c:pt>
              </c:numCache>
            </c:numRef>
          </c:xVal>
          <c:yVal>
            <c:numRef>
              <c:f>Sheet7!$Q$4:$Q$14</c:f>
              <c:numCache>
                <c:formatCode>General</c:formatCode>
                <c:ptCount val="11"/>
                <c:pt idx="0">
                  <c:v>-0.54</c:v>
                </c:pt>
                <c:pt idx="1">
                  <c:v>-0.23</c:v>
                </c:pt>
                <c:pt idx="2">
                  <c:v>3.24</c:v>
                </c:pt>
                <c:pt idx="3">
                  <c:v>-0.39</c:v>
                </c:pt>
                <c:pt idx="4">
                  <c:v>-0.69</c:v>
                </c:pt>
                <c:pt idx="5">
                  <c:v>-1.16</c:v>
                </c:pt>
                <c:pt idx="6">
                  <c:v>0.0800000000000001</c:v>
                </c:pt>
                <c:pt idx="7">
                  <c:v>0.39</c:v>
                </c:pt>
                <c:pt idx="8">
                  <c:v>-0.85</c:v>
                </c:pt>
                <c:pt idx="9">
                  <c:v>-0.0800000000000001</c:v>
                </c:pt>
                <c:pt idx="10">
                  <c:v>0.23</c:v>
                </c:pt>
              </c:numCache>
            </c:numRef>
          </c:yVal>
          <c:smooth val="0"/>
        </c:ser>
        <c:dLbls>
          <c:showLegendKey val="0"/>
          <c:showVal val="0"/>
          <c:showCatName val="0"/>
          <c:showSerName val="0"/>
          <c:showPercent val="0"/>
          <c:showBubbleSize val="0"/>
        </c:dLbls>
        <c:axId val="-2020221432"/>
        <c:axId val="-2020214936"/>
      </c:scatterChart>
      <c:valAx>
        <c:axId val="-2020221432"/>
        <c:scaling>
          <c:orientation val="minMax"/>
          <c:max val="20.0"/>
          <c:min val="2.0"/>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sz="1000" b="0" i="0" u="none" strike="noStrike" baseline="0">
                    <a:effectLst/>
                  </a:rPr>
                  <a:t>x</a:t>
                </a:r>
                <a:r>
                  <a:rPr lang="en-US" sz="1000" b="0" i="0" u="none" strike="noStrike" baseline="-25000">
                    <a:effectLst/>
                  </a:rPr>
                  <a:t>3</a:t>
                </a:r>
                <a:endParaRPr lang="en-US"/>
              </a:p>
            </c:rich>
          </c:tx>
          <c:layout/>
          <c:overlay val="0"/>
          <c:spPr>
            <a:noFill/>
            <a:ln>
              <a:noFill/>
            </a:ln>
            <a:effectLst/>
          </c:sp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020214936"/>
        <c:crosses val="autoZero"/>
        <c:crossBetween val="midCat"/>
        <c:majorUnit val="2.0"/>
      </c:valAx>
      <c:valAx>
        <c:axId val="-2020214936"/>
        <c:scaling>
          <c:orientation val="minMax"/>
          <c:max val="3.5"/>
          <c:min val="-2.5"/>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sz="1000" b="0" i="0" u="none" strike="noStrike" baseline="0">
                    <a:effectLst/>
                  </a:rPr>
                  <a:t>y</a:t>
                </a:r>
                <a:r>
                  <a:rPr lang="en-US" sz="1000" b="0" i="0" u="none" strike="noStrike" baseline="-25000">
                    <a:effectLst/>
                  </a:rPr>
                  <a:t>3</a:t>
                </a:r>
                <a:endParaRPr lang="en-US"/>
              </a:p>
            </c:rich>
          </c:tx>
          <c:layout/>
          <c:overlay val="0"/>
          <c:spPr>
            <a:noFill/>
            <a:ln>
              <a:noFill/>
            </a:ln>
            <a:effectLst/>
          </c:sp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020221432"/>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Sheet7!$S$3</c:f>
              <c:strCache>
                <c:ptCount val="1"/>
                <c:pt idx="0">
                  <c:v>y</c:v>
                </c:pt>
              </c:strCache>
            </c:strRef>
          </c:tx>
          <c:spPr>
            <a:ln w="19050" cap="rnd">
              <a:noFill/>
              <a:round/>
            </a:ln>
            <a:effectLst/>
          </c:spPr>
          <c:marker>
            <c:symbol val="circle"/>
            <c:size val="5"/>
            <c:spPr>
              <a:solidFill>
                <a:srgbClr val="FFB325"/>
              </a:solidFill>
              <a:ln w="9525">
                <a:solidFill>
                  <a:schemeClr val="accent1"/>
                </a:solidFill>
              </a:ln>
              <a:effectLst/>
            </c:spPr>
          </c:marker>
          <c:xVal>
            <c:numRef>
              <c:f>Sheet7!$R$4:$R$14</c:f>
              <c:numCache>
                <c:formatCode>General</c:formatCode>
                <c:ptCount val="11"/>
                <c:pt idx="0">
                  <c:v>8.0</c:v>
                </c:pt>
                <c:pt idx="1">
                  <c:v>8.0</c:v>
                </c:pt>
                <c:pt idx="2">
                  <c:v>8.0</c:v>
                </c:pt>
                <c:pt idx="3">
                  <c:v>8.0</c:v>
                </c:pt>
                <c:pt idx="4">
                  <c:v>8.0</c:v>
                </c:pt>
                <c:pt idx="5">
                  <c:v>8.0</c:v>
                </c:pt>
                <c:pt idx="6">
                  <c:v>8.0</c:v>
                </c:pt>
                <c:pt idx="7">
                  <c:v>19.0</c:v>
                </c:pt>
                <c:pt idx="8">
                  <c:v>8.0</c:v>
                </c:pt>
                <c:pt idx="9">
                  <c:v>8.0</c:v>
                </c:pt>
                <c:pt idx="10">
                  <c:v>8.0</c:v>
                </c:pt>
              </c:numCache>
            </c:numRef>
          </c:xVal>
          <c:yVal>
            <c:numRef>
              <c:f>Sheet7!$S$4:$S$14</c:f>
              <c:numCache>
                <c:formatCode>General</c:formatCode>
                <c:ptCount val="11"/>
                <c:pt idx="0">
                  <c:v>-0.42</c:v>
                </c:pt>
                <c:pt idx="1">
                  <c:v>-1.24</c:v>
                </c:pt>
                <c:pt idx="2">
                  <c:v>0.71</c:v>
                </c:pt>
                <c:pt idx="3">
                  <c:v>1.84</c:v>
                </c:pt>
                <c:pt idx="4">
                  <c:v>1.470000000000001</c:v>
                </c:pt>
                <c:pt idx="5">
                  <c:v>0.04</c:v>
                </c:pt>
                <c:pt idx="6">
                  <c:v>-1.75</c:v>
                </c:pt>
                <c:pt idx="7">
                  <c:v>0.0</c:v>
                </c:pt>
                <c:pt idx="8">
                  <c:v>-1.44</c:v>
                </c:pt>
                <c:pt idx="9">
                  <c:v>0.91</c:v>
                </c:pt>
                <c:pt idx="10">
                  <c:v>-0.11</c:v>
                </c:pt>
              </c:numCache>
            </c:numRef>
          </c:yVal>
          <c:smooth val="0"/>
        </c:ser>
        <c:dLbls>
          <c:showLegendKey val="0"/>
          <c:showVal val="0"/>
          <c:showCatName val="0"/>
          <c:showSerName val="0"/>
          <c:showPercent val="0"/>
          <c:showBubbleSize val="0"/>
        </c:dLbls>
        <c:axId val="-2018655320"/>
        <c:axId val="-2018648872"/>
      </c:scatterChart>
      <c:valAx>
        <c:axId val="-2018655320"/>
        <c:scaling>
          <c:orientation val="minMax"/>
          <c:max val="20.0"/>
          <c:min val="2.0"/>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sz="1000" b="0" i="0" u="none" strike="noStrike" baseline="0">
                    <a:effectLst/>
                  </a:rPr>
                  <a:t>x</a:t>
                </a:r>
                <a:r>
                  <a:rPr lang="en-US" sz="1000" b="0" i="0" u="none" strike="noStrike" baseline="-25000">
                    <a:effectLst/>
                  </a:rPr>
                  <a:t>4</a:t>
                </a:r>
                <a:endParaRPr lang="en-US"/>
              </a:p>
            </c:rich>
          </c:tx>
          <c:layout/>
          <c:overlay val="0"/>
          <c:spPr>
            <a:noFill/>
            <a:ln>
              <a:noFill/>
            </a:ln>
            <a:effectLst/>
          </c:sp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018648872"/>
        <c:crosses val="autoZero"/>
        <c:crossBetween val="midCat"/>
        <c:majorUnit val="2.0"/>
      </c:valAx>
      <c:valAx>
        <c:axId val="-2018648872"/>
        <c:scaling>
          <c:orientation val="minMax"/>
          <c:max val="3.5"/>
          <c:min val="-2.5"/>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sz="1000" b="0" i="0" u="none" strike="noStrike" baseline="0">
                    <a:effectLst/>
                  </a:rPr>
                  <a:t>y</a:t>
                </a:r>
                <a:r>
                  <a:rPr lang="en-US" sz="1000" b="0" i="0" u="none" strike="noStrike" baseline="-25000">
                    <a:effectLst/>
                  </a:rPr>
                  <a:t>4</a:t>
                </a:r>
                <a:endParaRPr lang="en-US"/>
              </a:p>
            </c:rich>
          </c:tx>
          <c:layout/>
          <c:overlay val="0"/>
          <c:spPr>
            <a:noFill/>
            <a:ln>
              <a:noFill/>
            </a:ln>
            <a:effectLst/>
          </c:sp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018655320"/>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792475940507437"/>
          <c:y val="0.0509259259259259"/>
          <c:w val="0.883863517060368"/>
          <c:h val="0.875838894107383"/>
        </c:manualLayout>
      </c:layout>
      <c:scatterChart>
        <c:scatterStyle val="smoothMarker"/>
        <c:varyColors val="0"/>
        <c:ser>
          <c:idx val="1"/>
          <c:order val="0"/>
          <c:tx>
            <c:v>Exponential Raw Data (y)</c:v>
          </c:tx>
          <c:spPr>
            <a:ln w="19050" cap="rnd">
              <a:solidFill>
                <a:schemeClr val="accent2"/>
              </a:solidFill>
              <a:round/>
            </a:ln>
            <a:effectLst/>
          </c:spPr>
          <c:marker>
            <c:symbol val="none"/>
          </c:marker>
          <c:xVal>
            <c:numRef>
              <c:f>Sheet1!$A$16:$A$21</c:f>
              <c:numCache>
                <c:formatCode>General</c:formatCode>
                <c:ptCount val="6"/>
                <c:pt idx="0">
                  <c:v>0.0</c:v>
                </c:pt>
                <c:pt idx="1">
                  <c:v>1.0</c:v>
                </c:pt>
                <c:pt idx="2">
                  <c:v>2.0</c:v>
                </c:pt>
                <c:pt idx="3">
                  <c:v>3.0</c:v>
                </c:pt>
                <c:pt idx="4">
                  <c:v>4.0</c:v>
                </c:pt>
                <c:pt idx="5">
                  <c:v>5.0</c:v>
                </c:pt>
              </c:numCache>
            </c:numRef>
          </c:xVal>
          <c:yVal>
            <c:numRef>
              <c:f>Sheet1!$C$16:$C$21</c:f>
              <c:numCache>
                <c:formatCode>General</c:formatCode>
                <c:ptCount val="6"/>
                <c:pt idx="0">
                  <c:v>1.0</c:v>
                </c:pt>
                <c:pt idx="1">
                  <c:v>36.0</c:v>
                </c:pt>
                <c:pt idx="2">
                  <c:v>121.0</c:v>
                </c:pt>
                <c:pt idx="3">
                  <c:v>256.0</c:v>
                </c:pt>
                <c:pt idx="4">
                  <c:v>441.0</c:v>
                </c:pt>
                <c:pt idx="5">
                  <c:v>676.0</c:v>
                </c:pt>
              </c:numCache>
            </c:numRef>
          </c:yVal>
          <c:smooth val="1"/>
        </c:ser>
        <c:ser>
          <c:idx val="0"/>
          <c:order val="1"/>
          <c:tx>
            <c:v>Linearized Data (sqrt(y))</c:v>
          </c:tx>
          <c:spPr>
            <a:ln w="19050" cap="rnd">
              <a:solidFill>
                <a:srgbClr val="002060"/>
              </a:solidFill>
              <a:round/>
            </a:ln>
            <a:effectLst/>
          </c:spPr>
          <c:marker>
            <c:symbol val="none"/>
          </c:marker>
          <c:xVal>
            <c:numRef>
              <c:f>Sheet1!$A$16:$A$21</c:f>
              <c:numCache>
                <c:formatCode>General</c:formatCode>
                <c:ptCount val="6"/>
                <c:pt idx="0">
                  <c:v>0.0</c:v>
                </c:pt>
                <c:pt idx="1">
                  <c:v>1.0</c:v>
                </c:pt>
                <c:pt idx="2">
                  <c:v>2.0</c:v>
                </c:pt>
                <c:pt idx="3">
                  <c:v>3.0</c:v>
                </c:pt>
                <c:pt idx="4">
                  <c:v>4.0</c:v>
                </c:pt>
                <c:pt idx="5">
                  <c:v>5.0</c:v>
                </c:pt>
              </c:numCache>
            </c:numRef>
          </c:xVal>
          <c:yVal>
            <c:numRef>
              <c:f>Sheet1!$B$16:$B$21</c:f>
              <c:numCache>
                <c:formatCode>General</c:formatCode>
                <c:ptCount val="6"/>
                <c:pt idx="0">
                  <c:v>1.0</c:v>
                </c:pt>
                <c:pt idx="1">
                  <c:v>6.0</c:v>
                </c:pt>
                <c:pt idx="2">
                  <c:v>11.0</c:v>
                </c:pt>
                <c:pt idx="3">
                  <c:v>16.0</c:v>
                </c:pt>
                <c:pt idx="4">
                  <c:v>21.0</c:v>
                </c:pt>
                <c:pt idx="5">
                  <c:v>26.0</c:v>
                </c:pt>
              </c:numCache>
            </c:numRef>
          </c:yVal>
          <c:smooth val="1"/>
        </c:ser>
        <c:dLbls>
          <c:showLegendKey val="0"/>
          <c:showVal val="0"/>
          <c:showCatName val="0"/>
          <c:showSerName val="0"/>
          <c:showPercent val="0"/>
          <c:showBubbleSize val="0"/>
        </c:dLbls>
        <c:axId val="-2059075432"/>
        <c:axId val="-2059072168"/>
      </c:scatterChart>
      <c:valAx>
        <c:axId val="-2059075432"/>
        <c:scaling>
          <c:orientation val="minMax"/>
          <c:max val="5.0"/>
        </c:scaling>
        <c:delete val="0"/>
        <c:axPos val="b"/>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200" b="1" i="0" u="none" strike="noStrike" kern="1200" baseline="0">
                <a:solidFill>
                  <a:schemeClr val="tx1"/>
                </a:solidFill>
                <a:latin typeface="Arial (body)"/>
                <a:ea typeface="+mn-ea"/>
                <a:cs typeface="Arial" panose="020B0604020202020204" pitchFamily="34" charset="0"/>
              </a:defRPr>
            </a:pPr>
            <a:endParaRPr lang="en-US"/>
          </a:p>
        </c:txPr>
        <c:crossAx val="-2059072168"/>
        <c:crosses val="autoZero"/>
        <c:crossBetween val="midCat"/>
      </c:valAx>
      <c:valAx>
        <c:axId val="-2059072168"/>
        <c:scaling>
          <c:orientation val="minMax"/>
          <c:max val="700.0"/>
        </c:scaling>
        <c:delete val="0"/>
        <c:axPos val="l"/>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200" b="1" i="0" u="none" strike="noStrike" kern="1200" baseline="0">
                <a:solidFill>
                  <a:schemeClr val="tx1"/>
                </a:solidFill>
                <a:latin typeface="Arial (body)"/>
                <a:ea typeface="+mn-ea"/>
                <a:cs typeface="Arial" panose="020B0604020202020204" pitchFamily="34" charset="0"/>
              </a:defRPr>
            </a:pPr>
            <a:endParaRPr lang="en-US"/>
          </a:p>
        </c:txPr>
        <c:crossAx val="-2059075432"/>
        <c:crosses val="autoZero"/>
        <c:crossBetween val="midCat"/>
      </c:valAx>
      <c:spPr>
        <a:noFill/>
        <a:ln>
          <a:noFill/>
        </a:ln>
        <a:effectLst/>
      </c:spPr>
    </c:plotArea>
    <c:legend>
      <c:legendPos val="b"/>
      <c:layout>
        <c:manualLayout>
          <c:xMode val="edge"/>
          <c:yMode val="edge"/>
          <c:x val="0.178332481107894"/>
          <c:y val="0.230604991538459"/>
          <c:w val="0.451850592878636"/>
          <c:h val="0.163836067597593"/>
        </c:manualLayout>
      </c:layout>
      <c:overlay val="0"/>
      <c:spPr>
        <a:noFill/>
        <a:ln>
          <a:noFill/>
        </a:ln>
        <a:effectLst/>
      </c:spPr>
      <c:txPr>
        <a:bodyPr rot="0" spcFirstLastPara="1" vertOverflow="ellipsis" vert="horz" wrap="square" anchor="ctr" anchorCtr="1"/>
        <a:lstStyle/>
        <a:p>
          <a:pPr>
            <a:defRPr sz="1200" b="1" i="0" u="none" strike="noStrike" kern="1200" baseline="0">
              <a:solidFill>
                <a:schemeClr val="tx1"/>
              </a:solidFill>
              <a:latin typeface="Arial (body)"/>
              <a:ea typeface="+mn-ea"/>
              <a:cs typeface="Arial" panose="020B0604020202020204" pitchFamily="34" charset="0"/>
            </a:defRPr>
          </a:pPr>
          <a:endParaRPr lang="en-US"/>
        </a:p>
      </c:txPr>
    </c:legend>
    <c:plotVisOnly val="1"/>
    <c:dispBlanksAs val="gap"/>
    <c:showDLblsOverMax val="0"/>
  </c:chart>
  <c:spPr>
    <a:noFill/>
    <a:ln>
      <a:noFill/>
    </a:ln>
    <a:effectLst/>
  </c:spPr>
  <c:txPr>
    <a:bodyPr/>
    <a:lstStyle/>
    <a:p>
      <a:pPr>
        <a:defRPr/>
      </a:pPr>
      <a:endParaRPr lang="en-US"/>
    </a:p>
  </c:txPr>
  <c:externalData r:id="rId1">
    <c:autoUpdate val="0"/>
  </c:externalData>
</c:chartSpace>
</file>

<file path=ppt/comments/comment1.xml><?xml version="1.0" encoding="utf-8"?>
<p:cmLst xmlns:a="http://schemas.openxmlformats.org/drawingml/2006/main" xmlns:r="http://schemas.openxmlformats.org/officeDocument/2006/relationships" xmlns:p="http://schemas.openxmlformats.org/presentationml/2006/main">
  <p:cm authorId="1" dt="2014-02-14T15:44:12.816" idx="13">
    <p:pos x="5154" y="288"/>
    <p:text>Italicized title</p:text>
    <p:extLst>
      <p:ext uri="{C676402C-5697-4E1C-873F-D02D1690AC5C}">
        <p15:threadingInfo xmlns:p15="http://schemas.microsoft.com/office/powerpoint/2012/main" timeZoneBias="30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14-02-14T15:45:18.023" idx="14">
    <p:pos x="4567" y="288"/>
    <p:text>Italicized title
Reformatted graphic</p:text>
    <p:extLst>
      <p:ext uri="{C676402C-5697-4E1C-873F-D02D1690AC5C}">
        <p15:threadingInfo xmlns:p15="http://schemas.microsoft.com/office/powerpoint/2012/main" timeZoneBias="30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2" dt="2014-02-17T15:35:40.098" idx="17">
    <p:pos x="10" y="10"/>
    <p:text>Would it be helpful to quickly recap the "business understanding" outputs and mention ro show that they are inputs to this "data understanding" phase?  Just to refresh their memories about the previous lesson and to show the flow in the methodology.</p:text>
  </p:cm>
</p:cmLst>
</file>

<file path=ppt/comments/comment4.xml><?xml version="1.0" encoding="utf-8"?>
<p:cmLst xmlns:a="http://schemas.openxmlformats.org/drawingml/2006/main" xmlns:r="http://schemas.openxmlformats.org/officeDocument/2006/relationships" xmlns:p="http://schemas.openxmlformats.org/presentationml/2006/main">
  <p:cm authorId="2" dt="2014-02-19T15:04:11.826" idx="18">
    <p:pos x="10" y="10"/>
    <p:text>It may be helpful to have an overview slide to have a more gradual transition into the Assess Model stage.</p:text>
    <p:extLst>
      <p:ext uri="{C676402C-5697-4E1C-873F-D02D1690AC5C}">
        <p15:threadingInfo xmlns:p15="http://schemas.microsoft.com/office/powerpoint/2012/main" timeZoneBias="300"/>
      </p:ext>
    </p:extLst>
  </p:cm>
  <p:cm authorId="3" dt="2014-06-09T23:01:33.050" idx="2">
    <p:pos x="32" y="606"/>
    <p:text>May also want to mention ROC curves. I also have a good chart on a labeled confusion matrix showing Precision, Sensitivity (recall), Specificity, Accuracy, etc.</p:text>
  </p:cm>
</p:cmLst>
</file>

<file path=ppt/comments/comment5.xml><?xml version="1.0" encoding="utf-8"?>
<p:cmLst xmlns:a="http://schemas.openxmlformats.org/drawingml/2006/main" xmlns:r="http://schemas.openxmlformats.org/officeDocument/2006/relationships" xmlns:p="http://schemas.openxmlformats.org/presentationml/2006/main">
  <p:cm authorId="2" dt="2014-02-27T15:23:37.681" idx="19">
    <p:pos x="10" y="10"/>
    <p:text/>
    <p:extLst>
      <p:ext uri="{C676402C-5697-4E1C-873F-D02D1690AC5C}">
        <p15:threadingInfo xmlns:p15="http://schemas.microsoft.com/office/powerpoint/2012/main" timeZoneBias="300"/>
      </p:ext>
    </p:extLst>
  </p:cm>
</p:cmLst>
</file>

<file path=ppt/diagrams/colors1.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A36C0B1-2C1A-4D5D-9071-1F88AFBB4AFE}" type="doc">
      <dgm:prSet loTypeId="urn:microsoft.com/office/officeart/2005/8/layout/chevron1" loCatId="process" qsTypeId="urn:microsoft.com/office/officeart/2005/8/quickstyle/simple4" qsCatId="simple" csTypeId="urn:microsoft.com/office/officeart/2005/8/colors/accent6_2" csCatId="accent6" phldr="1"/>
      <dgm:spPr/>
    </dgm:pt>
    <dgm:pt modelId="{21F5904A-2474-4C24-BC1F-ED7CFF8FAA8C}">
      <dgm:prSet phldrT="[Text]"/>
      <dgm:spPr>
        <a:solidFill>
          <a:srgbClr val="DDE8FF"/>
        </a:solidFill>
      </dgm:spPr>
      <dgm:t>
        <a:bodyPr/>
        <a:lstStyle/>
        <a:p>
          <a:r>
            <a:rPr lang="en-US" b="1" dirty="0" smtClean="0">
              <a:solidFill>
                <a:schemeClr val="tx1"/>
              </a:solidFill>
            </a:rPr>
            <a:t>Business Understanding</a:t>
          </a:r>
          <a:endParaRPr lang="en-US" b="1" dirty="0">
            <a:solidFill>
              <a:schemeClr val="tx1"/>
            </a:solidFill>
          </a:endParaRPr>
        </a:p>
      </dgm:t>
    </dgm:pt>
    <dgm:pt modelId="{C9C977C9-AF9C-4D9E-93A7-57851602A85F}" type="parTrans" cxnId="{36909BC6-484C-44FF-B078-DEBCE03C8145}">
      <dgm:prSet/>
      <dgm:spPr/>
      <dgm:t>
        <a:bodyPr/>
        <a:lstStyle/>
        <a:p>
          <a:endParaRPr lang="en-US" b="1">
            <a:solidFill>
              <a:schemeClr val="tx1"/>
            </a:solidFill>
          </a:endParaRPr>
        </a:p>
      </dgm:t>
    </dgm:pt>
    <dgm:pt modelId="{B9286E05-3E6B-45E3-A4EE-C29731AC76B4}" type="sibTrans" cxnId="{36909BC6-484C-44FF-B078-DEBCE03C8145}">
      <dgm:prSet/>
      <dgm:spPr/>
      <dgm:t>
        <a:bodyPr/>
        <a:lstStyle/>
        <a:p>
          <a:endParaRPr lang="en-US" b="1">
            <a:solidFill>
              <a:schemeClr val="tx1"/>
            </a:solidFill>
          </a:endParaRPr>
        </a:p>
      </dgm:t>
    </dgm:pt>
    <dgm:pt modelId="{926539C1-9514-4C7F-8463-0F63F53DCD01}">
      <dgm:prSet phldrT="[Text]"/>
      <dgm:spPr>
        <a:solidFill>
          <a:srgbClr val="D1E0FF"/>
        </a:solidFill>
      </dgm:spPr>
      <dgm:t>
        <a:bodyPr/>
        <a:lstStyle/>
        <a:p>
          <a:r>
            <a:rPr lang="en-US" b="1" dirty="0" smtClean="0">
              <a:solidFill>
                <a:schemeClr val="tx1"/>
              </a:solidFill>
            </a:rPr>
            <a:t>Data Understanding</a:t>
          </a:r>
          <a:endParaRPr lang="en-US" b="1" dirty="0">
            <a:solidFill>
              <a:schemeClr val="tx1"/>
            </a:solidFill>
          </a:endParaRPr>
        </a:p>
      </dgm:t>
    </dgm:pt>
    <dgm:pt modelId="{14B70558-3E18-4C8A-83D8-3DFF2B1F3049}" type="parTrans" cxnId="{CD7A5430-DB9F-4D7B-92F9-D4B4E1268C9D}">
      <dgm:prSet/>
      <dgm:spPr/>
      <dgm:t>
        <a:bodyPr/>
        <a:lstStyle/>
        <a:p>
          <a:endParaRPr lang="en-US" b="1">
            <a:solidFill>
              <a:schemeClr val="tx1"/>
            </a:solidFill>
          </a:endParaRPr>
        </a:p>
      </dgm:t>
    </dgm:pt>
    <dgm:pt modelId="{F50136A8-8C82-4B1A-8F0C-E52D21D6BDAE}" type="sibTrans" cxnId="{CD7A5430-DB9F-4D7B-92F9-D4B4E1268C9D}">
      <dgm:prSet/>
      <dgm:spPr/>
      <dgm:t>
        <a:bodyPr/>
        <a:lstStyle/>
        <a:p>
          <a:endParaRPr lang="en-US" b="1">
            <a:solidFill>
              <a:schemeClr val="tx1"/>
            </a:solidFill>
          </a:endParaRPr>
        </a:p>
      </dgm:t>
    </dgm:pt>
    <dgm:pt modelId="{935276DF-AC90-43DF-907F-4D454B98C21D}">
      <dgm:prSet phldrT="[Text]"/>
      <dgm:spPr>
        <a:solidFill>
          <a:srgbClr val="A3C2FF"/>
        </a:solidFill>
      </dgm:spPr>
      <dgm:t>
        <a:bodyPr/>
        <a:lstStyle/>
        <a:p>
          <a:r>
            <a:rPr lang="en-US" b="1" dirty="0" smtClean="0">
              <a:solidFill>
                <a:schemeClr val="tx1"/>
              </a:solidFill>
            </a:rPr>
            <a:t>Modeling</a:t>
          </a:r>
          <a:endParaRPr lang="en-US" b="1" dirty="0">
            <a:solidFill>
              <a:schemeClr val="tx1"/>
            </a:solidFill>
          </a:endParaRPr>
        </a:p>
      </dgm:t>
    </dgm:pt>
    <dgm:pt modelId="{9E30F0EB-F57D-43A4-ACB5-145990AEB59A}" type="parTrans" cxnId="{4AA3E42F-3C30-4497-AA6B-1E45D290B130}">
      <dgm:prSet/>
      <dgm:spPr/>
      <dgm:t>
        <a:bodyPr/>
        <a:lstStyle/>
        <a:p>
          <a:endParaRPr lang="en-US" b="1">
            <a:solidFill>
              <a:schemeClr val="tx1"/>
            </a:solidFill>
          </a:endParaRPr>
        </a:p>
      </dgm:t>
    </dgm:pt>
    <dgm:pt modelId="{D67458C1-6AB7-46F5-B569-651B63EF60E4}" type="sibTrans" cxnId="{4AA3E42F-3C30-4497-AA6B-1E45D290B130}">
      <dgm:prSet/>
      <dgm:spPr/>
      <dgm:t>
        <a:bodyPr/>
        <a:lstStyle/>
        <a:p>
          <a:endParaRPr lang="en-US" b="1">
            <a:solidFill>
              <a:schemeClr val="tx1"/>
            </a:solidFill>
          </a:endParaRPr>
        </a:p>
      </dgm:t>
    </dgm:pt>
    <dgm:pt modelId="{19B7EFF3-FD28-4F9A-A4B0-4DB3C57EEB99}">
      <dgm:prSet phldrT="[Text]"/>
      <dgm:spPr>
        <a:solidFill>
          <a:srgbClr val="699BFF"/>
        </a:solidFill>
      </dgm:spPr>
      <dgm:t>
        <a:bodyPr/>
        <a:lstStyle/>
        <a:p>
          <a:r>
            <a:rPr lang="en-US" b="1" dirty="0" smtClean="0">
              <a:solidFill>
                <a:schemeClr val="tx1"/>
              </a:solidFill>
            </a:rPr>
            <a:t>Evaluation</a:t>
          </a:r>
          <a:endParaRPr lang="en-US" b="1" dirty="0">
            <a:solidFill>
              <a:schemeClr val="tx1"/>
            </a:solidFill>
          </a:endParaRPr>
        </a:p>
      </dgm:t>
    </dgm:pt>
    <dgm:pt modelId="{3FCAC5B2-5525-490F-A65E-89D450114C57}" type="parTrans" cxnId="{442F8B03-E513-43BC-9A38-419F1A881E70}">
      <dgm:prSet/>
      <dgm:spPr/>
      <dgm:t>
        <a:bodyPr/>
        <a:lstStyle/>
        <a:p>
          <a:endParaRPr lang="en-US" b="1">
            <a:solidFill>
              <a:schemeClr val="tx1"/>
            </a:solidFill>
          </a:endParaRPr>
        </a:p>
      </dgm:t>
    </dgm:pt>
    <dgm:pt modelId="{D3A6FF11-6DAB-4FDA-90B6-941054E1BA8C}" type="sibTrans" cxnId="{442F8B03-E513-43BC-9A38-419F1A881E70}">
      <dgm:prSet/>
      <dgm:spPr/>
      <dgm:t>
        <a:bodyPr/>
        <a:lstStyle/>
        <a:p>
          <a:endParaRPr lang="en-US" b="1">
            <a:solidFill>
              <a:schemeClr val="tx1"/>
            </a:solidFill>
          </a:endParaRPr>
        </a:p>
      </dgm:t>
    </dgm:pt>
    <dgm:pt modelId="{965581B1-DA78-48C0-9CB0-3E8253AEA62B}">
      <dgm:prSet phldrT="[Text]"/>
      <dgm:spPr>
        <a:solidFill>
          <a:srgbClr val="1D68FF"/>
        </a:solidFill>
      </dgm:spPr>
      <dgm:t>
        <a:bodyPr/>
        <a:lstStyle/>
        <a:p>
          <a:r>
            <a:rPr lang="en-US" b="1" dirty="0" smtClean="0">
              <a:solidFill>
                <a:schemeClr val="tx1"/>
              </a:solidFill>
            </a:rPr>
            <a:t>Deployment</a:t>
          </a:r>
          <a:endParaRPr lang="en-US" b="1" dirty="0">
            <a:solidFill>
              <a:schemeClr val="tx1"/>
            </a:solidFill>
          </a:endParaRPr>
        </a:p>
      </dgm:t>
    </dgm:pt>
    <dgm:pt modelId="{39D1A385-E8D1-4782-9F83-282344B03376}" type="parTrans" cxnId="{BC1C1AA1-D1FC-493D-A998-BC257A8E4EC7}">
      <dgm:prSet/>
      <dgm:spPr/>
      <dgm:t>
        <a:bodyPr/>
        <a:lstStyle/>
        <a:p>
          <a:endParaRPr lang="en-US" b="1">
            <a:solidFill>
              <a:schemeClr val="tx1"/>
            </a:solidFill>
          </a:endParaRPr>
        </a:p>
      </dgm:t>
    </dgm:pt>
    <dgm:pt modelId="{3E440B80-1A5E-4A9D-807E-7DF25D2D459A}" type="sibTrans" cxnId="{BC1C1AA1-D1FC-493D-A998-BC257A8E4EC7}">
      <dgm:prSet/>
      <dgm:spPr/>
      <dgm:t>
        <a:bodyPr/>
        <a:lstStyle/>
        <a:p>
          <a:endParaRPr lang="en-US" b="1">
            <a:solidFill>
              <a:schemeClr val="tx1"/>
            </a:solidFill>
          </a:endParaRPr>
        </a:p>
      </dgm:t>
    </dgm:pt>
    <dgm:pt modelId="{AFD9E2EA-5E7D-4E11-9818-2250DF82D4B0}">
      <dgm:prSet phldrT="[Text]"/>
      <dgm:spPr>
        <a:solidFill>
          <a:srgbClr val="C9DBFF"/>
        </a:solidFill>
      </dgm:spPr>
      <dgm:t>
        <a:bodyPr/>
        <a:lstStyle/>
        <a:p>
          <a:r>
            <a:rPr lang="en-US" b="1" dirty="0" smtClean="0">
              <a:solidFill>
                <a:schemeClr val="tx1"/>
              </a:solidFill>
            </a:rPr>
            <a:t>Data Preparation</a:t>
          </a:r>
          <a:endParaRPr lang="en-US" b="1" dirty="0">
            <a:solidFill>
              <a:schemeClr val="tx1"/>
            </a:solidFill>
          </a:endParaRPr>
        </a:p>
      </dgm:t>
    </dgm:pt>
    <dgm:pt modelId="{7D73540E-2C39-436B-AF89-0154CB44FAF6}" type="parTrans" cxnId="{7221662A-43D2-4192-A056-F3BCA316DAC7}">
      <dgm:prSet/>
      <dgm:spPr/>
      <dgm:t>
        <a:bodyPr/>
        <a:lstStyle/>
        <a:p>
          <a:endParaRPr lang="en-US" b="1">
            <a:solidFill>
              <a:schemeClr val="tx1"/>
            </a:solidFill>
          </a:endParaRPr>
        </a:p>
      </dgm:t>
    </dgm:pt>
    <dgm:pt modelId="{F63D0886-DE0C-4369-9A19-6DB5FBBAA58E}" type="sibTrans" cxnId="{7221662A-43D2-4192-A056-F3BCA316DAC7}">
      <dgm:prSet/>
      <dgm:spPr/>
      <dgm:t>
        <a:bodyPr/>
        <a:lstStyle/>
        <a:p>
          <a:endParaRPr lang="en-US" b="1">
            <a:solidFill>
              <a:schemeClr val="tx1"/>
            </a:solidFill>
          </a:endParaRPr>
        </a:p>
      </dgm:t>
    </dgm:pt>
    <dgm:pt modelId="{CA582092-AB30-4A05-A56D-3322050D221C}" type="pres">
      <dgm:prSet presAssocID="{DA36C0B1-2C1A-4D5D-9071-1F88AFBB4AFE}" presName="Name0" presStyleCnt="0">
        <dgm:presLayoutVars>
          <dgm:dir/>
          <dgm:animLvl val="lvl"/>
          <dgm:resizeHandles val="exact"/>
        </dgm:presLayoutVars>
      </dgm:prSet>
      <dgm:spPr/>
    </dgm:pt>
    <dgm:pt modelId="{1502EC79-25EC-4B48-A75D-DB59D63A0F98}" type="pres">
      <dgm:prSet presAssocID="{21F5904A-2474-4C24-BC1F-ED7CFF8FAA8C}" presName="parTxOnly" presStyleLbl="node1" presStyleIdx="0" presStyleCnt="6">
        <dgm:presLayoutVars>
          <dgm:chMax val="0"/>
          <dgm:chPref val="0"/>
          <dgm:bulletEnabled val="1"/>
        </dgm:presLayoutVars>
      </dgm:prSet>
      <dgm:spPr/>
      <dgm:t>
        <a:bodyPr/>
        <a:lstStyle/>
        <a:p>
          <a:endParaRPr lang="en-US"/>
        </a:p>
      </dgm:t>
    </dgm:pt>
    <dgm:pt modelId="{B316776B-38E4-416F-AC64-49C1E86FEBF2}" type="pres">
      <dgm:prSet presAssocID="{B9286E05-3E6B-45E3-A4EE-C29731AC76B4}" presName="parTxOnlySpace" presStyleCnt="0"/>
      <dgm:spPr/>
    </dgm:pt>
    <dgm:pt modelId="{1D6EA236-2CAB-4A3A-BB7C-93949EB87705}" type="pres">
      <dgm:prSet presAssocID="{926539C1-9514-4C7F-8463-0F63F53DCD01}" presName="parTxOnly" presStyleLbl="node1" presStyleIdx="1" presStyleCnt="6">
        <dgm:presLayoutVars>
          <dgm:chMax val="0"/>
          <dgm:chPref val="0"/>
          <dgm:bulletEnabled val="1"/>
        </dgm:presLayoutVars>
      </dgm:prSet>
      <dgm:spPr/>
      <dgm:t>
        <a:bodyPr/>
        <a:lstStyle/>
        <a:p>
          <a:endParaRPr lang="en-US"/>
        </a:p>
      </dgm:t>
    </dgm:pt>
    <dgm:pt modelId="{2B5D5653-AD90-456A-8805-2E96A9A79C2A}" type="pres">
      <dgm:prSet presAssocID="{F50136A8-8C82-4B1A-8F0C-E52D21D6BDAE}" presName="parTxOnlySpace" presStyleCnt="0"/>
      <dgm:spPr/>
    </dgm:pt>
    <dgm:pt modelId="{EFE6E746-9C24-40AD-91CF-95DF1678D0D2}" type="pres">
      <dgm:prSet presAssocID="{AFD9E2EA-5E7D-4E11-9818-2250DF82D4B0}" presName="parTxOnly" presStyleLbl="node1" presStyleIdx="2" presStyleCnt="6">
        <dgm:presLayoutVars>
          <dgm:chMax val="0"/>
          <dgm:chPref val="0"/>
          <dgm:bulletEnabled val="1"/>
        </dgm:presLayoutVars>
      </dgm:prSet>
      <dgm:spPr/>
      <dgm:t>
        <a:bodyPr/>
        <a:lstStyle/>
        <a:p>
          <a:endParaRPr lang="en-US"/>
        </a:p>
      </dgm:t>
    </dgm:pt>
    <dgm:pt modelId="{9F6BB01B-6245-42DE-B9E8-726F25F51B77}" type="pres">
      <dgm:prSet presAssocID="{F63D0886-DE0C-4369-9A19-6DB5FBBAA58E}" presName="parTxOnlySpace" presStyleCnt="0"/>
      <dgm:spPr/>
    </dgm:pt>
    <dgm:pt modelId="{4FD9AD7D-7548-4636-9CD8-4FC292B72B7C}" type="pres">
      <dgm:prSet presAssocID="{935276DF-AC90-43DF-907F-4D454B98C21D}" presName="parTxOnly" presStyleLbl="node1" presStyleIdx="3" presStyleCnt="6">
        <dgm:presLayoutVars>
          <dgm:chMax val="0"/>
          <dgm:chPref val="0"/>
          <dgm:bulletEnabled val="1"/>
        </dgm:presLayoutVars>
      </dgm:prSet>
      <dgm:spPr/>
      <dgm:t>
        <a:bodyPr/>
        <a:lstStyle/>
        <a:p>
          <a:endParaRPr lang="en-US"/>
        </a:p>
      </dgm:t>
    </dgm:pt>
    <dgm:pt modelId="{CDB386A3-C9BB-47E9-8CBE-72FD0807D4D1}" type="pres">
      <dgm:prSet presAssocID="{D67458C1-6AB7-46F5-B569-651B63EF60E4}" presName="parTxOnlySpace" presStyleCnt="0"/>
      <dgm:spPr/>
    </dgm:pt>
    <dgm:pt modelId="{1F5919F7-D973-4DF9-BF2C-9D95D4C1606D}" type="pres">
      <dgm:prSet presAssocID="{19B7EFF3-FD28-4F9A-A4B0-4DB3C57EEB99}" presName="parTxOnly" presStyleLbl="node1" presStyleIdx="4" presStyleCnt="6">
        <dgm:presLayoutVars>
          <dgm:chMax val="0"/>
          <dgm:chPref val="0"/>
          <dgm:bulletEnabled val="1"/>
        </dgm:presLayoutVars>
      </dgm:prSet>
      <dgm:spPr/>
      <dgm:t>
        <a:bodyPr/>
        <a:lstStyle/>
        <a:p>
          <a:endParaRPr lang="en-US"/>
        </a:p>
      </dgm:t>
    </dgm:pt>
    <dgm:pt modelId="{77C4A1DD-82FB-4465-8116-86971162C97D}" type="pres">
      <dgm:prSet presAssocID="{D3A6FF11-6DAB-4FDA-90B6-941054E1BA8C}" presName="parTxOnlySpace" presStyleCnt="0"/>
      <dgm:spPr/>
    </dgm:pt>
    <dgm:pt modelId="{75108E89-E7E7-45E5-A49C-4BBEF6846921}" type="pres">
      <dgm:prSet presAssocID="{965581B1-DA78-48C0-9CB0-3E8253AEA62B}" presName="parTxOnly" presStyleLbl="node1" presStyleIdx="5" presStyleCnt="6">
        <dgm:presLayoutVars>
          <dgm:chMax val="0"/>
          <dgm:chPref val="0"/>
          <dgm:bulletEnabled val="1"/>
        </dgm:presLayoutVars>
      </dgm:prSet>
      <dgm:spPr/>
      <dgm:t>
        <a:bodyPr/>
        <a:lstStyle/>
        <a:p>
          <a:endParaRPr lang="en-US"/>
        </a:p>
      </dgm:t>
    </dgm:pt>
  </dgm:ptLst>
  <dgm:cxnLst>
    <dgm:cxn modelId="{19E29571-8D59-EE45-B8A7-C5D5B8A760DC}" type="presOf" srcId="{19B7EFF3-FD28-4F9A-A4B0-4DB3C57EEB99}" destId="{1F5919F7-D973-4DF9-BF2C-9D95D4C1606D}" srcOrd="0" destOrd="0" presId="urn:microsoft.com/office/officeart/2005/8/layout/chevron1"/>
    <dgm:cxn modelId="{7221662A-43D2-4192-A056-F3BCA316DAC7}" srcId="{DA36C0B1-2C1A-4D5D-9071-1F88AFBB4AFE}" destId="{AFD9E2EA-5E7D-4E11-9818-2250DF82D4B0}" srcOrd="2" destOrd="0" parTransId="{7D73540E-2C39-436B-AF89-0154CB44FAF6}" sibTransId="{F63D0886-DE0C-4369-9A19-6DB5FBBAA58E}"/>
    <dgm:cxn modelId="{BC1C1AA1-D1FC-493D-A998-BC257A8E4EC7}" srcId="{DA36C0B1-2C1A-4D5D-9071-1F88AFBB4AFE}" destId="{965581B1-DA78-48C0-9CB0-3E8253AEA62B}" srcOrd="5" destOrd="0" parTransId="{39D1A385-E8D1-4782-9F83-282344B03376}" sibTransId="{3E440B80-1A5E-4A9D-807E-7DF25D2D459A}"/>
    <dgm:cxn modelId="{632E30F1-8D69-9246-ACE8-1AA4996FBEAD}" type="presOf" srcId="{AFD9E2EA-5E7D-4E11-9818-2250DF82D4B0}" destId="{EFE6E746-9C24-40AD-91CF-95DF1678D0D2}" srcOrd="0" destOrd="0" presId="urn:microsoft.com/office/officeart/2005/8/layout/chevron1"/>
    <dgm:cxn modelId="{28F8B604-1B6F-6F4F-B3EE-6DBFA053DB05}" type="presOf" srcId="{21F5904A-2474-4C24-BC1F-ED7CFF8FAA8C}" destId="{1502EC79-25EC-4B48-A75D-DB59D63A0F98}" srcOrd="0" destOrd="0" presId="urn:microsoft.com/office/officeart/2005/8/layout/chevron1"/>
    <dgm:cxn modelId="{D7C478C7-F31B-6849-87D2-25D65BE604C6}" type="presOf" srcId="{935276DF-AC90-43DF-907F-4D454B98C21D}" destId="{4FD9AD7D-7548-4636-9CD8-4FC292B72B7C}" srcOrd="0" destOrd="0" presId="urn:microsoft.com/office/officeart/2005/8/layout/chevron1"/>
    <dgm:cxn modelId="{4404D1B8-A003-174A-BCC8-C144CFEAA117}" type="presOf" srcId="{965581B1-DA78-48C0-9CB0-3E8253AEA62B}" destId="{75108E89-E7E7-45E5-A49C-4BBEF6846921}" srcOrd="0" destOrd="0" presId="urn:microsoft.com/office/officeart/2005/8/layout/chevron1"/>
    <dgm:cxn modelId="{442F8B03-E513-43BC-9A38-419F1A881E70}" srcId="{DA36C0B1-2C1A-4D5D-9071-1F88AFBB4AFE}" destId="{19B7EFF3-FD28-4F9A-A4B0-4DB3C57EEB99}" srcOrd="4" destOrd="0" parTransId="{3FCAC5B2-5525-490F-A65E-89D450114C57}" sibTransId="{D3A6FF11-6DAB-4FDA-90B6-941054E1BA8C}"/>
    <dgm:cxn modelId="{CD7A5430-DB9F-4D7B-92F9-D4B4E1268C9D}" srcId="{DA36C0B1-2C1A-4D5D-9071-1F88AFBB4AFE}" destId="{926539C1-9514-4C7F-8463-0F63F53DCD01}" srcOrd="1" destOrd="0" parTransId="{14B70558-3E18-4C8A-83D8-3DFF2B1F3049}" sibTransId="{F50136A8-8C82-4B1A-8F0C-E52D21D6BDAE}"/>
    <dgm:cxn modelId="{36909BC6-484C-44FF-B078-DEBCE03C8145}" srcId="{DA36C0B1-2C1A-4D5D-9071-1F88AFBB4AFE}" destId="{21F5904A-2474-4C24-BC1F-ED7CFF8FAA8C}" srcOrd="0" destOrd="0" parTransId="{C9C977C9-AF9C-4D9E-93A7-57851602A85F}" sibTransId="{B9286E05-3E6B-45E3-A4EE-C29731AC76B4}"/>
    <dgm:cxn modelId="{0A035CC8-509F-CB4B-B228-F1B5AE0CF42B}" type="presOf" srcId="{926539C1-9514-4C7F-8463-0F63F53DCD01}" destId="{1D6EA236-2CAB-4A3A-BB7C-93949EB87705}" srcOrd="0" destOrd="0" presId="urn:microsoft.com/office/officeart/2005/8/layout/chevron1"/>
    <dgm:cxn modelId="{3FA59634-6583-1348-8CC2-44C7B8380098}" type="presOf" srcId="{DA36C0B1-2C1A-4D5D-9071-1F88AFBB4AFE}" destId="{CA582092-AB30-4A05-A56D-3322050D221C}" srcOrd="0" destOrd="0" presId="urn:microsoft.com/office/officeart/2005/8/layout/chevron1"/>
    <dgm:cxn modelId="{4AA3E42F-3C30-4497-AA6B-1E45D290B130}" srcId="{DA36C0B1-2C1A-4D5D-9071-1F88AFBB4AFE}" destId="{935276DF-AC90-43DF-907F-4D454B98C21D}" srcOrd="3" destOrd="0" parTransId="{9E30F0EB-F57D-43A4-ACB5-145990AEB59A}" sibTransId="{D67458C1-6AB7-46F5-B569-651B63EF60E4}"/>
    <dgm:cxn modelId="{87D95F89-0537-8842-9983-1C9A6A6EB786}" type="presParOf" srcId="{CA582092-AB30-4A05-A56D-3322050D221C}" destId="{1502EC79-25EC-4B48-A75D-DB59D63A0F98}" srcOrd="0" destOrd="0" presId="urn:microsoft.com/office/officeart/2005/8/layout/chevron1"/>
    <dgm:cxn modelId="{91C62A3C-945B-404E-8724-36473EC234C8}" type="presParOf" srcId="{CA582092-AB30-4A05-A56D-3322050D221C}" destId="{B316776B-38E4-416F-AC64-49C1E86FEBF2}" srcOrd="1" destOrd="0" presId="urn:microsoft.com/office/officeart/2005/8/layout/chevron1"/>
    <dgm:cxn modelId="{17B58D81-85C3-AB4F-BBD5-9744B0EB51EB}" type="presParOf" srcId="{CA582092-AB30-4A05-A56D-3322050D221C}" destId="{1D6EA236-2CAB-4A3A-BB7C-93949EB87705}" srcOrd="2" destOrd="0" presId="urn:microsoft.com/office/officeart/2005/8/layout/chevron1"/>
    <dgm:cxn modelId="{522B14D5-26FC-864C-8B66-5444ACEF6534}" type="presParOf" srcId="{CA582092-AB30-4A05-A56D-3322050D221C}" destId="{2B5D5653-AD90-456A-8805-2E96A9A79C2A}" srcOrd="3" destOrd="0" presId="urn:microsoft.com/office/officeart/2005/8/layout/chevron1"/>
    <dgm:cxn modelId="{0512C8A7-183D-444C-B5D0-351C9EFFACCF}" type="presParOf" srcId="{CA582092-AB30-4A05-A56D-3322050D221C}" destId="{EFE6E746-9C24-40AD-91CF-95DF1678D0D2}" srcOrd="4" destOrd="0" presId="urn:microsoft.com/office/officeart/2005/8/layout/chevron1"/>
    <dgm:cxn modelId="{5F904E3C-04C8-4E41-B0B6-9C86128E1344}" type="presParOf" srcId="{CA582092-AB30-4A05-A56D-3322050D221C}" destId="{9F6BB01B-6245-42DE-B9E8-726F25F51B77}" srcOrd="5" destOrd="0" presId="urn:microsoft.com/office/officeart/2005/8/layout/chevron1"/>
    <dgm:cxn modelId="{F1D9FE03-93AD-0E41-AA35-9E6B8B9DC663}" type="presParOf" srcId="{CA582092-AB30-4A05-A56D-3322050D221C}" destId="{4FD9AD7D-7548-4636-9CD8-4FC292B72B7C}" srcOrd="6" destOrd="0" presId="urn:microsoft.com/office/officeart/2005/8/layout/chevron1"/>
    <dgm:cxn modelId="{FEF3DFD1-45D6-6D44-9666-66B19ED2BF86}" type="presParOf" srcId="{CA582092-AB30-4A05-A56D-3322050D221C}" destId="{CDB386A3-C9BB-47E9-8CBE-72FD0807D4D1}" srcOrd="7" destOrd="0" presId="urn:microsoft.com/office/officeart/2005/8/layout/chevron1"/>
    <dgm:cxn modelId="{A907E2BC-6F05-164C-8E5B-F0FC415F9B00}" type="presParOf" srcId="{CA582092-AB30-4A05-A56D-3322050D221C}" destId="{1F5919F7-D973-4DF9-BF2C-9D95D4C1606D}" srcOrd="8" destOrd="0" presId="urn:microsoft.com/office/officeart/2005/8/layout/chevron1"/>
    <dgm:cxn modelId="{9DE6F71E-3846-4945-8D2F-77EFDBE84F53}" type="presParOf" srcId="{CA582092-AB30-4A05-A56D-3322050D221C}" destId="{77C4A1DD-82FB-4465-8116-86971162C97D}" srcOrd="9" destOrd="0" presId="urn:microsoft.com/office/officeart/2005/8/layout/chevron1"/>
    <dgm:cxn modelId="{D690E94F-E9B8-A545-8850-1BC4BDF9FF5A}" type="presParOf" srcId="{CA582092-AB30-4A05-A56D-3322050D221C}" destId="{75108E89-E7E7-45E5-A49C-4BBEF6846921}"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DA36C0B1-2C1A-4D5D-9071-1F88AFBB4AFE}" type="doc">
      <dgm:prSet loTypeId="urn:microsoft.com/office/officeart/2005/8/layout/chevron1" loCatId="process" qsTypeId="urn:microsoft.com/office/officeart/2005/8/quickstyle/simple4" qsCatId="simple" csTypeId="urn:microsoft.com/office/officeart/2005/8/colors/accent6_2" csCatId="accent6" phldr="1"/>
      <dgm:spPr/>
    </dgm:pt>
    <dgm:pt modelId="{21F5904A-2474-4C24-BC1F-ED7CFF8FAA8C}">
      <dgm:prSet phldrT="[Text]"/>
      <dgm:spPr>
        <a:solidFill>
          <a:srgbClr val="DDE8FF"/>
        </a:solidFill>
      </dgm:spPr>
      <dgm:t>
        <a:bodyPr/>
        <a:lstStyle/>
        <a:p>
          <a:r>
            <a:rPr lang="en-US" b="1" dirty="0" smtClean="0">
              <a:solidFill>
                <a:schemeClr val="tx1"/>
              </a:solidFill>
            </a:rPr>
            <a:t>Business Understanding</a:t>
          </a:r>
          <a:endParaRPr lang="en-US" b="1" dirty="0">
            <a:solidFill>
              <a:schemeClr val="tx1"/>
            </a:solidFill>
          </a:endParaRPr>
        </a:p>
      </dgm:t>
    </dgm:pt>
    <dgm:pt modelId="{C9C977C9-AF9C-4D9E-93A7-57851602A85F}" type="parTrans" cxnId="{36909BC6-484C-44FF-B078-DEBCE03C8145}">
      <dgm:prSet/>
      <dgm:spPr/>
      <dgm:t>
        <a:bodyPr/>
        <a:lstStyle/>
        <a:p>
          <a:endParaRPr lang="en-US" b="1">
            <a:solidFill>
              <a:schemeClr val="tx1"/>
            </a:solidFill>
          </a:endParaRPr>
        </a:p>
      </dgm:t>
    </dgm:pt>
    <dgm:pt modelId="{B9286E05-3E6B-45E3-A4EE-C29731AC76B4}" type="sibTrans" cxnId="{36909BC6-484C-44FF-B078-DEBCE03C8145}">
      <dgm:prSet/>
      <dgm:spPr/>
      <dgm:t>
        <a:bodyPr/>
        <a:lstStyle/>
        <a:p>
          <a:endParaRPr lang="en-US" b="1">
            <a:solidFill>
              <a:schemeClr val="tx1"/>
            </a:solidFill>
          </a:endParaRPr>
        </a:p>
      </dgm:t>
    </dgm:pt>
    <dgm:pt modelId="{926539C1-9514-4C7F-8463-0F63F53DCD01}">
      <dgm:prSet phldrT="[Text]"/>
      <dgm:spPr>
        <a:solidFill>
          <a:srgbClr val="D1E0FF"/>
        </a:solidFill>
      </dgm:spPr>
      <dgm:t>
        <a:bodyPr/>
        <a:lstStyle/>
        <a:p>
          <a:r>
            <a:rPr lang="en-US" b="1" dirty="0" smtClean="0">
              <a:solidFill>
                <a:schemeClr val="tx1"/>
              </a:solidFill>
            </a:rPr>
            <a:t>Data Understanding</a:t>
          </a:r>
          <a:endParaRPr lang="en-US" b="1" dirty="0">
            <a:solidFill>
              <a:schemeClr val="tx1"/>
            </a:solidFill>
          </a:endParaRPr>
        </a:p>
      </dgm:t>
    </dgm:pt>
    <dgm:pt modelId="{14B70558-3E18-4C8A-83D8-3DFF2B1F3049}" type="parTrans" cxnId="{CD7A5430-DB9F-4D7B-92F9-D4B4E1268C9D}">
      <dgm:prSet/>
      <dgm:spPr/>
      <dgm:t>
        <a:bodyPr/>
        <a:lstStyle/>
        <a:p>
          <a:endParaRPr lang="en-US" b="1">
            <a:solidFill>
              <a:schemeClr val="tx1"/>
            </a:solidFill>
          </a:endParaRPr>
        </a:p>
      </dgm:t>
    </dgm:pt>
    <dgm:pt modelId="{F50136A8-8C82-4B1A-8F0C-E52D21D6BDAE}" type="sibTrans" cxnId="{CD7A5430-DB9F-4D7B-92F9-D4B4E1268C9D}">
      <dgm:prSet/>
      <dgm:spPr/>
      <dgm:t>
        <a:bodyPr/>
        <a:lstStyle/>
        <a:p>
          <a:endParaRPr lang="en-US" b="1">
            <a:solidFill>
              <a:schemeClr val="tx1"/>
            </a:solidFill>
          </a:endParaRPr>
        </a:p>
      </dgm:t>
    </dgm:pt>
    <dgm:pt modelId="{935276DF-AC90-43DF-907F-4D454B98C21D}">
      <dgm:prSet phldrT="[Text]"/>
      <dgm:spPr>
        <a:solidFill>
          <a:srgbClr val="A3C2FF"/>
        </a:solidFill>
      </dgm:spPr>
      <dgm:t>
        <a:bodyPr/>
        <a:lstStyle/>
        <a:p>
          <a:r>
            <a:rPr lang="en-US" b="1" dirty="0" smtClean="0">
              <a:solidFill>
                <a:schemeClr val="tx1"/>
              </a:solidFill>
            </a:rPr>
            <a:t>Modeling</a:t>
          </a:r>
          <a:endParaRPr lang="en-US" b="1" dirty="0">
            <a:solidFill>
              <a:schemeClr val="tx1"/>
            </a:solidFill>
          </a:endParaRPr>
        </a:p>
      </dgm:t>
    </dgm:pt>
    <dgm:pt modelId="{9E30F0EB-F57D-43A4-ACB5-145990AEB59A}" type="parTrans" cxnId="{4AA3E42F-3C30-4497-AA6B-1E45D290B130}">
      <dgm:prSet/>
      <dgm:spPr/>
      <dgm:t>
        <a:bodyPr/>
        <a:lstStyle/>
        <a:p>
          <a:endParaRPr lang="en-US" b="1">
            <a:solidFill>
              <a:schemeClr val="tx1"/>
            </a:solidFill>
          </a:endParaRPr>
        </a:p>
      </dgm:t>
    </dgm:pt>
    <dgm:pt modelId="{D67458C1-6AB7-46F5-B569-651B63EF60E4}" type="sibTrans" cxnId="{4AA3E42F-3C30-4497-AA6B-1E45D290B130}">
      <dgm:prSet/>
      <dgm:spPr/>
      <dgm:t>
        <a:bodyPr/>
        <a:lstStyle/>
        <a:p>
          <a:endParaRPr lang="en-US" b="1">
            <a:solidFill>
              <a:schemeClr val="tx1"/>
            </a:solidFill>
          </a:endParaRPr>
        </a:p>
      </dgm:t>
    </dgm:pt>
    <dgm:pt modelId="{19B7EFF3-FD28-4F9A-A4B0-4DB3C57EEB99}">
      <dgm:prSet phldrT="[Text]"/>
      <dgm:spPr>
        <a:solidFill>
          <a:srgbClr val="699BFF"/>
        </a:solidFill>
      </dgm:spPr>
      <dgm:t>
        <a:bodyPr/>
        <a:lstStyle/>
        <a:p>
          <a:r>
            <a:rPr lang="en-US" b="1" dirty="0" smtClean="0">
              <a:solidFill>
                <a:schemeClr val="tx1"/>
              </a:solidFill>
            </a:rPr>
            <a:t>Evaluation</a:t>
          </a:r>
          <a:endParaRPr lang="en-US" b="1" dirty="0">
            <a:solidFill>
              <a:schemeClr val="tx1"/>
            </a:solidFill>
          </a:endParaRPr>
        </a:p>
      </dgm:t>
    </dgm:pt>
    <dgm:pt modelId="{3FCAC5B2-5525-490F-A65E-89D450114C57}" type="parTrans" cxnId="{442F8B03-E513-43BC-9A38-419F1A881E70}">
      <dgm:prSet/>
      <dgm:spPr/>
      <dgm:t>
        <a:bodyPr/>
        <a:lstStyle/>
        <a:p>
          <a:endParaRPr lang="en-US" b="1">
            <a:solidFill>
              <a:schemeClr val="tx1"/>
            </a:solidFill>
          </a:endParaRPr>
        </a:p>
      </dgm:t>
    </dgm:pt>
    <dgm:pt modelId="{D3A6FF11-6DAB-4FDA-90B6-941054E1BA8C}" type="sibTrans" cxnId="{442F8B03-E513-43BC-9A38-419F1A881E70}">
      <dgm:prSet/>
      <dgm:spPr/>
      <dgm:t>
        <a:bodyPr/>
        <a:lstStyle/>
        <a:p>
          <a:endParaRPr lang="en-US" b="1">
            <a:solidFill>
              <a:schemeClr val="tx1"/>
            </a:solidFill>
          </a:endParaRPr>
        </a:p>
      </dgm:t>
    </dgm:pt>
    <dgm:pt modelId="{965581B1-DA78-48C0-9CB0-3E8253AEA62B}">
      <dgm:prSet phldrT="[Text]"/>
      <dgm:spPr>
        <a:solidFill>
          <a:srgbClr val="1D68FF"/>
        </a:solidFill>
      </dgm:spPr>
      <dgm:t>
        <a:bodyPr/>
        <a:lstStyle/>
        <a:p>
          <a:r>
            <a:rPr lang="en-US" b="1" dirty="0" smtClean="0">
              <a:solidFill>
                <a:schemeClr val="tx1"/>
              </a:solidFill>
            </a:rPr>
            <a:t>Deployment</a:t>
          </a:r>
          <a:endParaRPr lang="en-US" b="1" dirty="0">
            <a:solidFill>
              <a:schemeClr val="tx1"/>
            </a:solidFill>
          </a:endParaRPr>
        </a:p>
      </dgm:t>
    </dgm:pt>
    <dgm:pt modelId="{39D1A385-E8D1-4782-9F83-282344B03376}" type="parTrans" cxnId="{BC1C1AA1-D1FC-493D-A998-BC257A8E4EC7}">
      <dgm:prSet/>
      <dgm:spPr/>
      <dgm:t>
        <a:bodyPr/>
        <a:lstStyle/>
        <a:p>
          <a:endParaRPr lang="en-US" b="1">
            <a:solidFill>
              <a:schemeClr val="tx1"/>
            </a:solidFill>
          </a:endParaRPr>
        </a:p>
      </dgm:t>
    </dgm:pt>
    <dgm:pt modelId="{3E440B80-1A5E-4A9D-807E-7DF25D2D459A}" type="sibTrans" cxnId="{BC1C1AA1-D1FC-493D-A998-BC257A8E4EC7}">
      <dgm:prSet/>
      <dgm:spPr/>
      <dgm:t>
        <a:bodyPr/>
        <a:lstStyle/>
        <a:p>
          <a:endParaRPr lang="en-US" b="1">
            <a:solidFill>
              <a:schemeClr val="tx1"/>
            </a:solidFill>
          </a:endParaRPr>
        </a:p>
      </dgm:t>
    </dgm:pt>
    <dgm:pt modelId="{AFD9E2EA-5E7D-4E11-9818-2250DF82D4B0}">
      <dgm:prSet phldrT="[Text]"/>
      <dgm:spPr>
        <a:solidFill>
          <a:srgbClr val="C9DBFF"/>
        </a:solidFill>
      </dgm:spPr>
      <dgm:t>
        <a:bodyPr/>
        <a:lstStyle/>
        <a:p>
          <a:r>
            <a:rPr lang="en-US" b="1" dirty="0" smtClean="0">
              <a:solidFill>
                <a:schemeClr val="tx1"/>
              </a:solidFill>
            </a:rPr>
            <a:t>Data Preparation</a:t>
          </a:r>
          <a:endParaRPr lang="en-US" b="1" dirty="0">
            <a:solidFill>
              <a:schemeClr val="tx1"/>
            </a:solidFill>
          </a:endParaRPr>
        </a:p>
      </dgm:t>
    </dgm:pt>
    <dgm:pt modelId="{7D73540E-2C39-436B-AF89-0154CB44FAF6}" type="parTrans" cxnId="{7221662A-43D2-4192-A056-F3BCA316DAC7}">
      <dgm:prSet/>
      <dgm:spPr/>
      <dgm:t>
        <a:bodyPr/>
        <a:lstStyle/>
        <a:p>
          <a:endParaRPr lang="en-US" b="1">
            <a:solidFill>
              <a:schemeClr val="tx1"/>
            </a:solidFill>
          </a:endParaRPr>
        </a:p>
      </dgm:t>
    </dgm:pt>
    <dgm:pt modelId="{F63D0886-DE0C-4369-9A19-6DB5FBBAA58E}" type="sibTrans" cxnId="{7221662A-43D2-4192-A056-F3BCA316DAC7}">
      <dgm:prSet/>
      <dgm:spPr/>
      <dgm:t>
        <a:bodyPr/>
        <a:lstStyle/>
        <a:p>
          <a:endParaRPr lang="en-US" b="1">
            <a:solidFill>
              <a:schemeClr val="tx1"/>
            </a:solidFill>
          </a:endParaRPr>
        </a:p>
      </dgm:t>
    </dgm:pt>
    <dgm:pt modelId="{CA582092-AB30-4A05-A56D-3322050D221C}" type="pres">
      <dgm:prSet presAssocID="{DA36C0B1-2C1A-4D5D-9071-1F88AFBB4AFE}" presName="Name0" presStyleCnt="0">
        <dgm:presLayoutVars>
          <dgm:dir/>
          <dgm:animLvl val="lvl"/>
          <dgm:resizeHandles val="exact"/>
        </dgm:presLayoutVars>
      </dgm:prSet>
      <dgm:spPr/>
    </dgm:pt>
    <dgm:pt modelId="{1502EC79-25EC-4B48-A75D-DB59D63A0F98}" type="pres">
      <dgm:prSet presAssocID="{21F5904A-2474-4C24-BC1F-ED7CFF8FAA8C}" presName="parTxOnly" presStyleLbl="node1" presStyleIdx="0" presStyleCnt="6">
        <dgm:presLayoutVars>
          <dgm:chMax val="0"/>
          <dgm:chPref val="0"/>
          <dgm:bulletEnabled val="1"/>
        </dgm:presLayoutVars>
      </dgm:prSet>
      <dgm:spPr/>
      <dgm:t>
        <a:bodyPr/>
        <a:lstStyle/>
        <a:p>
          <a:endParaRPr lang="en-US"/>
        </a:p>
      </dgm:t>
    </dgm:pt>
    <dgm:pt modelId="{B316776B-38E4-416F-AC64-49C1E86FEBF2}" type="pres">
      <dgm:prSet presAssocID="{B9286E05-3E6B-45E3-A4EE-C29731AC76B4}" presName="parTxOnlySpace" presStyleCnt="0"/>
      <dgm:spPr/>
    </dgm:pt>
    <dgm:pt modelId="{1D6EA236-2CAB-4A3A-BB7C-93949EB87705}" type="pres">
      <dgm:prSet presAssocID="{926539C1-9514-4C7F-8463-0F63F53DCD01}" presName="parTxOnly" presStyleLbl="node1" presStyleIdx="1" presStyleCnt="6">
        <dgm:presLayoutVars>
          <dgm:chMax val="0"/>
          <dgm:chPref val="0"/>
          <dgm:bulletEnabled val="1"/>
        </dgm:presLayoutVars>
      </dgm:prSet>
      <dgm:spPr/>
      <dgm:t>
        <a:bodyPr/>
        <a:lstStyle/>
        <a:p>
          <a:endParaRPr lang="en-US"/>
        </a:p>
      </dgm:t>
    </dgm:pt>
    <dgm:pt modelId="{2B5D5653-AD90-456A-8805-2E96A9A79C2A}" type="pres">
      <dgm:prSet presAssocID="{F50136A8-8C82-4B1A-8F0C-E52D21D6BDAE}" presName="parTxOnlySpace" presStyleCnt="0"/>
      <dgm:spPr/>
    </dgm:pt>
    <dgm:pt modelId="{EFE6E746-9C24-40AD-91CF-95DF1678D0D2}" type="pres">
      <dgm:prSet presAssocID="{AFD9E2EA-5E7D-4E11-9818-2250DF82D4B0}" presName="parTxOnly" presStyleLbl="node1" presStyleIdx="2" presStyleCnt="6">
        <dgm:presLayoutVars>
          <dgm:chMax val="0"/>
          <dgm:chPref val="0"/>
          <dgm:bulletEnabled val="1"/>
        </dgm:presLayoutVars>
      </dgm:prSet>
      <dgm:spPr/>
      <dgm:t>
        <a:bodyPr/>
        <a:lstStyle/>
        <a:p>
          <a:endParaRPr lang="en-US"/>
        </a:p>
      </dgm:t>
    </dgm:pt>
    <dgm:pt modelId="{9F6BB01B-6245-42DE-B9E8-726F25F51B77}" type="pres">
      <dgm:prSet presAssocID="{F63D0886-DE0C-4369-9A19-6DB5FBBAA58E}" presName="parTxOnlySpace" presStyleCnt="0"/>
      <dgm:spPr/>
    </dgm:pt>
    <dgm:pt modelId="{4FD9AD7D-7548-4636-9CD8-4FC292B72B7C}" type="pres">
      <dgm:prSet presAssocID="{935276DF-AC90-43DF-907F-4D454B98C21D}" presName="parTxOnly" presStyleLbl="node1" presStyleIdx="3" presStyleCnt="6">
        <dgm:presLayoutVars>
          <dgm:chMax val="0"/>
          <dgm:chPref val="0"/>
          <dgm:bulletEnabled val="1"/>
        </dgm:presLayoutVars>
      </dgm:prSet>
      <dgm:spPr/>
      <dgm:t>
        <a:bodyPr/>
        <a:lstStyle/>
        <a:p>
          <a:endParaRPr lang="en-US"/>
        </a:p>
      </dgm:t>
    </dgm:pt>
    <dgm:pt modelId="{CDB386A3-C9BB-47E9-8CBE-72FD0807D4D1}" type="pres">
      <dgm:prSet presAssocID="{D67458C1-6AB7-46F5-B569-651B63EF60E4}" presName="parTxOnlySpace" presStyleCnt="0"/>
      <dgm:spPr/>
    </dgm:pt>
    <dgm:pt modelId="{1F5919F7-D973-4DF9-BF2C-9D95D4C1606D}" type="pres">
      <dgm:prSet presAssocID="{19B7EFF3-FD28-4F9A-A4B0-4DB3C57EEB99}" presName="parTxOnly" presStyleLbl="node1" presStyleIdx="4" presStyleCnt="6">
        <dgm:presLayoutVars>
          <dgm:chMax val="0"/>
          <dgm:chPref val="0"/>
          <dgm:bulletEnabled val="1"/>
        </dgm:presLayoutVars>
      </dgm:prSet>
      <dgm:spPr/>
      <dgm:t>
        <a:bodyPr/>
        <a:lstStyle/>
        <a:p>
          <a:endParaRPr lang="en-US"/>
        </a:p>
      </dgm:t>
    </dgm:pt>
    <dgm:pt modelId="{77C4A1DD-82FB-4465-8116-86971162C97D}" type="pres">
      <dgm:prSet presAssocID="{D3A6FF11-6DAB-4FDA-90B6-941054E1BA8C}" presName="parTxOnlySpace" presStyleCnt="0"/>
      <dgm:spPr/>
    </dgm:pt>
    <dgm:pt modelId="{75108E89-E7E7-45E5-A49C-4BBEF6846921}" type="pres">
      <dgm:prSet presAssocID="{965581B1-DA78-48C0-9CB0-3E8253AEA62B}" presName="parTxOnly" presStyleLbl="node1" presStyleIdx="5" presStyleCnt="6">
        <dgm:presLayoutVars>
          <dgm:chMax val="0"/>
          <dgm:chPref val="0"/>
          <dgm:bulletEnabled val="1"/>
        </dgm:presLayoutVars>
      </dgm:prSet>
      <dgm:spPr/>
      <dgm:t>
        <a:bodyPr/>
        <a:lstStyle/>
        <a:p>
          <a:endParaRPr lang="en-US"/>
        </a:p>
      </dgm:t>
    </dgm:pt>
  </dgm:ptLst>
  <dgm:cxnLst>
    <dgm:cxn modelId="{7221662A-43D2-4192-A056-F3BCA316DAC7}" srcId="{DA36C0B1-2C1A-4D5D-9071-1F88AFBB4AFE}" destId="{AFD9E2EA-5E7D-4E11-9818-2250DF82D4B0}" srcOrd="2" destOrd="0" parTransId="{7D73540E-2C39-436B-AF89-0154CB44FAF6}" sibTransId="{F63D0886-DE0C-4369-9A19-6DB5FBBAA58E}"/>
    <dgm:cxn modelId="{BC1C1AA1-D1FC-493D-A998-BC257A8E4EC7}" srcId="{DA36C0B1-2C1A-4D5D-9071-1F88AFBB4AFE}" destId="{965581B1-DA78-48C0-9CB0-3E8253AEA62B}" srcOrd="5" destOrd="0" parTransId="{39D1A385-E8D1-4782-9F83-282344B03376}" sibTransId="{3E440B80-1A5E-4A9D-807E-7DF25D2D459A}"/>
    <dgm:cxn modelId="{C0457AE2-225C-9943-8B37-AFFEF2187388}" type="presOf" srcId="{965581B1-DA78-48C0-9CB0-3E8253AEA62B}" destId="{75108E89-E7E7-45E5-A49C-4BBEF6846921}" srcOrd="0" destOrd="0" presId="urn:microsoft.com/office/officeart/2005/8/layout/chevron1"/>
    <dgm:cxn modelId="{442F8B03-E513-43BC-9A38-419F1A881E70}" srcId="{DA36C0B1-2C1A-4D5D-9071-1F88AFBB4AFE}" destId="{19B7EFF3-FD28-4F9A-A4B0-4DB3C57EEB99}" srcOrd="4" destOrd="0" parTransId="{3FCAC5B2-5525-490F-A65E-89D450114C57}" sibTransId="{D3A6FF11-6DAB-4FDA-90B6-941054E1BA8C}"/>
    <dgm:cxn modelId="{C9BF0BED-AC1C-8249-BCEE-0B03D16B80E6}" type="presOf" srcId="{DA36C0B1-2C1A-4D5D-9071-1F88AFBB4AFE}" destId="{CA582092-AB30-4A05-A56D-3322050D221C}" srcOrd="0" destOrd="0" presId="urn:microsoft.com/office/officeart/2005/8/layout/chevron1"/>
    <dgm:cxn modelId="{CD7A5430-DB9F-4D7B-92F9-D4B4E1268C9D}" srcId="{DA36C0B1-2C1A-4D5D-9071-1F88AFBB4AFE}" destId="{926539C1-9514-4C7F-8463-0F63F53DCD01}" srcOrd="1" destOrd="0" parTransId="{14B70558-3E18-4C8A-83D8-3DFF2B1F3049}" sibTransId="{F50136A8-8C82-4B1A-8F0C-E52D21D6BDAE}"/>
    <dgm:cxn modelId="{28BF41E1-6825-3446-940A-2F3C1D927447}" type="presOf" srcId="{926539C1-9514-4C7F-8463-0F63F53DCD01}" destId="{1D6EA236-2CAB-4A3A-BB7C-93949EB87705}" srcOrd="0" destOrd="0" presId="urn:microsoft.com/office/officeart/2005/8/layout/chevron1"/>
    <dgm:cxn modelId="{9ADCCC35-5F00-C945-B1EF-AA209719FECF}" type="presOf" srcId="{19B7EFF3-FD28-4F9A-A4B0-4DB3C57EEB99}" destId="{1F5919F7-D973-4DF9-BF2C-9D95D4C1606D}" srcOrd="0" destOrd="0" presId="urn:microsoft.com/office/officeart/2005/8/layout/chevron1"/>
    <dgm:cxn modelId="{D04554D2-CFC6-A541-B8F2-587F6DFC9EF8}" type="presOf" srcId="{21F5904A-2474-4C24-BC1F-ED7CFF8FAA8C}" destId="{1502EC79-25EC-4B48-A75D-DB59D63A0F98}" srcOrd="0" destOrd="0" presId="urn:microsoft.com/office/officeart/2005/8/layout/chevron1"/>
    <dgm:cxn modelId="{36909BC6-484C-44FF-B078-DEBCE03C8145}" srcId="{DA36C0B1-2C1A-4D5D-9071-1F88AFBB4AFE}" destId="{21F5904A-2474-4C24-BC1F-ED7CFF8FAA8C}" srcOrd="0" destOrd="0" parTransId="{C9C977C9-AF9C-4D9E-93A7-57851602A85F}" sibTransId="{B9286E05-3E6B-45E3-A4EE-C29731AC76B4}"/>
    <dgm:cxn modelId="{162EC349-03FE-2C46-B9CC-F3129782BA0F}" type="presOf" srcId="{935276DF-AC90-43DF-907F-4D454B98C21D}" destId="{4FD9AD7D-7548-4636-9CD8-4FC292B72B7C}" srcOrd="0" destOrd="0" presId="urn:microsoft.com/office/officeart/2005/8/layout/chevron1"/>
    <dgm:cxn modelId="{D0B3AE2A-3BB9-D846-ADBB-153F0BA3FC9C}" type="presOf" srcId="{AFD9E2EA-5E7D-4E11-9818-2250DF82D4B0}" destId="{EFE6E746-9C24-40AD-91CF-95DF1678D0D2}" srcOrd="0" destOrd="0" presId="urn:microsoft.com/office/officeart/2005/8/layout/chevron1"/>
    <dgm:cxn modelId="{4AA3E42F-3C30-4497-AA6B-1E45D290B130}" srcId="{DA36C0B1-2C1A-4D5D-9071-1F88AFBB4AFE}" destId="{935276DF-AC90-43DF-907F-4D454B98C21D}" srcOrd="3" destOrd="0" parTransId="{9E30F0EB-F57D-43A4-ACB5-145990AEB59A}" sibTransId="{D67458C1-6AB7-46F5-B569-651B63EF60E4}"/>
    <dgm:cxn modelId="{FFB7C422-61D7-F643-A6EB-F3FFD62A7444}" type="presParOf" srcId="{CA582092-AB30-4A05-A56D-3322050D221C}" destId="{1502EC79-25EC-4B48-A75D-DB59D63A0F98}" srcOrd="0" destOrd="0" presId="urn:microsoft.com/office/officeart/2005/8/layout/chevron1"/>
    <dgm:cxn modelId="{DA65556E-4A33-DB4F-940F-1A7E97FB3B05}" type="presParOf" srcId="{CA582092-AB30-4A05-A56D-3322050D221C}" destId="{B316776B-38E4-416F-AC64-49C1E86FEBF2}" srcOrd="1" destOrd="0" presId="urn:microsoft.com/office/officeart/2005/8/layout/chevron1"/>
    <dgm:cxn modelId="{8CDF48BB-B87C-0440-B99E-4608E405EA2D}" type="presParOf" srcId="{CA582092-AB30-4A05-A56D-3322050D221C}" destId="{1D6EA236-2CAB-4A3A-BB7C-93949EB87705}" srcOrd="2" destOrd="0" presId="urn:microsoft.com/office/officeart/2005/8/layout/chevron1"/>
    <dgm:cxn modelId="{6C80D155-7650-0142-B460-CEAEDE4567B7}" type="presParOf" srcId="{CA582092-AB30-4A05-A56D-3322050D221C}" destId="{2B5D5653-AD90-456A-8805-2E96A9A79C2A}" srcOrd="3" destOrd="0" presId="urn:microsoft.com/office/officeart/2005/8/layout/chevron1"/>
    <dgm:cxn modelId="{38E6C284-EF46-9946-8120-FA3E306F5914}" type="presParOf" srcId="{CA582092-AB30-4A05-A56D-3322050D221C}" destId="{EFE6E746-9C24-40AD-91CF-95DF1678D0D2}" srcOrd="4" destOrd="0" presId="urn:microsoft.com/office/officeart/2005/8/layout/chevron1"/>
    <dgm:cxn modelId="{33A11F56-C30A-3E47-B622-D6371FFC01B0}" type="presParOf" srcId="{CA582092-AB30-4A05-A56D-3322050D221C}" destId="{9F6BB01B-6245-42DE-B9E8-726F25F51B77}" srcOrd="5" destOrd="0" presId="urn:microsoft.com/office/officeart/2005/8/layout/chevron1"/>
    <dgm:cxn modelId="{5E113F1B-CA00-394F-8B4B-B466FD5B9362}" type="presParOf" srcId="{CA582092-AB30-4A05-A56D-3322050D221C}" destId="{4FD9AD7D-7548-4636-9CD8-4FC292B72B7C}" srcOrd="6" destOrd="0" presId="urn:microsoft.com/office/officeart/2005/8/layout/chevron1"/>
    <dgm:cxn modelId="{E22C1487-6902-8047-9430-CABB3A2B090D}" type="presParOf" srcId="{CA582092-AB30-4A05-A56D-3322050D221C}" destId="{CDB386A3-C9BB-47E9-8CBE-72FD0807D4D1}" srcOrd="7" destOrd="0" presId="urn:microsoft.com/office/officeart/2005/8/layout/chevron1"/>
    <dgm:cxn modelId="{32454C76-85F0-E141-8B6A-4AEB29CEC9D5}" type="presParOf" srcId="{CA582092-AB30-4A05-A56D-3322050D221C}" destId="{1F5919F7-D973-4DF9-BF2C-9D95D4C1606D}" srcOrd="8" destOrd="0" presId="urn:microsoft.com/office/officeart/2005/8/layout/chevron1"/>
    <dgm:cxn modelId="{1890CE85-E41D-9F43-8043-EDE8FD21D978}" type="presParOf" srcId="{CA582092-AB30-4A05-A56D-3322050D221C}" destId="{77C4A1DD-82FB-4465-8116-86971162C97D}" srcOrd="9" destOrd="0" presId="urn:microsoft.com/office/officeart/2005/8/layout/chevron1"/>
    <dgm:cxn modelId="{1EA871F1-F0EE-D741-944A-C2EE1EEC7A59}" type="presParOf" srcId="{CA582092-AB30-4A05-A56D-3322050D221C}" destId="{75108E89-E7E7-45E5-A49C-4BBEF6846921}"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3.xml><?xml version="1.0" encoding="utf-8"?>
<dgm:dataModel xmlns:dgm="http://schemas.openxmlformats.org/drawingml/2006/diagram" xmlns:a="http://schemas.openxmlformats.org/drawingml/2006/main">
  <dgm:ptLst>
    <dgm:pt modelId="{DA36C0B1-2C1A-4D5D-9071-1F88AFBB4AFE}" type="doc">
      <dgm:prSet loTypeId="urn:microsoft.com/office/officeart/2005/8/layout/chevron1" loCatId="process" qsTypeId="urn:microsoft.com/office/officeart/2005/8/quickstyle/simple4" qsCatId="simple" csTypeId="urn:microsoft.com/office/officeart/2005/8/colors/accent2_2" csCatId="accent2" phldr="1"/>
      <dgm:spPr/>
      <dgm:t>
        <a:bodyPr/>
        <a:lstStyle/>
        <a:p>
          <a:endParaRPr lang="en-US"/>
        </a:p>
      </dgm:t>
    </dgm:pt>
    <dgm:pt modelId="{21F5904A-2474-4C24-BC1F-ED7CFF8FAA8C}">
      <dgm:prSet phldrT="[Text]"/>
      <dgm:spPr/>
      <dgm:t>
        <a:bodyPr/>
        <a:lstStyle/>
        <a:p>
          <a:r>
            <a:rPr lang="en-US" b="1" dirty="0" smtClean="0">
              <a:solidFill>
                <a:schemeClr val="tx2">
                  <a:lumMod val="60000"/>
                  <a:lumOff val="40000"/>
                </a:schemeClr>
              </a:solidFill>
            </a:rPr>
            <a:t>Data Descriptions</a:t>
          </a:r>
          <a:endParaRPr lang="en-US" b="1" dirty="0">
            <a:solidFill>
              <a:schemeClr val="tx2">
                <a:lumMod val="60000"/>
                <a:lumOff val="40000"/>
              </a:schemeClr>
            </a:solidFill>
          </a:endParaRPr>
        </a:p>
      </dgm:t>
    </dgm:pt>
    <dgm:pt modelId="{C9C977C9-AF9C-4D9E-93A7-57851602A85F}" type="parTrans" cxnId="{36909BC6-484C-44FF-B078-DEBCE03C8145}">
      <dgm:prSet/>
      <dgm:spPr/>
      <dgm:t>
        <a:bodyPr/>
        <a:lstStyle/>
        <a:p>
          <a:endParaRPr lang="en-US"/>
        </a:p>
      </dgm:t>
    </dgm:pt>
    <dgm:pt modelId="{B9286E05-3E6B-45E3-A4EE-C29731AC76B4}" type="sibTrans" cxnId="{36909BC6-484C-44FF-B078-DEBCE03C8145}">
      <dgm:prSet/>
      <dgm:spPr/>
      <dgm:t>
        <a:bodyPr/>
        <a:lstStyle/>
        <a:p>
          <a:endParaRPr lang="en-US"/>
        </a:p>
      </dgm:t>
    </dgm:pt>
    <dgm:pt modelId="{926539C1-9514-4C7F-8463-0F63F53DCD01}">
      <dgm:prSet phldrT="[Text]"/>
      <dgm:spPr/>
      <dgm:t>
        <a:bodyPr/>
        <a:lstStyle/>
        <a:p>
          <a:r>
            <a:rPr lang="en-US" b="1" dirty="0" smtClean="0">
              <a:solidFill>
                <a:schemeClr val="tx2">
                  <a:lumMod val="60000"/>
                  <a:lumOff val="40000"/>
                </a:schemeClr>
              </a:solidFill>
            </a:rPr>
            <a:t>Business Goals</a:t>
          </a:r>
          <a:endParaRPr lang="en-US" b="1" dirty="0">
            <a:solidFill>
              <a:schemeClr val="tx2">
                <a:lumMod val="60000"/>
                <a:lumOff val="40000"/>
              </a:schemeClr>
            </a:solidFill>
          </a:endParaRPr>
        </a:p>
      </dgm:t>
    </dgm:pt>
    <dgm:pt modelId="{14B70558-3E18-4C8A-83D8-3DFF2B1F3049}" type="parTrans" cxnId="{CD7A5430-DB9F-4D7B-92F9-D4B4E1268C9D}">
      <dgm:prSet/>
      <dgm:spPr/>
      <dgm:t>
        <a:bodyPr/>
        <a:lstStyle/>
        <a:p>
          <a:endParaRPr lang="en-US"/>
        </a:p>
      </dgm:t>
    </dgm:pt>
    <dgm:pt modelId="{F50136A8-8C82-4B1A-8F0C-E52D21D6BDAE}" type="sibTrans" cxnId="{CD7A5430-DB9F-4D7B-92F9-D4B4E1268C9D}">
      <dgm:prSet/>
      <dgm:spPr/>
      <dgm:t>
        <a:bodyPr/>
        <a:lstStyle/>
        <a:p>
          <a:endParaRPr lang="en-US"/>
        </a:p>
      </dgm:t>
    </dgm:pt>
    <dgm:pt modelId="{935276DF-AC90-43DF-907F-4D454B98C21D}">
      <dgm:prSet phldrT="[Text]"/>
      <dgm:spPr/>
      <dgm:t>
        <a:bodyPr/>
        <a:lstStyle/>
        <a:p>
          <a:r>
            <a:rPr lang="en-US" b="1" dirty="0" smtClean="0">
              <a:solidFill>
                <a:schemeClr val="tx2">
                  <a:lumMod val="60000"/>
                  <a:lumOff val="40000"/>
                </a:schemeClr>
              </a:solidFill>
            </a:rPr>
            <a:t>Data Mining Goal</a:t>
          </a:r>
          <a:endParaRPr lang="en-US" b="1" dirty="0">
            <a:solidFill>
              <a:schemeClr val="tx2">
                <a:lumMod val="60000"/>
                <a:lumOff val="40000"/>
              </a:schemeClr>
            </a:solidFill>
          </a:endParaRPr>
        </a:p>
      </dgm:t>
    </dgm:pt>
    <dgm:pt modelId="{9E30F0EB-F57D-43A4-ACB5-145990AEB59A}" type="parTrans" cxnId="{4AA3E42F-3C30-4497-AA6B-1E45D290B130}">
      <dgm:prSet/>
      <dgm:spPr/>
      <dgm:t>
        <a:bodyPr/>
        <a:lstStyle/>
        <a:p>
          <a:endParaRPr lang="en-US"/>
        </a:p>
      </dgm:t>
    </dgm:pt>
    <dgm:pt modelId="{D67458C1-6AB7-46F5-B569-651B63EF60E4}" type="sibTrans" cxnId="{4AA3E42F-3C30-4497-AA6B-1E45D290B130}">
      <dgm:prSet/>
      <dgm:spPr/>
      <dgm:t>
        <a:bodyPr/>
        <a:lstStyle/>
        <a:p>
          <a:endParaRPr lang="en-US"/>
        </a:p>
      </dgm:t>
    </dgm:pt>
    <dgm:pt modelId="{AFD9E2EA-5E7D-4E11-9818-2250DF82D4B0}">
      <dgm:prSet phldrT="[Text]"/>
      <dgm:spPr>
        <a:ln w="57150">
          <a:solidFill>
            <a:schemeClr val="tx2">
              <a:lumMod val="40000"/>
              <a:lumOff val="60000"/>
            </a:schemeClr>
          </a:solidFill>
        </a:ln>
      </dgm:spPr>
      <dgm:t>
        <a:bodyPr/>
        <a:lstStyle/>
        <a:p>
          <a:r>
            <a:rPr lang="en-US" b="1" dirty="0" smtClean="0">
              <a:solidFill>
                <a:schemeClr val="tx2">
                  <a:lumMod val="60000"/>
                  <a:lumOff val="40000"/>
                </a:schemeClr>
              </a:solidFill>
            </a:rPr>
            <a:t>Hypothesis</a:t>
          </a:r>
          <a:endParaRPr lang="en-US" b="1" dirty="0">
            <a:solidFill>
              <a:schemeClr val="tx2">
                <a:lumMod val="60000"/>
                <a:lumOff val="40000"/>
              </a:schemeClr>
            </a:solidFill>
          </a:endParaRPr>
        </a:p>
      </dgm:t>
    </dgm:pt>
    <dgm:pt modelId="{7D73540E-2C39-436B-AF89-0154CB44FAF6}" type="parTrans" cxnId="{7221662A-43D2-4192-A056-F3BCA316DAC7}">
      <dgm:prSet/>
      <dgm:spPr/>
      <dgm:t>
        <a:bodyPr/>
        <a:lstStyle/>
        <a:p>
          <a:endParaRPr lang="en-US"/>
        </a:p>
      </dgm:t>
    </dgm:pt>
    <dgm:pt modelId="{F63D0886-DE0C-4369-9A19-6DB5FBBAA58E}" type="sibTrans" cxnId="{7221662A-43D2-4192-A056-F3BCA316DAC7}">
      <dgm:prSet/>
      <dgm:spPr/>
      <dgm:t>
        <a:bodyPr/>
        <a:lstStyle/>
        <a:p>
          <a:endParaRPr lang="en-US"/>
        </a:p>
      </dgm:t>
    </dgm:pt>
    <dgm:pt modelId="{62BC5BD6-2E96-4F0B-A3A7-D09C143E875D}">
      <dgm:prSet phldrT="[Text]"/>
      <dgm:spPr/>
      <dgm:t>
        <a:bodyPr/>
        <a:lstStyle/>
        <a:p>
          <a:r>
            <a:rPr lang="en-US" b="1" dirty="0" smtClean="0">
              <a:solidFill>
                <a:schemeClr val="tx2">
                  <a:lumMod val="60000"/>
                  <a:lumOff val="40000"/>
                </a:schemeClr>
              </a:solidFill>
            </a:rPr>
            <a:t>Questions</a:t>
          </a:r>
          <a:endParaRPr lang="en-US" b="1" dirty="0">
            <a:solidFill>
              <a:schemeClr val="tx2">
                <a:lumMod val="60000"/>
                <a:lumOff val="40000"/>
              </a:schemeClr>
            </a:solidFill>
          </a:endParaRPr>
        </a:p>
      </dgm:t>
    </dgm:pt>
    <dgm:pt modelId="{04F60567-4DCB-4719-B376-08EE0D2EAC3D}" type="parTrans" cxnId="{671FB462-2E93-4E9D-90A5-CFC1D97D09C8}">
      <dgm:prSet/>
      <dgm:spPr/>
      <dgm:t>
        <a:bodyPr/>
        <a:lstStyle/>
        <a:p>
          <a:endParaRPr lang="en-US"/>
        </a:p>
      </dgm:t>
    </dgm:pt>
    <dgm:pt modelId="{CBAC4991-A071-4F42-8E7A-C8999FC83DD2}" type="sibTrans" cxnId="{671FB462-2E93-4E9D-90A5-CFC1D97D09C8}">
      <dgm:prSet/>
      <dgm:spPr/>
      <dgm:t>
        <a:bodyPr/>
        <a:lstStyle/>
        <a:p>
          <a:endParaRPr lang="en-US"/>
        </a:p>
      </dgm:t>
    </dgm:pt>
    <dgm:pt modelId="{9C1AC464-5D11-48E0-9CD4-BE8852046E22}">
      <dgm:prSet phldrT="[Text]"/>
      <dgm:spPr/>
      <dgm:t>
        <a:bodyPr/>
        <a:lstStyle/>
        <a:p>
          <a:r>
            <a:rPr lang="en-US" b="1" dirty="0" smtClean="0">
              <a:solidFill>
                <a:schemeClr val="tx2">
                  <a:lumMod val="60000"/>
                  <a:lumOff val="40000"/>
                </a:schemeClr>
              </a:solidFill>
            </a:rPr>
            <a:t>Actions</a:t>
          </a:r>
          <a:endParaRPr lang="en-US" b="1" dirty="0">
            <a:solidFill>
              <a:schemeClr val="tx2">
                <a:lumMod val="60000"/>
                <a:lumOff val="40000"/>
              </a:schemeClr>
            </a:solidFill>
          </a:endParaRPr>
        </a:p>
      </dgm:t>
    </dgm:pt>
    <dgm:pt modelId="{25660070-E7D4-4516-B5E3-28FFD0D60DFF}" type="parTrans" cxnId="{AA0270F1-2172-4EEE-8B2D-323AB7B5AFCA}">
      <dgm:prSet/>
      <dgm:spPr/>
      <dgm:t>
        <a:bodyPr/>
        <a:lstStyle/>
        <a:p>
          <a:endParaRPr lang="en-US"/>
        </a:p>
      </dgm:t>
    </dgm:pt>
    <dgm:pt modelId="{526A37AF-1C95-4841-9BB2-737ADEDD50A2}" type="sibTrans" cxnId="{AA0270F1-2172-4EEE-8B2D-323AB7B5AFCA}">
      <dgm:prSet/>
      <dgm:spPr/>
      <dgm:t>
        <a:bodyPr/>
        <a:lstStyle/>
        <a:p>
          <a:endParaRPr lang="en-US"/>
        </a:p>
      </dgm:t>
    </dgm:pt>
    <dgm:pt modelId="{CA582092-AB30-4A05-A56D-3322050D221C}" type="pres">
      <dgm:prSet presAssocID="{DA36C0B1-2C1A-4D5D-9071-1F88AFBB4AFE}" presName="Name0" presStyleCnt="0">
        <dgm:presLayoutVars>
          <dgm:dir/>
          <dgm:animLvl val="lvl"/>
          <dgm:resizeHandles val="exact"/>
        </dgm:presLayoutVars>
      </dgm:prSet>
      <dgm:spPr/>
      <dgm:t>
        <a:bodyPr/>
        <a:lstStyle/>
        <a:p>
          <a:endParaRPr lang="en-US"/>
        </a:p>
      </dgm:t>
    </dgm:pt>
    <dgm:pt modelId="{1502EC79-25EC-4B48-A75D-DB59D63A0F98}" type="pres">
      <dgm:prSet presAssocID="{21F5904A-2474-4C24-BC1F-ED7CFF8FAA8C}" presName="parTxOnly" presStyleLbl="node1" presStyleIdx="0" presStyleCnt="6" custLinFactX="4949" custLinFactY="-12767" custLinFactNeighborX="100000" custLinFactNeighborY="-100000">
        <dgm:presLayoutVars>
          <dgm:chMax val="0"/>
          <dgm:chPref val="0"/>
          <dgm:bulletEnabled val="1"/>
        </dgm:presLayoutVars>
      </dgm:prSet>
      <dgm:spPr/>
      <dgm:t>
        <a:bodyPr/>
        <a:lstStyle/>
        <a:p>
          <a:endParaRPr lang="en-US"/>
        </a:p>
      </dgm:t>
    </dgm:pt>
    <dgm:pt modelId="{B316776B-38E4-416F-AC64-49C1E86FEBF2}" type="pres">
      <dgm:prSet presAssocID="{B9286E05-3E6B-45E3-A4EE-C29731AC76B4}" presName="parTxOnlySpace" presStyleCnt="0"/>
      <dgm:spPr/>
    </dgm:pt>
    <dgm:pt modelId="{1D6EA236-2CAB-4A3A-BB7C-93949EB87705}" type="pres">
      <dgm:prSet presAssocID="{926539C1-9514-4C7F-8463-0F63F53DCD01}" presName="parTxOnly" presStyleLbl="node1" presStyleIdx="1" presStyleCnt="6" custLinFactX="-65051" custLinFactNeighborX="-100000" custLinFactNeighborY="14395">
        <dgm:presLayoutVars>
          <dgm:chMax val="0"/>
          <dgm:chPref val="0"/>
          <dgm:bulletEnabled val="1"/>
        </dgm:presLayoutVars>
      </dgm:prSet>
      <dgm:spPr/>
      <dgm:t>
        <a:bodyPr/>
        <a:lstStyle/>
        <a:p>
          <a:endParaRPr lang="en-US"/>
        </a:p>
      </dgm:t>
    </dgm:pt>
    <dgm:pt modelId="{2B5D5653-AD90-456A-8805-2E96A9A79C2A}" type="pres">
      <dgm:prSet presAssocID="{F50136A8-8C82-4B1A-8F0C-E52D21D6BDAE}" presName="parTxOnlySpace" presStyleCnt="0"/>
      <dgm:spPr/>
    </dgm:pt>
    <dgm:pt modelId="{EFE6E746-9C24-40AD-91CF-95DF1678D0D2}" type="pres">
      <dgm:prSet presAssocID="{AFD9E2EA-5E7D-4E11-9818-2250DF82D4B0}" presName="parTxOnly" presStyleLbl="node1" presStyleIdx="2" presStyleCnt="6" custScaleY="89567" custLinFactX="-59082" custLinFactNeighborX="-100000" custLinFactNeighborY="-47986">
        <dgm:presLayoutVars>
          <dgm:chMax val="0"/>
          <dgm:chPref val="0"/>
          <dgm:bulletEnabled val="1"/>
        </dgm:presLayoutVars>
      </dgm:prSet>
      <dgm:spPr>
        <a:prstGeom prst="hexagon">
          <a:avLst/>
        </a:prstGeom>
      </dgm:spPr>
      <dgm:t>
        <a:bodyPr/>
        <a:lstStyle/>
        <a:p>
          <a:endParaRPr lang="en-US"/>
        </a:p>
      </dgm:t>
    </dgm:pt>
    <dgm:pt modelId="{9F6BB01B-6245-42DE-B9E8-726F25F51B77}" type="pres">
      <dgm:prSet presAssocID="{F63D0886-DE0C-4369-9A19-6DB5FBBAA58E}" presName="parTxOnlySpace" presStyleCnt="0"/>
      <dgm:spPr/>
    </dgm:pt>
    <dgm:pt modelId="{4FD9AD7D-7548-4636-9CD8-4FC292B72B7C}" type="pres">
      <dgm:prSet presAssocID="{935276DF-AC90-43DF-907F-4D454B98C21D}" presName="parTxOnly" presStyleLbl="node1" presStyleIdx="3" presStyleCnt="6" custLinFactX="-52318" custLinFactNeighborX="-100000" custLinFactNeighborY="-45587">
        <dgm:presLayoutVars>
          <dgm:chMax val="0"/>
          <dgm:chPref val="0"/>
          <dgm:bulletEnabled val="1"/>
        </dgm:presLayoutVars>
      </dgm:prSet>
      <dgm:spPr/>
      <dgm:t>
        <a:bodyPr/>
        <a:lstStyle/>
        <a:p>
          <a:endParaRPr lang="en-US"/>
        </a:p>
      </dgm:t>
    </dgm:pt>
    <dgm:pt modelId="{CDB386A3-C9BB-47E9-8CBE-72FD0807D4D1}" type="pres">
      <dgm:prSet presAssocID="{D67458C1-6AB7-46F5-B569-651B63EF60E4}" presName="parTxOnlySpace" presStyleCnt="0"/>
      <dgm:spPr/>
    </dgm:pt>
    <dgm:pt modelId="{D88B5810-FABA-43CA-BE69-31F124CEE1BA}" type="pres">
      <dgm:prSet presAssocID="{62BC5BD6-2E96-4F0B-A3A7-D09C143E875D}" presName="parTxOnly" presStyleLbl="node1" presStyleIdx="4" presStyleCnt="6" custLinFactX="-41220" custLinFactNeighborX="-100000" custLinFactNeighborY="-98371">
        <dgm:presLayoutVars>
          <dgm:chMax val="0"/>
          <dgm:chPref val="0"/>
          <dgm:bulletEnabled val="1"/>
        </dgm:presLayoutVars>
      </dgm:prSet>
      <dgm:spPr/>
      <dgm:t>
        <a:bodyPr/>
        <a:lstStyle/>
        <a:p>
          <a:endParaRPr lang="en-US"/>
        </a:p>
      </dgm:t>
    </dgm:pt>
    <dgm:pt modelId="{0EE5C70A-C500-46D3-9E12-BE72E4DE648E}" type="pres">
      <dgm:prSet presAssocID="{CBAC4991-A071-4F42-8E7A-C8999FC83DD2}" presName="parTxOnlySpace" presStyleCnt="0"/>
      <dgm:spPr/>
    </dgm:pt>
    <dgm:pt modelId="{F8CA7CE4-50B4-43D1-816A-E7FC1390C4E7}" type="pres">
      <dgm:prSet presAssocID="{9C1AC464-5D11-48E0-9CD4-BE8852046E22}" presName="parTxOnly" presStyleLbl="node1" presStyleIdx="5" presStyleCnt="6" custLinFactX="-121220" custLinFactNeighborX="-200000" custLinFactNeighborY="28791">
        <dgm:presLayoutVars>
          <dgm:chMax val="0"/>
          <dgm:chPref val="0"/>
          <dgm:bulletEnabled val="1"/>
        </dgm:presLayoutVars>
      </dgm:prSet>
      <dgm:spPr/>
      <dgm:t>
        <a:bodyPr/>
        <a:lstStyle/>
        <a:p>
          <a:endParaRPr lang="en-US"/>
        </a:p>
      </dgm:t>
    </dgm:pt>
  </dgm:ptLst>
  <dgm:cxnLst>
    <dgm:cxn modelId="{7221662A-43D2-4192-A056-F3BCA316DAC7}" srcId="{DA36C0B1-2C1A-4D5D-9071-1F88AFBB4AFE}" destId="{AFD9E2EA-5E7D-4E11-9818-2250DF82D4B0}" srcOrd="2" destOrd="0" parTransId="{7D73540E-2C39-436B-AF89-0154CB44FAF6}" sibTransId="{F63D0886-DE0C-4369-9A19-6DB5FBBAA58E}"/>
    <dgm:cxn modelId="{4655FFBC-DA32-B548-A9CD-57BC63F97B1E}" type="presOf" srcId="{AFD9E2EA-5E7D-4E11-9818-2250DF82D4B0}" destId="{EFE6E746-9C24-40AD-91CF-95DF1678D0D2}" srcOrd="0" destOrd="0" presId="urn:microsoft.com/office/officeart/2005/8/layout/chevron1"/>
    <dgm:cxn modelId="{CD7A5430-DB9F-4D7B-92F9-D4B4E1268C9D}" srcId="{DA36C0B1-2C1A-4D5D-9071-1F88AFBB4AFE}" destId="{926539C1-9514-4C7F-8463-0F63F53DCD01}" srcOrd="1" destOrd="0" parTransId="{14B70558-3E18-4C8A-83D8-3DFF2B1F3049}" sibTransId="{F50136A8-8C82-4B1A-8F0C-E52D21D6BDAE}"/>
    <dgm:cxn modelId="{0BBD2B7D-1D84-2848-B757-5B3726907C09}" type="presOf" srcId="{9C1AC464-5D11-48E0-9CD4-BE8852046E22}" destId="{F8CA7CE4-50B4-43D1-816A-E7FC1390C4E7}" srcOrd="0" destOrd="0" presId="urn:microsoft.com/office/officeart/2005/8/layout/chevron1"/>
    <dgm:cxn modelId="{4B9A43B5-C143-B344-B822-2730E58A6B11}" type="presOf" srcId="{926539C1-9514-4C7F-8463-0F63F53DCD01}" destId="{1D6EA236-2CAB-4A3A-BB7C-93949EB87705}" srcOrd="0" destOrd="0" presId="urn:microsoft.com/office/officeart/2005/8/layout/chevron1"/>
    <dgm:cxn modelId="{671FB462-2E93-4E9D-90A5-CFC1D97D09C8}" srcId="{DA36C0B1-2C1A-4D5D-9071-1F88AFBB4AFE}" destId="{62BC5BD6-2E96-4F0B-A3A7-D09C143E875D}" srcOrd="4" destOrd="0" parTransId="{04F60567-4DCB-4719-B376-08EE0D2EAC3D}" sibTransId="{CBAC4991-A071-4F42-8E7A-C8999FC83DD2}"/>
    <dgm:cxn modelId="{F5F347FE-517F-B043-BE56-8FFA80706308}" type="presOf" srcId="{935276DF-AC90-43DF-907F-4D454B98C21D}" destId="{4FD9AD7D-7548-4636-9CD8-4FC292B72B7C}" srcOrd="0" destOrd="0" presId="urn:microsoft.com/office/officeart/2005/8/layout/chevron1"/>
    <dgm:cxn modelId="{C3C41574-DBE0-7746-92B2-B86557C5AFBF}" type="presOf" srcId="{21F5904A-2474-4C24-BC1F-ED7CFF8FAA8C}" destId="{1502EC79-25EC-4B48-A75D-DB59D63A0F98}" srcOrd="0" destOrd="0" presId="urn:microsoft.com/office/officeart/2005/8/layout/chevron1"/>
    <dgm:cxn modelId="{8C5292D4-48A6-0A41-ADC2-5B354878AD27}" type="presOf" srcId="{62BC5BD6-2E96-4F0B-A3A7-D09C143E875D}" destId="{D88B5810-FABA-43CA-BE69-31F124CEE1BA}" srcOrd="0" destOrd="0" presId="urn:microsoft.com/office/officeart/2005/8/layout/chevron1"/>
    <dgm:cxn modelId="{36909BC6-484C-44FF-B078-DEBCE03C8145}" srcId="{DA36C0B1-2C1A-4D5D-9071-1F88AFBB4AFE}" destId="{21F5904A-2474-4C24-BC1F-ED7CFF8FAA8C}" srcOrd="0" destOrd="0" parTransId="{C9C977C9-AF9C-4D9E-93A7-57851602A85F}" sibTransId="{B9286E05-3E6B-45E3-A4EE-C29731AC76B4}"/>
    <dgm:cxn modelId="{906EF44A-3414-C547-92DC-3FF32730C5AB}" type="presOf" srcId="{DA36C0B1-2C1A-4D5D-9071-1F88AFBB4AFE}" destId="{CA582092-AB30-4A05-A56D-3322050D221C}" srcOrd="0" destOrd="0" presId="urn:microsoft.com/office/officeart/2005/8/layout/chevron1"/>
    <dgm:cxn modelId="{4AA3E42F-3C30-4497-AA6B-1E45D290B130}" srcId="{DA36C0B1-2C1A-4D5D-9071-1F88AFBB4AFE}" destId="{935276DF-AC90-43DF-907F-4D454B98C21D}" srcOrd="3" destOrd="0" parTransId="{9E30F0EB-F57D-43A4-ACB5-145990AEB59A}" sibTransId="{D67458C1-6AB7-46F5-B569-651B63EF60E4}"/>
    <dgm:cxn modelId="{AA0270F1-2172-4EEE-8B2D-323AB7B5AFCA}" srcId="{DA36C0B1-2C1A-4D5D-9071-1F88AFBB4AFE}" destId="{9C1AC464-5D11-48E0-9CD4-BE8852046E22}" srcOrd="5" destOrd="0" parTransId="{25660070-E7D4-4516-B5E3-28FFD0D60DFF}" sibTransId="{526A37AF-1C95-4841-9BB2-737ADEDD50A2}"/>
    <dgm:cxn modelId="{EF3DE421-E740-2D46-B30B-CE048D2A8C8D}" type="presParOf" srcId="{CA582092-AB30-4A05-A56D-3322050D221C}" destId="{1502EC79-25EC-4B48-A75D-DB59D63A0F98}" srcOrd="0" destOrd="0" presId="urn:microsoft.com/office/officeart/2005/8/layout/chevron1"/>
    <dgm:cxn modelId="{B34C5025-EF88-234C-9950-C5529C0735FE}" type="presParOf" srcId="{CA582092-AB30-4A05-A56D-3322050D221C}" destId="{B316776B-38E4-416F-AC64-49C1E86FEBF2}" srcOrd="1" destOrd="0" presId="urn:microsoft.com/office/officeart/2005/8/layout/chevron1"/>
    <dgm:cxn modelId="{9D672E81-13DA-8B46-8C7D-205B75017260}" type="presParOf" srcId="{CA582092-AB30-4A05-A56D-3322050D221C}" destId="{1D6EA236-2CAB-4A3A-BB7C-93949EB87705}" srcOrd="2" destOrd="0" presId="urn:microsoft.com/office/officeart/2005/8/layout/chevron1"/>
    <dgm:cxn modelId="{5E949A00-7D71-F344-9BB8-42A4DA90C073}" type="presParOf" srcId="{CA582092-AB30-4A05-A56D-3322050D221C}" destId="{2B5D5653-AD90-456A-8805-2E96A9A79C2A}" srcOrd="3" destOrd="0" presId="urn:microsoft.com/office/officeart/2005/8/layout/chevron1"/>
    <dgm:cxn modelId="{2E6B4AB4-B268-C541-A82A-0B4BEFB48CE8}" type="presParOf" srcId="{CA582092-AB30-4A05-A56D-3322050D221C}" destId="{EFE6E746-9C24-40AD-91CF-95DF1678D0D2}" srcOrd="4" destOrd="0" presId="urn:microsoft.com/office/officeart/2005/8/layout/chevron1"/>
    <dgm:cxn modelId="{6B9D1AB6-3BAC-2746-A9B8-4DBC368B804A}" type="presParOf" srcId="{CA582092-AB30-4A05-A56D-3322050D221C}" destId="{9F6BB01B-6245-42DE-B9E8-726F25F51B77}" srcOrd="5" destOrd="0" presId="urn:microsoft.com/office/officeart/2005/8/layout/chevron1"/>
    <dgm:cxn modelId="{8BEE1BEA-9C46-EE41-918D-88B605D3ECB2}" type="presParOf" srcId="{CA582092-AB30-4A05-A56D-3322050D221C}" destId="{4FD9AD7D-7548-4636-9CD8-4FC292B72B7C}" srcOrd="6" destOrd="0" presId="urn:microsoft.com/office/officeart/2005/8/layout/chevron1"/>
    <dgm:cxn modelId="{F69B87B0-87D4-E442-8F19-D47A8DAE722E}" type="presParOf" srcId="{CA582092-AB30-4A05-A56D-3322050D221C}" destId="{CDB386A3-C9BB-47E9-8CBE-72FD0807D4D1}" srcOrd="7" destOrd="0" presId="urn:microsoft.com/office/officeart/2005/8/layout/chevron1"/>
    <dgm:cxn modelId="{319FF66D-730B-6549-9D04-373C19261339}" type="presParOf" srcId="{CA582092-AB30-4A05-A56D-3322050D221C}" destId="{D88B5810-FABA-43CA-BE69-31F124CEE1BA}" srcOrd="8" destOrd="0" presId="urn:microsoft.com/office/officeart/2005/8/layout/chevron1"/>
    <dgm:cxn modelId="{B7C6AAB6-C10C-B948-BB3B-3C7C7C190667}" type="presParOf" srcId="{CA582092-AB30-4A05-A56D-3322050D221C}" destId="{0EE5C70A-C500-46D3-9E12-BE72E4DE648E}" srcOrd="9" destOrd="0" presId="urn:microsoft.com/office/officeart/2005/8/layout/chevron1"/>
    <dgm:cxn modelId="{93C1FC44-0BAD-EF45-A8D2-5E60D1D6D348}" type="presParOf" srcId="{CA582092-AB30-4A05-A56D-3322050D221C}" destId="{F8CA7CE4-50B4-43D1-816A-E7FC1390C4E7}"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A36C0B1-2C1A-4D5D-9071-1F88AFBB4AFE}" type="doc">
      <dgm:prSet loTypeId="urn:microsoft.com/office/officeart/2005/8/layout/chevron1" loCatId="process" qsTypeId="urn:microsoft.com/office/officeart/2005/8/quickstyle/simple4" qsCatId="simple" csTypeId="urn:microsoft.com/office/officeart/2005/8/colors/accent6_2" csCatId="accent6" phldr="1"/>
      <dgm:spPr/>
      <dgm:t>
        <a:bodyPr/>
        <a:lstStyle/>
        <a:p>
          <a:endParaRPr lang="en-US"/>
        </a:p>
      </dgm:t>
    </dgm:pt>
    <dgm:pt modelId="{21F5904A-2474-4C24-BC1F-ED7CFF8FAA8C}">
      <dgm:prSet phldrT="[Text]"/>
      <dgm:spPr>
        <a:solidFill>
          <a:srgbClr val="DDE8FF"/>
        </a:solidFill>
      </dgm:spPr>
      <dgm:t>
        <a:bodyPr/>
        <a:lstStyle/>
        <a:p>
          <a:r>
            <a:rPr lang="en-US" b="1" dirty="0" smtClean="0">
              <a:solidFill>
                <a:schemeClr val="tx1"/>
              </a:solidFill>
            </a:rPr>
            <a:t>Business Understanding</a:t>
          </a:r>
          <a:endParaRPr lang="en-US" b="1" dirty="0">
            <a:solidFill>
              <a:schemeClr val="tx1"/>
            </a:solidFill>
          </a:endParaRPr>
        </a:p>
      </dgm:t>
    </dgm:pt>
    <dgm:pt modelId="{C9C977C9-AF9C-4D9E-93A7-57851602A85F}" type="parTrans" cxnId="{36909BC6-484C-44FF-B078-DEBCE03C8145}">
      <dgm:prSet/>
      <dgm:spPr/>
      <dgm:t>
        <a:bodyPr/>
        <a:lstStyle/>
        <a:p>
          <a:endParaRPr lang="en-US" b="1">
            <a:solidFill>
              <a:schemeClr val="tx1"/>
            </a:solidFill>
          </a:endParaRPr>
        </a:p>
      </dgm:t>
    </dgm:pt>
    <dgm:pt modelId="{B9286E05-3E6B-45E3-A4EE-C29731AC76B4}" type="sibTrans" cxnId="{36909BC6-484C-44FF-B078-DEBCE03C8145}">
      <dgm:prSet/>
      <dgm:spPr/>
      <dgm:t>
        <a:bodyPr/>
        <a:lstStyle/>
        <a:p>
          <a:endParaRPr lang="en-US" b="1">
            <a:solidFill>
              <a:schemeClr val="tx1"/>
            </a:solidFill>
          </a:endParaRPr>
        </a:p>
      </dgm:t>
    </dgm:pt>
    <dgm:pt modelId="{926539C1-9514-4C7F-8463-0F63F53DCD01}">
      <dgm:prSet phldrT="[Text]"/>
      <dgm:spPr>
        <a:solidFill>
          <a:srgbClr val="D1E0FF"/>
        </a:solidFill>
      </dgm:spPr>
      <dgm:t>
        <a:bodyPr/>
        <a:lstStyle/>
        <a:p>
          <a:r>
            <a:rPr lang="en-US" b="1" dirty="0" smtClean="0">
              <a:solidFill>
                <a:schemeClr val="tx1"/>
              </a:solidFill>
            </a:rPr>
            <a:t>Data Understanding</a:t>
          </a:r>
          <a:endParaRPr lang="en-US" b="1" dirty="0">
            <a:solidFill>
              <a:schemeClr val="tx1"/>
            </a:solidFill>
          </a:endParaRPr>
        </a:p>
      </dgm:t>
    </dgm:pt>
    <dgm:pt modelId="{14B70558-3E18-4C8A-83D8-3DFF2B1F3049}" type="parTrans" cxnId="{CD7A5430-DB9F-4D7B-92F9-D4B4E1268C9D}">
      <dgm:prSet/>
      <dgm:spPr/>
      <dgm:t>
        <a:bodyPr/>
        <a:lstStyle/>
        <a:p>
          <a:endParaRPr lang="en-US" b="1">
            <a:solidFill>
              <a:schemeClr val="tx1"/>
            </a:solidFill>
          </a:endParaRPr>
        </a:p>
      </dgm:t>
    </dgm:pt>
    <dgm:pt modelId="{F50136A8-8C82-4B1A-8F0C-E52D21D6BDAE}" type="sibTrans" cxnId="{CD7A5430-DB9F-4D7B-92F9-D4B4E1268C9D}">
      <dgm:prSet/>
      <dgm:spPr/>
      <dgm:t>
        <a:bodyPr/>
        <a:lstStyle/>
        <a:p>
          <a:endParaRPr lang="en-US" b="1">
            <a:solidFill>
              <a:schemeClr val="tx1"/>
            </a:solidFill>
          </a:endParaRPr>
        </a:p>
      </dgm:t>
    </dgm:pt>
    <dgm:pt modelId="{935276DF-AC90-43DF-907F-4D454B98C21D}">
      <dgm:prSet phldrT="[Text]"/>
      <dgm:spPr>
        <a:solidFill>
          <a:srgbClr val="A3C2FF"/>
        </a:solidFill>
      </dgm:spPr>
      <dgm:t>
        <a:bodyPr/>
        <a:lstStyle/>
        <a:p>
          <a:r>
            <a:rPr lang="en-US" b="1" dirty="0" smtClean="0">
              <a:solidFill>
                <a:schemeClr val="tx1"/>
              </a:solidFill>
            </a:rPr>
            <a:t>Modeling</a:t>
          </a:r>
          <a:endParaRPr lang="en-US" b="1" dirty="0">
            <a:solidFill>
              <a:schemeClr val="tx1"/>
            </a:solidFill>
          </a:endParaRPr>
        </a:p>
      </dgm:t>
    </dgm:pt>
    <dgm:pt modelId="{9E30F0EB-F57D-43A4-ACB5-145990AEB59A}" type="parTrans" cxnId="{4AA3E42F-3C30-4497-AA6B-1E45D290B130}">
      <dgm:prSet/>
      <dgm:spPr/>
      <dgm:t>
        <a:bodyPr/>
        <a:lstStyle/>
        <a:p>
          <a:endParaRPr lang="en-US" b="1">
            <a:solidFill>
              <a:schemeClr val="tx1"/>
            </a:solidFill>
          </a:endParaRPr>
        </a:p>
      </dgm:t>
    </dgm:pt>
    <dgm:pt modelId="{D67458C1-6AB7-46F5-B569-651B63EF60E4}" type="sibTrans" cxnId="{4AA3E42F-3C30-4497-AA6B-1E45D290B130}">
      <dgm:prSet/>
      <dgm:spPr/>
      <dgm:t>
        <a:bodyPr/>
        <a:lstStyle/>
        <a:p>
          <a:endParaRPr lang="en-US" b="1">
            <a:solidFill>
              <a:schemeClr val="tx1"/>
            </a:solidFill>
          </a:endParaRPr>
        </a:p>
      </dgm:t>
    </dgm:pt>
    <dgm:pt modelId="{19B7EFF3-FD28-4F9A-A4B0-4DB3C57EEB99}">
      <dgm:prSet phldrT="[Text]"/>
      <dgm:spPr>
        <a:solidFill>
          <a:srgbClr val="699BFF"/>
        </a:solidFill>
      </dgm:spPr>
      <dgm:t>
        <a:bodyPr/>
        <a:lstStyle/>
        <a:p>
          <a:r>
            <a:rPr lang="en-US" b="1" dirty="0" smtClean="0">
              <a:solidFill>
                <a:schemeClr val="tx1"/>
              </a:solidFill>
            </a:rPr>
            <a:t>Evaluation</a:t>
          </a:r>
          <a:endParaRPr lang="en-US" b="1" dirty="0">
            <a:solidFill>
              <a:schemeClr val="tx1"/>
            </a:solidFill>
          </a:endParaRPr>
        </a:p>
      </dgm:t>
    </dgm:pt>
    <dgm:pt modelId="{3FCAC5B2-5525-490F-A65E-89D450114C57}" type="parTrans" cxnId="{442F8B03-E513-43BC-9A38-419F1A881E70}">
      <dgm:prSet/>
      <dgm:spPr/>
      <dgm:t>
        <a:bodyPr/>
        <a:lstStyle/>
        <a:p>
          <a:endParaRPr lang="en-US" b="1">
            <a:solidFill>
              <a:schemeClr val="tx1"/>
            </a:solidFill>
          </a:endParaRPr>
        </a:p>
      </dgm:t>
    </dgm:pt>
    <dgm:pt modelId="{D3A6FF11-6DAB-4FDA-90B6-941054E1BA8C}" type="sibTrans" cxnId="{442F8B03-E513-43BC-9A38-419F1A881E70}">
      <dgm:prSet/>
      <dgm:spPr/>
      <dgm:t>
        <a:bodyPr/>
        <a:lstStyle/>
        <a:p>
          <a:endParaRPr lang="en-US" b="1">
            <a:solidFill>
              <a:schemeClr val="tx1"/>
            </a:solidFill>
          </a:endParaRPr>
        </a:p>
      </dgm:t>
    </dgm:pt>
    <dgm:pt modelId="{965581B1-DA78-48C0-9CB0-3E8253AEA62B}">
      <dgm:prSet phldrT="[Text]"/>
      <dgm:spPr>
        <a:solidFill>
          <a:srgbClr val="1D68FF"/>
        </a:solidFill>
      </dgm:spPr>
      <dgm:t>
        <a:bodyPr/>
        <a:lstStyle/>
        <a:p>
          <a:r>
            <a:rPr lang="en-US" b="1" dirty="0" smtClean="0">
              <a:solidFill>
                <a:schemeClr val="tx1"/>
              </a:solidFill>
            </a:rPr>
            <a:t>Deployment</a:t>
          </a:r>
          <a:endParaRPr lang="en-US" b="1" dirty="0">
            <a:solidFill>
              <a:schemeClr val="tx1"/>
            </a:solidFill>
          </a:endParaRPr>
        </a:p>
      </dgm:t>
    </dgm:pt>
    <dgm:pt modelId="{39D1A385-E8D1-4782-9F83-282344B03376}" type="parTrans" cxnId="{BC1C1AA1-D1FC-493D-A998-BC257A8E4EC7}">
      <dgm:prSet/>
      <dgm:spPr/>
      <dgm:t>
        <a:bodyPr/>
        <a:lstStyle/>
        <a:p>
          <a:endParaRPr lang="en-US" b="1">
            <a:solidFill>
              <a:schemeClr val="tx1"/>
            </a:solidFill>
          </a:endParaRPr>
        </a:p>
      </dgm:t>
    </dgm:pt>
    <dgm:pt modelId="{3E440B80-1A5E-4A9D-807E-7DF25D2D459A}" type="sibTrans" cxnId="{BC1C1AA1-D1FC-493D-A998-BC257A8E4EC7}">
      <dgm:prSet/>
      <dgm:spPr/>
      <dgm:t>
        <a:bodyPr/>
        <a:lstStyle/>
        <a:p>
          <a:endParaRPr lang="en-US" b="1">
            <a:solidFill>
              <a:schemeClr val="tx1"/>
            </a:solidFill>
          </a:endParaRPr>
        </a:p>
      </dgm:t>
    </dgm:pt>
    <dgm:pt modelId="{AFD9E2EA-5E7D-4E11-9818-2250DF82D4B0}">
      <dgm:prSet phldrT="[Text]"/>
      <dgm:spPr>
        <a:solidFill>
          <a:srgbClr val="C9DBFF"/>
        </a:solidFill>
      </dgm:spPr>
      <dgm:t>
        <a:bodyPr/>
        <a:lstStyle/>
        <a:p>
          <a:r>
            <a:rPr lang="en-US" b="1" dirty="0" smtClean="0">
              <a:solidFill>
                <a:schemeClr val="tx1"/>
              </a:solidFill>
            </a:rPr>
            <a:t>Data Preparation</a:t>
          </a:r>
          <a:endParaRPr lang="en-US" b="1" dirty="0">
            <a:solidFill>
              <a:schemeClr val="tx1"/>
            </a:solidFill>
          </a:endParaRPr>
        </a:p>
      </dgm:t>
    </dgm:pt>
    <dgm:pt modelId="{7D73540E-2C39-436B-AF89-0154CB44FAF6}" type="parTrans" cxnId="{7221662A-43D2-4192-A056-F3BCA316DAC7}">
      <dgm:prSet/>
      <dgm:spPr/>
      <dgm:t>
        <a:bodyPr/>
        <a:lstStyle/>
        <a:p>
          <a:endParaRPr lang="en-US" b="1">
            <a:solidFill>
              <a:schemeClr val="tx1"/>
            </a:solidFill>
          </a:endParaRPr>
        </a:p>
      </dgm:t>
    </dgm:pt>
    <dgm:pt modelId="{F63D0886-DE0C-4369-9A19-6DB5FBBAA58E}" type="sibTrans" cxnId="{7221662A-43D2-4192-A056-F3BCA316DAC7}">
      <dgm:prSet/>
      <dgm:spPr/>
      <dgm:t>
        <a:bodyPr/>
        <a:lstStyle/>
        <a:p>
          <a:endParaRPr lang="en-US" b="1">
            <a:solidFill>
              <a:schemeClr val="tx1"/>
            </a:solidFill>
          </a:endParaRPr>
        </a:p>
      </dgm:t>
    </dgm:pt>
    <dgm:pt modelId="{CA582092-AB30-4A05-A56D-3322050D221C}" type="pres">
      <dgm:prSet presAssocID="{DA36C0B1-2C1A-4D5D-9071-1F88AFBB4AFE}" presName="Name0" presStyleCnt="0">
        <dgm:presLayoutVars>
          <dgm:dir/>
          <dgm:animLvl val="lvl"/>
          <dgm:resizeHandles val="exact"/>
        </dgm:presLayoutVars>
      </dgm:prSet>
      <dgm:spPr/>
      <dgm:t>
        <a:bodyPr/>
        <a:lstStyle/>
        <a:p>
          <a:endParaRPr lang="en-US"/>
        </a:p>
      </dgm:t>
    </dgm:pt>
    <dgm:pt modelId="{1502EC79-25EC-4B48-A75D-DB59D63A0F98}" type="pres">
      <dgm:prSet presAssocID="{21F5904A-2474-4C24-BC1F-ED7CFF8FAA8C}" presName="parTxOnly" presStyleLbl="node1" presStyleIdx="0" presStyleCnt="6">
        <dgm:presLayoutVars>
          <dgm:chMax val="0"/>
          <dgm:chPref val="0"/>
          <dgm:bulletEnabled val="1"/>
        </dgm:presLayoutVars>
      </dgm:prSet>
      <dgm:spPr/>
      <dgm:t>
        <a:bodyPr/>
        <a:lstStyle/>
        <a:p>
          <a:endParaRPr lang="en-US"/>
        </a:p>
      </dgm:t>
    </dgm:pt>
    <dgm:pt modelId="{B316776B-38E4-416F-AC64-49C1E86FEBF2}" type="pres">
      <dgm:prSet presAssocID="{B9286E05-3E6B-45E3-A4EE-C29731AC76B4}" presName="parTxOnlySpace" presStyleCnt="0"/>
      <dgm:spPr/>
    </dgm:pt>
    <dgm:pt modelId="{1D6EA236-2CAB-4A3A-BB7C-93949EB87705}" type="pres">
      <dgm:prSet presAssocID="{926539C1-9514-4C7F-8463-0F63F53DCD01}" presName="parTxOnly" presStyleLbl="node1" presStyleIdx="1" presStyleCnt="6">
        <dgm:presLayoutVars>
          <dgm:chMax val="0"/>
          <dgm:chPref val="0"/>
          <dgm:bulletEnabled val="1"/>
        </dgm:presLayoutVars>
      </dgm:prSet>
      <dgm:spPr/>
      <dgm:t>
        <a:bodyPr/>
        <a:lstStyle/>
        <a:p>
          <a:endParaRPr lang="en-US"/>
        </a:p>
      </dgm:t>
    </dgm:pt>
    <dgm:pt modelId="{2B5D5653-AD90-456A-8805-2E96A9A79C2A}" type="pres">
      <dgm:prSet presAssocID="{F50136A8-8C82-4B1A-8F0C-E52D21D6BDAE}" presName="parTxOnlySpace" presStyleCnt="0"/>
      <dgm:spPr/>
    </dgm:pt>
    <dgm:pt modelId="{EFE6E746-9C24-40AD-91CF-95DF1678D0D2}" type="pres">
      <dgm:prSet presAssocID="{AFD9E2EA-5E7D-4E11-9818-2250DF82D4B0}" presName="parTxOnly" presStyleLbl="node1" presStyleIdx="2" presStyleCnt="6">
        <dgm:presLayoutVars>
          <dgm:chMax val="0"/>
          <dgm:chPref val="0"/>
          <dgm:bulletEnabled val="1"/>
        </dgm:presLayoutVars>
      </dgm:prSet>
      <dgm:spPr/>
      <dgm:t>
        <a:bodyPr/>
        <a:lstStyle/>
        <a:p>
          <a:endParaRPr lang="en-US"/>
        </a:p>
      </dgm:t>
    </dgm:pt>
    <dgm:pt modelId="{9F6BB01B-6245-42DE-B9E8-726F25F51B77}" type="pres">
      <dgm:prSet presAssocID="{F63D0886-DE0C-4369-9A19-6DB5FBBAA58E}" presName="parTxOnlySpace" presStyleCnt="0"/>
      <dgm:spPr/>
    </dgm:pt>
    <dgm:pt modelId="{4FD9AD7D-7548-4636-9CD8-4FC292B72B7C}" type="pres">
      <dgm:prSet presAssocID="{935276DF-AC90-43DF-907F-4D454B98C21D}" presName="parTxOnly" presStyleLbl="node1" presStyleIdx="3" presStyleCnt="6">
        <dgm:presLayoutVars>
          <dgm:chMax val="0"/>
          <dgm:chPref val="0"/>
          <dgm:bulletEnabled val="1"/>
        </dgm:presLayoutVars>
      </dgm:prSet>
      <dgm:spPr/>
      <dgm:t>
        <a:bodyPr/>
        <a:lstStyle/>
        <a:p>
          <a:endParaRPr lang="en-US"/>
        </a:p>
      </dgm:t>
    </dgm:pt>
    <dgm:pt modelId="{CDB386A3-C9BB-47E9-8CBE-72FD0807D4D1}" type="pres">
      <dgm:prSet presAssocID="{D67458C1-6AB7-46F5-B569-651B63EF60E4}" presName="parTxOnlySpace" presStyleCnt="0"/>
      <dgm:spPr/>
    </dgm:pt>
    <dgm:pt modelId="{1F5919F7-D973-4DF9-BF2C-9D95D4C1606D}" type="pres">
      <dgm:prSet presAssocID="{19B7EFF3-FD28-4F9A-A4B0-4DB3C57EEB99}" presName="parTxOnly" presStyleLbl="node1" presStyleIdx="4" presStyleCnt="6">
        <dgm:presLayoutVars>
          <dgm:chMax val="0"/>
          <dgm:chPref val="0"/>
          <dgm:bulletEnabled val="1"/>
        </dgm:presLayoutVars>
      </dgm:prSet>
      <dgm:spPr/>
      <dgm:t>
        <a:bodyPr/>
        <a:lstStyle/>
        <a:p>
          <a:endParaRPr lang="en-US"/>
        </a:p>
      </dgm:t>
    </dgm:pt>
    <dgm:pt modelId="{77C4A1DD-82FB-4465-8116-86971162C97D}" type="pres">
      <dgm:prSet presAssocID="{D3A6FF11-6DAB-4FDA-90B6-941054E1BA8C}" presName="parTxOnlySpace" presStyleCnt="0"/>
      <dgm:spPr/>
    </dgm:pt>
    <dgm:pt modelId="{75108E89-E7E7-45E5-A49C-4BBEF6846921}" type="pres">
      <dgm:prSet presAssocID="{965581B1-DA78-48C0-9CB0-3E8253AEA62B}" presName="parTxOnly" presStyleLbl="node1" presStyleIdx="5" presStyleCnt="6">
        <dgm:presLayoutVars>
          <dgm:chMax val="0"/>
          <dgm:chPref val="0"/>
          <dgm:bulletEnabled val="1"/>
        </dgm:presLayoutVars>
      </dgm:prSet>
      <dgm:spPr/>
      <dgm:t>
        <a:bodyPr/>
        <a:lstStyle/>
        <a:p>
          <a:endParaRPr lang="en-US"/>
        </a:p>
      </dgm:t>
    </dgm:pt>
  </dgm:ptLst>
  <dgm:cxnLst>
    <dgm:cxn modelId="{950FD12D-1E83-8C48-A667-AA250B58416D}" type="presOf" srcId="{926539C1-9514-4C7F-8463-0F63F53DCD01}" destId="{1D6EA236-2CAB-4A3A-BB7C-93949EB87705}" srcOrd="0" destOrd="0" presId="urn:microsoft.com/office/officeart/2005/8/layout/chevron1"/>
    <dgm:cxn modelId="{7221662A-43D2-4192-A056-F3BCA316DAC7}" srcId="{DA36C0B1-2C1A-4D5D-9071-1F88AFBB4AFE}" destId="{AFD9E2EA-5E7D-4E11-9818-2250DF82D4B0}" srcOrd="2" destOrd="0" parTransId="{7D73540E-2C39-436B-AF89-0154CB44FAF6}" sibTransId="{F63D0886-DE0C-4369-9A19-6DB5FBBAA58E}"/>
    <dgm:cxn modelId="{F47355F8-2DF2-164E-AF59-47202E9FBFF0}" type="presOf" srcId="{19B7EFF3-FD28-4F9A-A4B0-4DB3C57EEB99}" destId="{1F5919F7-D973-4DF9-BF2C-9D95D4C1606D}" srcOrd="0" destOrd="0" presId="urn:microsoft.com/office/officeart/2005/8/layout/chevron1"/>
    <dgm:cxn modelId="{BC1C1AA1-D1FC-493D-A998-BC257A8E4EC7}" srcId="{DA36C0B1-2C1A-4D5D-9071-1F88AFBB4AFE}" destId="{965581B1-DA78-48C0-9CB0-3E8253AEA62B}" srcOrd="5" destOrd="0" parTransId="{39D1A385-E8D1-4782-9F83-282344B03376}" sibTransId="{3E440B80-1A5E-4A9D-807E-7DF25D2D459A}"/>
    <dgm:cxn modelId="{442F8B03-E513-43BC-9A38-419F1A881E70}" srcId="{DA36C0B1-2C1A-4D5D-9071-1F88AFBB4AFE}" destId="{19B7EFF3-FD28-4F9A-A4B0-4DB3C57EEB99}" srcOrd="4" destOrd="0" parTransId="{3FCAC5B2-5525-490F-A65E-89D450114C57}" sibTransId="{D3A6FF11-6DAB-4FDA-90B6-941054E1BA8C}"/>
    <dgm:cxn modelId="{6B319E2E-12E9-3944-8262-54AB9B2FD239}" type="presOf" srcId="{DA36C0B1-2C1A-4D5D-9071-1F88AFBB4AFE}" destId="{CA582092-AB30-4A05-A56D-3322050D221C}" srcOrd="0" destOrd="0" presId="urn:microsoft.com/office/officeart/2005/8/layout/chevron1"/>
    <dgm:cxn modelId="{CD7A5430-DB9F-4D7B-92F9-D4B4E1268C9D}" srcId="{DA36C0B1-2C1A-4D5D-9071-1F88AFBB4AFE}" destId="{926539C1-9514-4C7F-8463-0F63F53DCD01}" srcOrd="1" destOrd="0" parTransId="{14B70558-3E18-4C8A-83D8-3DFF2B1F3049}" sibTransId="{F50136A8-8C82-4B1A-8F0C-E52D21D6BDAE}"/>
    <dgm:cxn modelId="{02908CAE-C2C4-FD49-85AF-E4B51E309087}" type="presOf" srcId="{935276DF-AC90-43DF-907F-4D454B98C21D}" destId="{4FD9AD7D-7548-4636-9CD8-4FC292B72B7C}" srcOrd="0" destOrd="0" presId="urn:microsoft.com/office/officeart/2005/8/layout/chevron1"/>
    <dgm:cxn modelId="{C8D89D57-B3D3-7246-A5C9-9CB39D0E5EC1}" type="presOf" srcId="{965581B1-DA78-48C0-9CB0-3E8253AEA62B}" destId="{75108E89-E7E7-45E5-A49C-4BBEF6846921}" srcOrd="0" destOrd="0" presId="urn:microsoft.com/office/officeart/2005/8/layout/chevron1"/>
    <dgm:cxn modelId="{01ADD825-AA1D-A244-B517-D263E591418F}" type="presOf" srcId="{AFD9E2EA-5E7D-4E11-9818-2250DF82D4B0}" destId="{EFE6E746-9C24-40AD-91CF-95DF1678D0D2}" srcOrd="0" destOrd="0" presId="urn:microsoft.com/office/officeart/2005/8/layout/chevron1"/>
    <dgm:cxn modelId="{36909BC6-484C-44FF-B078-DEBCE03C8145}" srcId="{DA36C0B1-2C1A-4D5D-9071-1F88AFBB4AFE}" destId="{21F5904A-2474-4C24-BC1F-ED7CFF8FAA8C}" srcOrd="0" destOrd="0" parTransId="{C9C977C9-AF9C-4D9E-93A7-57851602A85F}" sibTransId="{B9286E05-3E6B-45E3-A4EE-C29731AC76B4}"/>
    <dgm:cxn modelId="{A7DE9738-523E-D045-A10E-7D4DC6ED825B}" type="presOf" srcId="{21F5904A-2474-4C24-BC1F-ED7CFF8FAA8C}" destId="{1502EC79-25EC-4B48-A75D-DB59D63A0F98}" srcOrd="0" destOrd="0" presId="urn:microsoft.com/office/officeart/2005/8/layout/chevron1"/>
    <dgm:cxn modelId="{4AA3E42F-3C30-4497-AA6B-1E45D290B130}" srcId="{DA36C0B1-2C1A-4D5D-9071-1F88AFBB4AFE}" destId="{935276DF-AC90-43DF-907F-4D454B98C21D}" srcOrd="3" destOrd="0" parTransId="{9E30F0EB-F57D-43A4-ACB5-145990AEB59A}" sibTransId="{D67458C1-6AB7-46F5-B569-651B63EF60E4}"/>
    <dgm:cxn modelId="{E3E7F56F-7781-DF42-BA6F-CB44BEC2EB36}" type="presParOf" srcId="{CA582092-AB30-4A05-A56D-3322050D221C}" destId="{1502EC79-25EC-4B48-A75D-DB59D63A0F98}" srcOrd="0" destOrd="0" presId="urn:microsoft.com/office/officeart/2005/8/layout/chevron1"/>
    <dgm:cxn modelId="{16019BC5-8C05-1F40-87B7-32E7C8008DDA}" type="presParOf" srcId="{CA582092-AB30-4A05-A56D-3322050D221C}" destId="{B316776B-38E4-416F-AC64-49C1E86FEBF2}" srcOrd="1" destOrd="0" presId="urn:microsoft.com/office/officeart/2005/8/layout/chevron1"/>
    <dgm:cxn modelId="{7FE8DAB6-A6D4-7744-B389-D078ADFF4B7D}" type="presParOf" srcId="{CA582092-AB30-4A05-A56D-3322050D221C}" destId="{1D6EA236-2CAB-4A3A-BB7C-93949EB87705}" srcOrd="2" destOrd="0" presId="urn:microsoft.com/office/officeart/2005/8/layout/chevron1"/>
    <dgm:cxn modelId="{B36ECC2B-6526-494E-ADF6-52DE6765D1C7}" type="presParOf" srcId="{CA582092-AB30-4A05-A56D-3322050D221C}" destId="{2B5D5653-AD90-456A-8805-2E96A9A79C2A}" srcOrd="3" destOrd="0" presId="urn:microsoft.com/office/officeart/2005/8/layout/chevron1"/>
    <dgm:cxn modelId="{D1025D0D-18F7-4B41-BA4A-DA25A2786690}" type="presParOf" srcId="{CA582092-AB30-4A05-A56D-3322050D221C}" destId="{EFE6E746-9C24-40AD-91CF-95DF1678D0D2}" srcOrd="4" destOrd="0" presId="urn:microsoft.com/office/officeart/2005/8/layout/chevron1"/>
    <dgm:cxn modelId="{738922D8-1F31-9A45-BFF9-9C08084F5A9F}" type="presParOf" srcId="{CA582092-AB30-4A05-A56D-3322050D221C}" destId="{9F6BB01B-6245-42DE-B9E8-726F25F51B77}" srcOrd="5" destOrd="0" presId="urn:microsoft.com/office/officeart/2005/8/layout/chevron1"/>
    <dgm:cxn modelId="{6C01B349-7582-8340-8669-96B5702AE7C3}" type="presParOf" srcId="{CA582092-AB30-4A05-A56D-3322050D221C}" destId="{4FD9AD7D-7548-4636-9CD8-4FC292B72B7C}" srcOrd="6" destOrd="0" presId="urn:microsoft.com/office/officeart/2005/8/layout/chevron1"/>
    <dgm:cxn modelId="{0196F49A-0426-4E44-B4CF-C3F15D717569}" type="presParOf" srcId="{CA582092-AB30-4A05-A56D-3322050D221C}" destId="{CDB386A3-C9BB-47E9-8CBE-72FD0807D4D1}" srcOrd="7" destOrd="0" presId="urn:microsoft.com/office/officeart/2005/8/layout/chevron1"/>
    <dgm:cxn modelId="{9651F8EC-F2E2-BA49-9A28-BDF5E14FA692}" type="presParOf" srcId="{CA582092-AB30-4A05-A56D-3322050D221C}" destId="{1F5919F7-D973-4DF9-BF2C-9D95D4C1606D}" srcOrd="8" destOrd="0" presId="urn:microsoft.com/office/officeart/2005/8/layout/chevron1"/>
    <dgm:cxn modelId="{23EBBB6E-F340-5C40-8464-CB2528BAB6FE}" type="presParOf" srcId="{CA582092-AB30-4A05-A56D-3322050D221C}" destId="{77C4A1DD-82FB-4465-8116-86971162C97D}" srcOrd="9" destOrd="0" presId="urn:microsoft.com/office/officeart/2005/8/layout/chevron1"/>
    <dgm:cxn modelId="{9F62EC60-44DD-714E-9FE5-CC934AB5CA16}" type="presParOf" srcId="{CA582092-AB30-4A05-A56D-3322050D221C}" destId="{75108E89-E7E7-45E5-A49C-4BBEF6846921}"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5.xml><?xml version="1.0" encoding="utf-8"?>
<dgm:dataModel xmlns:dgm="http://schemas.openxmlformats.org/drawingml/2006/diagram" xmlns:a="http://schemas.openxmlformats.org/drawingml/2006/main">
  <dgm:ptLst>
    <dgm:pt modelId="{DA36C0B1-2C1A-4D5D-9071-1F88AFBB4AFE}" type="doc">
      <dgm:prSet loTypeId="urn:microsoft.com/office/officeart/2005/8/layout/chevron1" loCatId="process" qsTypeId="urn:microsoft.com/office/officeart/2005/8/quickstyle/simple4" qsCatId="simple" csTypeId="urn:microsoft.com/office/officeart/2005/8/colors/accent6_2" csCatId="accent6" phldr="1"/>
      <dgm:spPr/>
      <dgm:t>
        <a:bodyPr/>
        <a:lstStyle/>
        <a:p>
          <a:endParaRPr lang="en-US"/>
        </a:p>
      </dgm:t>
    </dgm:pt>
    <dgm:pt modelId="{21F5904A-2474-4C24-BC1F-ED7CFF8FAA8C}">
      <dgm:prSet phldrT="[Text]"/>
      <dgm:spPr>
        <a:solidFill>
          <a:srgbClr val="DDE8FF"/>
        </a:solidFill>
      </dgm:spPr>
      <dgm:t>
        <a:bodyPr/>
        <a:lstStyle/>
        <a:p>
          <a:r>
            <a:rPr lang="en-US" b="1" dirty="0" smtClean="0">
              <a:solidFill>
                <a:schemeClr val="tx1"/>
              </a:solidFill>
            </a:rPr>
            <a:t>Business Understanding</a:t>
          </a:r>
          <a:endParaRPr lang="en-US" b="1" dirty="0">
            <a:solidFill>
              <a:schemeClr val="tx1"/>
            </a:solidFill>
          </a:endParaRPr>
        </a:p>
      </dgm:t>
    </dgm:pt>
    <dgm:pt modelId="{C9C977C9-AF9C-4D9E-93A7-57851602A85F}" type="parTrans" cxnId="{36909BC6-484C-44FF-B078-DEBCE03C8145}">
      <dgm:prSet/>
      <dgm:spPr/>
      <dgm:t>
        <a:bodyPr/>
        <a:lstStyle/>
        <a:p>
          <a:endParaRPr lang="en-US" b="1">
            <a:solidFill>
              <a:schemeClr val="tx1"/>
            </a:solidFill>
          </a:endParaRPr>
        </a:p>
      </dgm:t>
    </dgm:pt>
    <dgm:pt modelId="{B9286E05-3E6B-45E3-A4EE-C29731AC76B4}" type="sibTrans" cxnId="{36909BC6-484C-44FF-B078-DEBCE03C8145}">
      <dgm:prSet/>
      <dgm:spPr/>
      <dgm:t>
        <a:bodyPr/>
        <a:lstStyle/>
        <a:p>
          <a:endParaRPr lang="en-US" b="1">
            <a:solidFill>
              <a:schemeClr val="tx1"/>
            </a:solidFill>
          </a:endParaRPr>
        </a:p>
      </dgm:t>
    </dgm:pt>
    <dgm:pt modelId="{926539C1-9514-4C7F-8463-0F63F53DCD01}">
      <dgm:prSet phldrT="[Text]"/>
      <dgm:spPr>
        <a:solidFill>
          <a:srgbClr val="D1E0FF"/>
        </a:solidFill>
      </dgm:spPr>
      <dgm:t>
        <a:bodyPr/>
        <a:lstStyle/>
        <a:p>
          <a:r>
            <a:rPr lang="en-US" b="1" dirty="0" smtClean="0">
              <a:solidFill>
                <a:schemeClr val="tx1"/>
              </a:solidFill>
            </a:rPr>
            <a:t>Data Understanding</a:t>
          </a:r>
          <a:endParaRPr lang="en-US" b="1" dirty="0">
            <a:solidFill>
              <a:schemeClr val="tx1"/>
            </a:solidFill>
          </a:endParaRPr>
        </a:p>
      </dgm:t>
    </dgm:pt>
    <dgm:pt modelId="{14B70558-3E18-4C8A-83D8-3DFF2B1F3049}" type="parTrans" cxnId="{CD7A5430-DB9F-4D7B-92F9-D4B4E1268C9D}">
      <dgm:prSet/>
      <dgm:spPr/>
      <dgm:t>
        <a:bodyPr/>
        <a:lstStyle/>
        <a:p>
          <a:endParaRPr lang="en-US" b="1">
            <a:solidFill>
              <a:schemeClr val="tx1"/>
            </a:solidFill>
          </a:endParaRPr>
        </a:p>
      </dgm:t>
    </dgm:pt>
    <dgm:pt modelId="{F50136A8-8C82-4B1A-8F0C-E52D21D6BDAE}" type="sibTrans" cxnId="{CD7A5430-DB9F-4D7B-92F9-D4B4E1268C9D}">
      <dgm:prSet/>
      <dgm:spPr/>
      <dgm:t>
        <a:bodyPr/>
        <a:lstStyle/>
        <a:p>
          <a:endParaRPr lang="en-US" b="1">
            <a:solidFill>
              <a:schemeClr val="tx1"/>
            </a:solidFill>
          </a:endParaRPr>
        </a:p>
      </dgm:t>
    </dgm:pt>
    <dgm:pt modelId="{935276DF-AC90-43DF-907F-4D454B98C21D}">
      <dgm:prSet phldrT="[Text]"/>
      <dgm:spPr>
        <a:solidFill>
          <a:srgbClr val="A3C2FF"/>
        </a:solidFill>
      </dgm:spPr>
      <dgm:t>
        <a:bodyPr/>
        <a:lstStyle/>
        <a:p>
          <a:r>
            <a:rPr lang="en-US" b="1" dirty="0" smtClean="0">
              <a:solidFill>
                <a:schemeClr val="tx1"/>
              </a:solidFill>
            </a:rPr>
            <a:t>Modeling</a:t>
          </a:r>
          <a:endParaRPr lang="en-US" b="1" dirty="0">
            <a:solidFill>
              <a:schemeClr val="tx1"/>
            </a:solidFill>
          </a:endParaRPr>
        </a:p>
      </dgm:t>
    </dgm:pt>
    <dgm:pt modelId="{9E30F0EB-F57D-43A4-ACB5-145990AEB59A}" type="parTrans" cxnId="{4AA3E42F-3C30-4497-AA6B-1E45D290B130}">
      <dgm:prSet/>
      <dgm:spPr/>
      <dgm:t>
        <a:bodyPr/>
        <a:lstStyle/>
        <a:p>
          <a:endParaRPr lang="en-US" b="1">
            <a:solidFill>
              <a:schemeClr val="tx1"/>
            </a:solidFill>
          </a:endParaRPr>
        </a:p>
      </dgm:t>
    </dgm:pt>
    <dgm:pt modelId="{D67458C1-6AB7-46F5-B569-651B63EF60E4}" type="sibTrans" cxnId="{4AA3E42F-3C30-4497-AA6B-1E45D290B130}">
      <dgm:prSet/>
      <dgm:spPr/>
      <dgm:t>
        <a:bodyPr/>
        <a:lstStyle/>
        <a:p>
          <a:endParaRPr lang="en-US" b="1">
            <a:solidFill>
              <a:schemeClr val="tx1"/>
            </a:solidFill>
          </a:endParaRPr>
        </a:p>
      </dgm:t>
    </dgm:pt>
    <dgm:pt modelId="{19B7EFF3-FD28-4F9A-A4B0-4DB3C57EEB99}">
      <dgm:prSet phldrT="[Text]"/>
      <dgm:spPr>
        <a:solidFill>
          <a:srgbClr val="699BFF"/>
        </a:solidFill>
      </dgm:spPr>
      <dgm:t>
        <a:bodyPr/>
        <a:lstStyle/>
        <a:p>
          <a:r>
            <a:rPr lang="en-US" b="1" dirty="0" smtClean="0">
              <a:solidFill>
                <a:schemeClr val="tx1"/>
              </a:solidFill>
            </a:rPr>
            <a:t>Evaluation</a:t>
          </a:r>
          <a:endParaRPr lang="en-US" b="1" dirty="0">
            <a:solidFill>
              <a:schemeClr val="tx1"/>
            </a:solidFill>
          </a:endParaRPr>
        </a:p>
      </dgm:t>
    </dgm:pt>
    <dgm:pt modelId="{3FCAC5B2-5525-490F-A65E-89D450114C57}" type="parTrans" cxnId="{442F8B03-E513-43BC-9A38-419F1A881E70}">
      <dgm:prSet/>
      <dgm:spPr/>
      <dgm:t>
        <a:bodyPr/>
        <a:lstStyle/>
        <a:p>
          <a:endParaRPr lang="en-US" b="1">
            <a:solidFill>
              <a:schemeClr val="tx1"/>
            </a:solidFill>
          </a:endParaRPr>
        </a:p>
      </dgm:t>
    </dgm:pt>
    <dgm:pt modelId="{D3A6FF11-6DAB-4FDA-90B6-941054E1BA8C}" type="sibTrans" cxnId="{442F8B03-E513-43BC-9A38-419F1A881E70}">
      <dgm:prSet/>
      <dgm:spPr/>
      <dgm:t>
        <a:bodyPr/>
        <a:lstStyle/>
        <a:p>
          <a:endParaRPr lang="en-US" b="1">
            <a:solidFill>
              <a:schemeClr val="tx1"/>
            </a:solidFill>
          </a:endParaRPr>
        </a:p>
      </dgm:t>
    </dgm:pt>
    <dgm:pt modelId="{965581B1-DA78-48C0-9CB0-3E8253AEA62B}">
      <dgm:prSet phldrT="[Text]"/>
      <dgm:spPr>
        <a:solidFill>
          <a:srgbClr val="1D68FF"/>
        </a:solidFill>
      </dgm:spPr>
      <dgm:t>
        <a:bodyPr/>
        <a:lstStyle/>
        <a:p>
          <a:r>
            <a:rPr lang="en-US" b="1" dirty="0" smtClean="0">
              <a:solidFill>
                <a:schemeClr val="tx1"/>
              </a:solidFill>
            </a:rPr>
            <a:t>Deployment</a:t>
          </a:r>
          <a:endParaRPr lang="en-US" b="1" dirty="0">
            <a:solidFill>
              <a:schemeClr val="tx1"/>
            </a:solidFill>
          </a:endParaRPr>
        </a:p>
      </dgm:t>
    </dgm:pt>
    <dgm:pt modelId="{39D1A385-E8D1-4782-9F83-282344B03376}" type="parTrans" cxnId="{BC1C1AA1-D1FC-493D-A998-BC257A8E4EC7}">
      <dgm:prSet/>
      <dgm:spPr/>
      <dgm:t>
        <a:bodyPr/>
        <a:lstStyle/>
        <a:p>
          <a:endParaRPr lang="en-US" b="1">
            <a:solidFill>
              <a:schemeClr val="tx1"/>
            </a:solidFill>
          </a:endParaRPr>
        </a:p>
      </dgm:t>
    </dgm:pt>
    <dgm:pt modelId="{3E440B80-1A5E-4A9D-807E-7DF25D2D459A}" type="sibTrans" cxnId="{BC1C1AA1-D1FC-493D-A998-BC257A8E4EC7}">
      <dgm:prSet/>
      <dgm:spPr/>
      <dgm:t>
        <a:bodyPr/>
        <a:lstStyle/>
        <a:p>
          <a:endParaRPr lang="en-US" b="1">
            <a:solidFill>
              <a:schemeClr val="tx1"/>
            </a:solidFill>
          </a:endParaRPr>
        </a:p>
      </dgm:t>
    </dgm:pt>
    <dgm:pt modelId="{AFD9E2EA-5E7D-4E11-9818-2250DF82D4B0}">
      <dgm:prSet phldrT="[Text]"/>
      <dgm:spPr>
        <a:solidFill>
          <a:srgbClr val="C9DBFF"/>
        </a:solidFill>
      </dgm:spPr>
      <dgm:t>
        <a:bodyPr/>
        <a:lstStyle/>
        <a:p>
          <a:r>
            <a:rPr lang="en-US" b="1" dirty="0" smtClean="0">
              <a:solidFill>
                <a:schemeClr val="tx1"/>
              </a:solidFill>
            </a:rPr>
            <a:t>Data Preparation</a:t>
          </a:r>
          <a:endParaRPr lang="en-US" b="1" dirty="0">
            <a:solidFill>
              <a:schemeClr val="tx1"/>
            </a:solidFill>
          </a:endParaRPr>
        </a:p>
      </dgm:t>
    </dgm:pt>
    <dgm:pt modelId="{7D73540E-2C39-436B-AF89-0154CB44FAF6}" type="parTrans" cxnId="{7221662A-43D2-4192-A056-F3BCA316DAC7}">
      <dgm:prSet/>
      <dgm:spPr/>
      <dgm:t>
        <a:bodyPr/>
        <a:lstStyle/>
        <a:p>
          <a:endParaRPr lang="en-US" b="1">
            <a:solidFill>
              <a:schemeClr val="tx1"/>
            </a:solidFill>
          </a:endParaRPr>
        </a:p>
      </dgm:t>
    </dgm:pt>
    <dgm:pt modelId="{F63D0886-DE0C-4369-9A19-6DB5FBBAA58E}" type="sibTrans" cxnId="{7221662A-43D2-4192-A056-F3BCA316DAC7}">
      <dgm:prSet/>
      <dgm:spPr/>
      <dgm:t>
        <a:bodyPr/>
        <a:lstStyle/>
        <a:p>
          <a:endParaRPr lang="en-US" b="1">
            <a:solidFill>
              <a:schemeClr val="tx1"/>
            </a:solidFill>
          </a:endParaRPr>
        </a:p>
      </dgm:t>
    </dgm:pt>
    <dgm:pt modelId="{CA582092-AB30-4A05-A56D-3322050D221C}" type="pres">
      <dgm:prSet presAssocID="{DA36C0B1-2C1A-4D5D-9071-1F88AFBB4AFE}" presName="Name0" presStyleCnt="0">
        <dgm:presLayoutVars>
          <dgm:dir/>
          <dgm:animLvl val="lvl"/>
          <dgm:resizeHandles val="exact"/>
        </dgm:presLayoutVars>
      </dgm:prSet>
      <dgm:spPr/>
      <dgm:t>
        <a:bodyPr/>
        <a:lstStyle/>
        <a:p>
          <a:endParaRPr lang="en-US"/>
        </a:p>
      </dgm:t>
    </dgm:pt>
    <dgm:pt modelId="{1502EC79-25EC-4B48-A75D-DB59D63A0F98}" type="pres">
      <dgm:prSet presAssocID="{21F5904A-2474-4C24-BC1F-ED7CFF8FAA8C}" presName="parTxOnly" presStyleLbl="node1" presStyleIdx="0" presStyleCnt="6">
        <dgm:presLayoutVars>
          <dgm:chMax val="0"/>
          <dgm:chPref val="0"/>
          <dgm:bulletEnabled val="1"/>
        </dgm:presLayoutVars>
      </dgm:prSet>
      <dgm:spPr/>
      <dgm:t>
        <a:bodyPr/>
        <a:lstStyle/>
        <a:p>
          <a:endParaRPr lang="en-US"/>
        </a:p>
      </dgm:t>
    </dgm:pt>
    <dgm:pt modelId="{B316776B-38E4-416F-AC64-49C1E86FEBF2}" type="pres">
      <dgm:prSet presAssocID="{B9286E05-3E6B-45E3-A4EE-C29731AC76B4}" presName="parTxOnlySpace" presStyleCnt="0"/>
      <dgm:spPr/>
    </dgm:pt>
    <dgm:pt modelId="{1D6EA236-2CAB-4A3A-BB7C-93949EB87705}" type="pres">
      <dgm:prSet presAssocID="{926539C1-9514-4C7F-8463-0F63F53DCD01}" presName="parTxOnly" presStyleLbl="node1" presStyleIdx="1" presStyleCnt="6">
        <dgm:presLayoutVars>
          <dgm:chMax val="0"/>
          <dgm:chPref val="0"/>
          <dgm:bulletEnabled val="1"/>
        </dgm:presLayoutVars>
      </dgm:prSet>
      <dgm:spPr/>
      <dgm:t>
        <a:bodyPr/>
        <a:lstStyle/>
        <a:p>
          <a:endParaRPr lang="en-US"/>
        </a:p>
      </dgm:t>
    </dgm:pt>
    <dgm:pt modelId="{2B5D5653-AD90-456A-8805-2E96A9A79C2A}" type="pres">
      <dgm:prSet presAssocID="{F50136A8-8C82-4B1A-8F0C-E52D21D6BDAE}" presName="parTxOnlySpace" presStyleCnt="0"/>
      <dgm:spPr/>
    </dgm:pt>
    <dgm:pt modelId="{EFE6E746-9C24-40AD-91CF-95DF1678D0D2}" type="pres">
      <dgm:prSet presAssocID="{AFD9E2EA-5E7D-4E11-9818-2250DF82D4B0}" presName="parTxOnly" presStyleLbl="node1" presStyleIdx="2" presStyleCnt="6">
        <dgm:presLayoutVars>
          <dgm:chMax val="0"/>
          <dgm:chPref val="0"/>
          <dgm:bulletEnabled val="1"/>
        </dgm:presLayoutVars>
      </dgm:prSet>
      <dgm:spPr/>
      <dgm:t>
        <a:bodyPr/>
        <a:lstStyle/>
        <a:p>
          <a:endParaRPr lang="en-US"/>
        </a:p>
      </dgm:t>
    </dgm:pt>
    <dgm:pt modelId="{9F6BB01B-6245-42DE-B9E8-726F25F51B77}" type="pres">
      <dgm:prSet presAssocID="{F63D0886-DE0C-4369-9A19-6DB5FBBAA58E}" presName="parTxOnlySpace" presStyleCnt="0"/>
      <dgm:spPr/>
    </dgm:pt>
    <dgm:pt modelId="{4FD9AD7D-7548-4636-9CD8-4FC292B72B7C}" type="pres">
      <dgm:prSet presAssocID="{935276DF-AC90-43DF-907F-4D454B98C21D}" presName="parTxOnly" presStyleLbl="node1" presStyleIdx="3" presStyleCnt="6">
        <dgm:presLayoutVars>
          <dgm:chMax val="0"/>
          <dgm:chPref val="0"/>
          <dgm:bulletEnabled val="1"/>
        </dgm:presLayoutVars>
      </dgm:prSet>
      <dgm:spPr/>
      <dgm:t>
        <a:bodyPr/>
        <a:lstStyle/>
        <a:p>
          <a:endParaRPr lang="en-US"/>
        </a:p>
      </dgm:t>
    </dgm:pt>
    <dgm:pt modelId="{CDB386A3-C9BB-47E9-8CBE-72FD0807D4D1}" type="pres">
      <dgm:prSet presAssocID="{D67458C1-6AB7-46F5-B569-651B63EF60E4}" presName="parTxOnlySpace" presStyleCnt="0"/>
      <dgm:spPr/>
    </dgm:pt>
    <dgm:pt modelId="{1F5919F7-D973-4DF9-BF2C-9D95D4C1606D}" type="pres">
      <dgm:prSet presAssocID="{19B7EFF3-FD28-4F9A-A4B0-4DB3C57EEB99}" presName="parTxOnly" presStyleLbl="node1" presStyleIdx="4" presStyleCnt="6">
        <dgm:presLayoutVars>
          <dgm:chMax val="0"/>
          <dgm:chPref val="0"/>
          <dgm:bulletEnabled val="1"/>
        </dgm:presLayoutVars>
      </dgm:prSet>
      <dgm:spPr/>
      <dgm:t>
        <a:bodyPr/>
        <a:lstStyle/>
        <a:p>
          <a:endParaRPr lang="en-US"/>
        </a:p>
      </dgm:t>
    </dgm:pt>
    <dgm:pt modelId="{77C4A1DD-82FB-4465-8116-86971162C97D}" type="pres">
      <dgm:prSet presAssocID="{D3A6FF11-6DAB-4FDA-90B6-941054E1BA8C}" presName="parTxOnlySpace" presStyleCnt="0"/>
      <dgm:spPr/>
    </dgm:pt>
    <dgm:pt modelId="{75108E89-E7E7-45E5-A49C-4BBEF6846921}" type="pres">
      <dgm:prSet presAssocID="{965581B1-DA78-48C0-9CB0-3E8253AEA62B}" presName="parTxOnly" presStyleLbl="node1" presStyleIdx="5" presStyleCnt="6">
        <dgm:presLayoutVars>
          <dgm:chMax val="0"/>
          <dgm:chPref val="0"/>
          <dgm:bulletEnabled val="1"/>
        </dgm:presLayoutVars>
      </dgm:prSet>
      <dgm:spPr/>
      <dgm:t>
        <a:bodyPr/>
        <a:lstStyle/>
        <a:p>
          <a:endParaRPr lang="en-US"/>
        </a:p>
      </dgm:t>
    </dgm:pt>
  </dgm:ptLst>
  <dgm:cxnLst>
    <dgm:cxn modelId="{7221662A-43D2-4192-A056-F3BCA316DAC7}" srcId="{DA36C0B1-2C1A-4D5D-9071-1F88AFBB4AFE}" destId="{AFD9E2EA-5E7D-4E11-9818-2250DF82D4B0}" srcOrd="2" destOrd="0" parTransId="{7D73540E-2C39-436B-AF89-0154CB44FAF6}" sibTransId="{F63D0886-DE0C-4369-9A19-6DB5FBBAA58E}"/>
    <dgm:cxn modelId="{2AF4BF2F-4B10-054E-9AE5-709F5042FF60}" type="presOf" srcId="{DA36C0B1-2C1A-4D5D-9071-1F88AFBB4AFE}" destId="{CA582092-AB30-4A05-A56D-3322050D221C}" srcOrd="0" destOrd="0" presId="urn:microsoft.com/office/officeart/2005/8/layout/chevron1"/>
    <dgm:cxn modelId="{2ACBBBF7-6805-1446-A197-038075A680D3}" type="presOf" srcId="{965581B1-DA78-48C0-9CB0-3E8253AEA62B}" destId="{75108E89-E7E7-45E5-A49C-4BBEF6846921}" srcOrd="0" destOrd="0" presId="urn:microsoft.com/office/officeart/2005/8/layout/chevron1"/>
    <dgm:cxn modelId="{BC1C1AA1-D1FC-493D-A998-BC257A8E4EC7}" srcId="{DA36C0B1-2C1A-4D5D-9071-1F88AFBB4AFE}" destId="{965581B1-DA78-48C0-9CB0-3E8253AEA62B}" srcOrd="5" destOrd="0" parTransId="{39D1A385-E8D1-4782-9F83-282344B03376}" sibTransId="{3E440B80-1A5E-4A9D-807E-7DF25D2D459A}"/>
    <dgm:cxn modelId="{442F8B03-E513-43BC-9A38-419F1A881E70}" srcId="{DA36C0B1-2C1A-4D5D-9071-1F88AFBB4AFE}" destId="{19B7EFF3-FD28-4F9A-A4B0-4DB3C57EEB99}" srcOrd="4" destOrd="0" parTransId="{3FCAC5B2-5525-490F-A65E-89D450114C57}" sibTransId="{D3A6FF11-6DAB-4FDA-90B6-941054E1BA8C}"/>
    <dgm:cxn modelId="{CD7A5430-DB9F-4D7B-92F9-D4B4E1268C9D}" srcId="{DA36C0B1-2C1A-4D5D-9071-1F88AFBB4AFE}" destId="{926539C1-9514-4C7F-8463-0F63F53DCD01}" srcOrd="1" destOrd="0" parTransId="{14B70558-3E18-4C8A-83D8-3DFF2B1F3049}" sibTransId="{F50136A8-8C82-4B1A-8F0C-E52D21D6BDAE}"/>
    <dgm:cxn modelId="{7E9DF03D-AB53-CC48-ACC9-9EF0046E0F5D}" type="presOf" srcId="{935276DF-AC90-43DF-907F-4D454B98C21D}" destId="{4FD9AD7D-7548-4636-9CD8-4FC292B72B7C}" srcOrd="0" destOrd="0" presId="urn:microsoft.com/office/officeart/2005/8/layout/chevron1"/>
    <dgm:cxn modelId="{9975D5D4-36BE-3749-9A0C-31F795AD97B6}" type="presOf" srcId="{926539C1-9514-4C7F-8463-0F63F53DCD01}" destId="{1D6EA236-2CAB-4A3A-BB7C-93949EB87705}" srcOrd="0" destOrd="0" presId="urn:microsoft.com/office/officeart/2005/8/layout/chevron1"/>
    <dgm:cxn modelId="{9D1BB6A0-142B-EB42-A6A0-5E27237D33A8}" type="presOf" srcId="{19B7EFF3-FD28-4F9A-A4B0-4DB3C57EEB99}" destId="{1F5919F7-D973-4DF9-BF2C-9D95D4C1606D}" srcOrd="0" destOrd="0" presId="urn:microsoft.com/office/officeart/2005/8/layout/chevron1"/>
    <dgm:cxn modelId="{BE5F9EC5-4574-CA46-8797-633348ED3058}" type="presOf" srcId="{AFD9E2EA-5E7D-4E11-9818-2250DF82D4B0}" destId="{EFE6E746-9C24-40AD-91CF-95DF1678D0D2}" srcOrd="0" destOrd="0" presId="urn:microsoft.com/office/officeart/2005/8/layout/chevron1"/>
    <dgm:cxn modelId="{36909BC6-484C-44FF-B078-DEBCE03C8145}" srcId="{DA36C0B1-2C1A-4D5D-9071-1F88AFBB4AFE}" destId="{21F5904A-2474-4C24-BC1F-ED7CFF8FAA8C}" srcOrd="0" destOrd="0" parTransId="{C9C977C9-AF9C-4D9E-93A7-57851602A85F}" sibTransId="{B9286E05-3E6B-45E3-A4EE-C29731AC76B4}"/>
    <dgm:cxn modelId="{285D205C-38E4-7640-8912-EB4ACAFE629F}" type="presOf" srcId="{21F5904A-2474-4C24-BC1F-ED7CFF8FAA8C}" destId="{1502EC79-25EC-4B48-A75D-DB59D63A0F98}" srcOrd="0" destOrd="0" presId="urn:microsoft.com/office/officeart/2005/8/layout/chevron1"/>
    <dgm:cxn modelId="{4AA3E42F-3C30-4497-AA6B-1E45D290B130}" srcId="{DA36C0B1-2C1A-4D5D-9071-1F88AFBB4AFE}" destId="{935276DF-AC90-43DF-907F-4D454B98C21D}" srcOrd="3" destOrd="0" parTransId="{9E30F0EB-F57D-43A4-ACB5-145990AEB59A}" sibTransId="{D67458C1-6AB7-46F5-B569-651B63EF60E4}"/>
    <dgm:cxn modelId="{9403358A-4E78-8A4C-9925-441A6C7C0903}" type="presParOf" srcId="{CA582092-AB30-4A05-A56D-3322050D221C}" destId="{1502EC79-25EC-4B48-A75D-DB59D63A0F98}" srcOrd="0" destOrd="0" presId="urn:microsoft.com/office/officeart/2005/8/layout/chevron1"/>
    <dgm:cxn modelId="{8512EF4D-AA21-1D4D-935D-68E1AA8A116D}" type="presParOf" srcId="{CA582092-AB30-4A05-A56D-3322050D221C}" destId="{B316776B-38E4-416F-AC64-49C1E86FEBF2}" srcOrd="1" destOrd="0" presId="urn:microsoft.com/office/officeart/2005/8/layout/chevron1"/>
    <dgm:cxn modelId="{6F5A42D0-F60A-9040-AACB-B446D7EDEC31}" type="presParOf" srcId="{CA582092-AB30-4A05-A56D-3322050D221C}" destId="{1D6EA236-2CAB-4A3A-BB7C-93949EB87705}" srcOrd="2" destOrd="0" presId="urn:microsoft.com/office/officeart/2005/8/layout/chevron1"/>
    <dgm:cxn modelId="{5293D142-5771-284F-8722-3EB4C71DE31B}" type="presParOf" srcId="{CA582092-AB30-4A05-A56D-3322050D221C}" destId="{2B5D5653-AD90-456A-8805-2E96A9A79C2A}" srcOrd="3" destOrd="0" presId="urn:microsoft.com/office/officeart/2005/8/layout/chevron1"/>
    <dgm:cxn modelId="{1FD35DA5-F6C6-C244-8F67-5B94E8320108}" type="presParOf" srcId="{CA582092-AB30-4A05-A56D-3322050D221C}" destId="{EFE6E746-9C24-40AD-91CF-95DF1678D0D2}" srcOrd="4" destOrd="0" presId="urn:microsoft.com/office/officeart/2005/8/layout/chevron1"/>
    <dgm:cxn modelId="{2397FD8D-FE67-FC46-A05B-14D0825F9D99}" type="presParOf" srcId="{CA582092-AB30-4A05-A56D-3322050D221C}" destId="{9F6BB01B-6245-42DE-B9E8-726F25F51B77}" srcOrd="5" destOrd="0" presId="urn:microsoft.com/office/officeart/2005/8/layout/chevron1"/>
    <dgm:cxn modelId="{D8A0A334-D37A-AC4C-9110-1301D7903A25}" type="presParOf" srcId="{CA582092-AB30-4A05-A56D-3322050D221C}" destId="{4FD9AD7D-7548-4636-9CD8-4FC292B72B7C}" srcOrd="6" destOrd="0" presId="urn:microsoft.com/office/officeart/2005/8/layout/chevron1"/>
    <dgm:cxn modelId="{0027537F-A9ED-604D-A1F8-8D29616B6E65}" type="presParOf" srcId="{CA582092-AB30-4A05-A56D-3322050D221C}" destId="{CDB386A3-C9BB-47E9-8CBE-72FD0807D4D1}" srcOrd="7" destOrd="0" presId="urn:microsoft.com/office/officeart/2005/8/layout/chevron1"/>
    <dgm:cxn modelId="{E531F6B7-3C83-7943-8CED-E33F6A5D182B}" type="presParOf" srcId="{CA582092-AB30-4A05-A56D-3322050D221C}" destId="{1F5919F7-D973-4DF9-BF2C-9D95D4C1606D}" srcOrd="8" destOrd="0" presId="urn:microsoft.com/office/officeart/2005/8/layout/chevron1"/>
    <dgm:cxn modelId="{8ABCE0F1-718E-E34F-B9C4-8C44F9368187}" type="presParOf" srcId="{CA582092-AB30-4A05-A56D-3322050D221C}" destId="{77C4A1DD-82FB-4465-8116-86971162C97D}" srcOrd="9" destOrd="0" presId="urn:microsoft.com/office/officeart/2005/8/layout/chevron1"/>
    <dgm:cxn modelId="{6E16A32A-77C5-4942-9CFF-9C9B7B68006F}" type="presParOf" srcId="{CA582092-AB30-4A05-A56D-3322050D221C}" destId="{75108E89-E7E7-45E5-A49C-4BBEF6846921}"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6.xml><?xml version="1.0" encoding="utf-8"?>
<dgm:dataModel xmlns:dgm="http://schemas.openxmlformats.org/drawingml/2006/diagram" xmlns:a="http://schemas.openxmlformats.org/drawingml/2006/main">
  <dgm:ptLst>
    <dgm:pt modelId="{DA36C0B1-2C1A-4D5D-9071-1F88AFBB4AFE}" type="doc">
      <dgm:prSet loTypeId="urn:microsoft.com/office/officeart/2005/8/layout/chevron1" loCatId="process" qsTypeId="urn:microsoft.com/office/officeart/2005/8/quickstyle/simple4" qsCatId="simple" csTypeId="urn:microsoft.com/office/officeart/2005/8/colors/accent6_2" csCatId="accent6" phldr="1"/>
      <dgm:spPr/>
    </dgm:pt>
    <dgm:pt modelId="{21F5904A-2474-4C24-BC1F-ED7CFF8FAA8C}">
      <dgm:prSet phldrT="[Text]"/>
      <dgm:spPr>
        <a:solidFill>
          <a:srgbClr val="DDE8FF"/>
        </a:solidFill>
      </dgm:spPr>
      <dgm:t>
        <a:bodyPr/>
        <a:lstStyle/>
        <a:p>
          <a:r>
            <a:rPr lang="en-US" b="1" dirty="0" smtClean="0">
              <a:solidFill>
                <a:schemeClr val="tx1"/>
              </a:solidFill>
            </a:rPr>
            <a:t>Business Understanding</a:t>
          </a:r>
          <a:endParaRPr lang="en-US" b="1" dirty="0">
            <a:solidFill>
              <a:schemeClr val="tx1"/>
            </a:solidFill>
          </a:endParaRPr>
        </a:p>
      </dgm:t>
    </dgm:pt>
    <dgm:pt modelId="{C9C977C9-AF9C-4D9E-93A7-57851602A85F}" type="parTrans" cxnId="{36909BC6-484C-44FF-B078-DEBCE03C8145}">
      <dgm:prSet/>
      <dgm:spPr/>
      <dgm:t>
        <a:bodyPr/>
        <a:lstStyle/>
        <a:p>
          <a:endParaRPr lang="en-US" b="1">
            <a:solidFill>
              <a:schemeClr val="tx1"/>
            </a:solidFill>
          </a:endParaRPr>
        </a:p>
      </dgm:t>
    </dgm:pt>
    <dgm:pt modelId="{B9286E05-3E6B-45E3-A4EE-C29731AC76B4}" type="sibTrans" cxnId="{36909BC6-484C-44FF-B078-DEBCE03C8145}">
      <dgm:prSet/>
      <dgm:spPr/>
      <dgm:t>
        <a:bodyPr/>
        <a:lstStyle/>
        <a:p>
          <a:endParaRPr lang="en-US" b="1">
            <a:solidFill>
              <a:schemeClr val="tx1"/>
            </a:solidFill>
          </a:endParaRPr>
        </a:p>
      </dgm:t>
    </dgm:pt>
    <dgm:pt modelId="{926539C1-9514-4C7F-8463-0F63F53DCD01}">
      <dgm:prSet phldrT="[Text]"/>
      <dgm:spPr>
        <a:solidFill>
          <a:srgbClr val="D1E0FF"/>
        </a:solidFill>
      </dgm:spPr>
      <dgm:t>
        <a:bodyPr/>
        <a:lstStyle/>
        <a:p>
          <a:r>
            <a:rPr lang="en-US" b="1" dirty="0" smtClean="0">
              <a:solidFill>
                <a:schemeClr val="tx1"/>
              </a:solidFill>
            </a:rPr>
            <a:t>Data Understanding</a:t>
          </a:r>
          <a:endParaRPr lang="en-US" b="1" dirty="0">
            <a:solidFill>
              <a:schemeClr val="tx1"/>
            </a:solidFill>
          </a:endParaRPr>
        </a:p>
      </dgm:t>
    </dgm:pt>
    <dgm:pt modelId="{14B70558-3E18-4C8A-83D8-3DFF2B1F3049}" type="parTrans" cxnId="{CD7A5430-DB9F-4D7B-92F9-D4B4E1268C9D}">
      <dgm:prSet/>
      <dgm:spPr/>
      <dgm:t>
        <a:bodyPr/>
        <a:lstStyle/>
        <a:p>
          <a:endParaRPr lang="en-US" b="1">
            <a:solidFill>
              <a:schemeClr val="tx1"/>
            </a:solidFill>
          </a:endParaRPr>
        </a:p>
      </dgm:t>
    </dgm:pt>
    <dgm:pt modelId="{F50136A8-8C82-4B1A-8F0C-E52D21D6BDAE}" type="sibTrans" cxnId="{CD7A5430-DB9F-4D7B-92F9-D4B4E1268C9D}">
      <dgm:prSet/>
      <dgm:spPr/>
      <dgm:t>
        <a:bodyPr/>
        <a:lstStyle/>
        <a:p>
          <a:endParaRPr lang="en-US" b="1">
            <a:solidFill>
              <a:schemeClr val="tx1"/>
            </a:solidFill>
          </a:endParaRPr>
        </a:p>
      </dgm:t>
    </dgm:pt>
    <dgm:pt modelId="{935276DF-AC90-43DF-907F-4D454B98C21D}">
      <dgm:prSet phldrT="[Text]"/>
      <dgm:spPr>
        <a:solidFill>
          <a:srgbClr val="A3C2FF"/>
        </a:solidFill>
      </dgm:spPr>
      <dgm:t>
        <a:bodyPr/>
        <a:lstStyle/>
        <a:p>
          <a:r>
            <a:rPr lang="en-US" b="1" dirty="0" smtClean="0">
              <a:solidFill>
                <a:schemeClr val="tx1"/>
              </a:solidFill>
            </a:rPr>
            <a:t>Modeling</a:t>
          </a:r>
          <a:endParaRPr lang="en-US" b="1" dirty="0">
            <a:solidFill>
              <a:schemeClr val="tx1"/>
            </a:solidFill>
          </a:endParaRPr>
        </a:p>
      </dgm:t>
    </dgm:pt>
    <dgm:pt modelId="{9E30F0EB-F57D-43A4-ACB5-145990AEB59A}" type="parTrans" cxnId="{4AA3E42F-3C30-4497-AA6B-1E45D290B130}">
      <dgm:prSet/>
      <dgm:spPr/>
      <dgm:t>
        <a:bodyPr/>
        <a:lstStyle/>
        <a:p>
          <a:endParaRPr lang="en-US" b="1">
            <a:solidFill>
              <a:schemeClr val="tx1"/>
            </a:solidFill>
          </a:endParaRPr>
        </a:p>
      </dgm:t>
    </dgm:pt>
    <dgm:pt modelId="{D67458C1-6AB7-46F5-B569-651B63EF60E4}" type="sibTrans" cxnId="{4AA3E42F-3C30-4497-AA6B-1E45D290B130}">
      <dgm:prSet/>
      <dgm:spPr/>
      <dgm:t>
        <a:bodyPr/>
        <a:lstStyle/>
        <a:p>
          <a:endParaRPr lang="en-US" b="1">
            <a:solidFill>
              <a:schemeClr val="tx1"/>
            </a:solidFill>
          </a:endParaRPr>
        </a:p>
      </dgm:t>
    </dgm:pt>
    <dgm:pt modelId="{19B7EFF3-FD28-4F9A-A4B0-4DB3C57EEB99}">
      <dgm:prSet phldrT="[Text]"/>
      <dgm:spPr>
        <a:solidFill>
          <a:srgbClr val="699BFF"/>
        </a:solidFill>
      </dgm:spPr>
      <dgm:t>
        <a:bodyPr/>
        <a:lstStyle/>
        <a:p>
          <a:r>
            <a:rPr lang="en-US" b="1" dirty="0" smtClean="0">
              <a:solidFill>
                <a:schemeClr val="tx1"/>
              </a:solidFill>
            </a:rPr>
            <a:t>Evaluation</a:t>
          </a:r>
          <a:endParaRPr lang="en-US" b="1" dirty="0">
            <a:solidFill>
              <a:schemeClr val="tx1"/>
            </a:solidFill>
          </a:endParaRPr>
        </a:p>
      </dgm:t>
    </dgm:pt>
    <dgm:pt modelId="{3FCAC5B2-5525-490F-A65E-89D450114C57}" type="parTrans" cxnId="{442F8B03-E513-43BC-9A38-419F1A881E70}">
      <dgm:prSet/>
      <dgm:spPr/>
      <dgm:t>
        <a:bodyPr/>
        <a:lstStyle/>
        <a:p>
          <a:endParaRPr lang="en-US" b="1">
            <a:solidFill>
              <a:schemeClr val="tx1"/>
            </a:solidFill>
          </a:endParaRPr>
        </a:p>
      </dgm:t>
    </dgm:pt>
    <dgm:pt modelId="{D3A6FF11-6DAB-4FDA-90B6-941054E1BA8C}" type="sibTrans" cxnId="{442F8B03-E513-43BC-9A38-419F1A881E70}">
      <dgm:prSet/>
      <dgm:spPr/>
      <dgm:t>
        <a:bodyPr/>
        <a:lstStyle/>
        <a:p>
          <a:endParaRPr lang="en-US" b="1">
            <a:solidFill>
              <a:schemeClr val="tx1"/>
            </a:solidFill>
          </a:endParaRPr>
        </a:p>
      </dgm:t>
    </dgm:pt>
    <dgm:pt modelId="{965581B1-DA78-48C0-9CB0-3E8253AEA62B}">
      <dgm:prSet phldrT="[Text]"/>
      <dgm:spPr>
        <a:solidFill>
          <a:srgbClr val="1D68FF"/>
        </a:solidFill>
      </dgm:spPr>
      <dgm:t>
        <a:bodyPr/>
        <a:lstStyle/>
        <a:p>
          <a:r>
            <a:rPr lang="en-US" b="1" dirty="0" smtClean="0">
              <a:solidFill>
                <a:schemeClr val="tx1"/>
              </a:solidFill>
            </a:rPr>
            <a:t>Deployment</a:t>
          </a:r>
          <a:endParaRPr lang="en-US" b="1" dirty="0">
            <a:solidFill>
              <a:schemeClr val="tx1"/>
            </a:solidFill>
          </a:endParaRPr>
        </a:p>
      </dgm:t>
    </dgm:pt>
    <dgm:pt modelId="{39D1A385-E8D1-4782-9F83-282344B03376}" type="parTrans" cxnId="{BC1C1AA1-D1FC-493D-A998-BC257A8E4EC7}">
      <dgm:prSet/>
      <dgm:spPr/>
      <dgm:t>
        <a:bodyPr/>
        <a:lstStyle/>
        <a:p>
          <a:endParaRPr lang="en-US" b="1">
            <a:solidFill>
              <a:schemeClr val="tx1"/>
            </a:solidFill>
          </a:endParaRPr>
        </a:p>
      </dgm:t>
    </dgm:pt>
    <dgm:pt modelId="{3E440B80-1A5E-4A9D-807E-7DF25D2D459A}" type="sibTrans" cxnId="{BC1C1AA1-D1FC-493D-A998-BC257A8E4EC7}">
      <dgm:prSet/>
      <dgm:spPr/>
      <dgm:t>
        <a:bodyPr/>
        <a:lstStyle/>
        <a:p>
          <a:endParaRPr lang="en-US" b="1">
            <a:solidFill>
              <a:schemeClr val="tx1"/>
            </a:solidFill>
          </a:endParaRPr>
        </a:p>
      </dgm:t>
    </dgm:pt>
    <dgm:pt modelId="{AFD9E2EA-5E7D-4E11-9818-2250DF82D4B0}">
      <dgm:prSet phldrT="[Text]"/>
      <dgm:spPr>
        <a:solidFill>
          <a:srgbClr val="C9DBFF"/>
        </a:solidFill>
      </dgm:spPr>
      <dgm:t>
        <a:bodyPr/>
        <a:lstStyle/>
        <a:p>
          <a:r>
            <a:rPr lang="en-US" b="1" dirty="0" smtClean="0">
              <a:solidFill>
                <a:schemeClr val="tx1"/>
              </a:solidFill>
            </a:rPr>
            <a:t>Data Preparation</a:t>
          </a:r>
          <a:endParaRPr lang="en-US" b="1" dirty="0">
            <a:solidFill>
              <a:schemeClr val="tx1"/>
            </a:solidFill>
          </a:endParaRPr>
        </a:p>
      </dgm:t>
    </dgm:pt>
    <dgm:pt modelId="{7D73540E-2C39-436B-AF89-0154CB44FAF6}" type="parTrans" cxnId="{7221662A-43D2-4192-A056-F3BCA316DAC7}">
      <dgm:prSet/>
      <dgm:spPr/>
      <dgm:t>
        <a:bodyPr/>
        <a:lstStyle/>
        <a:p>
          <a:endParaRPr lang="en-US" b="1">
            <a:solidFill>
              <a:schemeClr val="tx1"/>
            </a:solidFill>
          </a:endParaRPr>
        </a:p>
      </dgm:t>
    </dgm:pt>
    <dgm:pt modelId="{F63D0886-DE0C-4369-9A19-6DB5FBBAA58E}" type="sibTrans" cxnId="{7221662A-43D2-4192-A056-F3BCA316DAC7}">
      <dgm:prSet/>
      <dgm:spPr/>
      <dgm:t>
        <a:bodyPr/>
        <a:lstStyle/>
        <a:p>
          <a:endParaRPr lang="en-US" b="1">
            <a:solidFill>
              <a:schemeClr val="tx1"/>
            </a:solidFill>
          </a:endParaRPr>
        </a:p>
      </dgm:t>
    </dgm:pt>
    <dgm:pt modelId="{CA582092-AB30-4A05-A56D-3322050D221C}" type="pres">
      <dgm:prSet presAssocID="{DA36C0B1-2C1A-4D5D-9071-1F88AFBB4AFE}" presName="Name0" presStyleCnt="0">
        <dgm:presLayoutVars>
          <dgm:dir/>
          <dgm:animLvl val="lvl"/>
          <dgm:resizeHandles val="exact"/>
        </dgm:presLayoutVars>
      </dgm:prSet>
      <dgm:spPr/>
    </dgm:pt>
    <dgm:pt modelId="{1502EC79-25EC-4B48-A75D-DB59D63A0F98}" type="pres">
      <dgm:prSet presAssocID="{21F5904A-2474-4C24-BC1F-ED7CFF8FAA8C}" presName="parTxOnly" presStyleLbl="node1" presStyleIdx="0" presStyleCnt="6">
        <dgm:presLayoutVars>
          <dgm:chMax val="0"/>
          <dgm:chPref val="0"/>
          <dgm:bulletEnabled val="1"/>
        </dgm:presLayoutVars>
      </dgm:prSet>
      <dgm:spPr/>
      <dgm:t>
        <a:bodyPr/>
        <a:lstStyle/>
        <a:p>
          <a:endParaRPr lang="en-US"/>
        </a:p>
      </dgm:t>
    </dgm:pt>
    <dgm:pt modelId="{B316776B-38E4-416F-AC64-49C1E86FEBF2}" type="pres">
      <dgm:prSet presAssocID="{B9286E05-3E6B-45E3-A4EE-C29731AC76B4}" presName="parTxOnlySpace" presStyleCnt="0"/>
      <dgm:spPr/>
    </dgm:pt>
    <dgm:pt modelId="{1D6EA236-2CAB-4A3A-BB7C-93949EB87705}" type="pres">
      <dgm:prSet presAssocID="{926539C1-9514-4C7F-8463-0F63F53DCD01}" presName="parTxOnly" presStyleLbl="node1" presStyleIdx="1" presStyleCnt="6">
        <dgm:presLayoutVars>
          <dgm:chMax val="0"/>
          <dgm:chPref val="0"/>
          <dgm:bulletEnabled val="1"/>
        </dgm:presLayoutVars>
      </dgm:prSet>
      <dgm:spPr/>
      <dgm:t>
        <a:bodyPr/>
        <a:lstStyle/>
        <a:p>
          <a:endParaRPr lang="en-US"/>
        </a:p>
      </dgm:t>
    </dgm:pt>
    <dgm:pt modelId="{2B5D5653-AD90-456A-8805-2E96A9A79C2A}" type="pres">
      <dgm:prSet presAssocID="{F50136A8-8C82-4B1A-8F0C-E52D21D6BDAE}" presName="parTxOnlySpace" presStyleCnt="0"/>
      <dgm:spPr/>
    </dgm:pt>
    <dgm:pt modelId="{EFE6E746-9C24-40AD-91CF-95DF1678D0D2}" type="pres">
      <dgm:prSet presAssocID="{AFD9E2EA-5E7D-4E11-9818-2250DF82D4B0}" presName="parTxOnly" presStyleLbl="node1" presStyleIdx="2" presStyleCnt="6">
        <dgm:presLayoutVars>
          <dgm:chMax val="0"/>
          <dgm:chPref val="0"/>
          <dgm:bulletEnabled val="1"/>
        </dgm:presLayoutVars>
      </dgm:prSet>
      <dgm:spPr/>
      <dgm:t>
        <a:bodyPr/>
        <a:lstStyle/>
        <a:p>
          <a:endParaRPr lang="en-US"/>
        </a:p>
      </dgm:t>
    </dgm:pt>
    <dgm:pt modelId="{9F6BB01B-6245-42DE-B9E8-726F25F51B77}" type="pres">
      <dgm:prSet presAssocID="{F63D0886-DE0C-4369-9A19-6DB5FBBAA58E}" presName="parTxOnlySpace" presStyleCnt="0"/>
      <dgm:spPr/>
    </dgm:pt>
    <dgm:pt modelId="{4FD9AD7D-7548-4636-9CD8-4FC292B72B7C}" type="pres">
      <dgm:prSet presAssocID="{935276DF-AC90-43DF-907F-4D454B98C21D}" presName="parTxOnly" presStyleLbl="node1" presStyleIdx="3" presStyleCnt="6">
        <dgm:presLayoutVars>
          <dgm:chMax val="0"/>
          <dgm:chPref val="0"/>
          <dgm:bulletEnabled val="1"/>
        </dgm:presLayoutVars>
      </dgm:prSet>
      <dgm:spPr/>
      <dgm:t>
        <a:bodyPr/>
        <a:lstStyle/>
        <a:p>
          <a:endParaRPr lang="en-US"/>
        </a:p>
      </dgm:t>
    </dgm:pt>
    <dgm:pt modelId="{CDB386A3-C9BB-47E9-8CBE-72FD0807D4D1}" type="pres">
      <dgm:prSet presAssocID="{D67458C1-6AB7-46F5-B569-651B63EF60E4}" presName="parTxOnlySpace" presStyleCnt="0"/>
      <dgm:spPr/>
    </dgm:pt>
    <dgm:pt modelId="{1F5919F7-D973-4DF9-BF2C-9D95D4C1606D}" type="pres">
      <dgm:prSet presAssocID="{19B7EFF3-FD28-4F9A-A4B0-4DB3C57EEB99}" presName="parTxOnly" presStyleLbl="node1" presStyleIdx="4" presStyleCnt="6">
        <dgm:presLayoutVars>
          <dgm:chMax val="0"/>
          <dgm:chPref val="0"/>
          <dgm:bulletEnabled val="1"/>
        </dgm:presLayoutVars>
      </dgm:prSet>
      <dgm:spPr/>
      <dgm:t>
        <a:bodyPr/>
        <a:lstStyle/>
        <a:p>
          <a:endParaRPr lang="en-US"/>
        </a:p>
      </dgm:t>
    </dgm:pt>
    <dgm:pt modelId="{77C4A1DD-82FB-4465-8116-86971162C97D}" type="pres">
      <dgm:prSet presAssocID="{D3A6FF11-6DAB-4FDA-90B6-941054E1BA8C}" presName="parTxOnlySpace" presStyleCnt="0"/>
      <dgm:spPr/>
    </dgm:pt>
    <dgm:pt modelId="{75108E89-E7E7-45E5-A49C-4BBEF6846921}" type="pres">
      <dgm:prSet presAssocID="{965581B1-DA78-48C0-9CB0-3E8253AEA62B}" presName="parTxOnly" presStyleLbl="node1" presStyleIdx="5" presStyleCnt="6">
        <dgm:presLayoutVars>
          <dgm:chMax val="0"/>
          <dgm:chPref val="0"/>
          <dgm:bulletEnabled val="1"/>
        </dgm:presLayoutVars>
      </dgm:prSet>
      <dgm:spPr/>
      <dgm:t>
        <a:bodyPr/>
        <a:lstStyle/>
        <a:p>
          <a:endParaRPr lang="en-US"/>
        </a:p>
      </dgm:t>
    </dgm:pt>
  </dgm:ptLst>
  <dgm:cxnLst>
    <dgm:cxn modelId="{7221662A-43D2-4192-A056-F3BCA316DAC7}" srcId="{DA36C0B1-2C1A-4D5D-9071-1F88AFBB4AFE}" destId="{AFD9E2EA-5E7D-4E11-9818-2250DF82D4B0}" srcOrd="2" destOrd="0" parTransId="{7D73540E-2C39-436B-AF89-0154CB44FAF6}" sibTransId="{F63D0886-DE0C-4369-9A19-6DB5FBBAA58E}"/>
    <dgm:cxn modelId="{BC1C1AA1-D1FC-493D-A998-BC257A8E4EC7}" srcId="{DA36C0B1-2C1A-4D5D-9071-1F88AFBB4AFE}" destId="{965581B1-DA78-48C0-9CB0-3E8253AEA62B}" srcOrd="5" destOrd="0" parTransId="{39D1A385-E8D1-4782-9F83-282344B03376}" sibTransId="{3E440B80-1A5E-4A9D-807E-7DF25D2D459A}"/>
    <dgm:cxn modelId="{5673B907-E8BC-1649-BE65-A6984B6199F9}" type="presOf" srcId="{21F5904A-2474-4C24-BC1F-ED7CFF8FAA8C}" destId="{1502EC79-25EC-4B48-A75D-DB59D63A0F98}" srcOrd="0" destOrd="0" presId="urn:microsoft.com/office/officeart/2005/8/layout/chevron1"/>
    <dgm:cxn modelId="{900D4BBD-CB64-C443-B561-8FE555806FCB}" type="presOf" srcId="{926539C1-9514-4C7F-8463-0F63F53DCD01}" destId="{1D6EA236-2CAB-4A3A-BB7C-93949EB87705}" srcOrd="0" destOrd="0" presId="urn:microsoft.com/office/officeart/2005/8/layout/chevron1"/>
    <dgm:cxn modelId="{442F8B03-E513-43BC-9A38-419F1A881E70}" srcId="{DA36C0B1-2C1A-4D5D-9071-1F88AFBB4AFE}" destId="{19B7EFF3-FD28-4F9A-A4B0-4DB3C57EEB99}" srcOrd="4" destOrd="0" parTransId="{3FCAC5B2-5525-490F-A65E-89D450114C57}" sibTransId="{D3A6FF11-6DAB-4FDA-90B6-941054E1BA8C}"/>
    <dgm:cxn modelId="{653230F9-35F0-5840-AB6F-0835D29A6DD5}" type="presOf" srcId="{AFD9E2EA-5E7D-4E11-9818-2250DF82D4B0}" destId="{EFE6E746-9C24-40AD-91CF-95DF1678D0D2}" srcOrd="0" destOrd="0" presId="urn:microsoft.com/office/officeart/2005/8/layout/chevron1"/>
    <dgm:cxn modelId="{CD7A5430-DB9F-4D7B-92F9-D4B4E1268C9D}" srcId="{DA36C0B1-2C1A-4D5D-9071-1F88AFBB4AFE}" destId="{926539C1-9514-4C7F-8463-0F63F53DCD01}" srcOrd="1" destOrd="0" parTransId="{14B70558-3E18-4C8A-83D8-3DFF2B1F3049}" sibTransId="{F50136A8-8C82-4B1A-8F0C-E52D21D6BDAE}"/>
    <dgm:cxn modelId="{9F34170B-31EE-354A-9386-4C00CF81C697}" type="presOf" srcId="{935276DF-AC90-43DF-907F-4D454B98C21D}" destId="{4FD9AD7D-7548-4636-9CD8-4FC292B72B7C}" srcOrd="0" destOrd="0" presId="urn:microsoft.com/office/officeart/2005/8/layout/chevron1"/>
    <dgm:cxn modelId="{4746573E-1649-A042-A505-8911C6C782A7}" type="presOf" srcId="{19B7EFF3-FD28-4F9A-A4B0-4DB3C57EEB99}" destId="{1F5919F7-D973-4DF9-BF2C-9D95D4C1606D}" srcOrd="0" destOrd="0" presId="urn:microsoft.com/office/officeart/2005/8/layout/chevron1"/>
    <dgm:cxn modelId="{36909BC6-484C-44FF-B078-DEBCE03C8145}" srcId="{DA36C0B1-2C1A-4D5D-9071-1F88AFBB4AFE}" destId="{21F5904A-2474-4C24-BC1F-ED7CFF8FAA8C}" srcOrd="0" destOrd="0" parTransId="{C9C977C9-AF9C-4D9E-93A7-57851602A85F}" sibTransId="{B9286E05-3E6B-45E3-A4EE-C29731AC76B4}"/>
    <dgm:cxn modelId="{2786FB62-683F-9240-8FFB-E10F91093082}" type="presOf" srcId="{DA36C0B1-2C1A-4D5D-9071-1F88AFBB4AFE}" destId="{CA582092-AB30-4A05-A56D-3322050D221C}" srcOrd="0" destOrd="0" presId="urn:microsoft.com/office/officeart/2005/8/layout/chevron1"/>
    <dgm:cxn modelId="{25DAFFE4-F7C4-3E48-AE22-C535B3626B97}" type="presOf" srcId="{965581B1-DA78-48C0-9CB0-3E8253AEA62B}" destId="{75108E89-E7E7-45E5-A49C-4BBEF6846921}" srcOrd="0" destOrd="0" presId="urn:microsoft.com/office/officeart/2005/8/layout/chevron1"/>
    <dgm:cxn modelId="{4AA3E42F-3C30-4497-AA6B-1E45D290B130}" srcId="{DA36C0B1-2C1A-4D5D-9071-1F88AFBB4AFE}" destId="{935276DF-AC90-43DF-907F-4D454B98C21D}" srcOrd="3" destOrd="0" parTransId="{9E30F0EB-F57D-43A4-ACB5-145990AEB59A}" sibTransId="{D67458C1-6AB7-46F5-B569-651B63EF60E4}"/>
    <dgm:cxn modelId="{6DCEC6BF-304E-824A-B289-CA9D2B0974C6}" type="presParOf" srcId="{CA582092-AB30-4A05-A56D-3322050D221C}" destId="{1502EC79-25EC-4B48-A75D-DB59D63A0F98}" srcOrd="0" destOrd="0" presId="urn:microsoft.com/office/officeart/2005/8/layout/chevron1"/>
    <dgm:cxn modelId="{620BE795-3F7C-6845-BCF7-65A2230EC8B0}" type="presParOf" srcId="{CA582092-AB30-4A05-A56D-3322050D221C}" destId="{B316776B-38E4-416F-AC64-49C1E86FEBF2}" srcOrd="1" destOrd="0" presId="urn:microsoft.com/office/officeart/2005/8/layout/chevron1"/>
    <dgm:cxn modelId="{25C55DC6-9E03-7343-8423-1F141AC42352}" type="presParOf" srcId="{CA582092-AB30-4A05-A56D-3322050D221C}" destId="{1D6EA236-2CAB-4A3A-BB7C-93949EB87705}" srcOrd="2" destOrd="0" presId="urn:microsoft.com/office/officeart/2005/8/layout/chevron1"/>
    <dgm:cxn modelId="{29EBA390-6A80-FA4D-9CEC-7496F01C37F7}" type="presParOf" srcId="{CA582092-AB30-4A05-A56D-3322050D221C}" destId="{2B5D5653-AD90-456A-8805-2E96A9A79C2A}" srcOrd="3" destOrd="0" presId="urn:microsoft.com/office/officeart/2005/8/layout/chevron1"/>
    <dgm:cxn modelId="{16BA4CC1-35E1-7744-B8FD-F5E84819AD0B}" type="presParOf" srcId="{CA582092-AB30-4A05-A56D-3322050D221C}" destId="{EFE6E746-9C24-40AD-91CF-95DF1678D0D2}" srcOrd="4" destOrd="0" presId="urn:microsoft.com/office/officeart/2005/8/layout/chevron1"/>
    <dgm:cxn modelId="{B4F397DC-4742-5340-86F4-C1F240F08D83}" type="presParOf" srcId="{CA582092-AB30-4A05-A56D-3322050D221C}" destId="{9F6BB01B-6245-42DE-B9E8-726F25F51B77}" srcOrd="5" destOrd="0" presId="urn:microsoft.com/office/officeart/2005/8/layout/chevron1"/>
    <dgm:cxn modelId="{5F33712B-E8EB-2B43-9853-BCB8A61A30ED}" type="presParOf" srcId="{CA582092-AB30-4A05-A56D-3322050D221C}" destId="{4FD9AD7D-7548-4636-9CD8-4FC292B72B7C}" srcOrd="6" destOrd="0" presId="urn:microsoft.com/office/officeart/2005/8/layout/chevron1"/>
    <dgm:cxn modelId="{C8A9C47F-48CF-1642-89B1-012DD7D0BA04}" type="presParOf" srcId="{CA582092-AB30-4A05-A56D-3322050D221C}" destId="{CDB386A3-C9BB-47E9-8CBE-72FD0807D4D1}" srcOrd="7" destOrd="0" presId="urn:microsoft.com/office/officeart/2005/8/layout/chevron1"/>
    <dgm:cxn modelId="{786D525D-A1B5-E54C-B535-98533FEDAC3C}" type="presParOf" srcId="{CA582092-AB30-4A05-A56D-3322050D221C}" destId="{1F5919F7-D973-4DF9-BF2C-9D95D4C1606D}" srcOrd="8" destOrd="0" presId="urn:microsoft.com/office/officeart/2005/8/layout/chevron1"/>
    <dgm:cxn modelId="{2F3C2671-FF36-DF4E-B33E-772BB51723BD}" type="presParOf" srcId="{CA582092-AB30-4A05-A56D-3322050D221C}" destId="{77C4A1DD-82FB-4465-8116-86971162C97D}" srcOrd="9" destOrd="0" presId="urn:microsoft.com/office/officeart/2005/8/layout/chevron1"/>
    <dgm:cxn modelId="{CC76EEA8-6A7B-4149-BCD2-0038F16B8375}" type="presParOf" srcId="{CA582092-AB30-4A05-A56D-3322050D221C}" destId="{75108E89-E7E7-45E5-A49C-4BBEF6846921}"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7.xml><?xml version="1.0" encoding="utf-8"?>
<dgm:dataModel xmlns:dgm="http://schemas.openxmlformats.org/drawingml/2006/diagram" xmlns:a="http://schemas.openxmlformats.org/drawingml/2006/main">
  <dgm:ptLst>
    <dgm:pt modelId="{DA36C0B1-2C1A-4D5D-9071-1F88AFBB4AFE}" type="doc">
      <dgm:prSet loTypeId="urn:microsoft.com/office/officeart/2005/8/layout/chevron1" loCatId="process" qsTypeId="urn:microsoft.com/office/officeart/2005/8/quickstyle/simple4" qsCatId="simple" csTypeId="urn:microsoft.com/office/officeart/2005/8/colors/accent6_2" csCatId="accent6" phldr="1"/>
      <dgm:spPr/>
    </dgm:pt>
    <dgm:pt modelId="{21F5904A-2474-4C24-BC1F-ED7CFF8FAA8C}">
      <dgm:prSet phldrT="[Text]"/>
      <dgm:spPr>
        <a:solidFill>
          <a:srgbClr val="DDE8FF"/>
        </a:solidFill>
      </dgm:spPr>
      <dgm:t>
        <a:bodyPr/>
        <a:lstStyle/>
        <a:p>
          <a:r>
            <a:rPr lang="en-US" b="1" dirty="0" smtClean="0">
              <a:solidFill>
                <a:schemeClr val="tx1"/>
              </a:solidFill>
            </a:rPr>
            <a:t>Business Understanding</a:t>
          </a:r>
          <a:endParaRPr lang="en-US" b="1" dirty="0">
            <a:solidFill>
              <a:schemeClr val="tx1"/>
            </a:solidFill>
          </a:endParaRPr>
        </a:p>
      </dgm:t>
    </dgm:pt>
    <dgm:pt modelId="{C9C977C9-AF9C-4D9E-93A7-57851602A85F}" type="parTrans" cxnId="{36909BC6-484C-44FF-B078-DEBCE03C8145}">
      <dgm:prSet/>
      <dgm:spPr/>
      <dgm:t>
        <a:bodyPr/>
        <a:lstStyle/>
        <a:p>
          <a:endParaRPr lang="en-US" b="1">
            <a:solidFill>
              <a:schemeClr val="tx1"/>
            </a:solidFill>
          </a:endParaRPr>
        </a:p>
      </dgm:t>
    </dgm:pt>
    <dgm:pt modelId="{B9286E05-3E6B-45E3-A4EE-C29731AC76B4}" type="sibTrans" cxnId="{36909BC6-484C-44FF-B078-DEBCE03C8145}">
      <dgm:prSet/>
      <dgm:spPr/>
      <dgm:t>
        <a:bodyPr/>
        <a:lstStyle/>
        <a:p>
          <a:endParaRPr lang="en-US" b="1">
            <a:solidFill>
              <a:schemeClr val="tx1"/>
            </a:solidFill>
          </a:endParaRPr>
        </a:p>
      </dgm:t>
    </dgm:pt>
    <dgm:pt modelId="{926539C1-9514-4C7F-8463-0F63F53DCD01}">
      <dgm:prSet phldrT="[Text]"/>
      <dgm:spPr>
        <a:solidFill>
          <a:srgbClr val="D1E0FF"/>
        </a:solidFill>
      </dgm:spPr>
      <dgm:t>
        <a:bodyPr/>
        <a:lstStyle/>
        <a:p>
          <a:r>
            <a:rPr lang="en-US" b="1" dirty="0" smtClean="0">
              <a:solidFill>
                <a:schemeClr val="tx1"/>
              </a:solidFill>
            </a:rPr>
            <a:t>Data Understanding</a:t>
          </a:r>
          <a:endParaRPr lang="en-US" b="1" dirty="0">
            <a:solidFill>
              <a:schemeClr val="tx1"/>
            </a:solidFill>
          </a:endParaRPr>
        </a:p>
      </dgm:t>
    </dgm:pt>
    <dgm:pt modelId="{14B70558-3E18-4C8A-83D8-3DFF2B1F3049}" type="parTrans" cxnId="{CD7A5430-DB9F-4D7B-92F9-D4B4E1268C9D}">
      <dgm:prSet/>
      <dgm:spPr/>
      <dgm:t>
        <a:bodyPr/>
        <a:lstStyle/>
        <a:p>
          <a:endParaRPr lang="en-US" b="1">
            <a:solidFill>
              <a:schemeClr val="tx1"/>
            </a:solidFill>
          </a:endParaRPr>
        </a:p>
      </dgm:t>
    </dgm:pt>
    <dgm:pt modelId="{F50136A8-8C82-4B1A-8F0C-E52D21D6BDAE}" type="sibTrans" cxnId="{CD7A5430-DB9F-4D7B-92F9-D4B4E1268C9D}">
      <dgm:prSet/>
      <dgm:spPr/>
      <dgm:t>
        <a:bodyPr/>
        <a:lstStyle/>
        <a:p>
          <a:endParaRPr lang="en-US" b="1">
            <a:solidFill>
              <a:schemeClr val="tx1"/>
            </a:solidFill>
          </a:endParaRPr>
        </a:p>
      </dgm:t>
    </dgm:pt>
    <dgm:pt modelId="{935276DF-AC90-43DF-907F-4D454B98C21D}">
      <dgm:prSet phldrT="[Text]"/>
      <dgm:spPr>
        <a:solidFill>
          <a:srgbClr val="A3C2FF"/>
        </a:solidFill>
      </dgm:spPr>
      <dgm:t>
        <a:bodyPr/>
        <a:lstStyle/>
        <a:p>
          <a:r>
            <a:rPr lang="en-US" b="1" dirty="0" smtClean="0">
              <a:solidFill>
                <a:schemeClr val="tx1"/>
              </a:solidFill>
            </a:rPr>
            <a:t>Modeling</a:t>
          </a:r>
          <a:endParaRPr lang="en-US" b="1" dirty="0">
            <a:solidFill>
              <a:schemeClr val="tx1"/>
            </a:solidFill>
          </a:endParaRPr>
        </a:p>
      </dgm:t>
    </dgm:pt>
    <dgm:pt modelId="{9E30F0EB-F57D-43A4-ACB5-145990AEB59A}" type="parTrans" cxnId="{4AA3E42F-3C30-4497-AA6B-1E45D290B130}">
      <dgm:prSet/>
      <dgm:spPr/>
      <dgm:t>
        <a:bodyPr/>
        <a:lstStyle/>
        <a:p>
          <a:endParaRPr lang="en-US" b="1">
            <a:solidFill>
              <a:schemeClr val="tx1"/>
            </a:solidFill>
          </a:endParaRPr>
        </a:p>
      </dgm:t>
    </dgm:pt>
    <dgm:pt modelId="{D67458C1-6AB7-46F5-B569-651B63EF60E4}" type="sibTrans" cxnId="{4AA3E42F-3C30-4497-AA6B-1E45D290B130}">
      <dgm:prSet/>
      <dgm:spPr/>
      <dgm:t>
        <a:bodyPr/>
        <a:lstStyle/>
        <a:p>
          <a:endParaRPr lang="en-US" b="1">
            <a:solidFill>
              <a:schemeClr val="tx1"/>
            </a:solidFill>
          </a:endParaRPr>
        </a:p>
      </dgm:t>
    </dgm:pt>
    <dgm:pt modelId="{19B7EFF3-FD28-4F9A-A4B0-4DB3C57EEB99}">
      <dgm:prSet phldrT="[Text]"/>
      <dgm:spPr>
        <a:solidFill>
          <a:srgbClr val="699BFF"/>
        </a:solidFill>
      </dgm:spPr>
      <dgm:t>
        <a:bodyPr/>
        <a:lstStyle/>
        <a:p>
          <a:r>
            <a:rPr lang="en-US" b="1" dirty="0" smtClean="0">
              <a:solidFill>
                <a:schemeClr val="tx1"/>
              </a:solidFill>
            </a:rPr>
            <a:t>Evaluation</a:t>
          </a:r>
          <a:endParaRPr lang="en-US" b="1" dirty="0">
            <a:solidFill>
              <a:schemeClr val="tx1"/>
            </a:solidFill>
          </a:endParaRPr>
        </a:p>
      </dgm:t>
    </dgm:pt>
    <dgm:pt modelId="{3FCAC5B2-5525-490F-A65E-89D450114C57}" type="parTrans" cxnId="{442F8B03-E513-43BC-9A38-419F1A881E70}">
      <dgm:prSet/>
      <dgm:spPr/>
      <dgm:t>
        <a:bodyPr/>
        <a:lstStyle/>
        <a:p>
          <a:endParaRPr lang="en-US" b="1">
            <a:solidFill>
              <a:schemeClr val="tx1"/>
            </a:solidFill>
          </a:endParaRPr>
        </a:p>
      </dgm:t>
    </dgm:pt>
    <dgm:pt modelId="{D3A6FF11-6DAB-4FDA-90B6-941054E1BA8C}" type="sibTrans" cxnId="{442F8B03-E513-43BC-9A38-419F1A881E70}">
      <dgm:prSet/>
      <dgm:spPr/>
      <dgm:t>
        <a:bodyPr/>
        <a:lstStyle/>
        <a:p>
          <a:endParaRPr lang="en-US" b="1">
            <a:solidFill>
              <a:schemeClr val="tx1"/>
            </a:solidFill>
          </a:endParaRPr>
        </a:p>
      </dgm:t>
    </dgm:pt>
    <dgm:pt modelId="{965581B1-DA78-48C0-9CB0-3E8253AEA62B}">
      <dgm:prSet phldrT="[Text]"/>
      <dgm:spPr>
        <a:solidFill>
          <a:srgbClr val="1D68FF"/>
        </a:solidFill>
      </dgm:spPr>
      <dgm:t>
        <a:bodyPr/>
        <a:lstStyle/>
        <a:p>
          <a:r>
            <a:rPr lang="en-US" b="1" dirty="0" smtClean="0">
              <a:solidFill>
                <a:schemeClr val="tx1"/>
              </a:solidFill>
            </a:rPr>
            <a:t>Deployment</a:t>
          </a:r>
          <a:endParaRPr lang="en-US" b="1" dirty="0">
            <a:solidFill>
              <a:schemeClr val="tx1"/>
            </a:solidFill>
          </a:endParaRPr>
        </a:p>
      </dgm:t>
    </dgm:pt>
    <dgm:pt modelId="{39D1A385-E8D1-4782-9F83-282344B03376}" type="parTrans" cxnId="{BC1C1AA1-D1FC-493D-A998-BC257A8E4EC7}">
      <dgm:prSet/>
      <dgm:spPr/>
      <dgm:t>
        <a:bodyPr/>
        <a:lstStyle/>
        <a:p>
          <a:endParaRPr lang="en-US" b="1">
            <a:solidFill>
              <a:schemeClr val="tx1"/>
            </a:solidFill>
          </a:endParaRPr>
        </a:p>
      </dgm:t>
    </dgm:pt>
    <dgm:pt modelId="{3E440B80-1A5E-4A9D-807E-7DF25D2D459A}" type="sibTrans" cxnId="{BC1C1AA1-D1FC-493D-A998-BC257A8E4EC7}">
      <dgm:prSet/>
      <dgm:spPr/>
      <dgm:t>
        <a:bodyPr/>
        <a:lstStyle/>
        <a:p>
          <a:endParaRPr lang="en-US" b="1">
            <a:solidFill>
              <a:schemeClr val="tx1"/>
            </a:solidFill>
          </a:endParaRPr>
        </a:p>
      </dgm:t>
    </dgm:pt>
    <dgm:pt modelId="{AFD9E2EA-5E7D-4E11-9818-2250DF82D4B0}">
      <dgm:prSet phldrT="[Text]"/>
      <dgm:spPr>
        <a:solidFill>
          <a:srgbClr val="C9DBFF"/>
        </a:solidFill>
      </dgm:spPr>
      <dgm:t>
        <a:bodyPr/>
        <a:lstStyle/>
        <a:p>
          <a:r>
            <a:rPr lang="en-US" b="1" dirty="0" smtClean="0">
              <a:solidFill>
                <a:schemeClr val="tx1"/>
              </a:solidFill>
            </a:rPr>
            <a:t>Data Preparation</a:t>
          </a:r>
          <a:endParaRPr lang="en-US" b="1" dirty="0">
            <a:solidFill>
              <a:schemeClr val="tx1"/>
            </a:solidFill>
          </a:endParaRPr>
        </a:p>
      </dgm:t>
    </dgm:pt>
    <dgm:pt modelId="{7D73540E-2C39-436B-AF89-0154CB44FAF6}" type="parTrans" cxnId="{7221662A-43D2-4192-A056-F3BCA316DAC7}">
      <dgm:prSet/>
      <dgm:spPr/>
      <dgm:t>
        <a:bodyPr/>
        <a:lstStyle/>
        <a:p>
          <a:endParaRPr lang="en-US" b="1">
            <a:solidFill>
              <a:schemeClr val="tx1"/>
            </a:solidFill>
          </a:endParaRPr>
        </a:p>
      </dgm:t>
    </dgm:pt>
    <dgm:pt modelId="{F63D0886-DE0C-4369-9A19-6DB5FBBAA58E}" type="sibTrans" cxnId="{7221662A-43D2-4192-A056-F3BCA316DAC7}">
      <dgm:prSet/>
      <dgm:spPr/>
      <dgm:t>
        <a:bodyPr/>
        <a:lstStyle/>
        <a:p>
          <a:endParaRPr lang="en-US" b="1">
            <a:solidFill>
              <a:schemeClr val="tx1"/>
            </a:solidFill>
          </a:endParaRPr>
        </a:p>
      </dgm:t>
    </dgm:pt>
    <dgm:pt modelId="{CA582092-AB30-4A05-A56D-3322050D221C}" type="pres">
      <dgm:prSet presAssocID="{DA36C0B1-2C1A-4D5D-9071-1F88AFBB4AFE}" presName="Name0" presStyleCnt="0">
        <dgm:presLayoutVars>
          <dgm:dir/>
          <dgm:animLvl val="lvl"/>
          <dgm:resizeHandles val="exact"/>
        </dgm:presLayoutVars>
      </dgm:prSet>
      <dgm:spPr/>
    </dgm:pt>
    <dgm:pt modelId="{1502EC79-25EC-4B48-A75D-DB59D63A0F98}" type="pres">
      <dgm:prSet presAssocID="{21F5904A-2474-4C24-BC1F-ED7CFF8FAA8C}" presName="parTxOnly" presStyleLbl="node1" presStyleIdx="0" presStyleCnt="6">
        <dgm:presLayoutVars>
          <dgm:chMax val="0"/>
          <dgm:chPref val="0"/>
          <dgm:bulletEnabled val="1"/>
        </dgm:presLayoutVars>
      </dgm:prSet>
      <dgm:spPr/>
      <dgm:t>
        <a:bodyPr/>
        <a:lstStyle/>
        <a:p>
          <a:endParaRPr lang="en-US"/>
        </a:p>
      </dgm:t>
    </dgm:pt>
    <dgm:pt modelId="{B316776B-38E4-416F-AC64-49C1E86FEBF2}" type="pres">
      <dgm:prSet presAssocID="{B9286E05-3E6B-45E3-A4EE-C29731AC76B4}" presName="parTxOnlySpace" presStyleCnt="0"/>
      <dgm:spPr/>
    </dgm:pt>
    <dgm:pt modelId="{1D6EA236-2CAB-4A3A-BB7C-93949EB87705}" type="pres">
      <dgm:prSet presAssocID="{926539C1-9514-4C7F-8463-0F63F53DCD01}" presName="parTxOnly" presStyleLbl="node1" presStyleIdx="1" presStyleCnt="6">
        <dgm:presLayoutVars>
          <dgm:chMax val="0"/>
          <dgm:chPref val="0"/>
          <dgm:bulletEnabled val="1"/>
        </dgm:presLayoutVars>
      </dgm:prSet>
      <dgm:spPr/>
      <dgm:t>
        <a:bodyPr/>
        <a:lstStyle/>
        <a:p>
          <a:endParaRPr lang="en-US"/>
        </a:p>
      </dgm:t>
    </dgm:pt>
    <dgm:pt modelId="{2B5D5653-AD90-456A-8805-2E96A9A79C2A}" type="pres">
      <dgm:prSet presAssocID="{F50136A8-8C82-4B1A-8F0C-E52D21D6BDAE}" presName="parTxOnlySpace" presStyleCnt="0"/>
      <dgm:spPr/>
    </dgm:pt>
    <dgm:pt modelId="{EFE6E746-9C24-40AD-91CF-95DF1678D0D2}" type="pres">
      <dgm:prSet presAssocID="{AFD9E2EA-5E7D-4E11-9818-2250DF82D4B0}" presName="parTxOnly" presStyleLbl="node1" presStyleIdx="2" presStyleCnt="6">
        <dgm:presLayoutVars>
          <dgm:chMax val="0"/>
          <dgm:chPref val="0"/>
          <dgm:bulletEnabled val="1"/>
        </dgm:presLayoutVars>
      </dgm:prSet>
      <dgm:spPr/>
      <dgm:t>
        <a:bodyPr/>
        <a:lstStyle/>
        <a:p>
          <a:endParaRPr lang="en-US"/>
        </a:p>
      </dgm:t>
    </dgm:pt>
    <dgm:pt modelId="{9F6BB01B-6245-42DE-B9E8-726F25F51B77}" type="pres">
      <dgm:prSet presAssocID="{F63D0886-DE0C-4369-9A19-6DB5FBBAA58E}" presName="parTxOnlySpace" presStyleCnt="0"/>
      <dgm:spPr/>
    </dgm:pt>
    <dgm:pt modelId="{4FD9AD7D-7548-4636-9CD8-4FC292B72B7C}" type="pres">
      <dgm:prSet presAssocID="{935276DF-AC90-43DF-907F-4D454B98C21D}" presName="parTxOnly" presStyleLbl="node1" presStyleIdx="3" presStyleCnt="6">
        <dgm:presLayoutVars>
          <dgm:chMax val="0"/>
          <dgm:chPref val="0"/>
          <dgm:bulletEnabled val="1"/>
        </dgm:presLayoutVars>
      </dgm:prSet>
      <dgm:spPr/>
      <dgm:t>
        <a:bodyPr/>
        <a:lstStyle/>
        <a:p>
          <a:endParaRPr lang="en-US"/>
        </a:p>
      </dgm:t>
    </dgm:pt>
    <dgm:pt modelId="{CDB386A3-C9BB-47E9-8CBE-72FD0807D4D1}" type="pres">
      <dgm:prSet presAssocID="{D67458C1-6AB7-46F5-B569-651B63EF60E4}" presName="parTxOnlySpace" presStyleCnt="0"/>
      <dgm:spPr/>
    </dgm:pt>
    <dgm:pt modelId="{1F5919F7-D973-4DF9-BF2C-9D95D4C1606D}" type="pres">
      <dgm:prSet presAssocID="{19B7EFF3-FD28-4F9A-A4B0-4DB3C57EEB99}" presName="parTxOnly" presStyleLbl="node1" presStyleIdx="4" presStyleCnt="6">
        <dgm:presLayoutVars>
          <dgm:chMax val="0"/>
          <dgm:chPref val="0"/>
          <dgm:bulletEnabled val="1"/>
        </dgm:presLayoutVars>
      </dgm:prSet>
      <dgm:spPr/>
      <dgm:t>
        <a:bodyPr/>
        <a:lstStyle/>
        <a:p>
          <a:endParaRPr lang="en-US"/>
        </a:p>
      </dgm:t>
    </dgm:pt>
    <dgm:pt modelId="{77C4A1DD-82FB-4465-8116-86971162C97D}" type="pres">
      <dgm:prSet presAssocID="{D3A6FF11-6DAB-4FDA-90B6-941054E1BA8C}" presName="parTxOnlySpace" presStyleCnt="0"/>
      <dgm:spPr/>
    </dgm:pt>
    <dgm:pt modelId="{75108E89-E7E7-45E5-A49C-4BBEF6846921}" type="pres">
      <dgm:prSet presAssocID="{965581B1-DA78-48C0-9CB0-3E8253AEA62B}" presName="parTxOnly" presStyleLbl="node1" presStyleIdx="5" presStyleCnt="6">
        <dgm:presLayoutVars>
          <dgm:chMax val="0"/>
          <dgm:chPref val="0"/>
          <dgm:bulletEnabled val="1"/>
        </dgm:presLayoutVars>
      </dgm:prSet>
      <dgm:spPr/>
      <dgm:t>
        <a:bodyPr/>
        <a:lstStyle/>
        <a:p>
          <a:endParaRPr lang="en-US"/>
        </a:p>
      </dgm:t>
    </dgm:pt>
  </dgm:ptLst>
  <dgm:cxnLst>
    <dgm:cxn modelId="{7221662A-43D2-4192-A056-F3BCA316DAC7}" srcId="{DA36C0B1-2C1A-4D5D-9071-1F88AFBB4AFE}" destId="{AFD9E2EA-5E7D-4E11-9818-2250DF82D4B0}" srcOrd="2" destOrd="0" parTransId="{7D73540E-2C39-436B-AF89-0154CB44FAF6}" sibTransId="{F63D0886-DE0C-4369-9A19-6DB5FBBAA58E}"/>
    <dgm:cxn modelId="{BC1C1AA1-D1FC-493D-A998-BC257A8E4EC7}" srcId="{DA36C0B1-2C1A-4D5D-9071-1F88AFBB4AFE}" destId="{965581B1-DA78-48C0-9CB0-3E8253AEA62B}" srcOrd="5" destOrd="0" parTransId="{39D1A385-E8D1-4782-9F83-282344B03376}" sibTransId="{3E440B80-1A5E-4A9D-807E-7DF25D2D459A}"/>
    <dgm:cxn modelId="{7E487438-5771-A54C-8EBC-83D45D375271}" type="presOf" srcId="{965581B1-DA78-48C0-9CB0-3E8253AEA62B}" destId="{75108E89-E7E7-45E5-A49C-4BBEF6846921}" srcOrd="0" destOrd="0" presId="urn:microsoft.com/office/officeart/2005/8/layout/chevron1"/>
    <dgm:cxn modelId="{442F8B03-E513-43BC-9A38-419F1A881E70}" srcId="{DA36C0B1-2C1A-4D5D-9071-1F88AFBB4AFE}" destId="{19B7EFF3-FD28-4F9A-A4B0-4DB3C57EEB99}" srcOrd="4" destOrd="0" parTransId="{3FCAC5B2-5525-490F-A65E-89D450114C57}" sibTransId="{D3A6FF11-6DAB-4FDA-90B6-941054E1BA8C}"/>
    <dgm:cxn modelId="{0632CEBD-BF17-2E42-8975-F502C543604E}" type="presOf" srcId="{935276DF-AC90-43DF-907F-4D454B98C21D}" destId="{4FD9AD7D-7548-4636-9CD8-4FC292B72B7C}" srcOrd="0" destOrd="0" presId="urn:microsoft.com/office/officeart/2005/8/layout/chevron1"/>
    <dgm:cxn modelId="{456EF6BF-CB4F-C244-9F35-82B6606AFF46}" type="presOf" srcId="{AFD9E2EA-5E7D-4E11-9818-2250DF82D4B0}" destId="{EFE6E746-9C24-40AD-91CF-95DF1678D0D2}" srcOrd="0" destOrd="0" presId="urn:microsoft.com/office/officeart/2005/8/layout/chevron1"/>
    <dgm:cxn modelId="{CD7A5430-DB9F-4D7B-92F9-D4B4E1268C9D}" srcId="{DA36C0B1-2C1A-4D5D-9071-1F88AFBB4AFE}" destId="{926539C1-9514-4C7F-8463-0F63F53DCD01}" srcOrd="1" destOrd="0" parTransId="{14B70558-3E18-4C8A-83D8-3DFF2B1F3049}" sibTransId="{F50136A8-8C82-4B1A-8F0C-E52D21D6BDAE}"/>
    <dgm:cxn modelId="{9B3634F4-264C-5A4C-99A2-7F89B3CF69AF}" type="presOf" srcId="{21F5904A-2474-4C24-BC1F-ED7CFF8FAA8C}" destId="{1502EC79-25EC-4B48-A75D-DB59D63A0F98}" srcOrd="0" destOrd="0" presId="urn:microsoft.com/office/officeart/2005/8/layout/chevron1"/>
    <dgm:cxn modelId="{E3A7726A-56EC-D14C-A03F-DC772A42FD49}" type="presOf" srcId="{DA36C0B1-2C1A-4D5D-9071-1F88AFBB4AFE}" destId="{CA582092-AB30-4A05-A56D-3322050D221C}" srcOrd="0" destOrd="0" presId="urn:microsoft.com/office/officeart/2005/8/layout/chevron1"/>
    <dgm:cxn modelId="{36909BC6-484C-44FF-B078-DEBCE03C8145}" srcId="{DA36C0B1-2C1A-4D5D-9071-1F88AFBB4AFE}" destId="{21F5904A-2474-4C24-BC1F-ED7CFF8FAA8C}" srcOrd="0" destOrd="0" parTransId="{C9C977C9-AF9C-4D9E-93A7-57851602A85F}" sibTransId="{B9286E05-3E6B-45E3-A4EE-C29731AC76B4}"/>
    <dgm:cxn modelId="{7B181A9F-05A6-4C43-9DEC-F5A9FF6C0D9A}" type="presOf" srcId="{19B7EFF3-FD28-4F9A-A4B0-4DB3C57EEB99}" destId="{1F5919F7-D973-4DF9-BF2C-9D95D4C1606D}" srcOrd="0" destOrd="0" presId="urn:microsoft.com/office/officeart/2005/8/layout/chevron1"/>
    <dgm:cxn modelId="{4AA3E42F-3C30-4497-AA6B-1E45D290B130}" srcId="{DA36C0B1-2C1A-4D5D-9071-1F88AFBB4AFE}" destId="{935276DF-AC90-43DF-907F-4D454B98C21D}" srcOrd="3" destOrd="0" parTransId="{9E30F0EB-F57D-43A4-ACB5-145990AEB59A}" sibTransId="{D67458C1-6AB7-46F5-B569-651B63EF60E4}"/>
    <dgm:cxn modelId="{EDED78C4-3C4D-7448-B28B-EB177A7A2D52}" type="presOf" srcId="{926539C1-9514-4C7F-8463-0F63F53DCD01}" destId="{1D6EA236-2CAB-4A3A-BB7C-93949EB87705}" srcOrd="0" destOrd="0" presId="urn:microsoft.com/office/officeart/2005/8/layout/chevron1"/>
    <dgm:cxn modelId="{8445808A-4FDE-9248-8AA9-2FFFAA908855}" type="presParOf" srcId="{CA582092-AB30-4A05-A56D-3322050D221C}" destId="{1502EC79-25EC-4B48-A75D-DB59D63A0F98}" srcOrd="0" destOrd="0" presId="urn:microsoft.com/office/officeart/2005/8/layout/chevron1"/>
    <dgm:cxn modelId="{4F79A05C-951B-F04B-BC1F-ACE7C1B435E9}" type="presParOf" srcId="{CA582092-AB30-4A05-A56D-3322050D221C}" destId="{B316776B-38E4-416F-AC64-49C1E86FEBF2}" srcOrd="1" destOrd="0" presId="urn:microsoft.com/office/officeart/2005/8/layout/chevron1"/>
    <dgm:cxn modelId="{5E935A18-D346-9644-99E7-C205A3891EF9}" type="presParOf" srcId="{CA582092-AB30-4A05-A56D-3322050D221C}" destId="{1D6EA236-2CAB-4A3A-BB7C-93949EB87705}" srcOrd="2" destOrd="0" presId="urn:microsoft.com/office/officeart/2005/8/layout/chevron1"/>
    <dgm:cxn modelId="{8591FAD0-F8E4-D742-B0AB-E94004019F3A}" type="presParOf" srcId="{CA582092-AB30-4A05-A56D-3322050D221C}" destId="{2B5D5653-AD90-456A-8805-2E96A9A79C2A}" srcOrd="3" destOrd="0" presId="urn:microsoft.com/office/officeart/2005/8/layout/chevron1"/>
    <dgm:cxn modelId="{BE370D85-AEB9-1A43-B512-99E09D6DB357}" type="presParOf" srcId="{CA582092-AB30-4A05-A56D-3322050D221C}" destId="{EFE6E746-9C24-40AD-91CF-95DF1678D0D2}" srcOrd="4" destOrd="0" presId="urn:microsoft.com/office/officeart/2005/8/layout/chevron1"/>
    <dgm:cxn modelId="{495E76FC-FE10-EB45-9CD5-3DF743BF9D41}" type="presParOf" srcId="{CA582092-AB30-4A05-A56D-3322050D221C}" destId="{9F6BB01B-6245-42DE-B9E8-726F25F51B77}" srcOrd="5" destOrd="0" presId="urn:microsoft.com/office/officeart/2005/8/layout/chevron1"/>
    <dgm:cxn modelId="{9B29453B-1FFE-F244-84D7-EDF80580FF81}" type="presParOf" srcId="{CA582092-AB30-4A05-A56D-3322050D221C}" destId="{4FD9AD7D-7548-4636-9CD8-4FC292B72B7C}" srcOrd="6" destOrd="0" presId="urn:microsoft.com/office/officeart/2005/8/layout/chevron1"/>
    <dgm:cxn modelId="{1947B768-961A-224C-ABCC-7E48225B7671}" type="presParOf" srcId="{CA582092-AB30-4A05-A56D-3322050D221C}" destId="{CDB386A3-C9BB-47E9-8CBE-72FD0807D4D1}" srcOrd="7" destOrd="0" presId="urn:microsoft.com/office/officeart/2005/8/layout/chevron1"/>
    <dgm:cxn modelId="{54FD50F9-9723-D640-9BAD-17D4FAE37412}" type="presParOf" srcId="{CA582092-AB30-4A05-A56D-3322050D221C}" destId="{1F5919F7-D973-4DF9-BF2C-9D95D4C1606D}" srcOrd="8" destOrd="0" presId="urn:microsoft.com/office/officeart/2005/8/layout/chevron1"/>
    <dgm:cxn modelId="{E86C9F83-A302-1041-B05E-E0BC343AC569}" type="presParOf" srcId="{CA582092-AB30-4A05-A56D-3322050D221C}" destId="{77C4A1DD-82FB-4465-8116-86971162C97D}" srcOrd="9" destOrd="0" presId="urn:microsoft.com/office/officeart/2005/8/layout/chevron1"/>
    <dgm:cxn modelId="{624555AB-34FF-3F49-AE71-8C292A800C85}" type="presParOf" srcId="{CA582092-AB30-4A05-A56D-3322050D221C}" destId="{75108E89-E7E7-45E5-A49C-4BBEF6846921}"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02EC79-25EC-4B48-A75D-DB59D63A0F98}">
      <dsp:nvSpPr>
        <dsp:cNvPr id="0" name=""/>
        <dsp:cNvSpPr/>
      </dsp:nvSpPr>
      <dsp:spPr>
        <a:xfrm>
          <a:off x="4065" y="188328"/>
          <a:ext cx="1512350" cy="604940"/>
        </a:xfrm>
        <a:prstGeom prst="chevron">
          <a:avLst/>
        </a:prstGeom>
        <a:solidFill>
          <a:srgbClr val="DDE8FF"/>
        </a:solidFill>
        <a:ln>
          <a:noFill/>
        </a:ln>
        <a:effectLst>
          <a:outerShdw blurRad="76200" dist="38100" dir="5400000" rotWithShape="0">
            <a:srgbClr val="000000">
              <a:alpha val="60000"/>
            </a:srgbClr>
          </a:outerShdw>
        </a:effectLst>
        <a:scene3d>
          <a:camera prst="orthographicFront">
            <a:rot lat="0" lon="0" rev="0"/>
          </a:camera>
          <a:lightRig rig="glow" dir="tl">
            <a:rot lat="0" lon="0" rev="19800000"/>
          </a:lightRig>
        </a:scene3d>
        <a:sp3d prstMaterial="metal">
          <a:bevelT w="38100" h="38100"/>
        </a:sp3d>
      </dsp:spPr>
      <dsp:style>
        <a:lnRef idx="0">
          <a:scrgbClr r="0" g="0" b="0"/>
        </a:lnRef>
        <a:fillRef idx="3">
          <a:scrgbClr r="0" g="0" b="0"/>
        </a:fillRef>
        <a:effectRef idx="2">
          <a:scrgbClr r="0" g="0" b="0"/>
        </a:effectRef>
        <a:fontRef idx="minor">
          <a:schemeClr val="lt1"/>
        </a:fontRef>
      </dsp:style>
      <dsp:txBody>
        <a:bodyPr spcFirstLastPara="0" vert="horz" wrap="square" lIns="36005" tIns="12002" rIns="12002" bIns="12002" numCol="1" spcCol="1270" anchor="ctr" anchorCtr="0">
          <a:noAutofit/>
        </a:bodyPr>
        <a:lstStyle/>
        <a:p>
          <a:pPr lvl="0" algn="ctr" defTabSz="400050">
            <a:lnSpc>
              <a:spcPct val="90000"/>
            </a:lnSpc>
            <a:spcBef>
              <a:spcPct val="0"/>
            </a:spcBef>
            <a:spcAft>
              <a:spcPct val="35000"/>
            </a:spcAft>
          </a:pPr>
          <a:r>
            <a:rPr lang="en-US" sz="900" b="1" kern="1200" dirty="0" smtClean="0">
              <a:solidFill>
                <a:schemeClr val="tx1"/>
              </a:solidFill>
            </a:rPr>
            <a:t>Business Understanding</a:t>
          </a:r>
          <a:endParaRPr lang="en-US" sz="900" b="1" kern="1200" dirty="0">
            <a:solidFill>
              <a:schemeClr val="tx1"/>
            </a:solidFill>
          </a:endParaRPr>
        </a:p>
      </dsp:txBody>
      <dsp:txXfrm>
        <a:off x="306535" y="188328"/>
        <a:ext cx="907410" cy="604940"/>
      </dsp:txXfrm>
    </dsp:sp>
    <dsp:sp modelId="{1D6EA236-2CAB-4A3A-BB7C-93949EB87705}">
      <dsp:nvSpPr>
        <dsp:cNvPr id="0" name=""/>
        <dsp:cNvSpPr/>
      </dsp:nvSpPr>
      <dsp:spPr>
        <a:xfrm>
          <a:off x="1365180" y="188328"/>
          <a:ext cx="1512350" cy="604940"/>
        </a:xfrm>
        <a:prstGeom prst="chevron">
          <a:avLst/>
        </a:prstGeom>
        <a:solidFill>
          <a:srgbClr val="D1E0FF"/>
        </a:solidFill>
        <a:ln>
          <a:noFill/>
        </a:ln>
        <a:effectLst>
          <a:outerShdw blurRad="76200" dist="38100" dir="5400000" rotWithShape="0">
            <a:srgbClr val="000000">
              <a:alpha val="60000"/>
            </a:srgbClr>
          </a:outerShdw>
        </a:effectLst>
        <a:scene3d>
          <a:camera prst="orthographicFront">
            <a:rot lat="0" lon="0" rev="0"/>
          </a:camera>
          <a:lightRig rig="glow" dir="tl">
            <a:rot lat="0" lon="0" rev="19800000"/>
          </a:lightRig>
        </a:scene3d>
        <a:sp3d prstMaterial="metal">
          <a:bevelT w="38100" h="38100"/>
        </a:sp3d>
      </dsp:spPr>
      <dsp:style>
        <a:lnRef idx="0">
          <a:scrgbClr r="0" g="0" b="0"/>
        </a:lnRef>
        <a:fillRef idx="3">
          <a:scrgbClr r="0" g="0" b="0"/>
        </a:fillRef>
        <a:effectRef idx="2">
          <a:scrgbClr r="0" g="0" b="0"/>
        </a:effectRef>
        <a:fontRef idx="minor">
          <a:schemeClr val="lt1"/>
        </a:fontRef>
      </dsp:style>
      <dsp:txBody>
        <a:bodyPr spcFirstLastPara="0" vert="horz" wrap="square" lIns="36005" tIns="12002" rIns="12002" bIns="12002" numCol="1" spcCol="1270" anchor="ctr" anchorCtr="0">
          <a:noAutofit/>
        </a:bodyPr>
        <a:lstStyle/>
        <a:p>
          <a:pPr lvl="0" algn="ctr" defTabSz="400050">
            <a:lnSpc>
              <a:spcPct val="90000"/>
            </a:lnSpc>
            <a:spcBef>
              <a:spcPct val="0"/>
            </a:spcBef>
            <a:spcAft>
              <a:spcPct val="35000"/>
            </a:spcAft>
          </a:pPr>
          <a:r>
            <a:rPr lang="en-US" sz="900" b="1" kern="1200" dirty="0" smtClean="0">
              <a:solidFill>
                <a:schemeClr val="tx1"/>
              </a:solidFill>
            </a:rPr>
            <a:t>Data Understanding</a:t>
          </a:r>
          <a:endParaRPr lang="en-US" sz="900" b="1" kern="1200" dirty="0">
            <a:solidFill>
              <a:schemeClr val="tx1"/>
            </a:solidFill>
          </a:endParaRPr>
        </a:p>
      </dsp:txBody>
      <dsp:txXfrm>
        <a:off x="1667650" y="188328"/>
        <a:ext cx="907410" cy="604940"/>
      </dsp:txXfrm>
    </dsp:sp>
    <dsp:sp modelId="{EFE6E746-9C24-40AD-91CF-95DF1678D0D2}">
      <dsp:nvSpPr>
        <dsp:cNvPr id="0" name=""/>
        <dsp:cNvSpPr/>
      </dsp:nvSpPr>
      <dsp:spPr>
        <a:xfrm>
          <a:off x="2726295" y="188328"/>
          <a:ext cx="1512350" cy="604940"/>
        </a:xfrm>
        <a:prstGeom prst="chevron">
          <a:avLst/>
        </a:prstGeom>
        <a:solidFill>
          <a:srgbClr val="C9DBFF"/>
        </a:solidFill>
        <a:ln>
          <a:noFill/>
        </a:ln>
        <a:effectLst>
          <a:outerShdw blurRad="76200" dist="38100" dir="5400000" rotWithShape="0">
            <a:srgbClr val="000000">
              <a:alpha val="60000"/>
            </a:srgbClr>
          </a:outerShdw>
        </a:effectLst>
        <a:scene3d>
          <a:camera prst="orthographicFront">
            <a:rot lat="0" lon="0" rev="0"/>
          </a:camera>
          <a:lightRig rig="glow" dir="tl">
            <a:rot lat="0" lon="0" rev="19800000"/>
          </a:lightRig>
        </a:scene3d>
        <a:sp3d prstMaterial="metal">
          <a:bevelT w="38100" h="38100"/>
        </a:sp3d>
      </dsp:spPr>
      <dsp:style>
        <a:lnRef idx="0">
          <a:scrgbClr r="0" g="0" b="0"/>
        </a:lnRef>
        <a:fillRef idx="3">
          <a:scrgbClr r="0" g="0" b="0"/>
        </a:fillRef>
        <a:effectRef idx="2">
          <a:scrgbClr r="0" g="0" b="0"/>
        </a:effectRef>
        <a:fontRef idx="minor">
          <a:schemeClr val="lt1"/>
        </a:fontRef>
      </dsp:style>
      <dsp:txBody>
        <a:bodyPr spcFirstLastPara="0" vert="horz" wrap="square" lIns="36005" tIns="12002" rIns="12002" bIns="12002" numCol="1" spcCol="1270" anchor="ctr" anchorCtr="0">
          <a:noAutofit/>
        </a:bodyPr>
        <a:lstStyle/>
        <a:p>
          <a:pPr lvl="0" algn="ctr" defTabSz="400050">
            <a:lnSpc>
              <a:spcPct val="90000"/>
            </a:lnSpc>
            <a:spcBef>
              <a:spcPct val="0"/>
            </a:spcBef>
            <a:spcAft>
              <a:spcPct val="35000"/>
            </a:spcAft>
          </a:pPr>
          <a:r>
            <a:rPr lang="en-US" sz="900" b="1" kern="1200" dirty="0" smtClean="0">
              <a:solidFill>
                <a:schemeClr val="tx1"/>
              </a:solidFill>
            </a:rPr>
            <a:t>Data Preparation</a:t>
          </a:r>
          <a:endParaRPr lang="en-US" sz="900" b="1" kern="1200" dirty="0">
            <a:solidFill>
              <a:schemeClr val="tx1"/>
            </a:solidFill>
          </a:endParaRPr>
        </a:p>
      </dsp:txBody>
      <dsp:txXfrm>
        <a:off x="3028765" y="188328"/>
        <a:ext cx="907410" cy="604940"/>
      </dsp:txXfrm>
    </dsp:sp>
    <dsp:sp modelId="{4FD9AD7D-7548-4636-9CD8-4FC292B72B7C}">
      <dsp:nvSpPr>
        <dsp:cNvPr id="0" name=""/>
        <dsp:cNvSpPr/>
      </dsp:nvSpPr>
      <dsp:spPr>
        <a:xfrm>
          <a:off x="4087410" y="188328"/>
          <a:ext cx="1512350" cy="604940"/>
        </a:xfrm>
        <a:prstGeom prst="chevron">
          <a:avLst/>
        </a:prstGeom>
        <a:solidFill>
          <a:srgbClr val="A3C2FF"/>
        </a:solidFill>
        <a:ln>
          <a:noFill/>
        </a:ln>
        <a:effectLst>
          <a:outerShdw blurRad="76200" dist="38100" dir="5400000" rotWithShape="0">
            <a:srgbClr val="000000">
              <a:alpha val="60000"/>
            </a:srgbClr>
          </a:outerShdw>
        </a:effectLst>
        <a:scene3d>
          <a:camera prst="orthographicFront">
            <a:rot lat="0" lon="0" rev="0"/>
          </a:camera>
          <a:lightRig rig="glow" dir="tl">
            <a:rot lat="0" lon="0" rev="19800000"/>
          </a:lightRig>
        </a:scene3d>
        <a:sp3d prstMaterial="metal">
          <a:bevelT w="38100" h="38100"/>
        </a:sp3d>
      </dsp:spPr>
      <dsp:style>
        <a:lnRef idx="0">
          <a:scrgbClr r="0" g="0" b="0"/>
        </a:lnRef>
        <a:fillRef idx="3">
          <a:scrgbClr r="0" g="0" b="0"/>
        </a:fillRef>
        <a:effectRef idx="2">
          <a:scrgbClr r="0" g="0" b="0"/>
        </a:effectRef>
        <a:fontRef idx="minor">
          <a:schemeClr val="lt1"/>
        </a:fontRef>
      </dsp:style>
      <dsp:txBody>
        <a:bodyPr spcFirstLastPara="0" vert="horz" wrap="square" lIns="36005" tIns="12002" rIns="12002" bIns="12002" numCol="1" spcCol="1270" anchor="ctr" anchorCtr="0">
          <a:noAutofit/>
        </a:bodyPr>
        <a:lstStyle/>
        <a:p>
          <a:pPr lvl="0" algn="ctr" defTabSz="400050">
            <a:lnSpc>
              <a:spcPct val="90000"/>
            </a:lnSpc>
            <a:spcBef>
              <a:spcPct val="0"/>
            </a:spcBef>
            <a:spcAft>
              <a:spcPct val="35000"/>
            </a:spcAft>
          </a:pPr>
          <a:r>
            <a:rPr lang="en-US" sz="900" b="1" kern="1200" dirty="0" smtClean="0">
              <a:solidFill>
                <a:schemeClr val="tx1"/>
              </a:solidFill>
            </a:rPr>
            <a:t>Modeling</a:t>
          </a:r>
          <a:endParaRPr lang="en-US" sz="900" b="1" kern="1200" dirty="0">
            <a:solidFill>
              <a:schemeClr val="tx1"/>
            </a:solidFill>
          </a:endParaRPr>
        </a:p>
      </dsp:txBody>
      <dsp:txXfrm>
        <a:off x="4389880" y="188328"/>
        <a:ext cx="907410" cy="604940"/>
      </dsp:txXfrm>
    </dsp:sp>
    <dsp:sp modelId="{1F5919F7-D973-4DF9-BF2C-9D95D4C1606D}">
      <dsp:nvSpPr>
        <dsp:cNvPr id="0" name=""/>
        <dsp:cNvSpPr/>
      </dsp:nvSpPr>
      <dsp:spPr>
        <a:xfrm>
          <a:off x="5448525" y="188328"/>
          <a:ext cx="1512350" cy="604940"/>
        </a:xfrm>
        <a:prstGeom prst="chevron">
          <a:avLst/>
        </a:prstGeom>
        <a:solidFill>
          <a:srgbClr val="699BFF"/>
        </a:solidFill>
        <a:ln>
          <a:noFill/>
        </a:ln>
        <a:effectLst>
          <a:outerShdw blurRad="76200" dist="38100" dir="5400000" rotWithShape="0">
            <a:srgbClr val="000000">
              <a:alpha val="60000"/>
            </a:srgbClr>
          </a:outerShdw>
        </a:effectLst>
        <a:scene3d>
          <a:camera prst="orthographicFront">
            <a:rot lat="0" lon="0" rev="0"/>
          </a:camera>
          <a:lightRig rig="glow" dir="tl">
            <a:rot lat="0" lon="0" rev="19800000"/>
          </a:lightRig>
        </a:scene3d>
        <a:sp3d prstMaterial="metal">
          <a:bevelT w="38100" h="38100"/>
        </a:sp3d>
      </dsp:spPr>
      <dsp:style>
        <a:lnRef idx="0">
          <a:scrgbClr r="0" g="0" b="0"/>
        </a:lnRef>
        <a:fillRef idx="3">
          <a:scrgbClr r="0" g="0" b="0"/>
        </a:fillRef>
        <a:effectRef idx="2">
          <a:scrgbClr r="0" g="0" b="0"/>
        </a:effectRef>
        <a:fontRef idx="minor">
          <a:schemeClr val="lt1"/>
        </a:fontRef>
      </dsp:style>
      <dsp:txBody>
        <a:bodyPr spcFirstLastPara="0" vert="horz" wrap="square" lIns="36005" tIns="12002" rIns="12002" bIns="12002" numCol="1" spcCol="1270" anchor="ctr" anchorCtr="0">
          <a:noAutofit/>
        </a:bodyPr>
        <a:lstStyle/>
        <a:p>
          <a:pPr lvl="0" algn="ctr" defTabSz="400050">
            <a:lnSpc>
              <a:spcPct val="90000"/>
            </a:lnSpc>
            <a:spcBef>
              <a:spcPct val="0"/>
            </a:spcBef>
            <a:spcAft>
              <a:spcPct val="35000"/>
            </a:spcAft>
          </a:pPr>
          <a:r>
            <a:rPr lang="en-US" sz="900" b="1" kern="1200" dirty="0" smtClean="0">
              <a:solidFill>
                <a:schemeClr val="tx1"/>
              </a:solidFill>
            </a:rPr>
            <a:t>Evaluation</a:t>
          </a:r>
          <a:endParaRPr lang="en-US" sz="900" b="1" kern="1200" dirty="0">
            <a:solidFill>
              <a:schemeClr val="tx1"/>
            </a:solidFill>
          </a:endParaRPr>
        </a:p>
      </dsp:txBody>
      <dsp:txXfrm>
        <a:off x="5750995" y="188328"/>
        <a:ext cx="907410" cy="604940"/>
      </dsp:txXfrm>
    </dsp:sp>
    <dsp:sp modelId="{75108E89-E7E7-45E5-A49C-4BBEF6846921}">
      <dsp:nvSpPr>
        <dsp:cNvPr id="0" name=""/>
        <dsp:cNvSpPr/>
      </dsp:nvSpPr>
      <dsp:spPr>
        <a:xfrm>
          <a:off x="6809640" y="188328"/>
          <a:ext cx="1512350" cy="604940"/>
        </a:xfrm>
        <a:prstGeom prst="chevron">
          <a:avLst/>
        </a:prstGeom>
        <a:solidFill>
          <a:srgbClr val="1D68FF"/>
        </a:solidFill>
        <a:ln>
          <a:noFill/>
        </a:ln>
        <a:effectLst>
          <a:outerShdw blurRad="76200" dist="38100" dir="5400000" rotWithShape="0">
            <a:srgbClr val="000000">
              <a:alpha val="60000"/>
            </a:srgbClr>
          </a:outerShdw>
        </a:effectLst>
        <a:scene3d>
          <a:camera prst="orthographicFront">
            <a:rot lat="0" lon="0" rev="0"/>
          </a:camera>
          <a:lightRig rig="glow" dir="tl">
            <a:rot lat="0" lon="0" rev="19800000"/>
          </a:lightRig>
        </a:scene3d>
        <a:sp3d prstMaterial="metal">
          <a:bevelT w="38100" h="38100"/>
        </a:sp3d>
      </dsp:spPr>
      <dsp:style>
        <a:lnRef idx="0">
          <a:scrgbClr r="0" g="0" b="0"/>
        </a:lnRef>
        <a:fillRef idx="3">
          <a:scrgbClr r="0" g="0" b="0"/>
        </a:fillRef>
        <a:effectRef idx="2">
          <a:scrgbClr r="0" g="0" b="0"/>
        </a:effectRef>
        <a:fontRef idx="minor">
          <a:schemeClr val="lt1"/>
        </a:fontRef>
      </dsp:style>
      <dsp:txBody>
        <a:bodyPr spcFirstLastPara="0" vert="horz" wrap="square" lIns="36005" tIns="12002" rIns="12002" bIns="12002" numCol="1" spcCol="1270" anchor="ctr" anchorCtr="0">
          <a:noAutofit/>
        </a:bodyPr>
        <a:lstStyle/>
        <a:p>
          <a:pPr lvl="0" algn="ctr" defTabSz="400050">
            <a:lnSpc>
              <a:spcPct val="90000"/>
            </a:lnSpc>
            <a:spcBef>
              <a:spcPct val="0"/>
            </a:spcBef>
            <a:spcAft>
              <a:spcPct val="35000"/>
            </a:spcAft>
          </a:pPr>
          <a:r>
            <a:rPr lang="en-US" sz="900" b="1" kern="1200" dirty="0" smtClean="0">
              <a:solidFill>
                <a:schemeClr val="tx1"/>
              </a:solidFill>
            </a:rPr>
            <a:t>Deployment</a:t>
          </a:r>
          <a:endParaRPr lang="en-US" sz="900" b="1" kern="1200" dirty="0">
            <a:solidFill>
              <a:schemeClr val="tx1"/>
            </a:solidFill>
          </a:endParaRPr>
        </a:p>
      </dsp:txBody>
      <dsp:txXfrm>
        <a:off x="7112110" y="188328"/>
        <a:ext cx="907410" cy="60494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02EC79-25EC-4B48-A75D-DB59D63A0F98}">
      <dsp:nvSpPr>
        <dsp:cNvPr id="0" name=""/>
        <dsp:cNvSpPr/>
      </dsp:nvSpPr>
      <dsp:spPr>
        <a:xfrm>
          <a:off x="4065" y="188328"/>
          <a:ext cx="1512350" cy="604940"/>
        </a:xfrm>
        <a:prstGeom prst="chevron">
          <a:avLst/>
        </a:prstGeom>
        <a:solidFill>
          <a:srgbClr val="DDE8FF"/>
        </a:solidFill>
        <a:ln>
          <a:noFill/>
        </a:ln>
        <a:effectLst>
          <a:outerShdw blurRad="76200" dist="38100" dir="5400000" rotWithShape="0">
            <a:srgbClr val="000000">
              <a:alpha val="60000"/>
            </a:srgbClr>
          </a:outerShdw>
        </a:effectLst>
        <a:scene3d>
          <a:camera prst="orthographicFront">
            <a:rot lat="0" lon="0" rev="0"/>
          </a:camera>
          <a:lightRig rig="glow" dir="tl">
            <a:rot lat="0" lon="0" rev="19800000"/>
          </a:lightRig>
        </a:scene3d>
        <a:sp3d prstMaterial="metal">
          <a:bevelT w="38100" h="38100"/>
        </a:sp3d>
      </dsp:spPr>
      <dsp:style>
        <a:lnRef idx="0">
          <a:scrgbClr r="0" g="0" b="0"/>
        </a:lnRef>
        <a:fillRef idx="3">
          <a:scrgbClr r="0" g="0" b="0"/>
        </a:fillRef>
        <a:effectRef idx="2">
          <a:scrgbClr r="0" g="0" b="0"/>
        </a:effectRef>
        <a:fontRef idx="minor">
          <a:schemeClr val="lt1"/>
        </a:fontRef>
      </dsp:style>
      <dsp:txBody>
        <a:bodyPr spcFirstLastPara="0" vert="horz" wrap="square" lIns="36005" tIns="12002" rIns="12002" bIns="12002" numCol="1" spcCol="1270" anchor="ctr" anchorCtr="0">
          <a:noAutofit/>
        </a:bodyPr>
        <a:lstStyle/>
        <a:p>
          <a:pPr lvl="0" algn="ctr" defTabSz="400050">
            <a:lnSpc>
              <a:spcPct val="90000"/>
            </a:lnSpc>
            <a:spcBef>
              <a:spcPct val="0"/>
            </a:spcBef>
            <a:spcAft>
              <a:spcPct val="35000"/>
            </a:spcAft>
          </a:pPr>
          <a:r>
            <a:rPr lang="en-US" sz="900" b="1" kern="1200" dirty="0" smtClean="0">
              <a:solidFill>
                <a:schemeClr val="tx1"/>
              </a:solidFill>
            </a:rPr>
            <a:t>Business Understanding</a:t>
          </a:r>
          <a:endParaRPr lang="en-US" sz="900" b="1" kern="1200" dirty="0">
            <a:solidFill>
              <a:schemeClr val="tx1"/>
            </a:solidFill>
          </a:endParaRPr>
        </a:p>
      </dsp:txBody>
      <dsp:txXfrm>
        <a:off x="306535" y="188328"/>
        <a:ext cx="907410" cy="604940"/>
      </dsp:txXfrm>
    </dsp:sp>
    <dsp:sp modelId="{1D6EA236-2CAB-4A3A-BB7C-93949EB87705}">
      <dsp:nvSpPr>
        <dsp:cNvPr id="0" name=""/>
        <dsp:cNvSpPr/>
      </dsp:nvSpPr>
      <dsp:spPr>
        <a:xfrm>
          <a:off x="1365180" y="188328"/>
          <a:ext cx="1512350" cy="604940"/>
        </a:xfrm>
        <a:prstGeom prst="chevron">
          <a:avLst/>
        </a:prstGeom>
        <a:solidFill>
          <a:srgbClr val="D1E0FF"/>
        </a:solidFill>
        <a:ln>
          <a:noFill/>
        </a:ln>
        <a:effectLst>
          <a:outerShdw blurRad="76200" dist="38100" dir="5400000" rotWithShape="0">
            <a:srgbClr val="000000">
              <a:alpha val="60000"/>
            </a:srgbClr>
          </a:outerShdw>
        </a:effectLst>
        <a:scene3d>
          <a:camera prst="orthographicFront">
            <a:rot lat="0" lon="0" rev="0"/>
          </a:camera>
          <a:lightRig rig="glow" dir="tl">
            <a:rot lat="0" lon="0" rev="19800000"/>
          </a:lightRig>
        </a:scene3d>
        <a:sp3d prstMaterial="metal">
          <a:bevelT w="38100" h="38100"/>
        </a:sp3d>
      </dsp:spPr>
      <dsp:style>
        <a:lnRef idx="0">
          <a:scrgbClr r="0" g="0" b="0"/>
        </a:lnRef>
        <a:fillRef idx="3">
          <a:scrgbClr r="0" g="0" b="0"/>
        </a:fillRef>
        <a:effectRef idx="2">
          <a:scrgbClr r="0" g="0" b="0"/>
        </a:effectRef>
        <a:fontRef idx="minor">
          <a:schemeClr val="lt1"/>
        </a:fontRef>
      </dsp:style>
      <dsp:txBody>
        <a:bodyPr spcFirstLastPara="0" vert="horz" wrap="square" lIns="36005" tIns="12002" rIns="12002" bIns="12002" numCol="1" spcCol="1270" anchor="ctr" anchorCtr="0">
          <a:noAutofit/>
        </a:bodyPr>
        <a:lstStyle/>
        <a:p>
          <a:pPr lvl="0" algn="ctr" defTabSz="400050">
            <a:lnSpc>
              <a:spcPct val="90000"/>
            </a:lnSpc>
            <a:spcBef>
              <a:spcPct val="0"/>
            </a:spcBef>
            <a:spcAft>
              <a:spcPct val="35000"/>
            </a:spcAft>
          </a:pPr>
          <a:r>
            <a:rPr lang="en-US" sz="900" b="1" kern="1200" dirty="0" smtClean="0">
              <a:solidFill>
                <a:schemeClr val="tx1"/>
              </a:solidFill>
            </a:rPr>
            <a:t>Data Understanding</a:t>
          </a:r>
          <a:endParaRPr lang="en-US" sz="900" b="1" kern="1200" dirty="0">
            <a:solidFill>
              <a:schemeClr val="tx1"/>
            </a:solidFill>
          </a:endParaRPr>
        </a:p>
      </dsp:txBody>
      <dsp:txXfrm>
        <a:off x="1667650" y="188328"/>
        <a:ext cx="907410" cy="604940"/>
      </dsp:txXfrm>
    </dsp:sp>
    <dsp:sp modelId="{EFE6E746-9C24-40AD-91CF-95DF1678D0D2}">
      <dsp:nvSpPr>
        <dsp:cNvPr id="0" name=""/>
        <dsp:cNvSpPr/>
      </dsp:nvSpPr>
      <dsp:spPr>
        <a:xfrm>
          <a:off x="2726295" y="188328"/>
          <a:ext cx="1512350" cy="604940"/>
        </a:xfrm>
        <a:prstGeom prst="chevron">
          <a:avLst/>
        </a:prstGeom>
        <a:solidFill>
          <a:srgbClr val="C9DBFF"/>
        </a:solidFill>
        <a:ln>
          <a:noFill/>
        </a:ln>
        <a:effectLst>
          <a:outerShdw blurRad="76200" dist="38100" dir="5400000" rotWithShape="0">
            <a:srgbClr val="000000">
              <a:alpha val="60000"/>
            </a:srgbClr>
          </a:outerShdw>
        </a:effectLst>
        <a:scene3d>
          <a:camera prst="orthographicFront">
            <a:rot lat="0" lon="0" rev="0"/>
          </a:camera>
          <a:lightRig rig="glow" dir="tl">
            <a:rot lat="0" lon="0" rev="19800000"/>
          </a:lightRig>
        </a:scene3d>
        <a:sp3d prstMaterial="metal">
          <a:bevelT w="38100" h="38100"/>
        </a:sp3d>
      </dsp:spPr>
      <dsp:style>
        <a:lnRef idx="0">
          <a:scrgbClr r="0" g="0" b="0"/>
        </a:lnRef>
        <a:fillRef idx="3">
          <a:scrgbClr r="0" g="0" b="0"/>
        </a:fillRef>
        <a:effectRef idx="2">
          <a:scrgbClr r="0" g="0" b="0"/>
        </a:effectRef>
        <a:fontRef idx="minor">
          <a:schemeClr val="lt1"/>
        </a:fontRef>
      </dsp:style>
      <dsp:txBody>
        <a:bodyPr spcFirstLastPara="0" vert="horz" wrap="square" lIns="36005" tIns="12002" rIns="12002" bIns="12002" numCol="1" spcCol="1270" anchor="ctr" anchorCtr="0">
          <a:noAutofit/>
        </a:bodyPr>
        <a:lstStyle/>
        <a:p>
          <a:pPr lvl="0" algn="ctr" defTabSz="400050">
            <a:lnSpc>
              <a:spcPct val="90000"/>
            </a:lnSpc>
            <a:spcBef>
              <a:spcPct val="0"/>
            </a:spcBef>
            <a:spcAft>
              <a:spcPct val="35000"/>
            </a:spcAft>
          </a:pPr>
          <a:r>
            <a:rPr lang="en-US" sz="900" b="1" kern="1200" dirty="0" smtClean="0">
              <a:solidFill>
                <a:schemeClr val="tx1"/>
              </a:solidFill>
            </a:rPr>
            <a:t>Data Preparation</a:t>
          </a:r>
          <a:endParaRPr lang="en-US" sz="900" b="1" kern="1200" dirty="0">
            <a:solidFill>
              <a:schemeClr val="tx1"/>
            </a:solidFill>
          </a:endParaRPr>
        </a:p>
      </dsp:txBody>
      <dsp:txXfrm>
        <a:off x="3028765" y="188328"/>
        <a:ext cx="907410" cy="604940"/>
      </dsp:txXfrm>
    </dsp:sp>
    <dsp:sp modelId="{4FD9AD7D-7548-4636-9CD8-4FC292B72B7C}">
      <dsp:nvSpPr>
        <dsp:cNvPr id="0" name=""/>
        <dsp:cNvSpPr/>
      </dsp:nvSpPr>
      <dsp:spPr>
        <a:xfrm>
          <a:off x="4087410" y="188328"/>
          <a:ext cx="1512350" cy="604940"/>
        </a:xfrm>
        <a:prstGeom prst="chevron">
          <a:avLst/>
        </a:prstGeom>
        <a:solidFill>
          <a:srgbClr val="A3C2FF"/>
        </a:solidFill>
        <a:ln>
          <a:noFill/>
        </a:ln>
        <a:effectLst>
          <a:outerShdw blurRad="76200" dist="38100" dir="5400000" rotWithShape="0">
            <a:srgbClr val="000000">
              <a:alpha val="60000"/>
            </a:srgbClr>
          </a:outerShdw>
        </a:effectLst>
        <a:scene3d>
          <a:camera prst="orthographicFront">
            <a:rot lat="0" lon="0" rev="0"/>
          </a:camera>
          <a:lightRig rig="glow" dir="tl">
            <a:rot lat="0" lon="0" rev="19800000"/>
          </a:lightRig>
        </a:scene3d>
        <a:sp3d prstMaterial="metal">
          <a:bevelT w="38100" h="38100"/>
        </a:sp3d>
      </dsp:spPr>
      <dsp:style>
        <a:lnRef idx="0">
          <a:scrgbClr r="0" g="0" b="0"/>
        </a:lnRef>
        <a:fillRef idx="3">
          <a:scrgbClr r="0" g="0" b="0"/>
        </a:fillRef>
        <a:effectRef idx="2">
          <a:scrgbClr r="0" g="0" b="0"/>
        </a:effectRef>
        <a:fontRef idx="minor">
          <a:schemeClr val="lt1"/>
        </a:fontRef>
      </dsp:style>
      <dsp:txBody>
        <a:bodyPr spcFirstLastPara="0" vert="horz" wrap="square" lIns="36005" tIns="12002" rIns="12002" bIns="12002" numCol="1" spcCol="1270" anchor="ctr" anchorCtr="0">
          <a:noAutofit/>
        </a:bodyPr>
        <a:lstStyle/>
        <a:p>
          <a:pPr lvl="0" algn="ctr" defTabSz="400050">
            <a:lnSpc>
              <a:spcPct val="90000"/>
            </a:lnSpc>
            <a:spcBef>
              <a:spcPct val="0"/>
            </a:spcBef>
            <a:spcAft>
              <a:spcPct val="35000"/>
            </a:spcAft>
          </a:pPr>
          <a:r>
            <a:rPr lang="en-US" sz="900" b="1" kern="1200" dirty="0" smtClean="0">
              <a:solidFill>
                <a:schemeClr val="tx1"/>
              </a:solidFill>
            </a:rPr>
            <a:t>Modeling</a:t>
          </a:r>
          <a:endParaRPr lang="en-US" sz="900" b="1" kern="1200" dirty="0">
            <a:solidFill>
              <a:schemeClr val="tx1"/>
            </a:solidFill>
          </a:endParaRPr>
        </a:p>
      </dsp:txBody>
      <dsp:txXfrm>
        <a:off x="4389880" y="188328"/>
        <a:ext cx="907410" cy="604940"/>
      </dsp:txXfrm>
    </dsp:sp>
    <dsp:sp modelId="{1F5919F7-D973-4DF9-BF2C-9D95D4C1606D}">
      <dsp:nvSpPr>
        <dsp:cNvPr id="0" name=""/>
        <dsp:cNvSpPr/>
      </dsp:nvSpPr>
      <dsp:spPr>
        <a:xfrm>
          <a:off x="5448525" y="188328"/>
          <a:ext cx="1512350" cy="604940"/>
        </a:xfrm>
        <a:prstGeom prst="chevron">
          <a:avLst/>
        </a:prstGeom>
        <a:solidFill>
          <a:srgbClr val="699BFF"/>
        </a:solidFill>
        <a:ln>
          <a:noFill/>
        </a:ln>
        <a:effectLst>
          <a:outerShdw blurRad="76200" dist="38100" dir="5400000" rotWithShape="0">
            <a:srgbClr val="000000">
              <a:alpha val="60000"/>
            </a:srgbClr>
          </a:outerShdw>
        </a:effectLst>
        <a:scene3d>
          <a:camera prst="orthographicFront">
            <a:rot lat="0" lon="0" rev="0"/>
          </a:camera>
          <a:lightRig rig="glow" dir="tl">
            <a:rot lat="0" lon="0" rev="19800000"/>
          </a:lightRig>
        </a:scene3d>
        <a:sp3d prstMaterial="metal">
          <a:bevelT w="38100" h="38100"/>
        </a:sp3d>
      </dsp:spPr>
      <dsp:style>
        <a:lnRef idx="0">
          <a:scrgbClr r="0" g="0" b="0"/>
        </a:lnRef>
        <a:fillRef idx="3">
          <a:scrgbClr r="0" g="0" b="0"/>
        </a:fillRef>
        <a:effectRef idx="2">
          <a:scrgbClr r="0" g="0" b="0"/>
        </a:effectRef>
        <a:fontRef idx="minor">
          <a:schemeClr val="lt1"/>
        </a:fontRef>
      </dsp:style>
      <dsp:txBody>
        <a:bodyPr spcFirstLastPara="0" vert="horz" wrap="square" lIns="36005" tIns="12002" rIns="12002" bIns="12002" numCol="1" spcCol="1270" anchor="ctr" anchorCtr="0">
          <a:noAutofit/>
        </a:bodyPr>
        <a:lstStyle/>
        <a:p>
          <a:pPr lvl="0" algn="ctr" defTabSz="400050">
            <a:lnSpc>
              <a:spcPct val="90000"/>
            </a:lnSpc>
            <a:spcBef>
              <a:spcPct val="0"/>
            </a:spcBef>
            <a:spcAft>
              <a:spcPct val="35000"/>
            </a:spcAft>
          </a:pPr>
          <a:r>
            <a:rPr lang="en-US" sz="900" b="1" kern="1200" dirty="0" smtClean="0">
              <a:solidFill>
                <a:schemeClr val="tx1"/>
              </a:solidFill>
            </a:rPr>
            <a:t>Evaluation</a:t>
          </a:r>
          <a:endParaRPr lang="en-US" sz="900" b="1" kern="1200" dirty="0">
            <a:solidFill>
              <a:schemeClr val="tx1"/>
            </a:solidFill>
          </a:endParaRPr>
        </a:p>
      </dsp:txBody>
      <dsp:txXfrm>
        <a:off x="5750995" y="188328"/>
        <a:ext cx="907410" cy="604940"/>
      </dsp:txXfrm>
    </dsp:sp>
    <dsp:sp modelId="{75108E89-E7E7-45E5-A49C-4BBEF6846921}">
      <dsp:nvSpPr>
        <dsp:cNvPr id="0" name=""/>
        <dsp:cNvSpPr/>
      </dsp:nvSpPr>
      <dsp:spPr>
        <a:xfrm>
          <a:off x="6809640" y="188328"/>
          <a:ext cx="1512350" cy="604940"/>
        </a:xfrm>
        <a:prstGeom prst="chevron">
          <a:avLst/>
        </a:prstGeom>
        <a:solidFill>
          <a:srgbClr val="1D68FF"/>
        </a:solidFill>
        <a:ln>
          <a:noFill/>
        </a:ln>
        <a:effectLst>
          <a:outerShdw blurRad="76200" dist="38100" dir="5400000" rotWithShape="0">
            <a:srgbClr val="000000">
              <a:alpha val="60000"/>
            </a:srgbClr>
          </a:outerShdw>
        </a:effectLst>
        <a:scene3d>
          <a:camera prst="orthographicFront">
            <a:rot lat="0" lon="0" rev="0"/>
          </a:camera>
          <a:lightRig rig="glow" dir="tl">
            <a:rot lat="0" lon="0" rev="19800000"/>
          </a:lightRig>
        </a:scene3d>
        <a:sp3d prstMaterial="metal">
          <a:bevelT w="38100" h="38100"/>
        </a:sp3d>
      </dsp:spPr>
      <dsp:style>
        <a:lnRef idx="0">
          <a:scrgbClr r="0" g="0" b="0"/>
        </a:lnRef>
        <a:fillRef idx="3">
          <a:scrgbClr r="0" g="0" b="0"/>
        </a:fillRef>
        <a:effectRef idx="2">
          <a:scrgbClr r="0" g="0" b="0"/>
        </a:effectRef>
        <a:fontRef idx="minor">
          <a:schemeClr val="lt1"/>
        </a:fontRef>
      </dsp:style>
      <dsp:txBody>
        <a:bodyPr spcFirstLastPara="0" vert="horz" wrap="square" lIns="36005" tIns="12002" rIns="12002" bIns="12002" numCol="1" spcCol="1270" anchor="ctr" anchorCtr="0">
          <a:noAutofit/>
        </a:bodyPr>
        <a:lstStyle/>
        <a:p>
          <a:pPr lvl="0" algn="ctr" defTabSz="400050">
            <a:lnSpc>
              <a:spcPct val="90000"/>
            </a:lnSpc>
            <a:spcBef>
              <a:spcPct val="0"/>
            </a:spcBef>
            <a:spcAft>
              <a:spcPct val="35000"/>
            </a:spcAft>
          </a:pPr>
          <a:r>
            <a:rPr lang="en-US" sz="900" b="1" kern="1200" dirty="0" smtClean="0">
              <a:solidFill>
                <a:schemeClr val="tx1"/>
              </a:solidFill>
            </a:rPr>
            <a:t>Deployment</a:t>
          </a:r>
          <a:endParaRPr lang="en-US" sz="900" b="1" kern="1200" dirty="0">
            <a:solidFill>
              <a:schemeClr val="tx1"/>
            </a:solidFill>
          </a:endParaRPr>
        </a:p>
      </dsp:txBody>
      <dsp:txXfrm>
        <a:off x="7112110" y="188328"/>
        <a:ext cx="907410" cy="60494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02EC79-25EC-4B48-A75D-DB59D63A0F98}">
      <dsp:nvSpPr>
        <dsp:cNvPr id="0" name=""/>
        <dsp:cNvSpPr/>
      </dsp:nvSpPr>
      <dsp:spPr>
        <a:xfrm>
          <a:off x="275624" y="799926"/>
          <a:ext cx="1811195" cy="724478"/>
        </a:xfrm>
        <a:prstGeom prst="chevron">
          <a:avLst/>
        </a:prstGeom>
        <a:gradFill rotWithShape="0">
          <a:gsLst>
            <a:gs pos="0">
              <a:schemeClr val="accent2">
                <a:hueOff val="0"/>
                <a:satOff val="0"/>
                <a:lumOff val="0"/>
                <a:alphaOff val="0"/>
              </a:schemeClr>
            </a:gs>
            <a:gs pos="100000">
              <a:schemeClr val="accent2">
                <a:hueOff val="0"/>
                <a:satOff val="0"/>
                <a:lumOff val="0"/>
                <a:alphaOff val="0"/>
                <a:shade val="48000"/>
                <a:satMod val="180000"/>
                <a:lumMod val="94000"/>
              </a:schemeClr>
            </a:gs>
            <a:gs pos="100000">
              <a:schemeClr val="accent2">
                <a:hueOff val="0"/>
                <a:satOff val="0"/>
                <a:lumOff val="0"/>
                <a:alphaOff val="0"/>
                <a:shade val="48000"/>
                <a:satMod val="180000"/>
                <a:lumMod val="94000"/>
              </a:schemeClr>
            </a:gs>
          </a:gsLst>
          <a:lin ang="4140000" scaled="1"/>
        </a:gradFill>
        <a:ln>
          <a:noFill/>
        </a:ln>
        <a:effectLst>
          <a:outerShdw blurRad="76200" dist="38100" dir="5400000" rotWithShape="0">
            <a:srgbClr val="000000">
              <a:alpha val="60000"/>
            </a:srgbClr>
          </a:outerShdw>
        </a:effectLst>
        <a:scene3d>
          <a:camera prst="orthographicFront">
            <a:rot lat="0" lon="0" rev="0"/>
          </a:camera>
          <a:lightRig rig="glow" dir="tl">
            <a:rot lat="0" lon="0" rev="19800000"/>
          </a:lightRig>
        </a:scene3d>
        <a:sp3d prstMaterial="metal">
          <a:bevelT w="38100" h="38100"/>
        </a:sp3d>
      </dsp:spPr>
      <dsp:style>
        <a:lnRef idx="0">
          <a:scrgbClr r="0" g="0" b="0"/>
        </a:lnRef>
        <a:fillRef idx="3">
          <a:scrgbClr r="0" g="0" b="0"/>
        </a:fillRef>
        <a:effectRef idx="2">
          <a:scrgbClr r="0" g="0" b="0"/>
        </a:effectRef>
        <a:fontRef idx="minor">
          <a:schemeClr val="lt1"/>
        </a:fontRef>
      </dsp:style>
      <dsp:txBody>
        <a:bodyPr spcFirstLastPara="0" vert="horz" wrap="square" lIns="52007" tIns="17336" rIns="17336" bIns="17336" numCol="1" spcCol="1270" anchor="ctr" anchorCtr="0">
          <a:noAutofit/>
        </a:bodyPr>
        <a:lstStyle/>
        <a:p>
          <a:pPr lvl="0" algn="ctr" defTabSz="577850">
            <a:lnSpc>
              <a:spcPct val="90000"/>
            </a:lnSpc>
            <a:spcBef>
              <a:spcPct val="0"/>
            </a:spcBef>
            <a:spcAft>
              <a:spcPct val="35000"/>
            </a:spcAft>
          </a:pPr>
          <a:r>
            <a:rPr lang="en-US" sz="1300" b="1" kern="1200" dirty="0" smtClean="0">
              <a:solidFill>
                <a:schemeClr val="tx2">
                  <a:lumMod val="60000"/>
                  <a:lumOff val="40000"/>
                </a:schemeClr>
              </a:solidFill>
            </a:rPr>
            <a:t>Data Descriptions</a:t>
          </a:r>
          <a:endParaRPr lang="en-US" sz="1300" b="1" kern="1200" dirty="0">
            <a:solidFill>
              <a:schemeClr val="tx2">
                <a:lumMod val="60000"/>
                <a:lumOff val="40000"/>
              </a:schemeClr>
            </a:solidFill>
          </a:endParaRPr>
        </a:p>
      </dsp:txBody>
      <dsp:txXfrm>
        <a:off x="637863" y="799926"/>
        <a:ext cx="1086717" cy="724478"/>
      </dsp:txXfrm>
    </dsp:sp>
    <dsp:sp modelId="{1D6EA236-2CAB-4A3A-BB7C-93949EB87705}">
      <dsp:nvSpPr>
        <dsp:cNvPr id="0" name=""/>
        <dsp:cNvSpPr/>
      </dsp:nvSpPr>
      <dsp:spPr>
        <a:xfrm>
          <a:off x="275624" y="1721188"/>
          <a:ext cx="1811195" cy="724478"/>
        </a:xfrm>
        <a:prstGeom prst="chevron">
          <a:avLst/>
        </a:prstGeom>
        <a:gradFill rotWithShape="0">
          <a:gsLst>
            <a:gs pos="0">
              <a:schemeClr val="accent2">
                <a:hueOff val="0"/>
                <a:satOff val="0"/>
                <a:lumOff val="0"/>
                <a:alphaOff val="0"/>
              </a:schemeClr>
            </a:gs>
            <a:gs pos="100000">
              <a:schemeClr val="accent2">
                <a:hueOff val="0"/>
                <a:satOff val="0"/>
                <a:lumOff val="0"/>
                <a:alphaOff val="0"/>
                <a:shade val="48000"/>
                <a:satMod val="180000"/>
                <a:lumMod val="94000"/>
              </a:schemeClr>
            </a:gs>
            <a:gs pos="100000">
              <a:schemeClr val="accent2">
                <a:hueOff val="0"/>
                <a:satOff val="0"/>
                <a:lumOff val="0"/>
                <a:alphaOff val="0"/>
                <a:shade val="48000"/>
                <a:satMod val="180000"/>
                <a:lumMod val="94000"/>
              </a:schemeClr>
            </a:gs>
          </a:gsLst>
          <a:lin ang="4140000" scaled="1"/>
        </a:gradFill>
        <a:ln>
          <a:noFill/>
        </a:ln>
        <a:effectLst>
          <a:outerShdw blurRad="76200" dist="38100" dir="5400000" rotWithShape="0">
            <a:srgbClr val="000000">
              <a:alpha val="60000"/>
            </a:srgbClr>
          </a:outerShdw>
        </a:effectLst>
        <a:scene3d>
          <a:camera prst="orthographicFront">
            <a:rot lat="0" lon="0" rev="0"/>
          </a:camera>
          <a:lightRig rig="glow" dir="tl">
            <a:rot lat="0" lon="0" rev="19800000"/>
          </a:lightRig>
        </a:scene3d>
        <a:sp3d prstMaterial="metal">
          <a:bevelT w="38100" h="38100"/>
        </a:sp3d>
      </dsp:spPr>
      <dsp:style>
        <a:lnRef idx="0">
          <a:scrgbClr r="0" g="0" b="0"/>
        </a:lnRef>
        <a:fillRef idx="3">
          <a:scrgbClr r="0" g="0" b="0"/>
        </a:fillRef>
        <a:effectRef idx="2">
          <a:scrgbClr r="0" g="0" b="0"/>
        </a:effectRef>
        <a:fontRef idx="minor">
          <a:schemeClr val="lt1"/>
        </a:fontRef>
      </dsp:style>
      <dsp:txBody>
        <a:bodyPr spcFirstLastPara="0" vert="horz" wrap="square" lIns="52007" tIns="17336" rIns="17336" bIns="17336" numCol="1" spcCol="1270" anchor="ctr" anchorCtr="0">
          <a:noAutofit/>
        </a:bodyPr>
        <a:lstStyle/>
        <a:p>
          <a:pPr lvl="0" algn="ctr" defTabSz="577850">
            <a:lnSpc>
              <a:spcPct val="90000"/>
            </a:lnSpc>
            <a:spcBef>
              <a:spcPct val="0"/>
            </a:spcBef>
            <a:spcAft>
              <a:spcPct val="35000"/>
            </a:spcAft>
          </a:pPr>
          <a:r>
            <a:rPr lang="en-US" sz="1300" b="1" kern="1200" dirty="0" smtClean="0">
              <a:solidFill>
                <a:schemeClr val="tx2">
                  <a:lumMod val="60000"/>
                  <a:lumOff val="40000"/>
                </a:schemeClr>
              </a:solidFill>
            </a:rPr>
            <a:t>Business Goals</a:t>
          </a:r>
          <a:endParaRPr lang="en-US" sz="1300" b="1" kern="1200" dirty="0">
            <a:solidFill>
              <a:schemeClr val="tx2">
                <a:lumMod val="60000"/>
                <a:lumOff val="40000"/>
              </a:schemeClr>
            </a:solidFill>
          </a:endParaRPr>
        </a:p>
      </dsp:txBody>
      <dsp:txXfrm>
        <a:off x="637863" y="1721188"/>
        <a:ext cx="1086717" cy="724478"/>
      </dsp:txXfrm>
    </dsp:sp>
    <dsp:sp modelId="{EFE6E746-9C24-40AD-91CF-95DF1678D0D2}">
      <dsp:nvSpPr>
        <dsp:cNvPr id="0" name=""/>
        <dsp:cNvSpPr/>
      </dsp:nvSpPr>
      <dsp:spPr>
        <a:xfrm>
          <a:off x="2013810" y="1307043"/>
          <a:ext cx="1811195" cy="648893"/>
        </a:xfrm>
        <a:prstGeom prst="hexagon">
          <a:avLst/>
        </a:prstGeom>
        <a:gradFill rotWithShape="0">
          <a:gsLst>
            <a:gs pos="0">
              <a:schemeClr val="accent2">
                <a:hueOff val="0"/>
                <a:satOff val="0"/>
                <a:lumOff val="0"/>
                <a:alphaOff val="0"/>
              </a:schemeClr>
            </a:gs>
            <a:gs pos="100000">
              <a:schemeClr val="accent2">
                <a:hueOff val="0"/>
                <a:satOff val="0"/>
                <a:lumOff val="0"/>
                <a:alphaOff val="0"/>
                <a:shade val="48000"/>
                <a:satMod val="180000"/>
                <a:lumMod val="94000"/>
              </a:schemeClr>
            </a:gs>
            <a:gs pos="100000">
              <a:schemeClr val="accent2">
                <a:hueOff val="0"/>
                <a:satOff val="0"/>
                <a:lumOff val="0"/>
                <a:alphaOff val="0"/>
                <a:shade val="48000"/>
                <a:satMod val="180000"/>
                <a:lumMod val="94000"/>
              </a:schemeClr>
            </a:gs>
          </a:gsLst>
          <a:lin ang="4140000" scaled="1"/>
        </a:gradFill>
        <a:ln w="57150">
          <a:solidFill>
            <a:schemeClr val="tx2">
              <a:lumMod val="40000"/>
              <a:lumOff val="60000"/>
            </a:schemeClr>
          </a:solidFill>
        </a:ln>
        <a:effectLst>
          <a:outerShdw blurRad="76200" dist="38100" dir="5400000" rotWithShape="0">
            <a:srgbClr val="000000">
              <a:alpha val="60000"/>
            </a:srgbClr>
          </a:outerShdw>
        </a:effectLst>
        <a:scene3d>
          <a:camera prst="orthographicFront">
            <a:rot lat="0" lon="0" rev="0"/>
          </a:camera>
          <a:lightRig rig="glow" dir="tl">
            <a:rot lat="0" lon="0" rev="19800000"/>
          </a:lightRig>
        </a:scene3d>
        <a:sp3d prstMaterial="metal">
          <a:bevelT w="38100" h="38100"/>
        </a:sp3d>
      </dsp:spPr>
      <dsp:style>
        <a:lnRef idx="0">
          <a:scrgbClr r="0" g="0" b="0"/>
        </a:lnRef>
        <a:fillRef idx="3">
          <a:scrgbClr r="0" g="0" b="0"/>
        </a:fillRef>
        <a:effectRef idx="2">
          <a:scrgbClr r="0" g="0" b="0"/>
        </a:effectRef>
        <a:fontRef idx="minor">
          <a:schemeClr val="lt1"/>
        </a:fontRef>
      </dsp:style>
      <dsp:txBody>
        <a:bodyPr spcFirstLastPara="0" vert="horz" wrap="square" lIns="52007" tIns="17336" rIns="17336" bIns="17336" numCol="1" spcCol="1270" anchor="ctr" anchorCtr="0">
          <a:noAutofit/>
        </a:bodyPr>
        <a:lstStyle/>
        <a:p>
          <a:pPr lvl="0" algn="ctr" defTabSz="577850">
            <a:lnSpc>
              <a:spcPct val="90000"/>
            </a:lnSpc>
            <a:spcBef>
              <a:spcPct val="0"/>
            </a:spcBef>
            <a:spcAft>
              <a:spcPct val="35000"/>
            </a:spcAft>
          </a:pPr>
          <a:r>
            <a:rPr lang="en-US" sz="1300" b="1" kern="1200" dirty="0" smtClean="0">
              <a:solidFill>
                <a:schemeClr val="tx2">
                  <a:lumMod val="60000"/>
                  <a:lumOff val="40000"/>
                </a:schemeClr>
              </a:solidFill>
            </a:rPr>
            <a:t>Hypothesis</a:t>
          </a:r>
          <a:endParaRPr lang="en-US" sz="1300" b="1" kern="1200" dirty="0">
            <a:solidFill>
              <a:schemeClr val="tx2">
                <a:lumMod val="60000"/>
                <a:lumOff val="40000"/>
              </a:schemeClr>
            </a:solidFill>
          </a:endParaRPr>
        </a:p>
      </dsp:txBody>
      <dsp:txXfrm>
        <a:off x="2218817" y="1380491"/>
        <a:ext cx="1401181" cy="501997"/>
      </dsp:txXfrm>
    </dsp:sp>
    <dsp:sp modelId="{4FD9AD7D-7548-4636-9CD8-4FC292B72B7C}">
      <dsp:nvSpPr>
        <dsp:cNvPr id="0" name=""/>
        <dsp:cNvSpPr/>
      </dsp:nvSpPr>
      <dsp:spPr>
        <a:xfrm>
          <a:off x="3766396" y="1286631"/>
          <a:ext cx="1811195" cy="724478"/>
        </a:xfrm>
        <a:prstGeom prst="chevron">
          <a:avLst/>
        </a:prstGeom>
        <a:gradFill rotWithShape="0">
          <a:gsLst>
            <a:gs pos="0">
              <a:schemeClr val="accent2">
                <a:hueOff val="0"/>
                <a:satOff val="0"/>
                <a:lumOff val="0"/>
                <a:alphaOff val="0"/>
              </a:schemeClr>
            </a:gs>
            <a:gs pos="100000">
              <a:schemeClr val="accent2">
                <a:hueOff val="0"/>
                <a:satOff val="0"/>
                <a:lumOff val="0"/>
                <a:alphaOff val="0"/>
                <a:shade val="48000"/>
                <a:satMod val="180000"/>
                <a:lumMod val="94000"/>
              </a:schemeClr>
            </a:gs>
            <a:gs pos="100000">
              <a:schemeClr val="accent2">
                <a:hueOff val="0"/>
                <a:satOff val="0"/>
                <a:lumOff val="0"/>
                <a:alphaOff val="0"/>
                <a:shade val="48000"/>
                <a:satMod val="180000"/>
                <a:lumMod val="94000"/>
              </a:schemeClr>
            </a:gs>
          </a:gsLst>
          <a:lin ang="4140000" scaled="1"/>
        </a:gradFill>
        <a:ln>
          <a:noFill/>
        </a:ln>
        <a:effectLst>
          <a:outerShdw blurRad="76200" dist="38100" dir="5400000" rotWithShape="0">
            <a:srgbClr val="000000">
              <a:alpha val="60000"/>
            </a:srgbClr>
          </a:outerShdw>
        </a:effectLst>
        <a:scene3d>
          <a:camera prst="orthographicFront">
            <a:rot lat="0" lon="0" rev="0"/>
          </a:camera>
          <a:lightRig rig="glow" dir="tl">
            <a:rot lat="0" lon="0" rev="19800000"/>
          </a:lightRig>
        </a:scene3d>
        <a:sp3d prstMaterial="metal">
          <a:bevelT w="38100" h="38100"/>
        </a:sp3d>
      </dsp:spPr>
      <dsp:style>
        <a:lnRef idx="0">
          <a:scrgbClr r="0" g="0" b="0"/>
        </a:lnRef>
        <a:fillRef idx="3">
          <a:scrgbClr r="0" g="0" b="0"/>
        </a:fillRef>
        <a:effectRef idx="2">
          <a:scrgbClr r="0" g="0" b="0"/>
        </a:effectRef>
        <a:fontRef idx="minor">
          <a:schemeClr val="lt1"/>
        </a:fontRef>
      </dsp:style>
      <dsp:txBody>
        <a:bodyPr spcFirstLastPara="0" vert="horz" wrap="square" lIns="52007" tIns="17336" rIns="17336" bIns="17336" numCol="1" spcCol="1270" anchor="ctr" anchorCtr="0">
          <a:noAutofit/>
        </a:bodyPr>
        <a:lstStyle/>
        <a:p>
          <a:pPr lvl="0" algn="ctr" defTabSz="577850">
            <a:lnSpc>
              <a:spcPct val="90000"/>
            </a:lnSpc>
            <a:spcBef>
              <a:spcPct val="0"/>
            </a:spcBef>
            <a:spcAft>
              <a:spcPct val="35000"/>
            </a:spcAft>
          </a:pPr>
          <a:r>
            <a:rPr lang="en-US" sz="1300" b="1" kern="1200" dirty="0" smtClean="0">
              <a:solidFill>
                <a:schemeClr val="tx2">
                  <a:lumMod val="60000"/>
                  <a:lumOff val="40000"/>
                </a:schemeClr>
              </a:solidFill>
            </a:rPr>
            <a:t>Data Mining Goal</a:t>
          </a:r>
          <a:endParaRPr lang="en-US" sz="1300" b="1" kern="1200" dirty="0">
            <a:solidFill>
              <a:schemeClr val="tx2">
                <a:lumMod val="60000"/>
                <a:lumOff val="40000"/>
              </a:schemeClr>
            </a:solidFill>
          </a:endParaRPr>
        </a:p>
      </dsp:txBody>
      <dsp:txXfrm>
        <a:off x="4128635" y="1286631"/>
        <a:ext cx="1086717" cy="724478"/>
      </dsp:txXfrm>
    </dsp:sp>
    <dsp:sp modelId="{D88B5810-FABA-43CA-BE69-31F124CEE1BA}">
      <dsp:nvSpPr>
        <dsp:cNvPr id="0" name=""/>
        <dsp:cNvSpPr/>
      </dsp:nvSpPr>
      <dsp:spPr>
        <a:xfrm>
          <a:off x="5597478" y="904222"/>
          <a:ext cx="1811195" cy="724478"/>
        </a:xfrm>
        <a:prstGeom prst="chevron">
          <a:avLst/>
        </a:prstGeom>
        <a:gradFill rotWithShape="0">
          <a:gsLst>
            <a:gs pos="0">
              <a:schemeClr val="accent2">
                <a:hueOff val="0"/>
                <a:satOff val="0"/>
                <a:lumOff val="0"/>
                <a:alphaOff val="0"/>
              </a:schemeClr>
            </a:gs>
            <a:gs pos="100000">
              <a:schemeClr val="accent2">
                <a:hueOff val="0"/>
                <a:satOff val="0"/>
                <a:lumOff val="0"/>
                <a:alphaOff val="0"/>
                <a:shade val="48000"/>
                <a:satMod val="180000"/>
                <a:lumMod val="94000"/>
              </a:schemeClr>
            </a:gs>
            <a:gs pos="100000">
              <a:schemeClr val="accent2">
                <a:hueOff val="0"/>
                <a:satOff val="0"/>
                <a:lumOff val="0"/>
                <a:alphaOff val="0"/>
                <a:shade val="48000"/>
                <a:satMod val="180000"/>
                <a:lumMod val="94000"/>
              </a:schemeClr>
            </a:gs>
          </a:gsLst>
          <a:lin ang="4140000" scaled="1"/>
        </a:gradFill>
        <a:ln>
          <a:noFill/>
        </a:ln>
        <a:effectLst>
          <a:outerShdw blurRad="76200" dist="38100" dir="5400000" rotWithShape="0">
            <a:srgbClr val="000000">
              <a:alpha val="60000"/>
            </a:srgbClr>
          </a:outerShdw>
        </a:effectLst>
        <a:scene3d>
          <a:camera prst="orthographicFront">
            <a:rot lat="0" lon="0" rev="0"/>
          </a:camera>
          <a:lightRig rig="glow" dir="tl">
            <a:rot lat="0" lon="0" rev="19800000"/>
          </a:lightRig>
        </a:scene3d>
        <a:sp3d prstMaterial="metal">
          <a:bevelT w="38100" h="38100"/>
        </a:sp3d>
      </dsp:spPr>
      <dsp:style>
        <a:lnRef idx="0">
          <a:scrgbClr r="0" g="0" b="0"/>
        </a:lnRef>
        <a:fillRef idx="3">
          <a:scrgbClr r="0" g="0" b="0"/>
        </a:fillRef>
        <a:effectRef idx="2">
          <a:scrgbClr r="0" g="0" b="0"/>
        </a:effectRef>
        <a:fontRef idx="minor">
          <a:schemeClr val="lt1"/>
        </a:fontRef>
      </dsp:style>
      <dsp:txBody>
        <a:bodyPr spcFirstLastPara="0" vert="horz" wrap="square" lIns="52007" tIns="17336" rIns="17336" bIns="17336" numCol="1" spcCol="1270" anchor="ctr" anchorCtr="0">
          <a:noAutofit/>
        </a:bodyPr>
        <a:lstStyle/>
        <a:p>
          <a:pPr lvl="0" algn="ctr" defTabSz="577850">
            <a:lnSpc>
              <a:spcPct val="90000"/>
            </a:lnSpc>
            <a:spcBef>
              <a:spcPct val="0"/>
            </a:spcBef>
            <a:spcAft>
              <a:spcPct val="35000"/>
            </a:spcAft>
          </a:pPr>
          <a:r>
            <a:rPr lang="en-US" sz="1300" b="1" kern="1200" dirty="0" smtClean="0">
              <a:solidFill>
                <a:schemeClr val="tx2">
                  <a:lumMod val="60000"/>
                  <a:lumOff val="40000"/>
                </a:schemeClr>
              </a:solidFill>
            </a:rPr>
            <a:t>Questions</a:t>
          </a:r>
          <a:endParaRPr lang="en-US" sz="1300" b="1" kern="1200" dirty="0">
            <a:solidFill>
              <a:schemeClr val="tx2">
                <a:lumMod val="60000"/>
                <a:lumOff val="40000"/>
              </a:schemeClr>
            </a:solidFill>
          </a:endParaRPr>
        </a:p>
      </dsp:txBody>
      <dsp:txXfrm>
        <a:off x="5959717" y="904222"/>
        <a:ext cx="1086717" cy="724478"/>
      </dsp:txXfrm>
    </dsp:sp>
    <dsp:sp modelId="{F8CA7CE4-50B4-43D1-816A-E7FC1390C4E7}">
      <dsp:nvSpPr>
        <dsp:cNvPr id="0" name=""/>
        <dsp:cNvSpPr/>
      </dsp:nvSpPr>
      <dsp:spPr>
        <a:xfrm>
          <a:off x="5597478" y="1825483"/>
          <a:ext cx="1811195" cy="724478"/>
        </a:xfrm>
        <a:prstGeom prst="chevron">
          <a:avLst/>
        </a:prstGeom>
        <a:gradFill rotWithShape="0">
          <a:gsLst>
            <a:gs pos="0">
              <a:schemeClr val="accent2">
                <a:hueOff val="0"/>
                <a:satOff val="0"/>
                <a:lumOff val="0"/>
                <a:alphaOff val="0"/>
              </a:schemeClr>
            </a:gs>
            <a:gs pos="100000">
              <a:schemeClr val="accent2">
                <a:hueOff val="0"/>
                <a:satOff val="0"/>
                <a:lumOff val="0"/>
                <a:alphaOff val="0"/>
                <a:shade val="48000"/>
                <a:satMod val="180000"/>
                <a:lumMod val="94000"/>
              </a:schemeClr>
            </a:gs>
            <a:gs pos="100000">
              <a:schemeClr val="accent2">
                <a:hueOff val="0"/>
                <a:satOff val="0"/>
                <a:lumOff val="0"/>
                <a:alphaOff val="0"/>
                <a:shade val="48000"/>
                <a:satMod val="180000"/>
                <a:lumMod val="94000"/>
              </a:schemeClr>
            </a:gs>
          </a:gsLst>
          <a:lin ang="4140000" scaled="1"/>
        </a:gradFill>
        <a:ln>
          <a:noFill/>
        </a:ln>
        <a:effectLst>
          <a:outerShdw blurRad="76200" dist="38100" dir="5400000" rotWithShape="0">
            <a:srgbClr val="000000">
              <a:alpha val="60000"/>
            </a:srgbClr>
          </a:outerShdw>
        </a:effectLst>
        <a:scene3d>
          <a:camera prst="orthographicFront">
            <a:rot lat="0" lon="0" rev="0"/>
          </a:camera>
          <a:lightRig rig="glow" dir="tl">
            <a:rot lat="0" lon="0" rev="19800000"/>
          </a:lightRig>
        </a:scene3d>
        <a:sp3d prstMaterial="metal">
          <a:bevelT w="38100" h="38100"/>
        </a:sp3d>
      </dsp:spPr>
      <dsp:style>
        <a:lnRef idx="0">
          <a:scrgbClr r="0" g="0" b="0"/>
        </a:lnRef>
        <a:fillRef idx="3">
          <a:scrgbClr r="0" g="0" b="0"/>
        </a:fillRef>
        <a:effectRef idx="2">
          <a:scrgbClr r="0" g="0" b="0"/>
        </a:effectRef>
        <a:fontRef idx="minor">
          <a:schemeClr val="lt1"/>
        </a:fontRef>
      </dsp:style>
      <dsp:txBody>
        <a:bodyPr spcFirstLastPara="0" vert="horz" wrap="square" lIns="52007" tIns="17336" rIns="17336" bIns="17336" numCol="1" spcCol="1270" anchor="ctr" anchorCtr="0">
          <a:noAutofit/>
        </a:bodyPr>
        <a:lstStyle/>
        <a:p>
          <a:pPr lvl="0" algn="ctr" defTabSz="577850">
            <a:lnSpc>
              <a:spcPct val="90000"/>
            </a:lnSpc>
            <a:spcBef>
              <a:spcPct val="0"/>
            </a:spcBef>
            <a:spcAft>
              <a:spcPct val="35000"/>
            </a:spcAft>
          </a:pPr>
          <a:r>
            <a:rPr lang="en-US" sz="1300" b="1" kern="1200" dirty="0" smtClean="0">
              <a:solidFill>
                <a:schemeClr val="tx2">
                  <a:lumMod val="60000"/>
                  <a:lumOff val="40000"/>
                </a:schemeClr>
              </a:solidFill>
            </a:rPr>
            <a:t>Actions</a:t>
          </a:r>
          <a:endParaRPr lang="en-US" sz="1300" b="1" kern="1200" dirty="0">
            <a:solidFill>
              <a:schemeClr val="tx2">
                <a:lumMod val="60000"/>
                <a:lumOff val="40000"/>
              </a:schemeClr>
            </a:solidFill>
          </a:endParaRPr>
        </a:p>
      </dsp:txBody>
      <dsp:txXfrm>
        <a:off x="5959717" y="1825483"/>
        <a:ext cx="1086717" cy="72447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02EC79-25EC-4B48-A75D-DB59D63A0F98}">
      <dsp:nvSpPr>
        <dsp:cNvPr id="0" name=""/>
        <dsp:cNvSpPr/>
      </dsp:nvSpPr>
      <dsp:spPr>
        <a:xfrm>
          <a:off x="4065" y="188328"/>
          <a:ext cx="1512350" cy="604940"/>
        </a:xfrm>
        <a:prstGeom prst="chevron">
          <a:avLst/>
        </a:prstGeom>
        <a:solidFill>
          <a:srgbClr val="DDE8FF"/>
        </a:solidFill>
        <a:ln>
          <a:noFill/>
        </a:ln>
        <a:effectLst>
          <a:outerShdw blurRad="76200" dist="38100" dir="5400000" rotWithShape="0">
            <a:srgbClr val="000000">
              <a:alpha val="60000"/>
            </a:srgbClr>
          </a:outerShdw>
        </a:effectLst>
        <a:scene3d>
          <a:camera prst="orthographicFront">
            <a:rot lat="0" lon="0" rev="0"/>
          </a:camera>
          <a:lightRig rig="glow" dir="tl">
            <a:rot lat="0" lon="0" rev="19800000"/>
          </a:lightRig>
        </a:scene3d>
        <a:sp3d prstMaterial="metal">
          <a:bevelT w="38100" h="38100"/>
        </a:sp3d>
      </dsp:spPr>
      <dsp:style>
        <a:lnRef idx="0">
          <a:scrgbClr r="0" g="0" b="0"/>
        </a:lnRef>
        <a:fillRef idx="3">
          <a:scrgbClr r="0" g="0" b="0"/>
        </a:fillRef>
        <a:effectRef idx="2">
          <a:scrgbClr r="0" g="0" b="0"/>
        </a:effectRef>
        <a:fontRef idx="minor">
          <a:schemeClr val="lt1"/>
        </a:fontRef>
      </dsp:style>
      <dsp:txBody>
        <a:bodyPr spcFirstLastPara="0" vert="horz" wrap="square" lIns="36005" tIns="12002" rIns="12002" bIns="12002" numCol="1" spcCol="1270" anchor="ctr" anchorCtr="0">
          <a:noAutofit/>
        </a:bodyPr>
        <a:lstStyle/>
        <a:p>
          <a:pPr lvl="0" algn="ctr" defTabSz="400050">
            <a:lnSpc>
              <a:spcPct val="90000"/>
            </a:lnSpc>
            <a:spcBef>
              <a:spcPct val="0"/>
            </a:spcBef>
            <a:spcAft>
              <a:spcPct val="35000"/>
            </a:spcAft>
          </a:pPr>
          <a:r>
            <a:rPr lang="en-US" sz="900" b="1" kern="1200" dirty="0" smtClean="0">
              <a:solidFill>
                <a:schemeClr val="tx1"/>
              </a:solidFill>
            </a:rPr>
            <a:t>Business Understanding</a:t>
          </a:r>
          <a:endParaRPr lang="en-US" sz="900" b="1" kern="1200" dirty="0">
            <a:solidFill>
              <a:schemeClr val="tx1"/>
            </a:solidFill>
          </a:endParaRPr>
        </a:p>
      </dsp:txBody>
      <dsp:txXfrm>
        <a:off x="306535" y="188328"/>
        <a:ext cx="907410" cy="604940"/>
      </dsp:txXfrm>
    </dsp:sp>
    <dsp:sp modelId="{1D6EA236-2CAB-4A3A-BB7C-93949EB87705}">
      <dsp:nvSpPr>
        <dsp:cNvPr id="0" name=""/>
        <dsp:cNvSpPr/>
      </dsp:nvSpPr>
      <dsp:spPr>
        <a:xfrm>
          <a:off x="1365180" y="188328"/>
          <a:ext cx="1512350" cy="604940"/>
        </a:xfrm>
        <a:prstGeom prst="chevron">
          <a:avLst/>
        </a:prstGeom>
        <a:solidFill>
          <a:srgbClr val="D1E0FF"/>
        </a:solidFill>
        <a:ln>
          <a:noFill/>
        </a:ln>
        <a:effectLst>
          <a:outerShdw blurRad="76200" dist="38100" dir="5400000" rotWithShape="0">
            <a:srgbClr val="000000">
              <a:alpha val="60000"/>
            </a:srgbClr>
          </a:outerShdw>
        </a:effectLst>
        <a:scene3d>
          <a:camera prst="orthographicFront">
            <a:rot lat="0" lon="0" rev="0"/>
          </a:camera>
          <a:lightRig rig="glow" dir="tl">
            <a:rot lat="0" lon="0" rev="19800000"/>
          </a:lightRig>
        </a:scene3d>
        <a:sp3d prstMaterial="metal">
          <a:bevelT w="38100" h="38100"/>
        </a:sp3d>
      </dsp:spPr>
      <dsp:style>
        <a:lnRef idx="0">
          <a:scrgbClr r="0" g="0" b="0"/>
        </a:lnRef>
        <a:fillRef idx="3">
          <a:scrgbClr r="0" g="0" b="0"/>
        </a:fillRef>
        <a:effectRef idx="2">
          <a:scrgbClr r="0" g="0" b="0"/>
        </a:effectRef>
        <a:fontRef idx="minor">
          <a:schemeClr val="lt1"/>
        </a:fontRef>
      </dsp:style>
      <dsp:txBody>
        <a:bodyPr spcFirstLastPara="0" vert="horz" wrap="square" lIns="36005" tIns="12002" rIns="12002" bIns="12002" numCol="1" spcCol="1270" anchor="ctr" anchorCtr="0">
          <a:noAutofit/>
        </a:bodyPr>
        <a:lstStyle/>
        <a:p>
          <a:pPr lvl="0" algn="ctr" defTabSz="400050">
            <a:lnSpc>
              <a:spcPct val="90000"/>
            </a:lnSpc>
            <a:spcBef>
              <a:spcPct val="0"/>
            </a:spcBef>
            <a:spcAft>
              <a:spcPct val="35000"/>
            </a:spcAft>
          </a:pPr>
          <a:r>
            <a:rPr lang="en-US" sz="900" b="1" kern="1200" dirty="0" smtClean="0">
              <a:solidFill>
                <a:schemeClr val="tx1"/>
              </a:solidFill>
            </a:rPr>
            <a:t>Data Understanding</a:t>
          </a:r>
          <a:endParaRPr lang="en-US" sz="900" b="1" kern="1200" dirty="0">
            <a:solidFill>
              <a:schemeClr val="tx1"/>
            </a:solidFill>
          </a:endParaRPr>
        </a:p>
      </dsp:txBody>
      <dsp:txXfrm>
        <a:off x="1667650" y="188328"/>
        <a:ext cx="907410" cy="604940"/>
      </dsp:txXfrm>
    </dsp:sp>
    <dsp:sp modelId="{EFE6E746-9C24-40AD-91CF-95DF1678D0D2}">
      <dsp:nvSpPr>
        <dsp:cNvPr id="0" name=""/>
        <dsp:cNvSpPr/>
      </dsp:nvSpPr>
      <dsp:spPr>
        <a:xfrm>
          <a:off x="2726295" y="188328"/>
          <a:ext cx="1512350" cy="604940"/>
        </a:xfrm>
        <a:prstGeom prst="chevron">
          <a:avLst/>
        </a:prstGeom>
        <a:solidFill>
          <a:srgbClr val="C9DBFF"/>
        </a:solidFill>
        <a:ln>
          <a:noFill/>
        </a:ln>
        <a:effectLst>
          <a:outerShdw blurRad="76200" dist="38100" dir="5400000" rotWithShape="0">
            <a:srgbClr val="000000">
              <a:alpha val="60000"/>
            </a:srgbClr>
          </a:outerShdw>
        </a:effectLst>
        <a:scene3d>
          <a:camera prst="orthographicFront">
            <a:rot lat="0" lon="0" rev="0"/>
          </a:camera>
          <a:lightRig rig="glow" dir="tl">
            <a:rot lat="0" lon="0" rev="19800000"/>
          </a:lightRig>
        </a:scene3d>
        <a:sp3d prstMaterial="metal">
          <a:bevelT w="38100" h="38100"/>
        </a:sp3d>
      </dsp:spPr>
      <dsp:style>
        <a:lnRef idx="0">
          <a:scrgbClr r="0" g="0" b="0"/>
        </a:lnRef>
        <a:fillRef idx="3">
          <a:scrgbClr r="0" g="0" b="0"/>
        </a:fillRef>
        <a:effectRef idx="2">
          <a:scrgbClr r="0" g="0" b="0"/>
        </a:effectRef>
        <a:fontRef idx="minor">
          <a:schemeClr val="lt1"/>
        </a:fontRef>
      </dsp:style>
      <dsp:txBody>
        <a:bodyPr spcFirstLastPara="0" vert="horz" wrap="square" lIns="36005" tIns="12002" rIns="12002" bIns="12002" numCol="1" spcCol="1270" anchor="ctr" anchorCtr="0">
          <a:noAutofit/>
        </a:bodyPr>
        <a:lstStyle/>
        <a:p>
          <a:pPr lvl="0" algn="ctr" defTabSz="400050">
            <a:lnSpc>
              <a:spcPct val="90000"/>
            </a:lnSpc>
            <a:spcBef>
              <a:spcPct val="0"/>
            </a:spcBef>
            <a:spcAft>
              <a:spcPct val="35000"/>
            </a:spcAft>
          </a:pPr>
          <a:r>
            <a:rPr lang="en-US" sz="900" b="1" kern="1200" dirty="0" smtClean="0">
              <a:solidFill>
                <a:schemeClr val="tx1"/>
              </a:solidFill>
            </a:rPr>
            <a:t>Data Preparation</a:t>
          </a:r>
          <a:endParaRPr lang="en-US" sz="900" b="1" kern="1200" dirty="0">
            <a:solidFill>
              <a:schemeClr val="tx1"/>
            </a:solidFill>
          </a:endParaRPr>
        </a:p>
      </dsp:txBody>
      <dsp:txXfrm>
        <a:off x="3028765" y="188328"/>
        <a:ext cx="907410" cy="604940"/>
      </dsp:txXfrm>
    </dsp:sp>
    <dsp:sp modelId="{4FD9AD7D-7548-4636-9CD8-4FC292B72B7C}">
      <dsp:nvSpPr>
        <dsp:cNvPr id="0" name=""/>
        <dsp:cNvSpPr/>
      </dsp:nvSpPr>
      <dsp:spPr>
        <a:xfrm>
          <a:off x="4087410" y="188328"/>
          <a:ext cx="1512350" cy="604940"/>
        </a:xfrm>
        <a:prstGeom prst="chevron">
          <a:avLst/>
        </a:prstGeom>
        <a:solidFill>
          <a:srgbClr val="A3C2FF"/>
        </a:solidFill>
        <a:ln>
          <a:noFill/>
        </a:ln>
        <a:effectLst>
          <a:outerShdw blurRad="76200" dist="38100" dir="5400000" rotWithShape="0">
            <a:srgbClr val="000000">
              <a:alpha val="60000"/>
            </a:srgbClr>
          </a:outerShdw>
        </a:effectLst>
        <a:scene3d>
          <a:camera prst="orthographicFront">
            <a:rot lat="0" lon="0" rev="0"/>
          </a:camera>
          <a:lightRig rig="glow" dir="tl">
            <a:rot lat="0" lon="0" rev="19800000"/>
          </a:lightRig>
        </a:scene3d>
        <a:sp3d prstMaterial="metal">
          <a:bevelT w="38100" h="38100"/>
        </a:sp3d>
      </dsp:spPr>
      <dsp:style>
        <a:lnRef idx="0">
          <a:scrgbClr r="0" g="0" b="0"/>
        </a:lnRef>
        <a:fillRef idx="3">
          <a:scrgbClr r="0" g="0" b="0"/>
        </a:fillRef>
        <a:effectRef idx="2">
          <a:scrgbClr r="0" g="0" b="0"/>
        </a:effectRef>
        <a:fontRef idx="minor">
          <a:schemeClr val="lt1"/>
        </a:fontRef>
      </dsp:style>
      <dsp:txBody>
        <a:bodyPr spcFirstLastPara="0" vert="horz" wrap="square" lIns="36005" tIns="12002" rIns="12002" bIns="12002" numCol="1" spcCol="1270" anchor="ctr" anchorCtr="0">
          <a:noAutofit/>
        </a:bodyPr>
        <a:lstStyle/>
        <a:p>
          <a:pPr lvl="0" algn="ctr" defTabSz="400050">
            <a:lnSpc>
              <a:spcPct val="90000"/>
            </a:lnSpc>
            <a:spcBef>
              <a:spcPct val="0"/>
            </a:spcBef>
            <a:spcAft>
              <a:spcPct val="35000"/>
            </a:spcAft>
          </a:pPr>
          <a:r>
            <a:rPr lang="en-US" sz="900" b="1" kern="1200" dirty="0" smtClean="0">
              <a:solidFill>
                <a:schemeClr val="tx1"/>
              </a:solidFill>
            </a:rPr>
            <a:t>Modeling</a:t>
          </a:r>
          <a:endParaRPr lang="en-US" sz="900" b="1" kern="1200" dirty="0">
            <a:solidFill>
              <a:schemeClr val="tx1"/>
            </a:solidFill>
          </a:endParaRPr>
        </a:p>
      </dsp:txBody>
      <dsp:txXfrm>
        <a:off x="4389880" y="188328"/>
        <a:ext cx="907410" cy="604940"/>
      </dsp:txXfrm>
    </dsp:sp>
    <dsp:sp modelId="{1F5919F7-D973-4DF9-BF2C-9D95D4C1606D}">
      <dsp:nvSpPr>
        <dsp:cNvPr id="0" name=""/>
        <dsp:cNvSpPr/>
      </dsp:nvSpPr>
      <dsp:spPr>
        <a:xfrm>
          <a:off x="5448525" y="188328"/>
          <a:ext cx="1512350" cy="604940"/>
        </a:xfrm>
        <a:prstGeom prst="chevron">
          <a:avLst/>
        </a:prstGeom>
        <a:solidFill>
          <a:srgbClr val="699BFF"/>
        </a:solidFill>
        <a:ln>
          <a:noFill/>
        </a:ln>
        <a:effectLst>
          <a:outerShdw blurRad="76200" dist="38100" dir="5400000" rotWithShape="0">
            <a:srgbClr val="000000">
              <a:alpha val="60000"/>
            </a:srgbClr>
          </a:outerShdw>
        </a:effectLst>
        <a:scene3d>
          <a:camera prst="orthographicFront">
            <a:rot lat="0" lon="0" rev="0"/>
          </a:camera>
          <a:lightRig rig="glow" dir="tl">
            <a:rot lat="0" lon="0" rev="19800000"/>
          </a:lightRig>
        </a:scene3d>
        <a:sp3d prstMaterial="metal">
          <a:bevelT w="38100" h="38100"/>
        </a:sp3d>
      </dsp:spPr>
      <dsp:style>
        <a:lnRef idx="0">
          <a:scrgbClr r="0" g="0" b="0"/>
        </a:lnRef>
        <a:fillRef idx="3">
          <a:scrgbClr r="0" g="0" b="0"/>
        </a:fillRef>
        <a:effectRef idx="2">
          <a:scrgbClr r="0" g="0" b="0"/>
        </a:effectRef>
        <a:fontRef idx="minor">
          <a:schemeClr val="lt1"/>
        </a:fontRef>
      </dsp:style>
      <dsp:txBody>
        <a:bodyPr spcFirstLastPara="0" vert="horz" wrap="square" lIns="36005" tIns="12002" rIns="12002" bIns="12002" numCol="1" spcCol="1270" anchor="ctr" anchorCtr="0">
          <a:noAutofit/>
        </a:bodyPr>
        <a:lstStyle/>
        <a:p>
          <a:pPr lvl="0" algn="ctr" defTabSz="400050">
            <a:lnSpc>
              <a:spcPct val="90000"/>
            </a:lnSpc>
            <a:spcBef>
              <a:spcPct val="0"/>
            </a:spcBef>
            <a:spcAft>
              <a:spcPct val="35000"/>
            </a:spcAft>
          </a:pPr>
          <a:r>
            <a:rPr lang="en-US" sz="900" b="1" kern="1200" dirty="0" smtClean="0">
              <a:solidFill>
                <a:schemeClr val="tx1"/>
              </a:solidFill>
            </a:rPr>
            <a:t>Evaluation</a:t>
          </a:r>
          <a:endParaRPr lang="en-US" sz="900" b="1" kern="1200" dirty="0">
            <a:solidFill>
              <a:schemeClr val="tx1"/>
            </a:solidFill>
          </a:endParaRPr>
        </a:p>
      </dsp:txBody>
      <dsp:txXfrm>
        <a:off x="5750995" y="188328"/>
        <a:ext cx="907410" cy="604940"/>
      </dsp:txXfrm>
    </dsp:sp>
    <dsp:sp modelId="{75108E89-E7E7-45E5-A49C-4BBEF6846921}">
      <dsp:nvSpPr>
        <dsp:cNvPr id="0" name=""/>
        <dsp:cNvSpPr/>
      </dsp:nvSpPr>
      <dsp:spPr>
        <a:xfrm>
          <a:off x="6809640" y="188328"/>
          <a:ext cx="1512350" cy="604940"/>
        </a:xfrm>
        <a:prstGeom prst="chevron">
          <a:avLst/>
        </a:prstGeom>
        <a:solidFill>
          <a:srgbClr val="1D68FF"/>
        </a:solidFill>
        <a:ln>
          <a:noFill/>
        </a:ln>
        <a:effectLst>
          <a:outerShdw blurRad="76200" dist="38100" dir="5400000" rotWithShape="0">
            <a:srgbClr val="000000">
              <a:alpha val="60000"/>
            </a:srgbClr>
          </a:outerShdw>
        </a:effectLst>
        <a:scene3d>
          <a:camera prst="orthographicFront">
            <a:rot lat="0" lon="0" rev="0"/>
          </a:camera>
          <a:lightRig rig="glow" dir="tl">
            <a:rot lat="0" lon="0" rev="19800000"/>
          </a:lightRig>
        </a:scene3d>
        <a:sp3d prstMaterial="metal">
          <a:bevelT w="38100" h="38100"/>
        </a:sp3d>
      </dsp:spPr>
      <dsp:style>
        <a:lnRef idx="0">
          <a:scrgbClr r="0" g="0" b="0"/>
        </a:lnRef>
        <a:fillRef idx="3">
          <a:scrgbClr r="0" g="0" b="0"/>
        </a:fillRef>
        <a:effectRef idx="2">
          <a:scrgbClr r="0" g="0" b="0"/>
        </a:effectRef>
        <a:fontRef idx="minor">
          <a:schemeClr val="lt1"/>
        </a:fontRef>
      </dsp:style>
      <dsp:txBody>
        <a:bodyPr spcFirstLastPara="0" vert="horz" wrap="square" lIns="36005" tIns="12002" rIns="12002" bIns="12002" numCol="1" spcCol="1270" anchor="ctr" anchorCtr="0">
          <a:noAutofit/>
        </a:bodyPr>
        <a:lstStyle/>
        <a:p>
          <a:pPr lvl="0" algn="ctr" defTabSz="400050">
            <a:lnSpc>
              <a:spcPct val="90000"/>
            </a:lnSpc>
            <a:spcBef>
              <a:spcPct val="0"/>
            </a:spcBef>
            <a:spcAft>
              <a:spcPct val="35000"/>
            </a:spcAft>
          </a:pPr>
          <a:r>
            <a:rPr lang="en-US" sz="900" b="1" kern="1200" dirty="0" smtClean="0">
              <a:solidFill>
                <a:schemeClr val="tx1"/>
              </a:solidFill>
            </a:rPr>
            <a:t>Deployment</a:t>
          </a:r>
          <a:endParaRPr lang="en-US" sz="900" b="1" kern="1200" dirty="0">
            <a:solidFill>
              <a:schemeClr val="tx1"/>
            </a:solidFill>
          </a:endParaRPr>
        </a:p>
      </dsp:txBody>
      <dsp:txXfrm>
        <a:off x="7112110" y="188328"/>
        <a:ext cx="907410" cy="60494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02EC79-25EC-4B48-A75D-DB59D63A0F98}">
      <dsp:nvSpPr>
        <dsp:cNvPr id="0" name=""/>
        <dsp:cNvSpPr/>
      </dsp:nvSpPr>
      <dsp:spPr>
        <a:xfrm>
          <a:off x="4065" y="188328"/>
          <a:ext cx="1512350" cy="604940"/>
        </a:xfrm>
        <a:prstGeom prst="chevron">
          <a:avLst/>
        </a:prstGeom>
        <a:solidFill>
          <a:srgbClr val="DDE8FF"/>
        </a:solidFill>
        <a:ln>
          <a:noFill/>
        </a:ln>
        <a:effectLst>
          <a:outerShdw blurRad="76200" dist="38100" dir="5400000" rotWithShape="0">
            <a:srgbClr val="000000">
              <a:alpha val="60000"/>
            </a:srgbClr>
          </a:outerShdw>
        </a:effectLst>
        <a:scene3d>
          <a:camera prst="orthographicFront">
            <a:rot lat="0" lon="0" rev="0"/>
          </a:camera>
          <a:lightRig rig="glow" dir="tl">
            <a:rot lat="0" lon="0" rev="19800000"/>
          </a:lightRig>
        </a:scene3d>
        <a:sp3d prstMaterial="metal">
          <a:bevelT w="38100" h="38100"/>
        </a:sp3d>
      </dsp:spPr>
      <dsp:style>
        <a:lnRef idx="0">
          <a:scrgbClr r="0" g="0" b="0"/>
        </a:lnRef>
        <a:fillRef idx="3">
          <a:scrgbClr r="0" g="0" b="0"/>
        </a:fillRef>
        <a:effectRef idx="2">
          <a:scrgbClr r="0" g="0" b="0"/>
        </a:effectRef>
        <a:fontRef idx="minor">
          <a:schemeClr val="lt1"/>
        </a:fontRef>
      </dsp:style>
      <dsp:txBody>
        <a:bodyPr spcFirstLastPara="0" vert="horz" wrap="square" lIns="36005" tIns="12002" rIns="12002" bIns="12002" numCol="1" spcCol="1270" anchor="ctr" anchorCtr="0">
          <a:noAutofit/>
        </a:bodyPr>
        <a:lstStyle/>
        <a:p>
          <a:pPr lvl="0" algn="ctr" defTabSz="400050">
            <a:lnSpc>
              <a:spcPct val="90000"/>
            </a:lnSpc>
            <a:spcBef>
              <a:spcPct val="0"/>
            </a:spcBef>
            <a:spcAft>
              <a:spcPct val="35000"/>
            </a:spcAft>
          </a:pPr>
          <a:r>
            <a:rPr lang="en-US" sz="900" b="1" kern="1200" dirty="0" smtClean="0">
              <a:solidFill>
                <a:schemeClr val="tx1"/>
              </a:solidFill>
            </a:rPr>
            <a:t>Business Understanding</a:t>
          </a:r>
          <a:endParaRPr lang="en-US" sz="900" b="1" kern="1200" dirty="0">
            <a:solidFill>
              <a:schemeClr val="tx1"/>
            </a:solidFill>
          </a:endParaRPr>
        </a:p>
      </dsp:txBody>
      <dsp:txXfrm>
        <a:off x="306535" y="188328"/>
        <a:ext cx="907410" cy="604940"/>
      </dsp:txXfrm>
    </dsp:sp>
    <dsp:sp modelId="{1D6EA236-2CAB-4A3A-BB7C-93949EB87705}">
      <dsp:nvSpPr>
        <dsp:cNvPr id="0" name=""/>
        <dsp:cNvSpPr/>
      </dsp:nvSpPr>
      <dsp:spPr>
        <a:xfrm>
          <a:off x="1365180" y="188328"/>
          <a:ext cx="1512350" cy="604940"/>
        </a:xfrm>
        <a:prstGeom prst="chevron">
          <a:avLst/>
        </a:prstGeom>
        <a:solidFill>
          <a:srgbClr val="D1E0FF"/>
        </a:solidFill>
        <a:ln>
          <a:noFill/>
        </a:ln>
        <a:effectLst>
          <a:outerShdw blurRad="76200" dist="38100" dir="5400000" rotWithShape="0">
            <a:srgbClr val="000000">
              <a:alpha val="60000"/>
            </a:srgbClr>
          </a:outerShdw>
        </a:effectLst>
        <a:scene3d>
          <a:camera prst="orthographicFront">
            <a:rot lat="0" lon="0" rev="0"/>
          </a:camera>
          <a:lightRig rig="glow" dir="tl">
            <a:rot lat="0" lon="0" rev="19800000"/>
          </a:lightRig>
        </a:scene3d>
        <a:sp3d prstMaterial="metal">
          <a:bevelT w="38100" h="38100"/>
        </a:sp3d>
      </dsp:spPr>
      <dsp:style>
        <a:lnRef idx="0">
          <a:scrgbClr r="0" g="0" b="0"/>
        </a:lnRef>
        <a:fillRef idx="3">
          <a:scrgbClr r="0" g="0" b="0"/>
        </a:fillRef>
        <a:effectRef idx="2">
          <a:scrgbClr r="0" g="0" b="0"/>
        </a:effectRef>
        <a:fontRef idx="minor">
          <a:schemeClr val="lt1"/>
        </a:fontRef>
      </dsp:style>
      <dsp:txBody>
        <a:bodyPr spcFirstLastPara="0" vert="horz" wrap="square" lIns="36005" tIns="12002" rIns="12002" bIns="12002" numCol="1" spcCol="1270" anchor="ctr" anchorCtr="0">
          <a:noAutofit/>
        </a:bodyPr>
        <a:lstStyle/>
        <a:p>
          <a:pPr lvl="0" algn="ctr" defTabSz="400050">
            <a:lnSpc>
              <a:spcPct val="90000"/>
            </a:lnSpc>
            <a:spcBef>
              <a:spcPct val="0"/>
            </a:spcBef>
            <a:spcAft>
              <a:spcPct val="35000"/>
            </a:spcAft>
          </a:pPr>
          <a:r>
            <a:rPr lang="en-US" sz="900" b="1" kern="1200" dirty="0" smtClean="0">
              <a:solidFill>
                <a:schemeClr val="tx1"/>
              </a:solidFill>
            </a:rPr>
            <a:t>Data Understanding</a:t>
          </a:r>
          <a:endParaRPr lang="en-US" sz="900" b="1" kern="1200" dirty="0">
            <a:solidFill>
              <a:schemeClr val="tx1"/>
            </a:solidFill>
          </a:endParaRPr>
        </a:p>
      </dsp:txBody>
      <dsp:txXfrm>
        <a:off x="1667650" y="188328"/>
        <a:ext cx="907410" cy="604940"/>
      </dsp:txXfrm>
    </dsp:sp>
    <dsp:sp modelId="{EFE6E746-9C24-40AD-91CF-95DF1678D0D2}">
      <dsp:nvSpPr>
        <dsp:cNvPr id="0" name=""/>
        <dsp:cNvSpPr/>
      </dsp:nvSpPr>
      <dsp:spPr>
        <a:xfrm>
          <a:off x="2726295" y="188328"/>
          <a:ext cx="1512350" cy="604940"/>
        </a:xfrm>
        <a:prstGeom prst="chevron">
          <a:avLst/>
        </a:prstGeom>
        <a:solidFill>
          <a:srgbClr val="C9DBFF"/>
        </a:solidFill>
        <a:ln>
          <a:noFill/>
        </a:ln>
        <a:effectLst>
          <a:outerShdw blurRad="76200" dist="38100" dir="5400000" rotWithShape="0">
            <a:srgbClr val="000000">
              <a:alpha val="60000"/>
            </a:srgbClr>
          </a:outerShdw>
        </a:effectLst>
        <a:scene3d>
          <a:camera prst="orthographicFront">
            <a:rot lat="0" lon="0" rev="0"/>
          </a:camera>
          <a:lightRig rig="glow" dir="tl">
            <a:rot lat="0" lon="0" rev="19800000"/>
          </a:lightRig>
        </a:scene3d>
        <a:sp3d prstMaterial="metal">
          <a:bevelT w="38100" h="38100"/>
        </a:sp3d>
      </dsp:spPr>
      <dsp:style>
        <a:lnRef idx="0">
          <a:scrgbClr r="0" g="0" b="0"/>
        </a:lnRef>
        <a:fillRef idx="3">
          <a:scrgbClr r="0" g="0" b="0"/>
        </a:fillRef>
        <a:effectRef idx="2">
          <a:scrgbClr r="0" g="0" b="0"/>
        </a:effectRef>
        <a:fontRef idx="minor">
          <a:schemeClr val="lt1"/>
        </a:fontRef>
      </dsp:style>
      <dsp:txBody>
        <a:bodyPr spcFirstLastPara="0" vert="horz" wrap="square" lIns="36005" tIns="12002" rIns="12002" bIns="12002" numCol="1" spcCol="1270" anchor="ctr" anchorCtr="0">
          <a:noAutofit/>
        </a:bodyPr>
        <a:lstStyle/>
        <a:p>
          <a:pPr lvl="0" algn="ctr" defTabSz="400050">
            <a:lnSpc>
              <a:spcPct val="90000"/>
            </a:lnSpc>
            <a:spcBef>
              <a:spcPct val="0"/>
            </a:spcBef>
            <a:spcAft>
              <a:spcPct val="35000"/>
            </a:spcAft>
          </a:pPr>
          <a:r>
            <a:rPr lang="en-US" sz="900" b="1" kern="1200" dirty="0" smtClean="0">
              <a:solidFill>
                <a:schemeClr val="tx1"/>
              </a:solidFill>
            </a:rPr>
            <a:t>Data Preparation</a:t>
          </a:r>
          <a:endParaRPr lang="en-US" sz="900" b="1" kern="1200" dirty="0">
            <a:solidFill>
              <a:schemeClr val="tx1"/>
            </a:solidFill>
          </a:endParaRPr>
        </a:p>
      </dsp:txBody>
      <dsp:txXfrm>
        <a:off x="3028765" y="188328"/>
        <a:ext cx="907410" cy="604940"/>
      </dsp:txXfrm>
    </dsp:sp>
    <dsp:sp modelId="{4FD9AD7D-7548-4636-9CD8-4FC292B72B7C}">
      <dsp:nvSpPr>
        <dsp:cNvPr id="0" name=""/>
        <dsp:cNvSpPr/>
      </dsp:nvSpPr>
      <dsp:spPr>
        <a:xfrm>
          <a:off x="4087410" y="188328"/>
          <a:ext cx="1512350" cy="604940"/>
        </a:xfrm>
        <a:prstGeom prst="chevron">
          <a:avLst/>
        </a:prstGeom>
        <a:solidFill>
          <a:srgbClr val="A3C2FF"/>
        </a:solidFill>
        <a:ln>
          <a:noFill/>
        </a:ln>
        <a:effectLst>
          <a:outerShdw blurRad="76200" dist="38100" dir="5400000" rotWithShape="0">
            <a:srgbClr val="000000">
              <a:alpha val="60000"/>
            </a:srgbClr>
          </a:outerShdw>
        </a:effectLst>
        <a:scene3d>
          <a:camera prst="orthographicFront">
            <a:rot lat="0" lon="0" rev="0"/>
          </a:camera>
          <a:lightRig rig="glow" dir="tl">
            <a:rot lat="0" lon="0" rev="19800000"/>
          </a:lightRig>
        </a:scene3d>
        <a:sp3d prstMaterial="metal">
          <a:bevelT w="38100" h="38100"/>
        </a:sp3d>
      </dsp:spPr>
      <dsp:style>
        <a:lnRef idx="0">
          <a:scrgbClr r="0" g="0" b="0"/>
        </a:lnRef>
        <a:fillRef idx="3">
          <a:scrgbClr r="0" g="0" b="0"/>
        </a:fillRef>
        <a:effectRef idx="2">
          <a:scrgbClr r="0" g="0" b="0"/>
        </a:effectRef>
        <a:fontRef idx="minor">
          <a:schemeClr val="lt1"/>
        </a:fontRef>
      </dsp:style>
      <dsp:txBody>
        <a:bodyPr spcFirstLastPara="0" vert="horz" wrap="square" lIns="36005" tIns="12002" rIns="12002" bIns="12002" numCol="1" spcCol="1270" anchor="ctr" anchorCtr="0">
          <a:noAutofit/>
        </a:bodyPr>
        <a:lstStyle/>
        <a:p>
          <a:pPr lvl="0" algn="ctr" defTabSz="400050">
            <a:lnSpc>
              <a:spcPct val="90000"/>
            </a:lnSpc>
            <a:spcBef>
              <a:spcPct val="0"/>
            </a:spcBef>
            <a:spcAft>
              <a:spcPct val="35000"/>
            </a:spcAft>
          </a:pPr>
          <a:r>
            <a:rPr lang="en-US" sz="900" b="1" kern="1200" dirty="0" smtClean="0">
              <a:solidFill>
                <a:schemeClr val="tx1"/>
              </a:solidFill>
            </a:rPr>
            <a:t>Modeling</a:t>
          </a:r>
          <a:endParaRPr lang="en-US" sz="900" b="1" kern="1200" dirty="0">
            <a:solidFill>
              <a:schemeClr val="tx1"/>
            </a:solidFill>
          </a:endParaRPr>
        </a:p>
      </dsp:txBody>
      <dsp:txXfrm>
        <a:off x="4389880" y="188328"/>
        <a:ext cx="907410" cy="604940"/>
      </dsp:txXfrm>
    </dsp:sp>
    <dsp:sp modelId="{1F5919F7-D973-4DF9-BF2C-9D95D4C1606D}">
      <dsp:nvSpPr>
        <dsp:cNvPr id="0" name=""/>
        <dsp:cNvSpPr/>
      </dsp:nvSpPr>
      <dsp:spPr>
        <a:xfrm>
          <a:off x="5448525" y="188328"/>
          <a:ext cx="1512350" cy="604940"/>
        </a:xfrm>
        <a:prstGeom prst="chevron">
          <a:avLst/>
        </a:prstGeom>
        <a:solidFill>
          <a:srgbClr val="699BFF"/>
        </a:solidFill>
        <a:ln>
          <a:noFill/>
        </a:ln>
        <a:effectLst>
          <a:outerShdw blurRad="76200" dist="38100" dir="5400000" rotWithShape="0">
            <a:srgbClr val="000000">
              <a:alpha val="60000"/>
            </a:srgbClr>
          </a:outerShdw>
        </a:effectLst>
        <a:scene3d>
          <a:camera prst="orthographicFront">
            <a:rot lat="0" lon="0" rev="0"/>
          </a:camera>
          <a:lightRig rig="glow" dir="tl">
            <a:rot lat="0" lon="0" rev="19800000"/>
          </a:lightRig>
        </a:scene3d>
        <a:sp3d prstMaterial="metal">
          <a:bevelT w="38100" h="38100"/>
        </a:sp3d>
      </dsp:spPr>
      <dsp:style>
        <a:lnRef idx="0">
          <a:scrgbClr r="0" g="0" b="0"/>
        </a:lnRef>
        <a:fillRef idx="3">
          <a:scrgbClr r="0" g="0" b="0"/>
        </a:fillRef>
        <a:effectRef idx="2">
          <a:scrgbClr r="0" g="0" b="0"/>
        </a:effectRef>
        <a:fontRef idx="minor">
          <a:schemeClr val="lt1"/>
        </a:fontRef>
      </dsp:style>
      <dsp:txBody>
        <a:bodyPr spcFirstLastPara="0" vert="horz" wrap="square" lIns="36005" tIns="12002" rIns="12002" bIns="12002" numCol="1" spcCol="1270" anchor="ctr" anchorCtr="0">
          <a:noAutofit/>
        </a:bodyPr>
        <a:lstStyle/>
        <a:p>
          <a:pPr lvl="0" algn="ctr" defTabSz="400050">
            <a:lnSpc>
              <a:spcPct val="90000"/>
            </a:lnSpc>
            <a:spcBef>
              <a:spcPct val="0"/>
            </a:spcBef>
            <a:spcAft>
              <a:spcPct val="35000"/>
            </a:spcAft>
          </a:pPr>
          <a:r>
            <a:rPr lang="en-US" sz="900" b="1" kern="1200" dirty="0" smtClean="0">
              <a:solidFill>
                <a:schemeClr val="tx1"/>
              </a:solidFill>
            </a:rPr>
            <a:t>Evaluation</a:t>
          </a:r>
          <a:endParaRPr lang="en-US" sz="900" b="1" kern="1200" dirty="0">
            <a:solidFill>
              <a:schemeClr val="tx1"/>
            </a:solidFill>
          </a:endParaRPr>
        </a:p>
      </dsp:txBody>
      <dsp:txXfrm>
        <a:off x="5750995" y="188328"/>
        <a:ext cx="907410" cy="604940"/>
      </dsp:txXfrm>
    </dsp:sp>
    <dsp:sp modelId="{75108E89-E7E7-45E5-A49C-4BBEF6846921}">
      <dsp:nvSpPr>
        <dsp:cNvPr id="0" name=""/>
        <dsp:cNvSpPr/>
      </dsp:nvSpPr>
      <dsp:spPr>
        <a:xfrm>
          <a:off x="6809640" y="188328"/>
          <a:ext cx="1512350" cy="604940"/>
        </a:xfrm>
        <a:prstGeom prst="chevron">
          <a:avLst/>
        </a:prstGeom>
        <a:solidFill>
          <a:srgbClr val="1D68FF"/>
        </a:solidFill>
        <a:ln>
          <a:noFill/>
        </a:ln>
        <a:effectLst>
          <a:outerShdw blurRad="76200" dist="38100" dir="5400000" rotWithShape="0">
            <a:srgbClr val="000000">
              <a:alpha val="60000"/>
            </a:srgbClr>
          </a:outerShdw>
        </a:effectLst>
        <a:scene3d>
          <a:camera prst="orthographicFront">
            <a:rot lat="0" lon="0" rev="0"/>
          </a:camera>
          <a:lightRig rig="glow" dir="tl">
            <a:rot lat="0" lon="0" rev="19800000"/>
          </a:lightRig>
        </a:scene3d>
        <a:sp3d prstMaterial="metal">
          <a:bevelT w="38100" h="38100"/>
        </a:sp3d>
      </dsp:spPr>
      <dsp:style>
        <a:lnRef idx="0">
          <a:scrgbClr r="0" g="0" b="0"/>
        </a:lnRef>
        <a:fillRef idx="3">
          <a:scrgbClr r="0" g="0" b="0"/>
        </a:fillRef>
        <a:effectRef idx="2">
          <a:scrgbClr r="0" g="0" b="0"/>
        </a:effectRef>
        <a:fontRef idx="minor">
          <a:schemeClr val="lt1"/>
        </a:fontRef>
      </dsp:style>
      <dsp:txBody>
        <a:bodyPr spcFirstLastPara="0" vert="horz" wrap="square" lIns="36005" tIns="12002" rIns="12002" bIns="12002" numCol="1" spcCol="1270" anchor="ctr" anchorCtr="0">
          <a:noAutofit/>
        </a:bodyPr>
        <a:lstStyle/>
        <a:p>
          <a:pPr lvl="0" algn="ctr" defTabSz="400050">
            <a:lnSpc>
              <a:spcPct val="90000"/>
            </a:lnSpc>
            <a:spcBef>
              <a:spcPct val="0"/>
            </a:spcBef>
            <a:spcAft>
              <a:spcPct val="35000"/>
            </a:spcAft>
          </a:pPr>
          <a:r>
            <a:rPr lang="en-US" sz="900" b="1" kern="1200" dirty="0" smtClean="0">
              <a:solidFill>
                <a:schemeClr val="tx1"/>
              </a:solidFill>
            </a:rPr>
            <a:t>Deployment</a:t>
          </a:r>
          <a:endParaRPr lang="en-US" sz="900" b="1" kern="1200" dirty="0">
            <a:solidFill>
              <a:schemeClr val="tx1"/>
            </a:solidFill>
          </a:endParaRPr>
        </a:p>
      </dsp:txBody>
      <dsp:txXfrm>
        <a:off x="7112110" y="188328"/>
        <a:ext cx="907410" cy="60494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02EC79-25EC-4B48-A75D-DB59D63A0F98}">
      <dsp:nvSpPr>
        <dsp:cNvPr id="0" name=""/>
        <dsp:cNvSpPr/>
      </dsp:nvSpPr>
      <dsp:spPr>
        <a:xfrm>
          <a:off x="4065" y="188328"/>
          <a:ext cx="1512350" cy="604940"/>
        </a:xfrm>
        <a:prstGeom prst="chevron">
          <a:avLst/>
        </a:prstGeom>
        <a:solidFill>
          <a:srgbClr val="DDE8FF"/>
        </a:solidFill>
        <a:ln>
          <a:noFill/>
        </a:ln>
        <a:effectLst>
          <a:outerShdw blurRad="76200" dist="38100" dir="5400000" rotWithShape="0">
            <a:srgbClr val="000000">
              <a:alpha val="60000"/>
            </a:srgbClr>
          </a:outerShdw>
        </a:effectLst>
        <a:scene3d>
          <a:camera prst="orthographicFront">
            <a:rot lat="0" lon="0" rev="0"/>
          </a:camera>
          <a:lightRig rig="glow" dir="tl">
            <a:rot lat="0" lon="0" rev="19800000"/>
          </a:lightRig>
        </a:scene3d>
        <a:sp3d prstMaterial="metal">
          <a:bevelT w="38100" h="38100"/>
        </a:sp3d>
      </dsp:spPr>
      <dsp:style>
        <a:lnRef idx="0">
          <a:scrgbClr r="0" g="0" b="0"/>
        </a:lnRef>
        <a:fillRef idx="3">
          <a:scrgbClr r="0" g="0" b="0"/>
        </a:fillRef>
        <a:effectRef idx="2">
          <a:scrgbClr r="0" g="0" b="0"/>
        </a:effectRef>
        <a:fontRef idx="minor">
          <a:schemeClr val="lt1"/>
        </a:fontRef>
      </dsp:style>
      <dsp:txBody>
        <a:bodyPr spcFirstLastPara="0" vert="horz" wrap="square" lIns="36005" tIns="12002" rIns="12002" bIns="12002" numCol="1" spcCol="1270" anchor="ctr" anchorCtr="0">
          <a:noAutofit/>
        </a:bodyPr>
        <a:lstStyle/>
        <a:p>
          <a:pPr lvl="0" algn="ctr" defTabSz="400050">
            <a:lnSpc>
              <a:spcPct val="90000"/>
            </a:lnSpc>
            <a:spcBef>
              <a:spcPct val="0"/>
            </a:spcBef>
            <a:spcAft>
              <a:spcPct val="35000"/>
            </a:spcAft>
          </a:pPr>
          <a:r>
            <a:rPr lang="en-US" sz="900" b="1" kern="1200" dirty="0" smtClean="0">
              <a:solidFill>
                <a:schemeClr val="tx1"/>
              </a:solidFill>
            </a:rPr>
            <a:t>Business Understanding</a:t>
          </a:r>
          <a:endParaRPr lang="en-US" sz="900" b="1" kern="1200" dirty="0">
            <a:solidFill>
              <a:schemeClr val="tx1"/>
            </a:solidFill>
          </a:endParaRPr>
        </a:p>
      </dsp:txBody>
      <dsp:txXfrm>
        <a:off x="306535" y="188328"/>
        <a:ext cx="907410" cy="604940"/>
      </dsp:txXfrm>
    </dsp:sp>
    <dsp:sp modelId="{1D6EA236-2CAB-4A3A-BB7C-93949EB87705}">
      <dsp:nvSpPr>
        <dsp:cNvPr id="0" name=""/>
        <dsp:cNvSpPr/>
      </dsp:nvSpPr>
      <dsp:spPr>
        <a:xfrm>
          <a:off x="1365180" y="188328"/>
          <a:ext cx="1512350" cy="604940"/>
        </a:xfrm>
        <a:prstGeom prst="chevron">
          <a:avLst/>
        </a:prstGeom>
        <a:solidFill>
          <a:srgbClr val="D1E0FF"/>
        </a:solidFill>
        <a:ln>
          <a:noFill/>
        </a:ln>
        <a:effectLst>
          <a:outerShdw blurRad="76200" dist="38100" dir="5400000" rotWithShape="0">
            <a:srgbClr val="000000">
              <a:alpha val="60000"/>
            </a:srgbClr>
          </a:outerShdw>
        </a:effectLst>
        <a:scene3d>
          <a:camera prst="orthographicFront">
            <a:rot lat="0" lon="0" rev="0"/>
          </a:camera>
          <a:lightRig rig="glow" dir="tl">
            <a:rot lat="0" lon="0" rev="19800000"/>
          </a:lightRig>
        </a:scene3d>
        <a:sp3d prstMaterial="metal">
          <a:bevelT w="38100" h="38100"/>
        </a:sp3d>
      </dsp:spPr>
      <dsp:style>
        <a:lnRef idx="0">
          <a:scrgbClr r="0" g="0" b="0"/>
        </a:lnRef>
        <a:fillRef idx="3">
          <a:scrgbClr r="0" g="0" b="0"/>
        </a:fillRef>
        <a:effectRef idx="2">
          <a:scrgbClr r="0" g="0" b="0"/>
        </a:effectRef>
        <a:fontRef idx="minor">
          <a:schemeClr val="lt1"/>
        </a:fontRef>
      </dsp:style>
      <dsp:txBody>
        <a:bodyPr spcFirstLastPara="0" vert="horz" wrap="square" lIns="36005" tIns="12002" rIns="12002" bIns="12002" numCol="1" spcCol="1270" anchor="ctr" anchorCtr="0">
          <a:noAutofit/>
        </a:bodyPr>
        <a:lstStyle/>
        <a:p>
          <a:pPr lvl="0" algn="ctr" defTabSz="400050">
            <a:lnSpc>
              <a:spcPct val="90000"/>
            </a:lnSpc>
            <a:spcBef>
              <a:spcPct val="0"/>
            </a:spcBef>
            <a:spcAft>
              <a:spcPct val="35000"/>
            </a:spcAft>
          </a:pPr>
          <a:r>
            <a:rPr lang="en-US" sz="900" b="1" kern="1200" dirty="0" smtClean="0">
              <a:solidFill>
                <a:schemeClr val="tx1"/>
              </a:solidFill>
            </a:rPr>
            <a:t>Data Understanding</a:t>
          </a:r>
          <a:endParaRPr lang="en-US" sz="900" b="1" kern="1200" dirty="0">
            <a:solidFill>
              <a:schemeClr val="tx1"/>
            </a:solidFill>
          </a:endParaRPr>
        </a:p>
      </dsp:txBody>
      <dsp:txXfrm>
        <a:off x="1667650" y="188328"/>
        <a:ext cx="907410" cy="604940"/>
      </dsp:txXfrm>
    </dsp:sp>
    <dsp:sp modelId="{EFE6E746-9C24-40AD-91CF-95DF1678D0D2}">
      <dsp:nvSpPr>
        <dsp:cNvPr id="0" name=""/>
        <dsp:cNvSpPr/>
      </dsp:nvSpPr>
      <dsp:spPr>
        <a:xfrm>
          <a:off x="2726295" y="188328"/>
          <a:ext cx="1512350" cy="604940"/>
        </a:xfrm>
        <a:prstGeom prst="chevron">
          <a:avLst/>
        </a:prstGeom>
        <a:solidFill>
          <a:srgbClr val="C9DBFF"/>
        </a:solidFill>
        <a:ln>
          <a:noFill/>
        </a:ln>
        <a:effectLst>
          <a:outerShdw blurRad="76200" dist="38100" dir="5400000" rotWithShape="0">
            <a:srgbClr val="000000">
              <a:alpha val="60000"/>
            </a:srgbClr>
          </a:outerShdw>
        </a:effectLst>
        <a:scene3d>
          <a:camera prst="orthographicFront">
            <a:rot lat="0" lon="0" rev="0"/>
          </a:camera>
          <a:lightRig rig="glow" dir="tl">
            <a:rot lat="0" lon="0" rev="19800000"/>
          </a:lightRig>
        </a:scene3d>
        <a:sp3d prstMaterial="metal">
          <a:bevelT w="38100" h="38100"/>
        </a:sp3d>
      </dsp:spPr>
      <dsp:style>
        <a:lnRef idx="0">
          <a:scrgbClr r="0" g="0" b="0"/>
        </a:lnRef>
        <a:fillRef idx="3">
          <a:scrgbClr r="0" g="0" b="0"/>
        </a:fillRef>
        <a:effectRef idx="2">
          <a:scrgbClr r="0" g="0" b="0"/>
        </a:effectRef>
        <a:fontRef idx="minor">
          <a:schemeClr val="lt1"/>
        </a:fontRef>
      </dsp:style>
      <dsp:txBody>
        <a:bodyPr spcFirstLastPara="0" vert="horz" wrap="square" lIns="36005" tIns="12002" rIns="12002" bIns="12002" numCol="1" spcCol="1270" anchor="ctr" anchorCtr="0">
          <a:noAutofit/>
        </a:bodyPr>
        <a:lstStyle/>
        <a:p>
          <a:pPr lvl="0" algn="ctr" defTabSz="400050">
            <a:lnSpc>
              <a:spcPct val="90000"/>
            </a:lnSpc>
            <a:spcBef>
              <a:spcPct val="0"/>
            </a:spcBef>
            <a:spcAft>
              <a:spcPct val="35000"/>
            </a:spcAft>
          </a:pPr>
          <a:r>
            <a:rPr lang="en-US" sz="900" b="1" kern="1200" dirty="0" smtClean="0">
              <a:solidFill>
                <a:schemeClr val="tx1"/>
              </a:solidFill>
            </a:rPr>
            <a:t>Data Preparation</a:t>
          </a:r>
          <a:endParaRPr lang="en-US" sz="900" b="1" kern="1200" dirty="0">
            <a:solidFill>
              <a:schemeClr val="tx1"/>
            </a:solidFill>
          </a:endParaRPr>
        </a:p>
      </dsp:txBody>
      <dsp:txXfrm>
        <a:off x="3028765" y="188328"/>
        <a:ext cx="907410" cy="604940"/>
      </dsp:txXfrm>
    </dsp:sp>
    <dsp:sp modelId="{4FD9AD7D-7548-4636-9CD8-4FC292B72B7C}">
      <dsp:nvSpPr>
        <dsp:cNvPr id="0" name=""/>
        <dsp:cNvSpPr/>
      </dsp:nvSpPr>
      <dsp:spPr>
        <a:xfrm>
          <a:off x="4087410" y="188328"/>
          <a:ext cx="1512350" cy="604940"/>
        </a:xfrm>
        <a:prstGeom prst="chevron">
          <a:avLst/>
        </a:prstGeom>
        <a:solidFill>
          <a:srgbClr val="A3C2FF"/>
        </a:solidFill>
        <a:ln>
          <a:noFill/>
        </a:ln>
        <a:effectLst>
          <a:outerShdw blurRad="76200" dist="38100" dir="5400000" rotWithShape="0">
            <a:srgbClr val="000000">
              <a:alpha val="60000"/>
            </a:srgbClr>
          </a:outerShdw>
        </a:effectLst>
        <a:scene3d>
          <a:camera prst="orthographicFront">
            <a:rot lat="0" lon="0" rev="0"/>
          </a:camera>
          <a:lightRig rig="glow" dir="tl">
            <a:rot lat="0" lon="0" rev="19800000"/>
          </a:lightRig>
        </a:scene3d>
        <a:sp3d prstMaterial="metal">
          <a:bevelT w="38100" h="38100"/>
        </a:sp3d>
      </dsp:spPr>
      <dsp:style>
        <a:lnRef idx="0">
          <a:scrgbClr r="0" g="0" b="0"/>
        </a:lnRef>
        <a:fillRef idx="3">
          <a:scrgbClr r="0" g="0" b="0"/>
        </a:fillRef>
        <a:effectRef idx="2">
          <a:scrgbClr r="0" g="0" b="0"/>
        </a:effectRef>
        <a:fontRef idx="minor">
          <a:schemeClr val="lt1"/>
        </a:fontRef>
      </dsp:style>
      <dsp:txBody>
        <a:bodyPr spcFirstLastPara="0" vert="horz" wrap="square" lIns="36005" tIns="12002" rIns="12002" bIns="12002" numCol="1" spcCol="1270" anchor="ctr" anchorCtr="0">
          <a:noAutofit/>
        </a:bodyPr>
        <a:lstStyle/>
        <a:p>
          <a:pPr lvl="0" algn="ctr" defTabSz="400050">
            <a:lnSpc>
              <a:spcPct val="90000"/>
            </a:lnSpc>
            <a:spcBef>
              <a:spcPct val="0"/>
            </a:spcBef>
            <a:spcAft>
              <a:spcPct val="35000"/>
            </a:spcAft>
          </a:pPr>
          <a:r>
            <a:rPr lang="en-US" sz="900" b="1" kern="1200" dirty="0" smtClean="0">
              <a:solidFill>
                <a:schemeClr val="tx1"/>
              </a:solidFill>
            </a:rPr>
            <a:t>Modeling</a:t>
          </a:r>
          <a:endParaRPr lang="en-US" sz="900" b="1" kern="1200" dirty="0">
            <a:solidFill>
              <a:schemeClr val="tx1"/>
            </a:solidFill>
          </a:endParaRPr>
        </a:p>
      </dsp:txBody>
      <dsp:txXfrm>
        <a:off x="4389880" y="188328"/>
        <a:ext cx="907410" cy="604940"/>
      </dsp:txXfrm>
    </dsp:sp>
    <dsp:sp modelId="{1F5919F7-D973-4DF9-BF2C-9D95D4C1606D}">
      <dsp:nvSpPr>
        <dsp:cNvPr id="0" name=""/>
        <dsp:cNvSpPr/>
      </dsp:nvSpPr>
      <dsp:spPr>
        <a:xfrm>
          <a:off x="5448525" y="188328"/>
          <a:ext cx="1512350" cy="604940"/>
        </a:xfrm>
        <a:prstGeom prst="chevron">
          <a:avLst/>
        </a:prstGeom>
        <a:solidFill>
          <a:srgbClr val="699BFF"/>
        </a:solidFill>
        <a:ln>
          <a:noFill/>
        </a:ln>
        <a:effectLst>
          <a:outerShdw blurRad="76200" dist="38100" dir="5400000" rotWithShape="0">
            <a:srgbClr val="000000">
              <a:alpha val="60000"/>
            </a:srgbClr>
          </a:outerShdw>
        </a:effectLst>
        <a:scene3d>
          <a:camera prst="orthographicFront">
            <a:rot lat="0" lon="0" rev="0"/>
          </a:camera>
          <a:lightRig rig="glow" dir="tl">
            <a:rot lat="0" lon="0" rev="19800000"/>
          </a:lightRig>
        </a:scene3d>
        <a:sp3d prstMaterial="metal">
          <a:bevelT w="38100" h="38100"/>
        </a:sp3d>
      </dsp:spPr>
      <dsp:style>
        <a:lnRef idx="0">
          <a:scrgbClr r="0" g="0" b="0"/>
        </a:lnRef>
        <a:fillRef idx="3">
          <a:scrgbClr r="0" g="0" b="0"/>
        </a:fillRef>
        <a:effectRef idx="2">
          <a:scrgbClr r="0" g="0" b="0"/>
        </a:effectRef>
        <a:fontRef idx="minor">
          <a:schemeClr val="lt1"/>
        </a:fontRef>
      </dsp:style>
      <dsp:txBody>
        <a:bodyPr spcFirstLastPara="0" vert="horz" wrap="square" lIns="36005" tIns="12002" rIns="12002" bIns="12002" numCol="1" spcCol="1270" anchor="ctr" anchorCtr="0">
          <a:noAutofit/>
        </a:bodyPr>
        <a:lstStyle/>
        <a:p>
          <a:pPr lvl="0" algn="ctr" defTabSz="400050">
            <a:lnSpc>
              <a:spcPct val="90000"/>
            </a:lnSpc>
            <a:spcBef>
              <a:spcPct val="0"/>
            </a:spcBef>
            <a:spcAft>
              <a:spcPct val="35000"/>
            </a:spcAft>
          </a:pPr>
          <a:r>
            <a:rPr lang="en-US" sz="900" b="1" kern="1200" dirty="0" smtClean="0">
              <a:solidFill>
                <a:schemeClr val="tx1"/>
              </a:solidFill>
            </a:rPr>
            <a:t>Evaluation</a:t>
          </a:r>
          <a:endParaRPr lang="en-US" sz="900" b="1" kern="1200" dirty="0">
            <a:solidFill>
              <a:schemeClr val="tx1"/>
            </a:solidFill>
          </a:endParaRPr>
        </a:p>
      </dsp:txBody>
      <dsp:txXfrm>
        <a:off x="5750995" y="188328"/>
        <a:ext cx="907410" cy="604940"/>
      </dsp:txXfrm>
    </dsp:sp>
    <dsp:sp modelId="{75108E89-E7E7-45E5-A49C-4BBEF6846921}">
      <dsp:nvSpPr>
        <dsp:cNvPr id="0" name=""/>
        <dsp:cNvSpPr/>
      </dsp:nvSpPr>
      <dsp:spPr>
        <a:xfrm>
          <a:off x="6809640" y="188328"/>
          <a:ext cx="1512350" cy="604940"/>
        </a:xfrm>
        <a:prstGeom prst="chevron">
          <a:avLst/>
        </a:prstGeom>
        <a:solidFill>
          <a:srgbClr val="1D68FF"/>
        </a:solidFill>
        <a:ln>
          <a:noFill/>
        </a:ln>
        <a:effectLst>
          <a:outerShdw blurRad="76200" dist="38100" dir="5400000" rotWithShape="0">
            <a:srgbClr val="000000">
              <a:alpha val="60000"/>
            </a:srgbClr>
          </a:outerShdw>
        </a:effectLst>
        <a:scene3d>
          <a:camera prst="orthographicFront">
            <a:rot lat="0" lon="0" rev="0"/>
          </a:camera>
          <a:lightRig rig="glow" dir="tl">
            <a:rot lat="0" lon="0" rev="19800000"/>
          </a:lightRig>
        </a:scene3d>
        <a:sp3d prstMaterial="metal">
          <a:bevelT w="38100" h="38100"/>
        </a:sp3d>
      </dsp:spPr>
      <dsp:style>
        <a:lnRef idx="0">
          <a:scrgbClr r="0" g="0" b="0"/>
        </a:lnRef>
        <a:fillRef idx="3">
          <a:scrgbClr r="0" g="0" b="0"/>
        </a:fillRef>
        <a:effectRef idx="2">
          <a:scrgbClr r="0" g="0" b="0"/>
        </a:effectRef>
        <a:fontRef idx="minor">
          <a:schemeClr val="lt1"/>
        </a:fontRef>
      </dsp:style>
      <dsp:txBody>
        <a:bodyPr spcFirstLastPara="0" vert="horz" wrap="square" lIns="36005" tIns="12002" rIns="12002" bIns="12002" numCol="1" spcCol="1270" anchor="ctr" anchorCtr="0">
          <a:noAutofit/>
        </a:bodyPr>
        <a:lstStyle/>
        <a:p>
          <a:pPr lvl="0" algn="ctr" defTabSz="400050">
            <a:lnSpc>
              <a:spcPct val="90000"/>
            </a:lnSpc>
            <a:spcBef>
              <a:spcPct val="0"/>
            </a:spcBef>
            <a:spcAft>
              <a:spcPct val="35000"/>
            </a:spcAft>
          </a:pPr>
          <a:r>
            <a:rPr lang="en-US" sz="900" b="1" kern="1200" dirty="0" smtClean="0">
              <a:solidFill>
                <a:schemeClr val="tx1"/>
              </a:solidFill>
            </a:rPr>
            <a:t>Deployment</a:t>
          </a:r>
          <a:endParaRPr lang="en-US" sz="900" b="1" kern="1200" dirty="0">
            <a:solidFill>
              <a:schemeClr val="tx1"/>
            </a:solidFill>
          </a:endParaRPr>
        </a:p>
      </dsp:txBody>
      <dsp:txXfrm>
        <a:off x="7112110" y="188328"/>
        <a:ext cx="907410" cy="60494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02EC79-25EC-4B48-A75D-DB59D63A0F98}">
      <dsp:nvSpPr>
        <dsp:cNvPr id="0" name=""/>
        <dsp:cNvSpPr/>
      </dsp:nvSpPr>
      <dsp:spPr>
        <a:xfrm>
          <a:off x="4065" y="188328"/>
          <a:ext cx="1512350" cy="604940"/>
        </a:xfrm>
        <a:prstGeom prst="chevron">
          <a:avLst/>
        </a:prstGeom>
        <a:solidFill>
          <a:srgbClr val="DDE8FF"/>
        </a:solidFill>
        <a:ln>
          <a:noFill/>
        </a:ln>
        <a:effectLst>
          <a:outerShdw blurRad="76200" dist="38100" dir="5400000" rotWithShape="0">
            <a:srgbClr val="000000">
              <a:alpha val="60000"/>
            </a:srgbClr>
          </a:outerShdw>
        </a:effectLst>
        <a:scene3d>
          <a:camera prst="orthographicFront">
            <a:rot lat="0" lon="0" rev="0"/>
          </a:camera>
          <a:lightRig rig="glow" dir="tl">
            <a:rot lat="0" lon="0" rev="19800000"/>
          </a:lightRig>
        </a:scene3d>
        <a:sp3d prstMaterial="metal">
          <a:bevelT w="38100" h="38100"/>
        </a:sp3d>
      </dsp:spPr>
      <dsp:style>
        <a:lnRef idx="0">
          <a:scrgbClr r="0" g="0" b="0"/>
        </a:lnRef>
        <a:fillRef idx="3">
          <a:scrgbClr r="0" g="0" b="0"/>
        </a:fillRef>
        <a:effectRef idx="2">
          <a:scrgbClr r="0" g="0" b="0"/>
        </a:effectRef>
        <a:fontRef idx="minor">
          <a:schemeClr val="lt1"/>
        </a:fontRef>
      </dsp:style>
      <dsp:txBody>
        <a:bodyPr spcFirstLastPara="0" vert="horz" wrap="square" lIns="36005" tIns="12002" rIns="12002" bIns="12002" numCol="1" spcCol="1270" anchor="ctr" anchorCtr="0">
          <a:noAutofit/>
        </a:bodyPr>
        <a:lstStyle/>
        <a:p>
          <a:pPr lvl="0" algn="ctr" defTabSz="400050">
            <a:lnSpc>
              <a:spcPct val="90000"/>
            </a:lnSpc>
            <a:spcBef>
              <a:spcPct val="0"/>
            </a:spcBef>
            <a:spcAft>
              <a:spcPct val="35000"/>
            </a:spcAft>
          </a:pPr>
          <a:r>
            <a:rPr lang="en-US" sz="900" b="1" kern="1200" dirty="0" smtClean="0">
              <a:solidFill>
                <a:schemeClr val="tx1"/>
              </a:solidFill>
            </a:rPr>
            <a:t>Business Understanding</a:t>
          </a:r>
          <a:endParaRPr lang="en-US" sz="900" b="1" kern="1200" dirty="0">
            <a:solidFill>
              <a:schemeClr val="tx1"/>
            </a:solidFill>
          </a:endParaRPr>
        </a:p>
      </dsp:txBody>
      <dsp:txXfrm>
        <a:off x="306535" y="188328"/>
        <a:ext cx="907410" cy="604940"/>
      </dsp:txXfrm>
    </dsp:sp>
    <dsp:sp modelId="{1D6EA236-2CAB-4A3A-BB7C-93949EB87705}">
      <dsp:nvSpPr>
        <dsp:cNvPr id="0" name=""/>
        <dsp:cNvSpPr/>
      </dsp:nvSpPr>
      <dsp:spPr>
        <a:xfrm>
          <a:off x="1365180" y="188328"/>
          <a:ext cx="1512350" cy="604940"/>
        </a:xfrm>
        <a:prstGeom prst="chevron">
          <a:avLst/>
        </a:prstGeom>
        <a:solidFill>
          <a:srgbClr val="D1E0FF"/>
        </a:solidFill>
        <a:ln>
          <a:noFill/>
        </a:ln>
        <a:effectLst>
          <a:outerShdw blurRad="76200" dist="38100" dir="5400000" rotWithShape="0">
            <a:srgbClr val="000000">
              <a:alpha val="60000"/>
            </a:srgbClr>
          </a:outerShdw>
        </a:effectLst>
        <a:scene3d>
          <a:camera prst="orthographicFront">
            <a:rot lat="0" lon="0" rev="0"/>
          </a:camera>
          <a:lightRig rig="glow" dir="tl">
            <a:rot lat="0" lon="0" rev="19800000"/>
          </a:lightRig>
        </a:scene3d>
        <a:sp3d prstMaterial="metal">
          <a:bevelT w="38100" h="38100"/>
        </a:sp3d>
      </dsp:spPr>
      <dsp:style>
        <a:lnRef idx="0">
          <a:scrgbClr r="0" g="0" b="0"/>
        </a:lnRef>
        <a:fillRef idx="3">
          <a:scrgbClr r="0" g="0" b="0"/>
        </a:fillRef>
        <a:effectRef idx="2">
          <a:scrgbClr r="0" g="0" b="0"/>
        </a:effectRef>
        <a:fontRef idx="minor">
          <a:schemeClr val="lt1"/>
        </a:fontRef>
      </dsp:style>
      <dsp:txBody>
        <a:bodyPr spcFirstLastPara="0" vert="horz" wrap="square" lIns="36005" tIns="12002" rIns="12002" bIns="12002" numCol="1" spcCol="1270" anchor="ctr" anchorCtr="0">
          <a:noAutofit/>
        </a:bodyPr>
        <a:lstStyle/>
        <a:p>
          <a:pPr lvl="0" algn="ctr" defTabSz="400050">
            <a:lnSpc>
              <a:spcPct val="90000"/>
            </a:lnSpc>
            <a:spcBef>
              <a:spcPct val="0"/>
            </a:spcBef>
            <a:spcAft>
              <a:spcPct val="35000"/>
            </a:spcAft>
          </a:pPr>
          <a:r>
            <a:rPr lang="en-US" sz="900" b="1" kern="1200" dirty="0" smtClean="0">
              <a:solidFill>
                <a:schemeClr val="tx1"/>
              </a:solidFill>
            </a:rPr>
            <a:t>Data Understanding</a:t>
          </a:r>
          <a:endParaRPr lang="en-US" sz="900" b="1" kern="1200" dirty="0">
            <a:solidFill>
              <a:schemeClr val="tx1"/>
            </a:solidFill>
          </a:endParaRPr>
        </a:p>
      </dsp:txBody>
      <dsp:txXfrm>
        <a:off x="1667650" y="188328"/>
        <a:ext cx="907410" cy="604940"/>
      </dsp:txXfrm>
    </dsp:sp>
    <dsp:sp modelId="{EFE6E746-9C24-40AD-91CF-95DF1678D0D2}">
      <dsp:nvSpPr>
        <dsp:cNvPr id="0" name=""/>
        <dsp:cNvSpPr/>
      </dsp:nvSpPr>
      <dsp:spPr>
        <a:xfrm>
          <a:off x="2726295" y="188328"/>
          <a:ext cx="1512350" cy="604940"/>
        </a:xfrm>
        <a:prstGeom prst="chevron">
          <a:avLst/>
        </a:prstGeom>
        <a:solidFill>
          <a:srgbClr val="C9DBFF"/>
        </a:solidFill>
        <a:ln>
          <a:noFill/>
        </a:ln>
        <a:effectLst>
          <a:outerShdw blurRad="76200" dist="38100" dir="5400000" rotWithShape="0">
            <a:srgbClr val="000000">
              <a:alpha val="60000"/>
            </a:srgbClr>
          </a:outerShdw>
        </a:effectLst>
        <a:scene3d>
          <a:camera prst="orthographicFront">
            <a:rot lat="0" lon="0" rev="0"/>
          </a:camera>
          <a:lightRig rig="glow" dir="tl">
            <a:rot lat="0" lon="0" rev="19800000"/>
          </a:lightRig>
        </a:scene3d>
        <a:sp3d prstMaterial="metal">
          <a:bevelT w="38100" h="38100"/>
        </a:sp3d>
      </dsp:spPr>
      <dsp:style>
        <a:lnRef idx="0">
          <a:scrgbClr r="0" g="0" b="0"/>
        </a:lnRef>
        <a:fillRef idx="3">
          <a:scrgbClr r="0" g="0" b="0"/>
        </a:fillRef>
        <a:effectRef idx="2">
          <a:scrgbClr r="0" g="0" b="0"/>
        </a:effectRef>
        <a:fontRef idx="minor">
          <a:schemeClr val="lt1"/>
        </a:fontRef>
      </dsp:style>
      <dsp:txBody>
        <a:bodyPr spcFirstLastPara="0" vert="horz" wrap="square" lIns="36005" tIns="12002" rIns="12002" bIns="12002" numCol="1" spcCol="1270" anchor="ctr" anchorCtr="0">
          <a:noAutofit/>
        </a:bodyPr>
        <a:lstStyle/>
        <a:p>
          <a:pPr lvl="0" algn="ctr" defTabSz="400050">
            <a:lnSpc>
              <a:spcPct val="90000"/>
            </a:lnSpc>
            <a:spcBef>
              <a:spcPct val="0"/>
            </a:spcBef>
            <a:spcAft>
              <a:spcPct val="35000"/>
            </a:spcAft>
          </a:pPr>
          <a:r>
            <a:rPr lang="en-US" sz="900" b="1" kern="1200" dirty="0" smtClean="0">
              <a:solidFill>
                <a:schemeClr val="tx1"/>
              </a:solidFill>
            </a:rPr>
            <a:t>Data Preparation</a:t>
          </a:r>
          <a:endParaRPr lang="en-US" sz="900" b="1" kern="1200" dirty="0">
            <a:solidFill>
              <a:schemeClr val="tx1"/>
            </a:solidFill>
          </a:endParaRPr>
        </a:p>
      </dsp:txBody>
      <dsp:txXfrm>
        <a:off x="3028765" y="188328"/>
        <a:ext cx="907410" cy="604940"/>
      </dsp:txXfrm>
    </dsp:sp>
    <dsp:sp modelId="{4FD9AD7D-7548-4636-9CD8-4FC292B72B7C}">
      <dsp:nvSpPr>
        <dsp:cNvPr id="0" name=""/>
        <dsp:cNvSpPr/>
      </dsp:nvSpPr>
      <dsp:spPr>
        <a:xfrm>
          <a:off x="4087410" y="188328"/>
          <a:ext cx="1512350" cy="604940"/>
        </a:xfrm>
        <a:prstGeom prst="chevron">
          <a:avLst/>
        </a:prstGeom>
        <a:solidFill>
          <a:srgbClr val="A3C2FF"/>
        </a:solidFill>
        <a:ln>
          <a:noFill/>
        </a:ln>
        <a:effectLst>
          <a:outerShdw blurRad="76200" dist="38100" dir="5400000" rotWithShape="0">
            <a:srgbClr val="000000">
              <a:alpha val="60000"/>
            </a:srgbClr>
          </a:outerShdw>
        </a:effectLst>
        <a:scene3d>
          <a:camera prst="orthographicFront">
            <a:rot lat="0" lon="0" rev="0"/>
          </a:camera>
          <a:lightRig rig="glow" dir="tl">
            <a:rot lat="0" lon="0" rev="19800000"/>
          </a:lightRig>
        </a:scene3d>
        <a:sp3d prstMaterial="metal">
          <a:bevelT w="38100" h="38100"/>
        </a:sp3d>
      </dsp:spPr>
      <dsp:style>
        <a:lnRef idx="0">
          <a:scrgbClr r="0" g="0" b="0"/>
        </a:lnRef>
        <a:fillRef idx="3">
          <a:scrgbClr r="0" g="0" b="0"/>
        </a:fillRef>
        <a:effectRef idx="2">
          <a:scrgbClr r="0" g="0" b="0"/>
        </a:effectRef>
        <a:fontRef idx="minor">
          <a:schemeClr val="lt1"/>
        </a:fontRef>
      </dsp:style>
      <dsp:txBody>
        <a:bodyPr spcFirstLastPara="0" vert="horz" wrap="square" lIns="36005" tIns="12002" rIns="12002" bIns="12002" numCol="1" spcCol="1270" anchor="ctr" anchorCtr="0">
          <a:noAutofit/>
        </a:bodyPr>
        <a:lstStyle/>
        <a:p>
          <a:pPr lvl="0" algn="ctr" defTabSz="400050">
            <a:lnSpc>
              <a:spcPct val="90000"/>
            </a:lnSpc>
            <a:spcBef>
              <a:spcPct val="0"/>
            </a:spcBef>
            <a:spcAft>
              <a:spcPct val="35000"/>
            </a:spcAft>
          </a:pPr>
          <a:r>
            <a:rPr lang="en-US" sz="900" b="1" kern="1200" dirty="0" smtClean="0">
              <a:solidFill>
                <a:schemeClr val="tx1"/>
              </a:solidFill>
            </a:rPr>
            <a:t>Modeling</a:t>
          </a:r>
          <a:endParaRPr lang="en-US" sz="900" b="1" kern="1200" dirty="0">
            <a:solidFill>
              <a:schemeClr val="tx1"/>
            </a:solidFill>
          </a:endParaRPr>
        </a:p>
      </dsp:txBody>
      <dsp:txXfrm>
        <a:off x="4389880" y="188328"/>
        <a:ext cx="907410" cy="604940"/>
      </dsp:txXfrm>
    </dsp:sp>
    <dsp:sp modelId="{1F5919F7-D973-4DF9-BF2C-9D95D4C1606D}">
      <dsp:nvSpPr>
        <dsp:cNvPr id="0" name=""/>
        <dsp:cNvSpPr/>
      </dsp:nvSpPr>
      <dsp:spPr>
        <a:xfrm>
          <a:off x="5448525" y="188328"/>
          <a:ext cx="1512350" cy="604940"/>
        </a:xfrm>
        <a:prstGeom prst="chevron">
          <a:avLst/>
        </a:prstGeom>
        <a:solidFill>
          <a:srgbClr val="699BFF"/>
        </a:solidFill>
        <a:ln>
          <a:noFill/>
        </a:ln>
        <a:effectLst>
          <a:outerShdw blurRad="76200" dist="38100" dir="5400000" rotWithShape="0">
            <a:srgbClr val="000000">
              <a:alpha val="60000"/>
            </a:srgbClr>
          </a:outerShdw>
        </a:effectLst>
        <a:scene3d>
          <a:camera prst="orthographicFront">
            <a:rot lat="0" lon="0" rev="0"/>
          </a:camera>
          <a:lightRig rig="glow" dir="tl">
            <a:rot lat="0" lon="0" rev="19800000"/>
          </a:lightRig>
        </a:scene3d>
        <a:sp3d prstMaterial="metal">
          <a:bevelT w="38100" h="38100"/>
        </a:sp3d>
      </dsp:spPr>
      <dsp:style>
        <a:lnRef idx="0">
          <a:scrgbClr r="0" g="0" b="0"/>
        </a:lnRef>
        <a:fillRef idx="3">
          <a:scrgbClr r="0" g="0" b="0"/>
        </a:fillRef>
        <a:effectRef idx="2">
          <a:scrgbClr r="0" g="0" b="0"/>
        </a:effectRef>
        <a:fontRef idx="minor">
          <a:schemeClr val="lt1"/>
        </a:fontRef>
      </dsp:style>
      <dsp:txBody>
        <a:bodyPr spcFirstLastPara="0" vert="horz" wrap="square" lIns="36005" tIns="12002" rIns="12002" bIns="12002" numCol="1" spcCol="1270" anchor="ctr" anchorCtr="0">
          <a:noAutofit/>
        </a:bodyPr>
        <a:lstStyle/>
        <a:p>
          <a:pPr lvl="0" algn="ctr" defTabSz="400050">
            <a:lnSpc>
              <a:spcPct val="90000"/>
            </a:lnSpc>
            <a:spcBef>
              <a:spcPct val="0"/>
            </a:spcBef>
            <a:spcAft>
              <a:spcPct val="35000"/>
            </a:spcAft>
          </a:pPr>
          <a:r>
            <a:rPr lang="en-US" sz="900" b="1" kern="1200" dirty="0" smtClean="0">
              <a:solidFill>
                <a:schemeClr val="tx1"/>
              </a:solidFill>
            </a:rPr>
            <a:t>Evaluation</a:t>
          </a:r>
          <a:endParaRPr lang="en-US" sz="900" b="1" kern="1200" dirty="0">
            <a:solidFill>
              <a:schemeClr val="tx1"/>
            </a:solidFill>
          </a:endParaRPr>
        </a:p>
      </dsp:txBody>
      <dsp:txXfrm>
        <a:off x="5750995" y="188328"/>
        <a:ext cx="907410" cy="604940"/>
      </dsp:txXfrm>
    </dsp:sp>
    <dsp:sp modelId="{75108E89-E7E7-45E5-A49C-4BBEF6846921}">
      <dsp:nvSpPr>
        <dsp:cNvPr id="0" name=""/>
        <dsp:cNvSpPr/>
      </dsp:nvSpPr>
      <dsp:spPr>
        <a:xfrm>
          <a:off x="6809640" y="188328"/>
          <a:ext cx="1512350" cy="604940"/>
        </a:xfrm>
        <a:prstGeom prst="chevron">
          <a:avLst/>
        </a:prstGeom>
        <a:solidFill>
          <a:srgbClr val="1D68FF"/>
        </a:solidFill>
        <a:ln>
          <a:noFill/>
        </a:ln>
        <a:effectLst>
          <a:outerShdw blurRad="76200" dist="38100" dir="5400000" rotWithShape="0">
            <a:srgbClr val="000000">
              <a:alpha val="60000"/>
            </a:srgbClr>
          </a:outerShdw>
        </a:effectLst>
        <a:scene3d>
          <a:camera prst="orthographicFront">
            <a:rot lat="0" lon="0" rev="0"/>
          </a:camera>
          <a:lightRig rig="glow" dir="tl">
            <a:rot lat="0" lon="0" rev="19800000"/>
          </a:lightRig>
        </a:scene3d>
        <a:sp3d prstMaterial="metal">
          <a:bevelT w="38100" h="38100"/>
        </a:sp3d>
      </dsp:spPr>
      <dsp:style>
        <a:lnRef idx="0">
          <a:scrgbClr r="0" g="0" b="0"/>
        </a:lnRef>
        <a:fillRef idx="3">
          <a:scrgbClr r="0" g="0" b="0"/>
        </a:fillRef>
        <a:effectRef idx="2">
          <a:scrgbClr r="0" g="0" b="0"/>
        </a:effectRef>
        <a:fontRef idx="minor">
          <a:schemeClr val="lt1"/>
        </a:fontRef>
      </dsp:style>
      <dsp:txBody>
        <a:bodyPr spcFirstLastPara="0" vert="horz" wrap="square" lIns="36005" tIns="12002" rIns="12002" bIns="12002" numCol="1" spcCol="1270" anchor="ctr" anchorCtr="0">
          <a:noAutofit/>
        </a:bodyPr>
        <a:lstStyle/>
        <a:p>
          <a:pPr lvl="0" algn="ctr" defTabSz="400050">
            <a:lnSpc>
              <a:spcPct val="90000"/>
            </a:lnSpc>
            <a:spcBef>
              <a:spcPct val="0"/>
            </a:spcBef>
            <a:spcAft>
              <a:spcPct val="35000"/>
            </a:spcAft>
          </a:pPr>
          <a:r>
            <a:rPr lang="en-US" sz="900" b="1" kern="1200" dirty="0" smtClean="0">
              <a:solidFill>
                <a:schemeClr val="tx1"/>
              </a:solidFill>
            </a:rPr>
            <a:t>Deployment</a:t>
          </a:r>
          <a:endParaRPr lang="en-US" sz="900" b="1" kern="1200" dirty="0">
            <a:solidFill>
              <a:schemeClr val="tx1"/>
            </a:solidFill>
          </a:endParaRPr>
        </a:p>
      </dsp:txBody>
      <dsp:txXfrm>
        <a:off x="7112110" y="188328"/>
        <a:ext cx="907410" cy="604940"/>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2F7CA03-C352-6F41-B87F-21ABEFF9A815}" type="datetimeFigureOut">
              <a:rPr lang="en-US" smtClean="0"/>
              <a:t>2/9/15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1459F39-B369-5D4F-BF58-1D2147E97383}" type="slidenum">
              <a:rPr lang="en-US" smtClean="0"/>
              <a:t>‹#›</a:t>
            </a:fld>
            <a:endParaRPr lang="en-US"/>
          </a:p>
        </p:txBody>
      </p:sp>
    </p:spTree>
    <p:extLst>
      <p:ext uri="{BB962C8B-B14F-4D97-AF65-F5344CB8AC3E}">
        <p14:creationId xmlns:p14="http://schemas.microsoft.com/office/powerpoint/2010/main" val="3910039891"/>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9.xml.rels><?xml version="1.0" encoding="UTF-8" standalone="yes"?>
<Relationships xmlns="http://schemas.openxmlformats.org/package/2006/relationships"><Relationship Id="rId11" Type="http://schemas.openxmlformats.org/officeDocument/2006/relationships/hyperlink" Target="http://en.wikipedia.org/wiki/Cross_Industry_Standard_Process_for_Data_Mining%23cite_note-crispDMguide-10" TargetMode="External"/><Relationship Id="rId12" Type="http://schemas.openxmlformats.org/officeDocument/2006/relationships/hyperlink" Target="http://en.wikipedia.org/wiki/Cross_Industry_Standard_Process_for_Data_Mining%23cite_note-Marban-5" TargetMode="External"/><Relationship Id="rId13" Type="http://schemas.openxmlformats.org/officeDocument/2006/relationships/hyperlink" Target="http://en.wikipedia.org/wiki/Cross_Industry_Standard_Process_for_Data_Mining%23cite_note-Shearer-11" TargetMode="External"/><Relationship Id="rId14" Type="http://schemas.openxmlformats.org/officeDocument/2006/relationships/hyperlink" Target="http://en.wikipedia.org/wiki/Cross_Industry_Standard_Process_for_Data_Mining%23cite_note-kurgan-6" TargetMode="External"/><Relationship Id="rId15" Type="http://schemas.openxmlformats.org/officeDocument/2006/relationships/hyperlink" Target="http://en.wikipedia.org/wiki/Cross_Industry_Standard_Process_for_Data_Mining%23cite_note-AzevedoSantos-7" TargetMode="External"/><Relationship Id="rId16" Type="http://schemas.openxmlformats.org/officeDocument/2006/relationships/hyperlink" Target="http://en.wikipedia.org/wiki/Cross_Industry_Standard_Process_for_Data_Mining%23cite_note-KDnug2002-2" TargetMode="External"/><Relationship Id="rId17" Type="http://schemas.openxmlformats.org/officeDocument/2006/relationships/hyperlink" Target="http://en.wikipedia.org/wiki/Cross_Industry_Standard_Process_for_Data_Mining%23cite_note-KDnug2004-3" TargetMode="External"/><Relationship Id="rId18" Type="http://schemas.openxmlformats.org/officeDocument/2006/relationships/hyperlink" Target="http://en.wikipedia.org/wiki/Cross_Industry_Standard_Process_for_Data_Mining%23cite_note-KDnug2007-4" TargetMode="External"/><Relationship Id="rId19" Type="http://schemas.openxmlformats.org/officeDocument/2006/relationships/hyperlink" Target="http://en.wikipedia.org/wiki/SPSS_Modeler" TargetMode="External"/><Relationship Id="rId1" Type="http://schemas.openxmlformats.org/officeDocument/2006/relationships/notesMaster" Target="../notesMasters/notesMaster1.xml"/><Relationship Id="rId2" Type="http://schemas.openxmlformats.org/officeDocument/2006/relationships/slide" Target="../slides/slide31.xml"/><Relationship Id="rId3" Type="http://schemas.openxmlformats.org/officeDocument/2006/relationships/hyperlink" Target="http://en.wikipedia.org/wiki/European_Strategic_Program_on_Research_in_Information_Technology" TargetMode="External"/><Relationship Id="rId4" Type="http://schemas.openxmlformats.org/officeDocument/2006/relationships/hyperlink" Target="http://en.wikipedia.org/wiki/SPSS_Inc." TargetMode="External"/><Relationship Id="rId5" Type="http://schemas.openxmlformats.org/officeDocument/2006/relationships/hyperlink" Target="http://en.wikipedia.org/wiki/Teradata" TargetMode="External"/><Relationship Id="rId6" Type="http://schemas.openxmlformats.org/officeDocument/2006/relationships/hyperlink" Target="http://en.wikipedia.org/wiki/Daimler_AG" TargetMode="External"/><Relationship Id="rId7" Type="http://schemas.openxmlformats.org/officeDocument/2006/relationships/hyperlink" Target="http://en.wikipedia.org/wiki/NCR_Corporation" TargetMode="External"/><Relationship Id="rId8" Type="http://schemas.openxmlformats.org/officeDocument/2006/relationships/hyperlink" Target="http://en.wikipedia.org/w/index.php?title=OHRA&amp;action=edit&amp;redlink=1" TargetMode="External"/><Relationship Id="rId9" Type="http://schemas.openxmlformats.org/officeDocument/2006/relationships/hyperlink" Target="http://en.wikipedia.org/wiki/Daimler-Benz" TargetMode="External"/><Relationship Id="rId10" Type="http://schemas.openxmlformats.org/officeDocument/2006/relationships/hyperlink" Target="http://en.wikipedia.org/wiki/Cross_Industry_Standard_Process_for_Data_Mining%23cite_note-crispDMbrussels-9" TargetMode="Externa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4.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5.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6.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7.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Many data</a:t>
            </a:r>
            <a:r>
              <a:rPr lang="en-US" baseline="0" dirty="0" smtClean="0"/>
              <a:t> analytics people wonder, “a</a:t>
            </a:r>
            <a:r>
              <a:rPr lang="en-US" dirty="0" smtClean="0"/>
              <a:t>m I doing analytics?”</a:t>
            </a:r>
          </a:p>
          <a:p>
            <a:r>
              <a:rPr lang="en-US" dirty="0" smtClean="0"/>
              <a:t>Usually the answer is yes, but</a:t>
            </a:r>
            <a:r>
              <a:rPr lang="en-US" baseline="0" dirty="0" smtClean="0"/>
              <a:t> what kind?</a:t>
            </a:r>
          </a:p>
          <a:p>
            <a:r>
              <a:rPr lang="en-US" baseline="0" dirty="0" smtClean="0"/>
              <a:t>There are many levels of analytics. Where are you now? Where do you want to be</a:t>
            </a:r>
            <a:r>
              <a:rPr lang="en-US" baseline="0" dirty="0" smtClean="0"/>
              <a:t>?</a:t>
            </a:r>
          </a:p>
          <a:p>
            <a:endParaRPr lang="en-US" baseline="0" dirty="0" smtClean="0"/>
          </a:p>
          <a:p>
            <a:r>
              <a:rPr lang="en-US" dirty="0" smtClean="0"/>
              <a:t>http://</a:t>
            </a:r>
            <a:r>
              <a:rPr lang="en-US" dirty="0" err="1" smtClean="0"/>
              <a:t>www.smhollingsworth.com</a:t>
            </a:r>
            <a:r>
              <a:rPr lang="en-US" dirty="0" smtClean="0"/>
              <a:t>/info/?p=430</a:t>
            </a:r>
          </a:p>
          <a:p>
            <a:endParaRPr lang="en-US" dirty="0" smtClean="0"/>
          </a:p>
          <a:p>
            <a:r>
              <a:rPr lang="en-US" dirty="0" smtClean="0"/>
              <a:t>http://</a:t>
            </a:r>
            <a:r>
              <a:rPr lang="en-US" dirty="0" err="1" smtClean="0"/>
              <a:t>scikit-learn.org</a:t>
            </a:r>
            <a:r>
              <a:rPr lang="en-US" dirty="0" smtClean="0"/>
              <a:t>/0.11/tutorial/</a:t>
            </a:r>
            <a:r>
              <a:rPr lang="en-US" dirty="0" err="1" smtClean="0"/>
              <a:t>statistical_inference</a:t>
            </a:r>
            <a:r>
              <a:rPr lang="en-US" dirty="0" smtClean="0"/>
              <a:t>/</a:t>
            </a:r>
            <a:r>
              <a:rPr lang="en-US" dirty="0" err="1" smtClean="0"/>
              <a:t>unsupervised_learning.html</a:t>
            </a:r>
            <a:endParaRPr lang="en-US" dirty="0" smtClean="0"/>
          </a:p>
          <a:p>
            <a:endParaRPr lang="en-US" dirty="0" smtClean="0"/>
          </a:p>
          <a:p>
            <a:r>
              <a:rPr lang="en-US" dirty="0" smtClean="0"/>
              <a:t>http://</a:t>
            </a:r>
            <a:r>
              <a:rPr lang="en-US" dirty="0" err="1" smtClean="0"/>
              <a:t>en.wikipedia.org</a:t>
            </a:r>
            <a:r>
              <a:rPr lang="en-US" dirty="0" smtClean="0"/>
              <a:t>/wiki/</a:t>
            </a:r>
            <a:r>
              <a:rPr lang="en-US" dirty="0" err="1" smtClean="0"/>
              <a:t>Regression_analysis</a:t>
            </a:r>
            <a:endParaRPr lang="en-US" dirty="0" smtClean="0"/>
          </a:p>
          <a:p>
            <a:endParaRPr lang="en-US" dirty="0" smtClean="0"/>
          </a:p>
          <a:p>
            <a:r>
              <a:rPr lang="en-US" dirty="0" smtClean="0"/>
              <a:t>http://</a:t>
            </a:r>
            <a:r>
              <a:rPr lang="en-US" dirty="0" err="1" smtClean="0"/>
              <a:t>support.sas.com</a:t>
            </a:r>
            <a:r>
              <a:rPr lang="en-US" dirty="0" smtClean="0"/>
              <a:t>/documentation/cdl/en/</a:t>
            </a:r>
            <a:r>
              <a:rPr lang="en-US" dirty="0" err="1" smtClean="0"/>
              <a:t>emxndg</a:t>
            </a:r>
            <a:r>
              <a:rPr lang="en-US" dirty="0" smtClean="0"/>
              <a:t>/64759/HTML/default/viewer.htm#p0x88tgo39zcyfn1qtikby80tn3a.htm</a:t>
            </a:r>
          </a:p>
          <a:p>
            <a:endParaRPr lang="en-US" dirty="0" smtClean="0"/>
          </a:p>
          <a:p>
            <a:r>
              <a:rPr lang="en-US" dirty="0" smtClean="0"/>
              <a:t>http://</a:t>
            </a:r>
            <a:r>
              <a:rPr lang="en-US" dirty="0" err="1" smtClean="0"/>
              <a:t>continuum.io</a:t>
            </a:r>
            <a:r>
              <a:rPr lang="en-US" dirty="0" smtClean="0"/>
              <a:t>/blog/</a:t>
            </a:r>
            <a:r>
              <a:rPr lang="en-US" dirty="0" err="1" smtClean="0"/>
              <a:t>monte-carlo-pricer</a:t>
            </a:r>
            <a:r>
              <a:rPr lang="en-US" dirty="0" smtClean="0"/>
              <a:t> (valuable resource for Monte</a:t>
            </a:r>
            <a:r>
              <a:rPr lang="en-US" baseline="0" dirty="0" smtClean="0"/>
              <a:t> Carlo simulation!!)</a:t>
            </a:r>
            <a:endParaRPr lang="en-US" dirty="0" smtClean="0"/>
          </a:p>
          <a:p>
            <a:endParaRPr lang="en-US" dirty="0"/>
          </a:p>
        </p:txBody>
      </p:sp>
      <p:sp>
        <p:nvSpPr>
          <p:cNvPr id="4" name="Slide Number Placeholder 3"/>
          <p:cNvSpPr>
            <a:spLocks noGrp="1"/>
          </p:cNvSpPr>
          <p:nvPr>
            <p:ph type="sldNum" sz="quarter" idx="10"/>
          </p:nvPr>
        </p:nvSpPr>
        <p:spPr/>
        <p:txBody>
          <a:bodyPr/>
          <a:lstStyle/>
          <a:p>
            <a:fld id="{24D6EBED-C67D-416E-8CA6-2F39602DA113}" type="slidenum">
              <a:rPr lang="en-US" altLang="en-US" smtClean="0"/>
              <a:pPr/>
              <a:t>2</a:t>
            </a:fld>
            <a:endParaRPr lang="en-US" altLang="en-US"/>
          </a:p>
        </p:txBody>
      </p:sp>
    </p:spTree>
    <p:extLst>
      <p:ext uri="{BB962C8B-B14F-4D97-AF65-F5344CB8AC3E}">
        <p14:creationId xmlns:p14="http://schemas.microsoft.com/office/powerpoint/2010/main" val="32446318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 is freeware!  So it can be downloaded from r-project.org for whatever</a:t>
            </a:r>
            <a:r>
              <a:rPr lang="en-US" baseline="0" dirty="0" smtClean="0"/>
              <a:t> operating system you have!</a:t>
            </a:r>
          </a:p>
          <a:p>
            <a:endParaRPr lang="en-US" baseline="0" dirty="0" smtClean="0"/>
          </a:p>
          <a:p>
            <a:r>
              <a:rPr lang="en-US" baseline="0" dirty="0" smtClean="0"/>
              <a:t>On this same website, you can also find an abundance of valuable resources</a:t>
            </a:r>
          </a:p>
          <a:p>
            <a:pPr marL="171450" indent="-171450">
              <a:buFontTx/>
              <a:buChar char="-"/>
            </a:pPr>
            <a:r>
              <a:rPr lang="en-US" baseline="0" dirty="0" smtClean="0"/>
              <a:t>Tutorials and manuals</a:t>
            </a:r>
          </a:p>
          <a:p>
            <a:pPr marL="171450" indent="-171450">
              <a:buFontTx/>
              <a:buChar char="-"/>
            </a:pPr>
            <a:r>
              <a:rPr lang="en-US" baseline="0" dirty="0" smtClean="0"/>
              <a:t>Downloadable packages that make statistical analyses and operations easy and available with simple, one-line commands</a:t>
            </a:r>
          </a:p>
          <a:p>
            <a:pPr marL="171450" indent="-171450">
              <a:buFontTx/>
              <a:buChar char="-"/>
            </a:pPr>
            <a:r>
              <a:rPr lang="en-US" baseline="0" dirty="0" smtClean="0"/>
              <a:t>Shared resources (also available from other websites for the community of R users)</a:t>
            </a:r>
          </a:p>
        </p:txBody>
      </p:sp>
      <p:sp>
        <p:nvSpPr>
          <p:cNvPr id="4" name="Slide Number Placeholder 3"/>
          <p:cNvSpPr>
            <a:spLocks noGrp="1"/>
          </p:cNvSpPr>
          <p:nvPr>
            <p:ph type="sldNum" sz="quarter" idx="10"/>
          </p:nvPr>
        </p:nvSpPr>
        <p:spPr/>
        <p:txBody>
          <a:bodyPr/>
          <a:lstStyle/>
          <a:p>
            <a:fld id="{A1459F39-B369-5D4F-BF58-1D2147E97383}" type="slidenum">
              <a:rPr lang="en-US" smtClean="0"/>
              <a:t>12</a:t>
            </a:fld>
            <a:endParaRPr lang="en-US"/>
          </a:p>
        </p:txBody>
      </p:sp>
    </p:spTree>
    <p:extLst>
      <p:ext uri="{BB962C8B-B14F-4D97-AF65-F5344CB8AC3E}">
        <p14:creationId xmlns:p14="http://schemas.microsoft.com/office/powerpoint/2010/main" val="15875001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Basic</a:t>
            </a:r>
            <a:r>
              <a:rPr lang="en-US" baseline="0" dirty="0" smtClean="0"/>
              <a:t> operations in R look much like those on your calculator!</a:t>
            </a:r>
          </a:p>
          <a:p>
            <a:endParaRPr lang="en-US" baseline="0" dirty="0" smtClean="0"/>
          </a:p>
          <a:p>
            <a:r>
              <a:rPr lang="en-US" baseline="0" dirty="0" smtClean="0"/>
              <a:t>- Assign values to variables &amp; perform operations</a:t>
            </a:r>
          </a:p>
          <a:p>
            <a:endParaRPr lang="en-US" baseline="0" dirty="0" smtClean="0"/>
          </a:p>
          <a:p>
            <a:pPr marL="171450" indent="-171450">
              <a:buFontTx/>
              <a:buChar char="-"/>
            </a:pPr>
            <a:r>
              <a:rPr lang="en-US" baseline="0" dirty="0" smtClean="0"/>
              <a:t>Create lists (variable vectors)</a:t>
            </a:r>
          </a:p>
          <a:p>
            <a:pPr marL="628650" lvl="1" indent="-171450">
              <a:buFontTx/>
              <a:buChar char="-"/>
            </a:pPr>
            <a:r>
              <a:rPr lang="en-US" baseline="0" dirty="0" smtClean="0"/>
              <a:t>Can create graphs from variables</a:t>
            </a:r>
          </a:p>
          <a:p>
            <a:pPr marL="628650" lvl="1" indent="-171450">
              <a:buFontTx/>
              <a:buChar char="-"/>
            </a:pPr>
            <a:r>
              <a:rPr lang="en-US" baseline="0" dirty="0" smtClean="0"/>
              <a:t>Can modify tables for customized properties</a:t>
            </a:r>
          </a:p>
          <a:p>
            <a:endParaRPr lang="en-US" dirty="0"/>
          </a:p>
        </p:txBody>
      </p:sp>
      <p:sp>
        <p:nvSpPr>
          <p:cNvPr id="4" name="Slide Number Placeholder 3"/>
          <p:cNvSpPr>
            <a:spLocks noGrp="1"/>
          </p:cNvSpPr>
          <p:nvPr>
            <p:ph type="sldNum" sz="quarter" idx="10"/>
          </p:nvPr>
        </p:nvSpPr>
        <p:spPr/>
        <p:txBody>
          <a:bodyPr/>
          <a:lstStyle/>
          <a:p>
            <a:fld id="{A1459F39-B369-5D4F-BF58-1D2147E97383}" type="slidenum">
              <a:rPr lang="en-US" smtClean="0"/>
              <a:t>13</a:t>
            </a:fld>
            <a:endParaRPr lang="en-US"/>
          </a:p>
        </p:txBody>
      </p:sp>
    </p:spTree>
    <p:extLst>
      <p:ext uri="{BB962C8B-B14F-4D97-AF65-F5344CB8AC3E}">
        <p14:creationId xmlns:p14="http://schemas.microsoft.com/office/powerpoint/2010/main" val="15875001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is all great, but with all of that typing, it can be easy to forget what you are working with</a:t>
            </a:r>
          </a:p>
          <a:p>
            <a:pPr marL="171450" indent="-171450">
              <a:buFontTx/>
              <a:buChar char="-"/>
            </a:pPr>
            <a:r>
              <a:rPr lang="en-US" baseline="0" dirty="0" smtClean="0"/>
              <a:t>What if we could keep track of all of our variables, see code we were working on as well as executing and view graphs all in the same window?</a:t>
            </a:r>
          </a:p>
          <a:p>
            <a:pPr marL="171450" indent="-171450">
              <a:buFontTx/>
              <a:buChar char="-"/>
            </a:pPr>
            <a:r>
              <a:rPr lang="en-US" baseline="0" dirty="0" smtClean="0"/>
              <a:t>Luckily there is </a:t>
            </a:r>
            <a:r>
              <a:rPr lang="en-US" baseline="0" dirty="0" err="1" smtClean="0"/>
              <a:t>Rstudio</a:t>
            </a:r>
            <a:r>
              <a:rPr lang="en-US" baseline="0" dirty="0" smtClean="0"/>
              <a:t>!  </a:t>
            </a:r>
          </a:p>
          <a:p>
            <a:pPr marL="628650" lvl="1" indent="-171450">
              <a:buFontTx/>
              <a:buChar char="-"/>
            </a:pPr>
            <a:r>
              <a:rPr lang="en-US" baseline="0" dirty="0" smtClean="0"/>
              <a:t>Can download at rstudio.com</a:t>
            </a:r>
          </a:p>
          <a:p>
            <a:pPr marL="171450" lvl="0" indent="-171450">
              <a:buFontTx/>
              <a:buChar char="-"/>
            </a:pPr>
            <a:endParaRPr lang="en-US" baseline="0" dirty="0" smtClean="0"/>
          </a:p>
          <a:p>
            <a:pPr marL="171450" lvl="0" indent="-171450">
              <a:buFontTx/>
              <a:buChar char="-"/>
            </a:pPr>
            <a:r>
              <a:rPr lang="en-US" baseline="0" dirty="0" smtClean="0"/>
              <a:t>Has a Console for executing live code</a:t>
            </a:r>
          </a:p>
          <a:p>
            <a:pPr marL="171450" lvl="0" indent="-171450">
              <a:buFontTx/>
              <a:buChar char="-"/>
            </a:pPr>
            <a:r>
              <a:rPr lang="en-US" baseline="0" dirty="0" smtClean="0"/>
              <a:t>A window for scripting (saved code)</a:t>
            </a:r>
          </a:p>
          <a:p>
            <a:pPr marL="171450" lvl="0" indent="-171450">
              <a:buFontTx/>
              <a:buChar char="-"/>
            </a:pPr>
            <a:r>
              <a:rPr lang="en-US" baseline="0" dirty="0" smtClean="0"/>
              <a:t>An environment to track variables and data</a:t>
            </a:r>
          </a:p>
          <a:p>
            <a:pPr marL="171450" lvl="0" indent="-171450">
              <a:buFontTx/>
              <a:buChar char="-"/>
            </a:pPr>
            <a:r>
              <a:rPr lang="en-US" baseline="0" dirty="0" smtClean="0"/>
              <a:t>History to see lists of previous commands in case you clear your workspace</a:t>
            </a:r>
          </a:p>
          <a:p>
            <a:pPr marL="171450" lvl="0" indent="-171450">
              <a:buFontTx/>
              <a:buChar char="-"/>
            </a:pPr>
            <a:r>
              <a:rPr lang="en-US" baseline="0" dirty="0" err="1" smtClean="0"/>
              <a:t>Multitab</a:t>
            </a:r>
            <a:r>
              <a:rPr lang="en-US" baseline="0" dirty="0" smtClean="0"/>
              <a:t> viewer for plots, packages, help, etc.</a:t>
            </a:r>
          </a:p>
        </p:txBody>
      </p:sp>
      <p:sp>
        <p:nvSpPr>
          <p:cNvPr id="4" name="Slide Number Placeholder 3"/>
          <p:cNvSpPr>
            <a:spLocks noGrp="1"/>
          </p:cNvSpPr>
          <p:nvPr>
            <p:ph type="sldNum" sz="quarter" idx="10"/>
          </p:nvPr>
        </p:nvSpPr>
        <p:spPr/>
        <p:txBody>
          <a:bodyPr/>
          <a:lstStyle/>
          <a:p>
            <a:fld id="{A1459F39-B369-5D4F-BF58-1D2147E97383}" type="slidenum">
              <a:rPr lang="en-US" smtClean="0"/>
              <a:t>14</a:t>
            </a:fld>
            <a:endParaRPr lang="en-US"/>
          </a:p>
        </p:txBody>
      </p:sp>
    </p:spTree>
    <p:extLst>
      <p:ext uri="{BB962C8B-B14F-4D97-AF65-F5344CB8AC3E}">
        <p14:creationId xmlns:p14="http://schemas.microsoft.com/office/powerpoint/2010/main" val="15875001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you can see here, </a:t>
            </a:r>
            <a:r>
              <a:rPr lang="en-US" dirty="0" err="1" smtClean="0"/>
              <a:t>Rstudio</a:t>
            </a:r>
            <a:r>
              <a:rPr lang="en-US" dirty="0" smtClean="0"/>
              <a:t> does much the same things as R, except</a:t>
            </a:r>
            <a:r>
              <a:rPr lang="en-US" baseline="0" dirty="0" smtClean="0"/>
              <a:t> it is all in one place!</a:t>
            </a:r>
            <a:endParaRPr lang="en-US" dirty="0"/>
          </a:p>
        </p:txBody>
      </p:sp>
      <p:sp>
        <p:nvSpPr>
          <p:cNvPr id="4" name="Slide Number Placeholder 3"/>
          <p:cNvSpPr>
            <a:spLocks noGrp="1"/>
          </p:cNvSpPr>
          <p:nvPr>
            <p:ph type="sldNum" sz="quarter" idx="10"/>
          </p:nvPr>
        </p:nvSpPr>
        <p:spPr/>
        <p:txBody>
          <a:bodyPr/>
          <a:lstStyle/>
          <a:p>
            <a:fld id="{A1459F39-B369-5D4F-BF58-1D2147E97383}" type="slidenum">
              <a:rPr lang="en-US" smtClean="0"/>
              <a:t>15</a:t>
            </a:fld>
            <a:endParaRPr lang="en-US"/>
          </a:p>
        </p:txBody>
      </p:sp>
    </p:spTree>
    <p:extLst>
      <p:ext uri="{BB962C8B-B14F-4D97-AF65-F5344CB8AC3E}">
        <p14:creationId xmlns:p14="http://schemas.microsoft.com/office/powerpoint/2010/main" val="15875001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Basic functionality</a:t>
            </a:r>
          </a:p>
          <a:p>
            <a:endParaRPr lang="en-US" dirty="0" smtClean="0"/>
          </a:p>
          <a:p>
            <a:pPr>
              <a:buFont typeface="Wingdings" charset="2"/>
              <a:buChar char="v"/>
            </a:pPr>
            <a:r>
              <a:rPr lang="en-US" dirty="0" smtClean="0">
                <a:effectLst/>
              </a:rPr>
              <a:t>Reading data</a:t>
            </a:r>
          </a:p>
          <a:p>
            <a:pPr>
              <a:buFont typeface="Wingdings" charset="2"/>
              <a:buChar char="v"/>
            </a:pPr>
            <a:r>
              <a:rPr lang="en-US" dirty="0" smtClean="0">
                <a:effectLst/>
              </a:rPr>
              <a:t>Simple data summaries</a:t>
            </a:r>
          </a:p>
          <a:p>
            <a:pPr>
              <a:buFont typeface="Wingdings" charset="2"/>
              <a:buChar char="v"/>
            </a:pPr>
            <a:r>
              <a:rPr lang="en-US" dirty="0" smtClean="0">
                <a:effectLst/>
              </a:rPr>
              <a:t>Graphics</a:t>
            </a:r>
          </a:p>
          <a:p>
            <a:pPr>
              <a:buFont typeface="Wingdings" charset="2"/>
              <a:buChar char="v"/>
            </a:pPr>
            <a:r>
              <a:rPr lang="en-US" dirty="0" smtClean="0">
                <a:effectLst/>
              </a:rPr>
              <a:t>Scripts</a:t>
            </a:r>
          </a:p>
          <a:p>
            <a:pPr>
              <a:buFont typeface="Wingdings" charset="2"/>
              <a:buChar char="v"/>
            </a:pPr>
            <a:r>
              <a:rPr lang="en-US" dirty="0" smtClean="0">
                <a:effectLst/>
              </a:rPr>
              <a:t>Stratified data summaries</a:t>
            </a:r>
          </a:p>
          <a:p>
            <a:pPr>
              <a:buFont typeface="Wingdings" charset="2"/>
              <a:buChar char="v"/>
            </a:pPr>
            <a:r>
              <a:rPr lang="en-US" dirty="0" smtClean="0">
                <a:effectLst/>
              </a:rPr>
              <a:t>Functions and Packages</a:t>
            </a:r>
          </a:p>
          <a:p>
            <a:pPr>
              <a:buFont typeface="Wingdings" charset="2"/>
              <a:buChar char="v"/>
            </a:pPr>
            <a:r>
              <a:rPr lang="en-US" dirty="0" smtClean="0"/>
              <a:t>Models</a:t>
            </a:r>
          </a:p>
          <a:p>
            <a:endParaRPr lang="en-US" dirty="0"/>
          </a:p>
        </p:txBody>
      </p:sp>
      <p:sp>
        <p:nvSpPr>
          <p:cNvPr id="4" name="Slide Number Placeholder 3"/>
          <p:cNvSpPr>
            <a:spLocks noGrp="1"/>
          </p:cNvSpPr>
          <p:nvPr>
            <p:ph type="sldNum" sz="quarter" idx="10"/>
          </p:nvPr>
        </p:nvSpPr>
        <p:spPr/>
        <p:txBody>
          <a:bodyPr/>
          <a:lstStyle/>
          <a:p>
            <a:fld id="{A1459F39-B369-5D4F-BF58-1D2147E97383}" type="slidenum">
              <a:rPr lang="en-US" smtClean="0"/>
              <a:t>16</a:t>
            </a:fld>
            <a:endParaRPr lang="en-US"/>
          </a:p>
        </p:txBody>
      </p:sp>
    </p:spTree>
    <p:extLst>
      <p:ext uri="{BB962C8B-B14F-4D97-AF65-F5344CB8AC3E}">
        <p14:creationId xmlns:p14="http://schemas.microsoft.com/office/powerpoint/2010/main" val="15875001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Working with tables and databases</a:t>
            </a:r>
          </a:p>
          <a:p>
            <a:endParaRPr lang="en-US" dirty="0" smtClean="0"/>
          </a:p>
          <a:p>
            <a:r>
              <a:rPr lang="en-US" dirty="0" smtClean="0"/>
              <a:t>All</a:t>
            </a:r>
            <a:r>
              <a:rPr lang="en-US" baseline="0" dirty="0" smtClean="0"/>
              <a:t> commands in R are treated equally – they all are functions and return values</a:t>
            </a:r>
          </a:p>
          <a:p>
            <a:pPr marL="171450" indent="-171450">
              <a:buFontTx/>
              <a:buChar char="-"/>
            </a:pPr>
            <a:r>
              <a:rPr lang="en-US" baseline="0" dirty="0" smtClean="0"/>
              <a:t>These assign data to a variable</a:t>
            </a:r>
          </a:p>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dirty="0" smtClean="0"/>
              <a:t>Functions have optiona</a:t>
            </a:r>
            <a:r>
              <a:rPr lang="en-US" baseline="0" dirty="0" smtClean="0"/>
              <a:t>l arguments that can be included or excluded based on data type (i.e. </a:t>
            </a:r>
            <a:r>
              <a:rPr lang="en-US" baseline="0" dirty="0" err="1" smtClean="0"/>
              <a:t>sep</a:t>
            </a:r>
            <a:r>
              <a:rPr lang="en-US" baseline="0" dirty="0" smtClean="0"/>
              <a:t>)</a:t>
            </a:r>
          </a:p>
          <a:p>
            <a:pPr marL="171450" indent="-171450">
              <a:buFontTx/>
              <a:buChar char="-"/>
            </a:pPr>
            <a:endParaRPr lang="en-US" dirty="0" smtClean="0"/>
          </a:p>
          <a:p>
            <a:r>
              <a:rPr lang="en-US" dirty="0" smtClean="0"/>
              <a:t>Storing data sets in variables allows</a:t>
            </a:r>
            <a:r>
              <a:rPr lang="en-US" baseline="0" dirty="0" smtClean="0"/>
              <a:t> more than one dataset to be available at any given time</a:t>
            </a:r>
            <a:endParaRPr lang="en-US" dirty="0" smtClean="0"/>
          </a:p>
          <a:p>
            <a:endParaRPr lang="en-US" dirty="0" smtClean="0"/>
          </a:p>
          <a:p>
            <a:r>
              <a:rPr lang="en-US" baseline="0" dirty="0" smtClean="0"/>
              <a:t>We can get into lists of these common functions later, but it is often best to learn by playing around in R!</a:t>
            </a:r>
          </a:p>
          <a:p>
            <a:endParaRPr lang="en-US" dirty="0" smtClean="0"/>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A1459F39-B369-5D4F-BF58-1D2147E97383}" type="slidenum">
              <a:rPr lang="en-US" smtClean="0"/>
              <a:t>17</a:t>
            </a:fld>
            <a:endParaRPr lang="en-US"/>
          </a:p>
        </p:txBody>
      </p:sp>
    </p:spTree>
    <p:extLst>
      <p:ext uri="{BB962C8B-B14F-4D97-AF65-F5344CB8AC3E}">
        <p14:creationId xmlns:p14="http://schemas.microsoft.com/office/powerpoint/2010/main" val="15875001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Working with tables and databases</a:t>
            </a:r>
          </a:p>
          <a:p>
            <a:endParaRPr lang="en-US" dirty="0" smtClean="0"/>
          </a:p>
          <a:p>
            <a:r>
              <a:rPr lang="en-US" dirty="0" smtClean="0"/>
              <a:t>Here we see several</a:t>
            </a:r>
            <a:r>
              <a:rPr lang="en-US" baseline="0" dirty="0" smtClean="0"/>
              <a:t> examples of data tables (this time in R itself to simplify view)</a:t>
            </a:r>
          </a:p>
          <a:p>
            <a:pPr marL="171450" indent="-171450">
              <a:buFontTx/>
              <a:buChar char="-"/>
            </a:pPr>
            <a:r>
              <a:rPr lang="en-US" baseline="0" dirty="0" smtClean="0"/>
              <a:t>Challenger is a data set included with R (many like this to play with)</a:t>
            </a:r>
          </a:p>
          <a:p>
            <a:pPr marL="628650" lvl="1" indent="-171450">
              <a:buFontTx/>
              <a:buChar char="-"/>
            </a:pPr>
            <a:r>
              <a:rPr lang="en-US" baseline="0" dirty="0" smtClean="0"/>
              <a:t>Can access designated rows</a:t>
            </a:r>
          </a:p>
          <a:p>
            <a:pPr marL="628650" lvl="1" indent="-171450">
              <a:buFontTx/>
              <a:buChar char="-"/>
            </a:pPr>
            <a:r>
              <a:rPr lang="en-US" baseline="0" dirty="0" smtClean="0"/>
              <a:t>Rename columns</a:t>
            </a:r>
            <a:endParaRPr lang="en-US" dirty="0" smtClean="0"/>
          </a:p>
          <a:p>
            <a:endParaRPr lang="en-US" dirty="0" smtClean="0"/>
          </a:p>
          <a:p>
            <a:r>
              <a:rPr lang="en-US" dirty="0" smtClean="0"/>
              <a:t>Other function to note: Is.na()</a:t>
            </a:r>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A1459F39-B369-5D4F-BF58-1D2147E97383}" type="slidenum">
              <a:rPr lang="en-US" smtClean="0"/>
              <a:t>18</a:t>
            </a:fld>
            <a:endParaRPr lang="en-US"/>
          </a:p>
        </p:txBody>
      </p:sp>
    </p:spTree>
    <p:extLst>
      <p:ext uri="{BB962C8B-B14F-4D97-AF65-F5344CB8AC3E}">
        <p14:creationId xmlns:p14="http://schemas.microsoft.com/office/powerpoint/2010/main" val="15875001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Working with tables and databases</a:t>
            </a:r>
          </a:p>
          <a:p>
            <a:endParaRPr lang="en-US" dirty="0" smtClean="0"/>
          </a:p>
          <a:p>
            <a:r>
              <a:rPr lang="en-US" dirty="0" smtClean="0"/>
              <a:t>Here we can just see different ways of</a:t>
            </a:r>
            <a:r>
              <a:rPr lang="en-US" baseline="0" dirty="0" smtClean="0"/>
              <a:t> reading data</a:t>
            </a:r>
          </a:p>
          <a:p>
            <a:r>
              <a:rPr lang="en-US" baseline="0" dirty="0" smtClean="0"/>
              <a:t>	- you can consolidate the processes we just went through by putting arguments into initial function!</a:t>
            </a:r>
          </a:p>
          <a:p>
            <a:r>
              <a:rPr lang="en-US" baseline="0" dirty="0" smtClean="0"/>
              <a:t>	- NOTE: you can also read data directly from the web</a:t>
            </a:r>
          </a:p>
          <a:p>
            <a:endParaRPr lang="en-US" dirty="0" smtClean="0"/>
          </a:p>
        </p:txBody>
      </p:sp>
      <p:sp>
        <p:nvSpPr>
          <p:cNvPr id="4" name="Slide Number Placeholder 3"/>
          <p:cNvSpPr>
            <a:spLocks noGrp="1"/>
          </p:cNvSpPr>
          <p:nvPr>
            <p:ph type="sldNum" sz="quarter" idx="10"/>
          </p:nvPr>
        </p:nvSpPr>
        <p:spPr/>
        <p:txBody>
          <a:bodyPr/>
          <a:lstStyle/>
          <a:p>
            <a:fld id="{A1459F39-B369-5D4F-BF58-1D2147E97383}" type="slidenum">
              <a:rPr lang="en-US" smtClean="0"/>
              <a:t>19</a:t>
            </a:fld>
            <a:endParaRPr lang="en-US"/>
          </a:p>
        </p:txBody>
      </p:sp>
    </p:spTree>
    <p:extLst>
      <p:ext uri="{BB962C8B-B14F-4D97-AF65-F5344CB8AC3E}">
        <p14:creationId xmlns:p14="http://schemas.microsoft.com/office/powerpoint/2010/main" val="15875001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Here we see examples of accessing</a:t>
            </a:r>
            <a:r>
              <a:rPr lang="en-US" sz="1200" kern="1200" baseline="0" dirty="0" smtClean="0">
                <a:solidFill>
                  <a:schemeClr val="tx1"/>
                </a:solidFill>
                <a:effectLst/>
                <a:latin typeface="+mn-lt"/>
                <a:ea typeface="+mn-ea"/>
                <a:cs typeface="+mn-cs"/>
              </a:rPr>
              <a:t> </a:t>
            </a:r>
            <a:r>
              <a:rPr lang="en-US" sz="1200" kern="1200" baseline="0" dirty="0" err="1" smtClean="0">
                <a:solidFill>
                  <a:schemeClr val="tx1"/>
                </a:solidFill>
                <a:effectLst/>
                <a:latin typeface="+mn-lt"/>
                <a:ea typeface="+mn-ea"/>
                <a:cs typeface="+mn-cs"/>
              </a:rPr>
              <a:t>dataframe</a:t>
            </a:r>
            <a:r>
              <a:rPr lang="en-US" sz="1200" kern="1200" baseline="0" dirty="0" smtClean="0">
                <a:solidFill>
                  <a:schemeClr val="tx1"/>
                </a:solidFill>
                <a:effectLst/>
                <a:latin typeface="+mn-lt"/>
                <a:ea typeface="+mn-ea"/>
                <a:cs typeface="+mn-cs"/>
              </a:rPr>
              <a:t> elements</a:t>
            </a:r>
          </a:p>
          <a:p>
            <a:pPr marL="171450" indent="-171450">
              <a:buFontTx/>
              <a:buChar char="-"/>
            </a:pPr>
            <a:r>
              <a:rPr lang="en-US" sz="1200" kern="1200" baseline="0" dirty="0" smtClean="0">
                <a:solidFill>
                  <a:schemeClr val="tx1"/>
                </a:solidFill>
                <a:effectLst/>
                <a:latin typeface="+mn-lt"/>
                <a:ea typeface="+mn-ea"/>
                <a:cs typeface="+mn-cs"/>
              </a:rPr>
              <a:t>Whole rows</a:t>
            </a:r>
          </a:p>
          <a:p>
            <a:pPr marL="171450" indent="-171450">
              <a:buFontTx/>
              <a:buChar char="-"/>
            </a:pPr>
            <a:r>
              <a:rPr lang="en-US" sz="1200" kern="1200" baseline="0" dirty="0" smtClean="0">
                <a:solidFill>
                  <a:schemeClr val="tx1"/>
                </a:solidFill>
                <a:effectLst/>
                <a:latin typeface="+mn-lt"/>
                <a:ea typeface="+mn-ea"/>
                <a:cs typeface="+mn-cs"/>
              </a:rPr>
              <a:t>Whole columns</a:t>
            </a:r>
          </a:p>
          <a:p>
            <a:pPr marL="171450" indent="-171450">
              <a:buFontTx/>
              <a:buChar char="-"/>
            </a:pPr>
            <a:r>
              <a:rPr lang="en-US" sz="1200" kern="1200" baseline="0" dirty="0" smtClean="0">
                <a:solidFill>
                  <a:schemeClr val="tx1"/>
                </a:solidFill>
                <a:effectLst/>
                <a:latin typeface="+mn-lt"/>
                <a:ea typeface="+mn-ea"/>
                <a:cs typeface="+mn-cs"/>
              </a:rPr>
              <a:t>Specific subset</a:t>
            </a:r>
          </a:p>
          <a:p>
            <a:pPr marL="171450" indent="-171450">
              <a:buFontTx/>
              <a:buChar char="-"/>
            </a:pPr>
            <a:r>
              <a:rPr lang="en-US" sz="1200" kern="1200" baseline="0" dirty="0" smtClean="0">
                <a:solidFill>
                  <a:schemeClr val="tx1"/>
                </a:solidFill>
                <a:effectLst/>
                <a:latin typeface="+mn-lt"/>
                <a:ea typeface="+mn-ea"/>
                <a:cs typeface="+mn-cs"/>
              </a:rPr>
              <a:t>Reassigning subset</a:t>
            </a:r>
            <a:endParaRPr lang="en-US" sz="1200" kern="1200" dirty="0" smtClean="0">
              <a:solidFill>
                <a:schemeClr val="tx1"/>
              </a:solidFill>
              <a:effectLst/>
              <a:latin typeface="+mn-lt"/>
              <a:ea typeface="+mn-ea"/>
              <a:cs typeface="+mn-cs"/>
            </a:endParaRPr>
          </a:p>
          <a:p>
            <a:endParaRPr lang="en-US" sz="1200" kern="1200" dirty="0" smtClean="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1459F39-B369-5D4F-BF58-1D2147E97383}" type="slidenum">
              <a:rPr lang="en-US" smtClean="0"/>
              <a:t>20</a:t>
            </a:fld>
            <a:endParaRPr lang="en-US"/>
          </a:p>
        </p:txBody>
      </p:sp>
    </p:spTree>
    <p:extLst>
      <p:ext uri="{BB962C8B-B14F-4D97-AF65-F5344CB8AC3E}">
        <p14:creationId xmlns:p14="http://schemas.microsoft.com/office/powerpoint/2010/main" val="15875001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Here are examples of calling items from a database</a:t>
            </a:r>
          </a:p>
          <a:p>
            <a:pPr marL="171450" indent="-171450">
              <a:buFontTx/>
              <a:buChar char="-"/>
            </a:pPr>
            <a:r>
              <a:rPr lang="en-US" sz="1200" kern="1200" dirty="0" smtClean="0">
                <a:solidFill>
                  <a:schemeClr val="tx1"/>
                </a:solidFill>
                <a:effectLst/>
                <a:latin typeface="+mn-lt"/>
                <a:ea typeface="+mn-ea"/>
                <a:cs typeface="+mn-cs"/>
              </a:rPr>
              <a:t>When you</a:t>
            </a:r>
            <a:r>
              <a:rPr lang="en-US" sz="1200" kern="1200" baseline="0" dirty="0" smtClean="0">
                <a:solidFill>
                  <a:schemeClr val="tx1"/>
                </a:solidFill>
                <a:effectLst/>
                <a:latin typeface="+mn-lt"/>
                <a:ea typeface="+mn-ea"/>
                <a:cs typeface="+mn-cs"/>
              </a:rPr>
              <a:t> specify a variable, you only need one call number (because you have turned this into a vector)</a:t>
            </a:r>
          </a:p>
          <a:p>
            <a:pPr marL="171450" indent="-171450">
              <a:buFontTx/>
              <a:buChar char="-"/>
            </a:pPr>
            <a:r>
              <a:rPr lang="en-US" sz="1200" kern="1200" baseline="0" dirty="0" smtClean="0">
                <a:solidFill>
                  <a:schemeClr val="tx1"/>
                </a:solidFill>
                <a:effectLst/>
                <a:latin typeface="+mn-lt"/>
                <a:ea typeface="+mn-ea"/>
                <a:cs typeface="+mn-cs"/>
              </a:rPr>
              <a:t>When no variable is specified, you are still working with the whole </a:t>
            </a:r>
            <a:r>
              <a:rPr lang="en-US" sz="1200" kern="1200" baseline="0" dirty="0" err="1" smtClean="0">
                <a:solidFill>
                  <a:schemeClr val="tx1"/>
                </a:solidFill>
                <a:effectLst/>
                <a:latin typeface="+mn-lt"/>
                <a:ea typeface="+mn-ea"/>
                <a:cs typeface="+mn-cs"/>
              </a:rPr>
              <a:t>dataframe</a:t>
            </a:r>
            <a:r>
              <a:rPr lang="en-US" sz="1200" kern="1200" baseline="0" dirty="0" smtClean="0">
                <a:solidFill>
                  <a:schemeClr val="tx1"/>
                </a:solidFill>
                <a:effectLst/>
                <a:latin typeface="+mn-lt"/>
                <a:ea typeface="+mn-ea"/>
                <a:cs typeface="+mn-cs"/>
              </a:rPr>
              <a:t>, so you need to specify record (row) and column (variable)</a:t>
            </a:r>
            <a:endParaRPr lang="en-US" sz="1200" kern="1200" dirty="0" smtClean="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1459F39-B369-5D4F-BF58-1D2147E97383}" type="slidenum">
              <a:rPr lang="en-US" smtClean="0"/>
              <a:t>21</a:t>
            </a:fld>
            <a:endParaRPr lang="en-US"/>
          </a:p>
        </p:txBody>
      </p:sp>
    </p:spTree>
    <p:extLst>
      <p:ext uri="{BB962C8B-B14F-4D97-AF65-F5344CB8AC3E}">
        <p14:creationId xmlns:p14="http://schemas.microsoft.com/office/powerpoint/2010/main" val="15875001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http://datamininglab.com/media/pdfs/TopTenMistakes.pdf</a:t>
            </a:r>
          </a:p>
          <a:p>
            <a:endParaRPr lang="en-US" dirty="0" smtClean="0"/>
          </a:p>
          <a:p>
            <a:r>
              <a:rPr lang="en-US" dirty="0" smtClean="0"/>
              <a:t>*Mining data to</a:t>
            </a:r>
            <a:r>
              <a:rPr lang="en-US" baseline="0" dirty="0" smtClean="0"/>
              <a:t> extract useful information and patterns is more art than science</a:t>
            </a:r>
          </a:p>
          <a:p>
            <a:endParaRPr lang="en-US" baseline="0" dirty="0" smtClean="0"/>
          </a:p>
          <a:p>
            <a:r>
              <a:rPr lang="en-US" baseline="0" dirty="0" smtClean="0"/>
              <a:t>0) Labeled cases (output and input variables)? Enough critical data to make it worthwhile (generalizing models to unseen cases)?</a:t>
            </a:r>
          </a:p>
          <a:p>
            <a:pPr marL="228600" indent="-228600">
              <a:buAutoNum type="arabicParenR"/>
            </a:pPr>
            <a:r>
              <a:rPr lang="en-US" baseline="0" dirty="0" smtClean="0"/>
              <a:t>Obsessing with refining and adding to models can focus on peculiarities and miss general lessons that will apply to similar data</a:t>
            </a:r>
          </a:p>
          <a:p>
            <a:pPr marL="685800" lvl="1" indent="-228600">
              <a:buAutoNum type="arabicParenR"/>
            </a:pPr>
            <a:r>
              <a:rPr lang="en-US" baseline="0" dirty="0" smtClean="0"/>
              <a:t>Solution: Find the mean of evaluation results from resampling (confidence measure)</a:t>
            </a:r>
          </a:p>
          <a:p>
            <a:pPr marL="228600" indent="-228600">
              <a:buAutoNum type="arabicParenR"/>
            </a:pPr>
            <a:r>
              <a:rPr lang="en-US" baseline="0" dirty="0" smtClean="0"/>
              <a:t>Can force you to credit or blame the model, even if the data is to blame (expertise of practitioner usually makes more difference than model; adding new tools adds little effort)</a:t>
            </a:r>
          </a:p>
          <a:p>
            <a:pPr marL="228600" indent="-228600">
              <a:buAutoNum type="arabicParenR"/>
            </a:pPr>
            <a:r>
              <a:rPr lang="en-US" dirty="0" smtClean="0"/>
              <a:t>Ask</a:t>
            </a:r>
            <a:r>
              <a:rPr lang="en-US" baseline="0" dirty="0" smtClean="0"/>
              <a:t> the right question – broken down into having the right </a:t>
            </a:r>
            <a:r>
              <a:rPr lang="en-US" b="1" baseline="0" dirty="0" smtClean="0"/>
              <a:t>project goal</a:t>
            </a:r>
            <a:r>
              <a:rPr lang="en-US" b="0" baseline="0" dirty="0" smtClean="0"/>
              <a:t> (classify fraud on each instance vs. characterizing normal behavior and deviations/outliers) &amp;</a:t>
            </a:r>
            <a:r>
              <a:rPr lang="en-US" baseline="0" dirty="0" smtClean="0"/>
              <a:t> having an appropriate model goal (Use an asking criterion to evaluate the answer to the problem in a tailored fashion (not always square error))</a:t>
            </a:r>
          </a:p>
          <a:p>
            <a:pPr marL="228600" indent="-228600">
              <a:buAutoNum type="arabicParenR"/>
            </a:pPr>
            <a:r>
              <a:rPr lang="en-US" baseline="0" dirty="0" smtClean="0"/>
              <a:t>Don’t tune out wisdom while letting the data speak! Bring in people familiar with the domain</a:t>
            </a:r>
          </a:p>
          <a:p>
            <a:pPr marL="228600" indent="-228600">
              <a:buAutoNum type="arabicParenR"/>
            </a:pPr>
            <a:r>
              <a:rPr lang="en-US" baseline="0" dirty="0" smtClean="0"/>
              <a:t>Versions of the output variable being made model candidate inputs (date-stamp records)</a:t>
            </a:r>
          </a:p>
          <a:p>
            <a:pPr marL="228600" indent="-228600">
              <a:buAutoNum type="arabicParenR"/>
            </a:pPr>
            <a:r>
              <a:rPr lang="en-US" baseline="0" dirty="0" smtClean="0"/>
              <a:t>Outliers and leverage points could be the results themselves! (visualize to see if they are mistakes or findings)</a:t>
            </a:r>
          </a:p>
          <a:p>
            <a:pPr marL="228600" indent="-228600">
              <a:buAutoNum type="arabicParenR"/>
            </a:pPr>
            <a:r>
              <a:rPr lang="en-US" baseline="0" dirty="0" smtClean="0"/>
              <a:t>We try to simplify things and early hypotheses are hard to dethrone</a:t>
            </a:r>
          </a:p>
          <a:p>
            <a:pPr marL="228600" indent="-228600">
              <a:buAutoNum type="arabicParenR"/>
            </a:pPr>
            <a:r>
              <a:rPr lang="en-US" baseline="0" dirty="0" smtClean="0"/>
              <a:t>EX: cannot answer inquiries if the input is outside of the model’s training bounds</a:t>
            </a:r>
          </a:p>
          <a:p>
            <a:pPr marL="228600" indent="-228600">
              <a:buAutoNum type="arabicParenR"/>
            </a:pPr>
            <a:r>
              <a:rPr lang="en-US" baseline="0" dirty="0" smtClean="0"/>
              <a:t>Interesting cases are like finding a needle in a haystack, but many algorithms need a ratio less than 10:1 to perform well in practice. Must down-sample or up-sample.</a:t>
            </a:r>
          </a:p>
          <a:p>
            <a:pPr marL="685800" lvl="1" indent="-228600">
              <a:buAutoNum type="arabicParenR"/>
            </a:pPr>
            <a:r>
              <a:rPr lang="en-US" baseline="0" dirty="0" smtClean="0"/>
              <a:t>Solution: split data into sets, up-sample rare cases in training set only (stratified samples); make sure to include all variables that need to be represented in each subset!</a:t>
            </a:r>
          </a:p>
          <a:p>
            <a:pPr marL="228600" indent="-228600">
              <a:buAutoNum type="arabicParenR"/>
            </a:pPr>
            <a:r>
              <a:rPr lang="en-US" baseline="0" dirty="0" smtClean="0"/>
              <a:t>Build several models and interpret the resulting distribution of used variables rather than the set chosen by the single best model</a:t>
            </a:r>
          </a:p>
          <a:p>
            <a:pPr marL="228600" indent="-228600">
              <a:buAutoNum type="arabicParenR"/>
            </a:pPr>
            <a:endParaRPr lang="en-US" baseline="0" dirty="0" smtClean="0"/>
          </a:p>
          <a:p>
            <a:pPr marL="0" indent="0">
              <a:buNone/>
            </a:pPr>
            <a:r>
              <a:rPr lang="en-US" baseline="0" dirty="0" smtClean="0"/>
              <a:t>Success comes from learning from mistakes – so make mistakes early!!!</a:t>
            </a:r>
          </a:p>
          <a:p>
            <a:pPr marL="228600" indent="-228600">
              <a:buAutoNum type="arabicParenR"/>
            </a:pPr>
            <a:endParaRPr lang="en-US" dirty="0"/>
          </a:p>
        </p:txBody>
      </p:sp>
      <p:sp>
        <p:nvSpPr>
          <p:cNvPr id="4" name="Slide Number Placeholder 3"/>
          <p:cNvSpPr>
            <a:spLocks noGrp="1"/>
          </p:cNvSpPr>
          <p:nvPr>
            <p:ph type="sldNum" sz="quarter" idx="10"/>
          </p:nvPr>
        </p:nvSpPr>
        <p:spPr/>
        <p:txBody>
          <a:bodyPr/>
          <a:lstStyle/>
          <a:p>
            <a:fld id="{54EF7414-5507-8E4D-9EE5-A742DCF08D43}" type="slidenum">
              <a:rPr lang="en-US" smtClean="0"/>
              <a:t>3</a:t>
            </a:fld>
            <a:endParaRPr lang="en-US"/>
          </a:p>
        </p:txBody>
      </p:sp>
    </p:spTree>
    <p:extLst>
      <p:ext uri="{BB962C8B-B14F-4D97-AF65-F5344CB8AC3E}">
        <p14:creationId xmlns:p14="http://schemas.microsoft.com/office/powerpoint/2010/main" val="181152360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Working with tables and database</a:t>
            </a:r>
            <a:r>
              <a:rPr lang="en-US" baseline="0" dirty="0" smtClean="0"/>
              <a:t>: </a:t>
            </a:r>
            <a:r>
              <a:rPr lang="en-US" dirty="0" smtClean="0"/>
              <a:t>Last 3</a:t>
            </a:r>
          </a:p>
          <a:p>
            <a:pPr marL="171450" indent="-171450">
              <a:buFontTx/>
              <a:buChar char="-"/>
            </a:pPr>
            <a:r>
              <a:rPr lang="en-US" dirty="0" smtClean="0"/>
              <a:t>Mean of</a:t>
            </a:r>
            <a:r>
              <a:rPr lang="en-US" baseline="0" dirty="0" smtClean="0"/>
              <a:t> temperature when there was an antibiotic used</a:t>
            </a:r>
          </a:p>
          <a:p>
            <a:pPr marL="171450" indent="-171450">
              <a:buFontTx/>
              <a:buChar char="-"/>
            </a:pPr>
            <a:r>
              <a:rPr lang="en-US" baseline="0" dirty="0" smtClean="0"/>
              <a:t>Mean of temperature when sex=2 for the antibiotic data set</a:t>
            </a:r>
          </a:p>
          <a:p>
            <a:pPr marL="171450" indent="-171450">
              <a:buFontTx/>
              <a:buChar char="-"/>
            </a:pPr>
            <a:r>
              <a:rPr lang="en-US" baseline="0" dirty="0" smtClean="0"/>
              <a:t>Mean of instances of cases within antibiotics when temperature&gt;99 (percentage of the time this occurs)</a:t>
            </a:r>
            <a:endParaRPr lang="en-US" dirty="0"/>
          </a:p>
        </p:txBody>
      </p:sp>
      <p:sp>
        <p:nvSpPr>
          <p:cNvPr id="4" name="Slide Number Placeholder 3"/>
          <p:cNvSpPr>
            <a:spLocks noGrp="1"/>
          </p:cNvSpPr>
          <p:nvPr>
            <p:ph type="sldNum" sz="quarter" idx="10"/>
          </p:nvPr>
        </p:nvSpPr>
        <p:spPr/>
        <p:txBody>
          <a:bodyPr/>
          <a:lstStyle/>
          <a:p>
            <a:fld id="{A1459F39-B369-5D4F-BF58-1D2147E97383}" type="slidenum">
              <a:rPr lang="en-US" smtClean="0"/>
              <a:t>22</a:t>
            </a:fld>
            <a:endParaRPr lang="en-US"/>
          </a:p>
        </p:txBody>
      </p:sp>
    </p:spTree>
    <p:extLst>
      <p:ext uri="{BB962C8B-B14F-4D97-AF65-F5344CB8AC3E}">
        <p14:creationId xmlns:p14="http://schemas.microsoft.com/office/powerpoint/2010/main" val="158750016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Working with tables and databases</a:t>
            </a:r>
          </a:p>
          <a:p>
            <a:pPr>
              <a:buFont typeface="Wingdings" charset="2"/>
              <a:buNone/>
            </a:pPr>
            <a:r>
              <a:rPr lang="en-US" dirty="0" smtClean="0">
                <a:effectLst/>
              </a:rPr>
              <a:t>- Factors represent categorical variables. You can’t do mathematical operations on them (except for</a:t>
            </a:r>
            <a:r>
              <a:rPr lang="en-US" baseline="0" dirty="0" smtClean="0">
                <a:effectLst/>
              </a:rPr>
              <a:t> </a:t>
            </a:r>
            <a:r>
              <a:rPr lang="en-US" dirty="0" smtClean="0">
                <a:effectLst/>
              </a:rPr>
              <a:t>==)</a:t>
            </a:r>
          </a:p>
          <a:p>
            <a:pPr>
              <a:buFont typeface="Wingdings" charset="2"/>
              <a:buNone/>
            </a:pPr>
            <a:endParaRPr lang="en-US" dirty="0" smtClean="0">
              <a:effectLst/>
            </a:endParaRPr>
          </a:p>
          <a:p>
            <a:endParaRPr lang="en-US" dirty="0"/>
          </a:p>
        </p:txBody>
      </p:sp>
      <p:sp>
        <p:nvSpPr>
          <p:cNvPr id="4" name="Slide Number Placeholder 3"/>
          <p:cNvSpPr>
            <a:spLocks noGrp="1"/>
          </p:cNvSpPr>
          <p:nvPr>
            <p:ph type="sldNum" sz="quarter" idx="10"/>
          </p:nvPr>
        </p:nvSpPr>
        <p:spPr/>
        <p:txBody>
          <a:bodyPr/>
          <a:lstStyle/>
          <a:p>
            <a:fld id="{A1459F39-B369-5D4F-BF58-1D2147E97383}" type="slidenum">
              <a:rPr lang="en-US" smtClean="0"/>
              <a:t>23</a:t>
            </a:fld>
            <a:endParaRPr lang="en-US"/>
          </a:p>
        </p:txBody>
      </p:sp>
    </p:spTree>
    <p:extLst>
      <p:ext uri="{BB962C8B-B14F-4D97-AF65-F5344CB8AC3E}">
        <p14:creationId xmlns:p14="http://schemas.microsoft.com/office/powerpoint/2010/main" val="31636132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8288" indent="0">
              <a:buNone/>
            </a:pPr>
            <a:r>
              <a:rPr lang="en-US" dirty="0" smtClean="0">
                <a:effectLst/>
              </a:rPr>
              <a:t>plot()</a:t>
            </a:r>
            <a:r>
              <a:rPr lang="en-US" baseline="0" dirty="0" smtClean="0">
                <a:effectLst/>
              </a:rPr>
              <a:t> </a:t>
            </a:r>
            <a:r>
              <a:rPr lang="en-US" dirty="0" smtClean="0">
                <a:effectLst/>
              </a:rPr>
              <a:t>command can be written plot(</a:t>
            </a:r>
            <a:r>
              <a:rPr lang="en-US" dirty="0" err="1" smtClean="0">
                <a:effectLst/>
              </a:rPr>
              <a:t>salary~rank</a:t>
            </a:r>
            <a:r>
              <a:rPr lang="en-US" dirty="0" smtClean="0">
                <a:effectLst/>
              </a:rPr>
              <a:t>, data=salary)</a:t>
            </a:r>
          </a:p>
          <a:p>
            <a:pPr marL="189738" indent="-171450">
              <a:buFontTx/>
              <a:buChar char="-"/>
            </a:pPr>
            <a:r>
              <a:rPr lang="en-US" dirty="0" smtClean="0">
                <a:effectLst/>
              </a:rPr>
              <a:t>Formula system</a:t>
            </a:r>
          </a:p>
          <a:p>
            <a:pPr marL="189738" indent="-171450">
              <a:buFontTx/>
              <a:buChar char="-"/>
            </a:pPr>
            <a:r>
              <a:rPr lang="en-US" dirty="0" smtClean="0">
                <a:effectLst/>
              </a:rPr>
              <a:t>Or in plot(</a:t>
            </a:r>
            <a:r>
              <a:rPr lang="en-US" dirty="0" err="1" smtClean="0">
                <a:effectLst/>
              </a:rPr>
              <a:t>x,y</a:t>
            </a:r>
            <a:r>
              <a:rPr lang="en-US" dirty="0" smtClean="0">
                <a:effectLst/>
              </a:rPr>
              <a:t>)</a:t>
            </a:r>
          </a:p>
          <a:p>
            <a:pPr marL="189738" indent="-171450">
              <a:buFontTx/>
              <a:buChar char="-"/>
            </a:pPr>
            <a:endParaRPr lang="en-US" dirty="0" smtClean="0">
              <a:effectLst/>
            </a:endParaRPr>
          </a:p>
          <a:p>
            <a:pPr marL="18288" indent="0">
              <a:buFontTx/>
              <a:buNone/>
            </a:pPr>
            <a:r>
              <a:rPr lang="en-US" dirty="0" smtClean="0">
                <a:effectLst/>
              </a:rPr>
              <a:t>Demo with demo(graphics)</a:t>
            </a:r>
          </a:p>
          <a:p>
            <a:endParaRPr lang="en-US" dirty="0"/>
          </a:p>
        </p:txBody>
      </p:sp>
      <p:sp>
        <p:nvSpPr>
          <p:cNvPr id="4" name="Slide Number Placeholder 3"/>
          <p:cNvSpPr>
            <a:spLocks noGrp="1"/>
          </p:cNvSpPr>
          <p:nvPr>
            <p:ph type="sldNum" sz="quarter" idx="10"/>
          </p:nvPr>
        </p:nvSpPr>
        <p:spPr/>
        <p:txBody>
          <a:bodyPr/>
          <a:lstStyle/>
          <a:p>
            <a:fld id="{A1459F39-B369-5D4F-BF58-1D2147E97383}" type="slidenum">
              <a:rPr lang="en-US" smtClean="0"/>
              <a:t>24</a:t>
            </a:fld>
            <a:endParaRPr lang="en-US"/>
          </a:p>
        </p:txBody>
      </p:sp>
    </p:spTree>
    <p:extLst>
      <p:ext uri="{BB962C8B-B14F-4D97-AF65-F5344CB8AC3E}">
        <p14:creationId xmlns:p14="http://schemas.microsoft.com/office/powerpoint/2010/main" val="15875001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Working with tables </a:t>
            </a:r>
            <a:r>
              <a:rPr lang="en-US" smtClean="0"/>
              <a:t>and databases</a:t>
            </a:r>
            <a:endParaRPr lang="en-US" dirty="0"/>
          </a:p>
        </p:txBody>
      </p:sp>
      <p:sp>
        <p:nvSpPr>
          <p:cNvPr id="4" name="Slide Number Placeholder 3"/>
          <p:cNvSpPr>
            <a:spLocks noGrp="1"/>
          </p:cNvSpPr>
          <p:nvPr>
            <p:ph type="sldNum" sz="quarter" idx="10"/>
          </p:nvPr>
        </p:nvSpPr>
        <p:spPr/>
        <p:txBody>
          <a:bodyPr/>
          <a:lstStyle/>
          <a:p>
            <a:fld id="{A1459F39-B369-5D4F-BF58-1D2147E97383}" type="slidenum">
              <a:rPr lang="en-US" smtClean="0"/>
              <a:t>25</a:t>
            </a:fld>
            <a:endParaRPr lang="en-US"/>
          </a:p>
        </p:txBody>
      </p:sp>
    </p:spTree>
    <p:extLst>
      <p:ext uri="{BB962C8B-B14F-4D97-AF65-F5344CB8AC3E}">
        <p14:creationId xmlns:p14="http://schemas.microsoft.com/office/powerpoint/2010/main" val="158750016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Conclusion</a:t>
            </a:r>
            <a:endParaRPr lang="en-US" dirty="0"/>
          </a:p>
        </p:txBody>
      </p:sp>
      <p:sp>
        <p:nvSpPr>
          <p:cNvPr id="4" name="Slide Number Placeholder 3"/>
          <p:cNvSpPr>
            <a:spLocks noGrp="1"/>
          </p:cNvSpPr>
          <p:nvPr>
            <p:ph type="sldNum" sz="quarter" idx="10"/>
          </p:nvPr>
        </p:nvSpPr>
        <p:spPr/>
        <p:txBody>
          <a:bodyPr/>
          <a:lstStyle/>
          <a:p>
            <a:fld id="{A1459F39-B369-5D4F-BF58-1D2147E97383}" type="slidenum">
              <a:rPr lang="en-US" smtClean="0"/>
              <a:t>26</a:t>
            </a:fld>
            <a:endParaRPr lang="en-US"/>
          </a:p>
        </p:txBody>
      </p:sp>
    </p:spTree>
    <p:extLst>
      <p:ext uri="{BB962C8B-B14F-4D97-AF65-F5344CB8AC3E}">
        <p14:creationId xmlns:p14="http://schemas.microsoft.com/office/powerpoint/2010/main" val="158750016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Conclusion</a:t>
            </a:r>
            <a:endParaRPr lang="en-US" dirty="0"/>
          </a:p>
        </p:txBody>
      </p:sp>
      <p:sp>
        <p:nvSpPr>
          <p:cNvPr id="4" name="Slide Number Placeholder 3"/>
          <p:cNvSpPr>
            <a:spLocks noGrp="1"/>
          </p:cNvSpPr>
          <p:nvPr>
            <p:ph type="sldNum" sz="quarter" idx="10"/>
          </p:nvPr>
        </p:nvSpPr>
        <p:spPr/>
        <p:txBody>
          <a:bodyPr/>
          <a:lstStyle/>
          <a:p>
            <a:fld id="{A1459F39-B369-5D4F-BF58-1D2147E97383}" type="slidenum">
              <a:rPr lang="en-US" smtClean="0"/>
              <a:t>27</a:t>
            </a:fld>
            <a:endParaRPr lang="en-US"/>
          </a:p>
        </p:txBody>
      </p:sp>
    </p:spTree>
    <p:extLst>
      <p:ext uri="{BB962C8B-B14F-4D97-AF65-F5344CB8AC3E}">
        <p14:creationId xmlns:p14="http://schemas.microsoft.com/office/powerpoint/2010/main" val="205478682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Conclusion</a:t>
            </a:r>
            <a:endParaRPr lang="en-US" dirty="0"/>
          </a:p>
        </p:txBody>
      </p:sp>
      <p:sp>
        <p:nvSpPr>
          <p:cNvPr id="4" name="Slide Number Placeholder 3"/>
          <p:cNvSpPr>
            <a:spLocks noGrp="1"/>
          </p:cNvSpPr>
          <p:nvPr>
            <p:ph type="sldNum" sz="quarter" idx="10"/>
          </p:nvPr>
        </p:nvSpPr>
        <p:spPr/>
        <p:txBody>
          <a:bodyPr/>
          <a:lstStyle/>
          <a:p>
            <a:fld id="{A1459F39-B369-5D4F-BF58-1D2147E97383}" type="slidenum">
              <a:rPr lang="en-US" smtClean="0"/>
              <a:t>28</a:t>
            </a:fld>
            <a:endParaRPr lang="en-US"/>
          </a:p>
        </p:txBody>
      </p:sp>
    </p:spTree>
    <p:extLst>
      <p:ext uri="{BB962C8B-B14F-4D97-AF65-F5344CB8AC3E}">
        <p14:creationId xmlns:p14="http://schemas.microsoft.com/office/powerpoint/2010/main" val="158750016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Working with tables </a:t>
            </a:r>
            <a:r>
              <a:rPr lang="en-US" smtClean="0"/>
              <a:t>and databases</a:t>
            </a:r>
            <a:endParaRPr lang="en-US" dirty="0"/>
          </a:p>
        </p:txBody>
      </p:sp>
      <p:sp>
        <p:nvSpPr>
          <p:cNvPr id="4" name="Slide Number Placeholder 3"/>
          <p:cNvSpPr>
            <a:spLocks noGrp="1"/>
          </p:cNvSpPr>
          <p:nvPr>
            <p:ph type="sldNum" sz="quarter" idx="10"/>
          </p:nvPr>
        </p:nvSpPr>
        <p:spPr/>
        <p:txBody>
          <a:bodyPr/>
          <a:lstStyle/>
          <a:p>
            <a:fld id="{A1459F39-B369-5D4F-BF58-1D2147E97383}" type="slidenum">
              <a:rPr lang="en-US" smtClean="0"/>
              <a:t>29</a:t>
            </a:fld>
            <a:endParaRPr lang="en-US"/>
          </a:p>
        </p:txBody>
      </p:sp>
    </p:spTree>
    <p:extLst>
      <p:ext uri="{BB962C8B-B14F-4D97-AF65-F5344CB8AC3E}">
        <p14:creationId xmlns:p14="http://schemas.microsoft.com/office/powerpoint/2010/main" val="68773804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Conclusion</a:t>
            </a:r>
            <a:endParaRPr lang="en-US" dirty="0"/>
          </a:p>
        </p:txBody>
      </p:sp>
      <p:sp>
        <p:nvSpPr>
          <p:cNvPr id="4" name="Slide Number Placeholder 3"/>
          <p:cNvSpPr>
            <a:spLocks noGrp="1"/>
          </p:cNvSpPr>
          <p:nvPr>
            <p:ph type="sldNum" sz="quarter" idx="10"/>
          </p:nvPr>
        </p:nvSpPr>
        <p:spPr/>
        <p:txBody>
          <a:bodyPr/>
          <a:lstStyle/>
          <a:p>
            <a:fld id="{A1459F39-B369-5D4F-BF58-1D2147E97383}" type="slidenum">
              <a:rPr lang="en-US" smtClean="0"/>
              <a:t>30</a:t>
            </a:fld>
            <a:endParaRPr lang="en-US"/>
          </a:p>
        </p:txBody>
      </p:sp>
    </p:spTree>
    <p:extLst>
      <p:ext uri="{BB962C8B-B14F-4D97-AF65-F5344CB8AC3E}">
        <p14:creationId xmlns:p14="http://schemas.microsoft.com/office/powerpoint/2010/main" val="205478682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CRISP-DM was conceived in 1996. In 1997 it got underway as a European Union project under the </a:t>
            </a:r>
            <a:r>
              <a:rPr lang="en-US" sz="1200" b="0" i="0" u="none" strike="noStrike" kern="1200" dirty="0" smtClean="0">
                <a:solidFill>
                  <a:schemeClr val="tx1"/>
                </a:solidFill>
                <a:effectLst/>
                <a:latin typeface="+mn-lt"/>
                <a:ea typeface="+mn-ea"/>
                <a:cs typeface="+mn-cs"/>
                <a:hlinkClick r:id="rId3" tooltip="European Strategic Program on Research in Information Technology"/>
              </a:rPr>
              <a:t>ESPRIT</a:t>
            </a:r>
            <a:r>
              <a:rPr lang="en-US" sz="1200" b="0" i="0" kern="1200" dirty="0" smtClean="0">
                <a:solidFill>
                  <a:schemeClr val="tx1"/>
                </a:solidFill>
                <a:effectLst/>
                <a:latin typeface="+mn-lt"/>
                <a:ea typeface="+mn-ea"/>
                <a:cs typeface="+mn-cs"/>
              </a:rPr>
              <a:t> funding initiative. The project was led by five companies: </a:t>
            </a:r>
            <a:r>
              <a:rPr lang="en-US" sz="1200" b="0" i="0" u="none" strike="noStrike" kern="1200" dirty="0" smtClean="0">
                <a:solidFill>
                  <a:schemeClr val="tx1"/>
                </a:solidFill>
                <a:effectLst/>
                <a:latin typeface="+mn-lt"/>
                <a:ea typeface="+mn-ea"/>
                <a:cs typeface="+mn-cs"/>
                <a:hlinkClick r:id="rId4" tooltip="SPSS Inc."/>
              </a:rPr>
              <a:t>SPSS</a:t>
            </a:r>
            <a:r>
              <a:rPr lang="en-US" sz="1200" b="0" i="0" kern="1200" dirty="0" smtClean="0">
                <a:solidFill>
                  <a:schemeClr val="tx1"/>
                </a:solidFill>
                <a:effectLst/>
                <a:latin typeface="+mn-lt"/>
                <a:ea typeface="+mn-ea"/>
                <a:cs typeface="+mn-cs"/>
              </a:rPr>
              <a:t>, </a:t>
            </a:r>
            <a:r>
              <a:rPr lang="en-US" sz="1200" b="0" i="0" u="none" strike="noStrike" kern="1200" dirty="0" smtClean="0">
                <a:solidFill>
                  <a:schemeClr val="tx1"/>
                </a:solidFill>
                <a:effectLst/>
                <a:latin typeface="+mn-lt"/>
                <a:ea typeface="+mn-ea"/>
                <a:cs typeface="+mn-cs"/>
                <a:hlinkClick r:id="rId5" tooltip="Teradata"/>
              </a:rPr>
              <a:t>Teradata</a:t>
            </a:r>
            <a:r>
              <a:rPr lang="en-US" sz="1200" b="0" i="0" kern="1200" dirty="0" smtClean="0">
                <a:solidFill>
                  <a:schemeClr val="tx1"/>
                </a:solidFill>
                <a:effectLst/>
                <a:latin typeface="+mn-lt"/>
                <a:ea typeface="+mn-ea"/>
                <a:cs typeface="+mn-cs"/>
              </a:rPr>
              <a:t>, </a:t>
            </a:r>
            <a:r>
              <a:rPr lang="en-US" sz="1200" b="0" i="0" u="none" strike="noStrike" kern="1200" dirty="0" smtClean="0">
                <a:solidFill>
                  <a:schemeClr val="tx1"/>
                </a:solidFill>
                <a:effectLst/>
                <a:latin typeface="+mn-lt"/>
                <a:ea typeface="+mn-ea"/>
                <a:cs typeface="+mn-cs"/>
                <a:hlinkClick r:id="rId6" tooltip="Daimler AG"/>
              </a:rPr>
              <a:t>Daimler AG</a:t>
            </a:r>
            <a:r>
              <a:rPr lang="en-US" sz="1200" b="0" i="0" kern="1200" dirty="0" smtClean="0">
                <a:solidFill>
                  <a:schemeClr val="tx1"/>
                </a:solidFill>
                <a:effectLst/>
                <a:latin typeface="+mn-lt"/>
                <a:ea typeface="+mn-ea"/>
                <a:cs typeface="+mn-cs"/>
              </a:rPr>
              <a:t>, </a:t>
            </a:r>
            <a:r>
              <a:rPr lang="en-US" sz="1200" b="0" i="0" u="none" strike="noStrike" kern="1200" dirty="0" smtClean="0">
                <a:solidFill>
                  <a:schemeClr val="tx1"/>
                </a:solidFill>
                <a:effectLst/>
                <a:latin typeface="+mn-lt"/>
                <a:ea typeface="+mn-ea"/>
                <a:cs typeface="+mn-cs"/>
                <a:hlinkClick r:id="rId7" tooltip="NCR Corporation"/>
              </a:rPr>
              <a:t>NCR Corporation</a:t>
            </a:r>
            <a:r>
              <a:rPr lang="en-US" sz="1200" b="0" i="0" kern="1200" dirty="0" smtClean="0">
                <a:solidFill>
                  <a:schemeClr val="tx1"/>
                </a:solidFill>
                <a:effectLst/>
                <a:latin typeface="+mn-lt"/>
                <a:ea typeface="+mn-ea"/>
                <a:cs typeface="+mn-cs"/>
              </a:rPr>
              <a:t> and </a:t>
            </a:r>
            <a:r>
              <a:rPr lang="en-US" sz="1200" b="0" i="0" u="none" strike="noStrike" kern="1200" dirty="0" smtClean="0">
                <a:solidFill>
                  <a:schemeClr val="tx1"/>
                </a:solidFill>
                <a:effectLst/>
                <a:latin typeface="+mn-lt"/>
                <a:ea typeface="+mn-ea"/>
                <a:cs typeface="+mn-cs"/>
                <a:hlinkClick r:id="rId8" tooltip="OHRA (page does not exist)"/>
              </a:rPr>
              <a:t>OHRA</a:t>
            </a:r>
            <a:r>
              <a:rPr lang="en-US" sz="1200" b="0" i="0" kern="1200" dirty="0" smtClean="0">
                <a:solidFill>
                  <a:schemeClr val="tx1"/>
                </a:solidFill>
                <a:effectLst/>
                <a:latin typeface="+mn-lt"/>
                <a:ea typeface="+mn-ea"/>
                <a:cs typeface="+mn-cs"/>
              </a:rPr>
              <a:t>, an insurance company.</a:t>
            </a:r>
          </a:p>
          <a:p>
            <a:r>
              <a:rPr lang="en-US" sz="1200" b="0" i="0" kern="1200" dirty="0" smtClean="0">
                <a:solidFill>
                  <a:schemeClr val="tx1"/>
                </a:solidFill>
                <a:effectLst/>
                <a:latin typeface="+mn-lt"/>
                <a:ea typeface="+mn-ea"/>
                <a:cs typeface="+mn-cs"/>
              </a:rPr>
              <a:t>This core consortium brought different experiences to the project: ISL, later acquired and merged into </a:t>
            </a:r>
            <a:r>
              <a:rPr lang="en-US" sz="1200" b="0" i="0" u="none" strike="noStrike" kern="1200" dirty="0" smtClean="0">
                <a:solidFill>
                  <a:schemeClr val="tx1"/>
                </a:solidFill>
                <a:effectLst/>
                <a:latin typeface="+mn-lt"/>
                <a:ea typeface="+mn-ea"/>
                <a:cs typeface="+mn-cs"/>
                <a:hlinkClick r:id="rId4" tooltip="SPSS Inc."/>
              </a:rPr>
              <a:t>SPSS Inc.</a:t>
            </a:r>
            <a:r>
              <a:rPr lang="en-US" sz="1200" b="0" i="0" kern="1200" dirty="0" smtClean="0">
                <a:solidFill>
                  <a:schemeClr val="tx1"/>
                </a:solidFill>
                <a:effectLst/>
                <a:latin typeface="+mn-lt"/>
                <a:ea typeface="+mn-ea"/>
                <a:cs typeface="+mn-cs"/>
              </a:rPr>
              <a:t> The computer giant </a:t>
            </a:r>
            <a:r>
              <a:rPr lang="en-US" sz="1200" b="0" i="0" u="none" strike="noStrike" kern="1200" dirty="0" smtClean="0">
                <a:solidFill>
                  <a:schemeClr val="tx1"/>
                </a:solidFill>
                <a:effectLst/>
                <a:latin typeface="+mn-lt"/>
                <a:ea typeface="+mn-ea"/>
                <a:cs typeface="+mn-cs"/>
                <a:hlinkClick r:id="rId7" tooltip="NCR Corporation"/>
              </a:rPr>
              <a:t>NCR Corporation</a:t>
            </a:r>
            <a:r>
              <a:rPr lang="en-US" sz="1200" b="0" i="0" kern="1200" dirty="0" smtClean="0">
                <a:solidFill>
                  <a:schemeClr val="tx1"/>
                </a:solidFill>
                <a:effectLst/>
                <a:latin typeface="+mn-lt"/>
                <a:ea typeface="+mn-ea"/>
                <a:cs typeface="+mn-cs"/>
              </a:rPr>
              <a:t> produced the </a:t>
            </a:r>
            <a:r>
              <a:rPr lang="en-US" sz="1200" b="0" i="0" u="none" strike="noStrike" kern="1200" dirty="0" smtClean="0">
                <a:solidFill>
                  <a:schemeClr val="tx1"/>
                </a:solidFill>
                <a:effectLst/>
                <a:latin typeface="+mn-lt"/>
                <a:ea typeface="+mn-ea"/>
                <a:cs typeface="+mn-cs"/>
                <a:hlinkClick r:id="rId5" tooltip="Teradata"/>
              </a:rPr>
              <a:t>Teradata</a:t>
            </a:r>
            <a:r>
              <a:rPr lang="en-US" sz="1200" b="0" i="0" kern="1200" dirty="0" smtClean="0">
                <a:solidFill>
                  <a:schemeClr val="tx1"/>
                </a:solidFill>
                <a:effectLst/>
                <a:latin typeface="+mn-lt"/>
                <a:ea typeface="+mn-ea"/>
                <a:cs typeface="+mn-cs"/>
              </a:rPr>
              <a:t> data warehouse and its own data mining software. </a:t>
            </a:r>
            <a:r>
              <a:rPr lang="en-US" sz="1200" b="0" i="0" u="none" strike="noStrike" kern="1200" dirty="0" smtClean="0">
                <a:solidFill>
                  <a:schemeClr val="tx1"/>
                </a:solidFill>
                <a:effectLst/>
                <a:latin typeface="+mn-lt"/>
                <a:ea typeface="+mn-ea"/>
                <a:cs typeface="+mn-cs"/>
                <a:hlinkClick r:id="rId9" tooltip="Daimler-Benz"/>
              </a:rPr>
              <a:t>Daimler-</a:t>
            </a:r>
            <a:r>
              <a:rPr lang="en-US" sz="1200" b="0" i="0" u="none" strike="noStrike" kern="1200" dirty="0" err="1" smtClean="0">
                <a:solidFill>
                  <a:schemeClr val="tx1"/>
                </a:solidFill>
                <a:effectLst/>
                <a:latin typeface="+mn-lt"/>
                <a:ea typeface="+mn-ea"/>
                <a:cs typeface="+mn-cs"/>
                <a:hlinkClick r:id="rId9" tooltip="Daimler-Benz"/>
              </a:rPr>
              <a:t>Benz</a:t>
            </a:r>
            <a:r>
              <a:rPr lang="en-US" sz="1200" b="0" i="0" kern="1200" dirty="0" err="1" smtClean="0">
                <a:solidFill>
                  <a:schemeClr val="tx1"/>
                </a:solidFill>
                <a:effectLst/>
                <a:latin typeface="+mn-lt"/>
                <a:ea typeface="+mn-ea"/>
                <a:cs typeface="+mn-cs"/>
              </a:rPr>
              <a:t>had</a:t>
            </a:r>
            <a:r>
              <a:rPr lang="en-US" sz="1200" b="0" i="0" kern="1200" dirty="0" smtClean="0">
                <a:solidFill>
                  <a:schemeClr val="tx1"/>
                </a:solidFill>
                <a:effectLst/>
                <a:latin typeface="+mn-lt"/>
                <a:ea typeface="+mn-ea"/>
                <a:cs typeface="+mn-cs"/>
              </a:rPr>
              <a:t> a significant data mining team. OHRA was just starting to explore the potential use of data mining.</a:t>
            </a:r>
          </a:p>
          <a:p>
            <a:r>
              <a:rPr lang="en-US" sz="1200" b="0" i="0" kern="1200" dirty="0" smtClean="0">
                <a:solidFill>
                  <a:schemeClr val="tx1"/>
                </a:solidFill>
                <a:effectLst/>
                <a:latin typeface="+mn-lt"/>
                <a:ea typeface="+mn-ea"/>
                <a:cs typeface="+mn-cs"/>
              </a:rPr>
              <a:t>The first version of the methodology was presented at the 4th CRISP-DM SIG Workshop in Brussels in March 1999,</a:t>
            </a:r>
            <a:r>
              <a:rPr lang="en-US" sz="1200" b="0" i="0" u="none" strike="noStrike" kern="1200" baseline="30000" dirty="0" smtClean="0">
                <a:solidFill>
                  <a:schemeClr val="tx1"/>
                </a:solidFill>
                <a:effectLst/>
                <a:latin typeface="+mn-lt"/>
                <a:ea typeface="+mn-ea"/>
                <a:cs typeface="+mn-cs"/>
                <a:hlinkClick r:id="rId10"/>
              </a:rPr>
              <a:t>[9]</a:t>
            </a:r>
            <a:r>
              <a:rPr lang="en-US" sz="1200" b="0" i="0" kern="1200" dirty="0" smtClean="0">
                <a:solidFill>
                  <a:schemeClr val="tx1"/>
                </a:solidFill>
                <a:effectLst/>
                <a:latin typeface="+mn-lt"/>
                <a:ea typeface="+mn-ea"/>
                <a:cs typeface="+mn-cs"/>
              </a:rPr>
              <a:t> and published as a step-by-step data mining guide later that year.</a:t>
            </a:r>
            <a:r>
              <a:rPr lang="en-US" sz="1200" b="0" i="0" u="none" strike="noStrike" kern="1200" baseline="30000" dirty="0" smtClean="0">
                <a:solidFill>
                  <a:schemeClr val="tx1"/>
                </a:solidFill>
                <a:effectLst/>
                <a:latin typeface="+mn-lt"/>
                <a:ea typeface="+mn-ea"/>
                <a:cs typeface="+mn-cs"/>
                <a:hlinkClick r:id="rId11"/>
              </a:rPr>
              <a:t>[10]</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Between 2006 and 2008 a CRISP-DM 2.0 SIG was formed and there were discussions about updating the CRISP-DM process model.</a:t>
            </a:r>
            <a:r>
              <a:rPr lang="en-US" sz="1200" b="0" i="0" u="none" strike="noStrike" kern="1200" baseline="30000" dirty="0" smtClean="0">
                <a:solidFill>
                  <a:schemeClr val="tx1"/>
                </a:solidFill>
                <a:effectLst/>
                <a:latin typeface="+mn-lt"/>
                <a:ea typeface="+mn-ea"/>
                <a:cs typeface="+mn-cs"/>
                <a:hlinkClick r:id="rId12"/>
              </a:rPr>
              <a:t>[5]</a:t>
            </a:r>
            <a:r>
              <a:rPr lang="en-US" sz="1200" b="0" i="0" u="none" strike="noStrike" kern="1200" baseline="30000" dirty="0" smtClean="0">
                <a:solidFill>
                  <a:schemeClr val="tx1"/>
                </a:solidFill>
                <a:effectLst/>
                <a:latin typeface="+mn-lt"/>
                <a:ea typeface="+mn-ea"/>
                <a:cs typeface="+mn-cs"/>
                <a:hlinkClick r:id="rId13"/>
              </a:rPr>
              <a:t>[11]</a:t>
            </a:r>
            <a:r>
              <a:rPr lang="en-US" sz="1200" b="0" i="0" kern="1200" dirty="0" smtClean="0">
                <a:solidFill>
                  <a:schemeClr val="tx1"/>
                </a:solidFill>
                <a:effectLst/>
                <a:latin typeface="+mn-lt"/>
                <a:ea typeface="+mn-ea"/>
                <a:cs typeface="+mn-cs"/>
              </a:rPr>
              <a:t> The current status of these efforts is not known. However, the original crisp-dm.org website cited in the reviews,</a:t>
            </a:r>
            <a:r>
              <a:rPr lang="en-US" sz="1200" b="0" i="0" u="none" strike="noStrike" kern="1200" baseline="30000" dirty="0" smtClean="0">
                <a:solidFill>
                  <a:schemeClr val="tx1"/>
                </a:solidFill>
                <a:effectLst/>
                <a:latin typeface="+mn-lt"/>
                <a:ea typeface="+mn-ea"/>
                <a:cs typeface="+mn-cs"/>
                <a:hlinkClick r:id="rId14"/>
              </a:rPr>
              <a:t>[6]</a:t>
            </a:r>
            <a:r>
              <a:rPr lang="en-US" sz="1200" b="0" i="0" u="none" strike="noStrike" kern="1200" baseline="30000" dirty="0" smtClean="0">
                <a:solidFill>
                  <a:schemeClr val="tx1"/>
                </a:solidFill>
                <a:effectLst/>
                <a:latin typeface="+mn-lt"/>
                <a:ea typeface="+mn-ea"/>
                <a:cs typeface="+mn-cs"/>
                <a:hlinkClick r:id="rId15"/>
              </a:rPr>
              <a:t>[7]</a:t>
            </a:r>
            <a:r>
              <a:rPr lang="en-US" sz="1200" b="0" i="0" kern="1200" dirty="0" smtClean="0">
                <a:solidFill>
                  <a:schemeClr val="tx1"/>
                </a:solidFill>
                <a:effectLst/>
                <a:latin typeface="+mn-lt"/>
                <a:ea typeface="+mn-ea"/>
                <a:cs typeface="+mn-cs"/>
              </a:rPr>
              <a:t> and the CRISP-DM 2.0 SIG website</a:t>
            </a:r>
            <a:r>
              <a:rPr lang="en-US" sz="1200" b="0" i="0" u="none" strike="noStrike" kern="1200" baseline="30000" dirty="0" smtClean="0">
                <a:solidFill>
                  <a:schemeClr val="tx1"/>
                </a:solidFill>
                <a:effectLst/>
                <a:latin typeface="+mn-lt"/>
                <a:ea typeface="+mn-ea"/>
                <a:cs typeface="+mn-cs"/>
                <a:hlinkClick r:id="rId12"/>
              </a:rPr>
              <a:t>[5]</a:t>
            </a:r>
            <a:r>
              <a:rPr lang="en-US" sz="1200" b="0" i="0" u="none" strike="noStrike" kern="1200" baseline="30000" dirty="0" smtClean="0">
                <a:solidFill>
                  <a:schemeClr val="tx1"/>
                </a:solidFill>
                <a:effectLst/>
                <a:latin typeface="+mn-lt"/>
                <a:ea typeface="+mn-ea"/>
                <a:cs typeface="+mn-cs"/>
                <a:hlinkClick r:id="rId13"/>
              </a:rPr>
              <a:t>[11]</a:t>
            </a:r>
            <a:r>
              <a:rPr lang="en-US" sz="1200" b="0" i="0" kern="1200" dirty="0" smtClean="0">
                <a:solidFill>
                  <a:schemeClr val="tx1"/>
                </a:solidFill>
                <a:effectLst/>
                <a:latin typeface="+mn-lt"/>
                <a:ea typeface="+mn-ea"/>
                <a:cs typeface="+mn-cs"/>
              </a:rPr>
              <a:t> are both no longer active.</a:t>
            </a:r>
          </a:p>
          <a:p>
            <a:r>
              <a:rPr lang="en-US" sz="1200" b="0" i="0" kern="1200" dirty="0" smtClean="0">
                <a:solidFill>
                  <a:schemeClr val="tx1"/>
                </a:solidFill>
                <a:effectLst/>
                <a:latin typeface="+mn-lt"/>
                <a:ea typeface="+mn-ea"/>
                <a:cs typeface="+mn-cs"/>
              </a:rPr>
              <a:t>While many non-IBM data mining practitioners use CRISP-DM,</a:t>
            </a:r>
            <a:r>
              <a:rPr lang="en-US" sz="1200" b="0" i="0" u="none" strike="noStrike" kern="1200" baseline="30000" dirty="0" smtClean="0">
                <a:solidFill>
                  <a:schemeClr val="tx1"/>
                </a:solidFill>
                <a:effectLst/>
                <a:latin typeface="+mn-lt"/>
                <a:ea typeface="+mn-ea"/>
                <a:cs typeface="+mn-cs"/>
                <a:hlinkClick r:id="rId16"/>
              </a:rPr>
              <a:t>[2]</a:t>
            </a:r>
            <a:r>
              <a:rPr lang="en-US" sz="1200" b="0" i="0" u="none" strike="noStrike" kern="1200" baseline="30000" dirty="0" smtClean="0">
                <a:solidFill>
                  <a:schemeClr val="tx1"/>
                </a:solidFill>
                <a:effectLst/>
                <a:latin typeface="+mn-lt"/>
                <a:ea typeface="+mn-ea"/>
                <a:cs typeface="+mn-cs"/>
                <a:hlinkClick r:id="rId17"/>
              </a:rPr>
              <a:t>[3]</a:t>
            </a:r>
            <a:r>
              <a:rPr lang="en-US" sz="1200" b="0" i="0" u="none" strike="noStrike" kern="1200" baseline="30000" dirty="0" smtClean="0">
                <a:solidFill>
                  <a:schemeClr val="tx1"/>
                </a:solidFill>
                <a:effectLst/>
                <a:latin typeface="+mn-lt"/>
                <a:ea typeface="+mn-ea"/>
                <a:cs typeface="+mn-cs"/>
                <a:hlinkClick r:id="rId18"/>
              </a:rPr>
              <a:t>[4]</a:t>
            </a:r>
            <a:r>
              <a:rPr lang="en-US" sz="1200" b="0" i="0" u="none" strike="noStrike" kern="1200" baseline="30000" dirty="0" smtClean="0">
                <a:solidFill>
                  <a:schemeClr val="tx1"/>
                </a:solidFill>
                <a:effectLst/>
                <a:latin typeface="+mn-lt"/>
                <a:ea typeface="+mn-ea"/>
                <a:cs typeface="+mn-cs"/>
                <a:hlinkClick r:id="rId12"/>
              </a:rPr>
              <a:t>[5]</a:t>
            </a:r>
            <a:r>
              <a:rPr lang="en-US" sz="1200" b="0" i="0" kern="1200" dirty="0" smtClean="0">
                <a:solidFill>
                  <a:schemeClr val="tx1"/>
                </a:solidFill>
                <a:effectLst/>
                <a:latin typeface="+mn-lt"/>
                <a:ea typeface="+mn-ea"/>
                <a:cs typeface="+mn-cs"/>
              </a:rPr>
              <a:t> IBM is the primary corporation that currently embraces the CRISP-DM process model. It makes some of the old CRISP-DM documents available for download</a:t>
            </a:r>
            <a:r>
              <a:rPr lang="en-US" sz="1200" b="0" i="0" u="none" strike="noStrike" kern="1200" baseline="30000" dirty="0" smtClean="0">
                <a:solidFill>
                  <a:schemeClr val="tx1"/>
                </a:solidFill>
                <a:effectLst/>
                <a:latin typeface="+mn-lt"/>
                <a:ea typeface="+mn-ea"/>
                <a:cs typeface="+mn-cs"/>
                <a:hlinkClick r:id="rId11"/>
              </a:rPr>
              <a:t>[10]</a:t>
            </a:r>
            <a:r>
              <a:rPr lang="en-US" sz="1200" b="0" i="0" kern="1200" dirty="0" smtClean="0">
                <a:solidFill>
                  <a:schemeClr val="tx1"/>
                </a:solidFill>
                <a:effectLst/>
                <a:latin typeface="+mn-lt"/>
                <a:ea typeface="+mn-ea"/>
                <a:cs typeface="+mn-cs"/>
              </a:rPr>
              <a:t> and it has incorporated it into its </a:t>
            </a:r>
            <a:r>
              <a:rPr lang="en-US" sz="1200" b="0" i="0" u="none" strike="noStrike" kern="1200" dirty="0" smtClean="0">
                <a:solidFill>
                  <a:schemeClr val="tx1"/>
                </a:solidFill>
                <a:effectLst/>
                <a:latin typeface="+mn-lt"/>
                <a:ea typeface="+mn-ea"/>
                <a:cs typeface="+mn-cs"/>
                <a:hlinkClick r:id="rId19" tooltip="SPSS Modeler"/>
              </a:rPr>
              <a:t>SPSS Modeler</a:t>
            </a:r>
            <a:r>
              <a:rPr lang="en-US" sz="1200" b="0" i="0" kern="1200" dirty="0" smtClean="0">
                <a:solidFill>
                  <a:schemeClr val="tx1"/>
                </a:solidFill>
                <a:effectLst/>
                <a:latin typeface="+mn-lt"/>
                <a:ea typeface="+mn-ea"/>
                <a:cs typeface="+mn-cs"/>
              </a:rPr>
              <a:t> product.</a:t>
            </a:r>
          </a:p>
          <a:p>
            <a:endParaRPr lang="en-US" dirty="0"/>
          </a:p>
        </p:txBody>
      </p:sp>
      <p:sp>
        <p:nvSpPr>
          <p:cNvPr id="4" name="Slide Number Placeholder 3"/>
          <p:cNvSpPr>
            <a:spLocks noGrp="1"/>
          </p:cNvSpPr>
          <p:nvPr>
            <p:ph type="sldNum" sz="quarter" idx="10"/>
          </p:nvPr>
        </p:nvSpPr>
        <p:spPr/>
        <p:txBody>
          <a:bodyPr/>
          <a:lstStyle/>
          <a:p>
            <a:fld id="{54EF7414-5507-8E4D-9EE5-A742DCF08D43}" type="slidenum">
              <a:rPr lang="en-US" smtClean="0"/>
              <a:t>31</a:t>
            </a:fld>
            <a:endParaRPr lang="en-US"/>
          </a:p>
        </p:txBody>
      </p:sp>
    </p:spTree>
    <p:extLst>
      <p:ext uri="{BB962C8B-B14F-4D97-AF65-F5344CB8AC3E}">
        <p14:creationId xmlns:p14="http://schemas.microsoft.com/office/powerpoint/2010/main" val="817767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 do we approach analytics in a repeatable and reliable way?</a:t>
            </a:r>
          </a:p>
          <a:p>
            <a:r>
              <a:rPr lang="en-US" dirty="0" smtClean="0"/>
              <a:t>In 1997, industry</a:t>
            </a:r>
            <a:r>
              <a:rPr lang="en-US" baseline="0" dirty="0" smtClean="0"/>
              <a:t> leaders gathered to compose guidelines for data mining practices across industries. Over two years, supported by the European Commission, this Special Interest Group developed the Cross Industry Standard Process for Data Mining, or, CRISP-DM.</a:t>
            </a:r>
          </a:p>
          <a:p>
            <a:endParaRPr lang="en-US"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CRISP-DM</a:t>
            </a:r>
            <a:r>
              <a:rPr lang="en-US" baseline="0" dirty="0" smtClean="0"/>
              <a:t> is a hierarchical process consisting of (6) top-level phases: Business Understanding, Data Understanding, Data Preparation, Modeling, Evaluation and Deployment. Each of these phases has general tasks which should always be done, e.g. Data Preparation phase includes the general task of cleaning data.  Then in the third level are specialized tasks which may need to be completed during the process. Notice in the diagram that the specialized tasks are performed differently within your project as you iterate through the CRISP-DM cycle. These specialized tasks may be performed in a fluid manner, depending upon your project, its context and requirements, you may need to switch their order or omit certain tasks according to your project needs.</a:t>
            </a:r>
          </a:p>
          <a:p>
            <a:endParaRPr lang="en-US" baseline="0" dirty="0" smtClean="0"/>
          </a:p>
          <a:p>
            <a:r>
              <a:rPr lang="en-US" baseline="0" dirty="0" smtClean="0"/>
              <a:t>While your data may change and new modeling techniques may emerge, the CRISP-DM process is stable over such changes. </a:t>
            </a:r>
            <a:endParaRPr lang="en-US" dirty="0" smtClean="0"/>
          </a:p>
          <a:p>
            <a:endParaRPr lang="en-US" dirty="0" smtClean="0"/>
          </a:p>
          <a:p>
            <a:r>
              <a:rPr lang="en-US" dirty="0" smtClean="0"/>
              <a:t>Performing the steps</a:t>
            </a:r>
            <a:r>
              <a:rPr lang="en-US" baseline="0" dirty="0" smtClean="0"/>
              <a:t> of CRISP-DM can take you from a lower level of analytics, like statistical analysis to a higher one like optimization and simulations. </a:t>
            </a:r>
            <a:r>
              <a:rPr lang="en-US" b="1" baseline="0" dirty="0" smtClean="0"/>
              <a:t> Following these guidelines will increase the likelihood of your getting useful analytic results.</a:t>
            </a:r>
            <a:endParaRPr lang="en-US" b="1" dirty="0" smtClean="0"/>
          </a:p>
          <a:p>
            <a:endParaRPr lang="en-US" baseline="0" dirty="0" smtClean="0"/>
          </a:p>
          <a:p>
            <a:r>
              <a:rPr lang="en-US" baseline="0" dirty="0" smtClean="0"/>
              <a:t>Image Source: </a:t>
            </a:r>
            <a:r>
              <a:rPr lang="en-US" sz="1200" b="0" i="0" u="none" strike="noStrike" kern="1200" baseline="0" dirty="0" smtClean="0">
                <a:solidFill>
                  <a:schemeClr val="tx1"/>
                </a:solidFill>
                <a:latin typeface="Times New Roman"/>
                <a:ea typeface="ＭＳ Ｐゴシック" charset="0"/>
                <a:cs typeface="ＭＳ Ｐゴシック" charset="0"/>
              </a:rPr>
              <a:t>Pete Chapman (NCR), Julian Clinton (SPSS), Randy </a:t>
            </a:r>
            <a:r>
              <a:rPr lang="en-US" sz="1200" b="0" i="0" u="none" strike="noStrike" kern="1200" baseline="0" dirty="0" err="1" smtClean="0">
                <a:solidFill>
                  <a:schemeClr val="tx1"/>
                </a:solidFill>
                <a:latin typeface="Times New Roman"/>
                <a:ea typeface="ＭＳ Ｐゴシック" charset="0"/>
                <a:cs typeface="ＭＳ Ｐゴシック" charset="0"/>
              </a:rPr>
              <a:t>Kerber</a:t>
            </a:r>
            <a:r>
              <a:rPr lang="en-US" sz="1200" b="0" i="0" u="none" strike="noStrike" kern="1200" baseline="0" dirty="0" smtClean="0">
                <a:solidFill>
                  <a:schemeClr val="tx1"/>
                </a:solidFill>
                <a:latin typeface="Times New Roman"/>
                <a:ea typeface="ＭＳ Ｐゴシック" charset="0"/>
                <a:cs typeface="ＭＳ Ｐゴシック" charset="0"/>
              </a:rPr>
              <a:t> (NCR),</a:t>
            </a:r>
          </a:p>
          <a:p>
            <a:r>
              <a:rPr lang="en-US" sz="1200" b="0" i="0" u="none" strike="noStrike" kern="1200" baseline="0" dirty="0" smtClean="0">
                <a:solidFill>
                  <a:schemeClr val="tx1"/>
                </a:solidFill>
                <a:latin typeface="Times New Roman"/>
                <a:ea typeface="ＭＳ Ｐゴシック" charset="0"/>
                <a:cs typeface="ＭＳ Ｐゴシック" charset="0"/>
              </a:rPr>
              <a:t>Thomas </a:t>
            </a:r>
            <a:r>
              <a:rPr lang="en-US" sz="1200" b="0" i="0" u="none" strike="noStrike" kern="1200" baseline="0" dirty="0" err="1" smtClean="0">
                <a:solidFill>
                  <a:schemeClr val="tx1"/>
                </a:solidFill>
                <a:latin typeface="Times New Roman"/>
                <a:ea typeface="ＭＳ Ｐゴシック" charset="0"/>
                <a:cs typeface="ＭＳ Ｐゴシック" charset="0"/>
              </a:rPr>
              <a:t>Khabaza</a:t>
            </a:r>
            <a:r>
              <a:rPr lang="en-US" sz="1200" b="0" i="0" u="none" strike="noStrike" kern="1200" baseline="0" dirty="0" smtClean="0">
                <a:solidFill>
                  <a:schemeClr val="tx1"/>
                </a:solidFill>
                <a:latin typeface="Times New Roman"/>
                <a:ea typeface="ＭＳ Ｐゴシック" charset="0"/>
                <a:cs typeface="ＭＳ Ｐゴシック" charset="0"/>
              </a:rPr>
              <a:t> (SPSS), Thomas </a:t>
            </a:r>
            <a:r>
              <a:rPr lang="en-US" sz="1200" b="0" i="0" u="none" strike="noStrike" kern="1200" baseline="0" dirty="0" err="1" smtClean="0">
                <a:solidFill>
                  <a:schemeClr val="tx1"/>
                </a:solidFill>
                <a:latin typeface="Times New Roman"/>
                <a:ea typeface="ＭＳ Ｐゴシック" charset="0"/>
                <a:cs typeface="ＭＳ Ｐゴシック" charset="0"/>
              </a:rPr>
              <a:t>Reinartz</a:t>
            </a:r>
            <a:r>
              <a:rPr lang="en-US" sz="1200" b="0" i="0" u="none" strike="noStrike" kern="1200" baseline="0" dirty="0" smtClean="0">
                <a:solidFill>
                  <a:schemeClr val="tx1"/>
                </a:solidFill>
                <a:latin typeface="Times New Roman"/>
                <a:ea typeface="ＭＳ Ｐゴシック" charset="0"/>
                <a:cs typeface="ＭＳ Ｐゴシック" charset="0"/>
              </a:rPr>
              <a:t> (DaimlerChrysler),</a:t>
            </a:r>
          </a:p>
          <a:p>
            <a:r>
              <a:rPr lang="en-US" sz="1200" b="0" i="0" u="none" strike="noStrike" kern="1200" baseline="0" dirty="0" smtClean="0">
                <a:solidFill>
                  <a:schemeClr val="tx1"/>
                </a:solidFill>
                <a:latin typeface="Times New Roman"/>
                <a:ea typeface="ＭＳ Ｐゴシック" charset="0"/>
                <a:cs typeface="ＭＳ Ｐゴシック" charset="0"/>
              </a:rPr>
              <a:t>Colin Shearer (SPSS) and </a:t>
            </a:r>
            <a:r>
              <a:rPr lang="en-US" sz="1200" b="0" i="0" u="none" strike="noStrike" kern="1200" baseline="0" dirty="0" err="1" smtClean="0">
                <a:solidFill>
                  <a:schemeClr val="tx1"/>
                </a:solidFill>
                <a:latin typeface="Times New Roman"/>
                <a:ea typeface="ＭＳ Ｐゴシック" charset="0"/>
                <a:cs typeface="ＭＳ Ｐゴシック" charset="0"/>
              </a:rPr>
              <a:t>Rüdiger</a:t>
            </a:r>
            <a:r>
              <a:rPr lang="en-US" sz="1200" b="0" i="0" u="none" strike="noStrike" kern="1200" baseline="0" dirty="0" smtClean="0">
                <a:solidFill>
                  <a:schemeClr val="tx1"/>
                </a:solidFill>
                <a:latin typeface="Times New Roman"/>
                <a:ea typeface="ＭＳ Ｐゴシック" charset="0"/>
                <a:cs typeface="ＭＳ Ｐゴシック" charset="0"/>
              </a:rPr>
              <a:t> Wirth (DaimlerChrysler), </a:t>
            </a:r>
            <a:r>
              <a:rPr lang="en-US" sz="1200" b="0" i="1" u="none" strike="noStrike" kern="1200" baseline="0" dirty="0" smtClean="0">
                <a:solidFill>
                  <a:schemeClr val="tx1"/>
                </a:solidFill>
                <a:latin typeface="Times New Roman"/>
                <a:ea typeface="ＭＳ Ｐゴシック" charset="0"/>
                <a:cs typeface="ＭＳ Ｐゴシック" charset="0"/>
              </a:rPr>
              <a:t>CRISP-DM 1.0 Step by Step Data Mining Guide. </a:t>
            </a:r>
            <a:r>
              <a:rPr lang="en-US" sz="1200" b="0" i="0" u="none" strike="noStrike" kern="1200" baseline="0" dirty="0" smtClean="0">
                <a:solidFill>
                  <a:schemeClr val="tx1"/>
                </a:solidFill>
                <a:latin typeface="Times New Roman"/>
                <a:ea typeface="ＭＳ Ｐゴシック" charset="0"/>
                <a:cs typeface="ＭＳ Ｐゴシック" charset="0"/>
              </a:rPr>
              <a:t>SPSS, Inc. 2000.</a:t>
            </a:r>
            <a:endParaRPr lang="en-US" dirty="0" smtClean="0"/>
          </a:p>
          <a:p>
            <a:endParaRPr lang="en-US" baseline="0" dirty="0" smtClean="0"/>
          </a:p>
          <a:p>
            <a:r>
              <a:rPr lang="en-US" baseline="0" dirty="0" smtClean="0"/>
              <a:t>**********</a:t>
            </a:r>
          </a:p>
          <a:p>
            <a:endParaRPr lang="en-US" baseline="0" dirty="0" smtClean="0"/>
          </a:p>
          <a:p>
            <a:r>
              <a:rPr lang="en-US" baseline="0" dirty="0" smtClean="0"/>
              <a:t>The six phases of CRISP-DM are:</a:t>
            </a:r>
          </a:p>
          <a:p>
            <a:pPr marL="171450" indent="-171450">
              <a:buFont typeface="Arial" panose="020B0604020202020204" pitchFamily="34" charset="0"/>
              <a:buChar char="•"/>
            </a:pPr>
            <a:r>
              <a:rPr lang="en-US" baseline="0" dirty="0" smtClean="0"/>
              <a:t>Business Understanding</a:t>
            </a:r>
          </a:p>
          <a:p>
            <a:pPr marL="0" indent="0">
              <a:buFont typeface="Arial" panose="020B0604020202020204" pitchFamily="34" charset="0"/>
              <a:buNone/>
            </a:pPr>
            <a:r>
              <a:rPr lang="en-US" baseline="0" dirty="0" smtClean="0"/>
              <a:t>This first phase is where we gain an understanding of the project’s climate, business situation, and goals.</a:t>
            </a:r>
          </a:p>
          <a:p>
            <a:pPr marL="171450" indent="-171450">
              <a:buFont typeface="Arial" panose="020B0604020202020204" pitchFamily="34" charset="0"/>
              <a:buChar char="•"/>
            </a:pPr>
            <a:r>
              <a:rPr lang="en-US" baseline="0" dirty="0" smtClean="0"/>
              <a:t>Data Understanding</a:t>
            </a:r>
          </a:p>
          <a:p>
            <a:pPr marL="0" indent="0">
              <a:buFont typeface="Arial" panose="020B0604020202020204" pitchFamily="34" charset="0"/>
              <a:buNone/>
            </a:pPr>
            <a:r>
              <a:rPr lang="en-US" baseline="0" dirty="0" smtClean="0"/>
              <a:t>Then, we want to start to understand what data is available to us: how to get to it and what it looks like.</a:t>
            </a:r>
          </a:p>
          <a:p>
            <a:pPr marL="171450" indent="-171450">
              <a:buFont typeface="Arial" panose="020B0604020202020204" pitchFamily="34" charset="0"/>
              <a:buChar char="•"/>
            </a:pPr>
            <a:r>
              <a:rPr lang="en-US" baseline="0" dirty="0" smtClean="0"/>
              <a:t>Data Preparation</a:t>
            </a:r>
          </a:p>
          <a:p>
            <a:pPr marL="0" indent="0">
              <a:buFont typeface="Arial" panose="020B0604020202020204" pitchFamily="34" charset="0"/>
              <a:buNone/>
            </a:pPr>
            <a:r>
              <a:rPr lang="en-US" baseline="0" dirty="0" smtClean="0"/>
              <a:t>When we are ready, we start to work with the data, clean it up and get it ready to start modeling.</a:t>
            </a:r>
          </a:p>
          <a:p>
            <a:pPr marL="171450" indent="-171450">
              <a:buFont typeface="Arial" panose="020B0604020202020204" pitchFamily="34" charset="0"/>
              <a:buChar char="•"/>
            </a:pPr>
            <a:r>
              <a:rPr lang="en-US" baseline="0" dirty="0" smtClean="0"/>
              <a:t>Modeling</a:t>
            </a:r>
          </a:p>
          <a:p>
            <a:pPr marL="0" indent="0">
              <a:buFont typeface="Arial" panose="020B0604020202020204" pitchFamily="34" charset="0"/>
              <a:buNone/>
            </a:pPr>
            <a:r>
              <a:rPr lang="en-US" baseline="0" dirty="0" smtClean="0"/>
              <a:t>This is the meaty part: figuring out what modeling techniques are appropriate for your data mining project, and then applying appropriate parameters to them.</a:t>
            </a:r>
          </a:p>
          <a:p>
            <a:pPr marL="171450" indent="-171450">
              <a:buFont typeface="Arial" panose="020B0604020202020204" pitchFamily="34" charset="0"/>
              <a:buChar char="•"/>
            </a:pPr>
            <a:r>
              <a:rPr lang="en-US" baseline="0" dirty="0" smtClean="0"/>
              <a:t>Evaluation</a:t>
            </a:r>
          </a:p>
          <a:p>
            <a:pPr marL="0" indent="0">
              <a:buFont typeface="Arial" panose="020B0604020202020204" pitchFamily="34" charset="0"/>
              <a:buNone/>
            </a:pPr>
            <a:r>
              <a:rPr lang="en-US" baseline="0" dirty="0" smtClean="0"/>
              <a:t>Now you have your model, you need to check back with your Business Understanding of the terrain to make sure that it addresses your business goals and success criteria.</a:t>
            </a:r>
          </a:p>
          <a:p>
            <a:pPr marL="171450" indent="-171450">
              <a:buFont typeface="Arial" panose="020B0604020202020204" pitchFamily="34" charset="0"/>
              <a:buChar char="•"/>
            </a:pPr>
            <a:r>
              <a:rPr lang="en-US" baseline="0" dirty="0" smtClean="0"/>
              <a:t>Deployment</a:t>
            </a:r>
          </a:p>
          <a:p>
            <a:pPr marL="0" indent="0">
              <a:buFont typeface="Arial" panose="020B0604020202020204" pitchFamily="34" charset="0"/>
              <a:buNone/>
            </a:pPr>
            <a:r>
              <a:rPr lang="en-US" baseline="0" dirty="0" smtClean="0"/>
              <a:t>With an evaluated model, you may think you’re done, but not yet! The model needs to be deployed and then operationalized.</a:t>
            </a:r>
          </a:p>
          <a:p>
            <a:pPr marL="0" indent="0">
              <a:buFont typeface="Arial" panose="020B0604020202020204" pitchFamily="34" charset="0"/>
              <a:buNone/>
            </a:pPr>
            <a:endParaRPr lang="en-US" baseline="0" dirty="0" smtClean="0"/>
          </a:p>
          <a:p>
            <a:pPr marL="0" indent="0">
              <a:buFont typeface="Arial" panose="020B0604020202020204" pitchFamily="34" charset="0"/>
              <a:buNone/>
            </a:pPr>
            <a:r>
              <a:rPr lang="en-US" baseline="0" dirty="0" smtClean="0"/>
              <a:t>The inner circle made of these six steps is our “Test and Learn” cycle. When we feel we’ve learned enough to deploy something, our model can be put into operational mode.  The outer circle in the diagram is this process of keeping things operational. Over time we may get new types of data, come across new business questions, or learn about new modeling techniques. We need to return to the various CRISP-DM steps and continue to refine our data mining project/solution. </a:t>
            </a:r>
            <a:endParaRPr lang="en-US" dirty="0" smtClean="0"/>
          </a:p>
          <a:p>
            <a:endParaRPr lang="en-US" dirty="0" smtClean="0"/>
          </a:p>
          <a:p>
            <a:r>
              <a:rPr lang="en-US" dirty="0" smtClean="0"/>
              <a:t>The</a:t>
            </a:r>
            <a:r>
              <a:rPr lang="en-US" baseline="0" dirty="0" smtClean="0"/>
              <a:t> CRISP-DM process is open ended. You may know where you are heading but you may not know how to get there.</a:t>
            </a:r>
            <a:endParaRPr lang="en-US" dirty="0"/>
          </a:p>
        </p:txBody>
      </p:sp>
      <p:sp>
        <p:nvSpPr>
          <p:cNvPr id="4" name="Slide Number Placeholder 3"/>
          <p:cNvSpPr>
            <a:spLocks noGrp="1"/>
          </p:cNvSpPr>
          <p:nvPr>
            <p:ph type="sldNum" sz="quarter" idx="10"/>
          </p:nvPr>
        </p:nvSpPr>
        <p:spPr/>
        <p:txBody>
          <a:bodyPr/>
          <a:lstStyle/>
          <a:p>
            <a:fld id="{24D6EBED-C67D-416E-8CA6-2F39602DA113}" type="slidenum">
              <a:rPr lang="en-US" altLang="en-US" smtClean="0"/>
              <a:pPr/>
              <a:t>4</a:t>
            </a:fld>
            <a:endParaRPr lang="en-US" altLang="en-US"/>
          </a:p>
        </p:txBody>
      </p:sp>
    </p:spTree>
    <p:extLst>
      <p:ext uri="{BB962C8B-B14F-4D97-AF65-F5344CB8AC3E}">
        <p14:creationId xmlns:p14="http://schemas.microsoft.com/office/powerpoint/2010/main" val="106641327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http://www.biomedcentral.com/1471-2105/9/S4/S3/figure/F1?highres=y</a:t>
            </a:r>
          </a:p>
          <a:p>
            <a:endParaRPr lang="en-US" dirty="0" smtClean="0"/>
          </a:p>
          <a:p>
            <a:r>
              <a:rPr lang="en-US" sz="1200" b="1" i="0" kern="1200" dirty="0" smtClean="0">
                <a:solidFill>
                  <a:schemeClr val="tx1"/>
                </a:solidFill>
                <a:effectLst/>
                <a:latin typeface="+mn-lt"/>
                <a:ea typeface="+mn-ea"/>
                <a:cs typeface="+mn-cs"/>
              </a:rPr>
              <a:t>Overview of the proposed method</a:t>
            </a:r>
            <a:r>
              <a:rPr lang="en-US" sz="1200" b="0" i="0" kern="1200" dirty="0" smtClean="0">
                <a:solidFill>
                  <a:schemeClr val="tx1"/>
                </a:solidFill>
                <a:effectLst/>
                <a:latin typeface="+mn-lt"/>
                <a:ea typeface="+mn-ea"/>
                <a:cs typeface="+mn-cs"/>
              </a:rPr>
              <a:t> The KDD process is divided into three main steps: data preparation, data mining, and data interpretation. The figure details data preparation within the KDD process and illustrates our method of data selection guided with domain knowledge. Data relevant to the study are collected from various resources such as genomic variation databases, published </a:t>
            </a:r>
            <a:r>
              <a:rPr lang="en-US" sz="1200" b="0" i="0" kern="1200" dirty="0" err="1" smtClean="0">
                <a:solidFill>
                  <a:schemeClr val="tx1"/>
                </a:solidFill>
                <a:effectLst/>
                <a:latin typeface="+mn-lt"/>
                <a:ea typeface="+mn-ea"/>
                <a:cs typeface="+mn-cs"/>
              </a:rPr>
              <a:t>pharmacogenomic</a:t>
            </a:r>
            <a:r>
              <a:rPr lang="en-US" sz="1200" b="0" i="0" kern="1200" dirty="0" smtClean="0">
                <a:solidFill>
                  <a:schemeClr val="tx1"/>
                </a:solidFill>
                <a:effectLst/>
                <a:latin typeface="+mn-lt"/>
                <a:ea typeface="+mn-ea"/>
                <a:cs typeface="+mn-cs"/>
              </a:rPr>
              <a:t> studies and private datasets. Various operations are applied to these data: cleaning, integration and transformation. Theses operations implies first an instantiation of a knowledge base (1), and second the design of the “initial dataset”(2). In this study, a dataset is defined as a relation between set of objects (rows) and set of attributes (columns). A mapping is then built between objects and attributes of this dataset and the instances from the KB (3). Data selection results from the definition of a subset of instances in the KB (4), allowing the selection of corresponding objects and attributes, with respect to the mapping. This process takes as inputs the initial dataset and the KB is controlled by the domain expert, and yields the “reduced dataset”. Characteristics of the ontology such as </a:t>
            </a:r>
            <a:r>
              <a:rPr lang="en-US" sz="1200" b="0" i="0" kern="1200" dirty="0" err="1" smtClean="0">
                <a:solidFill>
                  <a:schemeClr val="tx1"/>
                </a:solidFill>
                <a:effectLst/>
                <a:latin typeface="+mn-lt"/>
                <a:ea typeface="+mn-ea"/>
                <a:cs typeface="+mn-cs"/>
              </a:rPr>
              <a:t>subsumption</a:t>
            </a:r>
            <a:r>
              <a:rPr lang="en-US" sz="1200" b="0" i="0" kern="1200" dirty="0" smtClean="0">
                <a:solidFill>
                  <a:schemeClr val="tx1"/>
                </a:solidFill>
                <a:effectLst/>
                <a:latin typeface="+mn-lt"/>
                <a:ea typeface="+mn-ea"/>
                <a:cs typeface="+mn-cs"/>
              </a:rPr>
              <a:t> relationships, properties and class descriptions, are used to guide the definition of meaningful instance subsets. These subsets are in turn used for data selection. Data mining algorithms are then applied to the reduced dataset. The results of the mining operation are interpreted in terms of knowledge units that can be eventually integrated into the knowledge base.</a:t>
            </a:r>
          </a:p>
        </p:txBody>
      </p:sp>
      <p:sp>
        <p:nvSpPr>
          <p:cNvPr id="4" name="Slide Number Placeholder 3"/>
          <p:cNvSpPr>
            <a:spLocks noGrp="1"/>
          </p:cNvSpPr>
          <p:nvPr>
            <p:ph type="sldNum" sz="quarter" idx="10"/>
          </p:nvPr>
        </p:nvSpPr>
        <p:spPr/>
        <p:txBody>
          <a:bodyPr/>
          <a:lstStyle/>
          <a:p>
            <a:fld id="{54EF7414-5507-8E4D-9EE5-A742DCF08D43}" type="slidenum">
              <a:rPr lang="en-US" smtClean="0"/>
              <a:t>32</a:t>
            </a:fld>
            <a:endParaRPr lang="en-US"/>
          </a:p>
        </p:txBody>
      </p:sp>
    </p:spTree>
    <p:extLst>
      <p:ext uri="{BB962C8B-B14F-4D97-AF65-F5344CB8AC3E}">
        <p14:creationId xmlns:p14="http://schemas.microsoft.com/office/powerpoint/2010/main" val="35635324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http://www.dataprix.net/en/blogs/respinosamilla/theory-data-mining</a:t>
            </a:r>
            <a:endParaRPr lang="en-US" dirty="0"/>
          </a:p>
        </p:txBody>
      </p:sp>
      <p:sp>
        <p:nvSpPr>
          <p:cNvPr id="4" name="Slide Number Placeholder 3"/>
          <p:cNvSpPr>
            <a:spLocks noGrp="1"/>
          </p:cNvSpPr>
          <p:nvPr>
            <p:ph type="sldNum" sz="quarter" idx="10"/>
          </p:nvPr>
        </p:nvSpPr>
        <p:spPr/>
        <p:txBody>
          <a:bodyPr/>
          <a:lstStyle/>
          <a:p>
            <a:fld id="{54EF7414-5507-8E4D-9EE5-A742DCF08D43}" type="slidenum">
              <a:rPr lang="en-US" smtClean="0"/>
              <a:t>33</a:t>
            </a:fld>
            <a:endParaRPr lang="en-US"/>
          </a:p>
        </p:txBody>
      </p:sp>
    </p:spTree>
    <p:extLst>
      <p:ext uri="{BB962C8B-B14F-4D97-AF65-F5344CB8AC3E}">
        <p14:creationId xmlns:p14="http://schemas.microsoft.com/office/powerpoint/2010/main" val="324359949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http://www.dataprix.net/en/blogs/respinosamilla/theory-data-mining</a:t>
            </a:r>
            <a:endParaRPr lang="en-US" dirty="0"/>
          </a:p>
        </p:txBody>
      </p:sp>
      <p:sp>
        <p:nvSpPr>
          <p:cNvPr id="4" name="Slide Number Placeholder 3"/>
          <p:cNvSpPr>
            <a:spLocks noGrp="1"/>
          </p:cNvSpPr>
          <p:nvPr>
            <p:ph type="sldNum" sz="quarter" idx="10"/>
          </p:nvPr>
        </p:nvSpPr>
        <p:spPr/>
        <p:txBody>
          <a:bodyPr/>
          <a:lstStyle/>
          <a:p>
            <a:fld id="{54EF7414-5507-8E4D-9EE5-A742DCF08D43}" type="slidenum">
              <a:rPr lang="en-US" smtClean="0"/>
              <a:t>34</a:t>
            </a:fld>
            <a:endParaRPr lang="en-US"/>
          </a:p>
        </p:txBody>
      </p:sp>
    </p:spTree>
    <p:extLst>
      <p:ext uri="{BB962C8B-B14F-4D97-AF65-F5344CB8AC3E}">
        <p14:creationId xmlns:p14="http://schemas.microsoft.com/office/powerpoint/2010/main" val="367563587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Business Understanding is </a:t>
            </a:r>
            <a:r>
              <a:rPr lang="en-US" b="1" dirty="0" smtClean="0"/>
              <a:t>more of an art than it is a science.</a:t>
            </a:r>
            <a:r>
              <a:rPr lang="en-US" b="1" baseline="0" dirty="0" smtClean="0"/>
              <a:t>   </a:t>
            </a:r>
            <a:r>
              <a:rPr lang="en-US" baseline="0" dirty="0" smtClean="0"/>
              <a:t>It requires creativity and collaboration between the various stakeholder groups.  These will be conversations in which you involve as many stakeholders as possible to:</a:t>
            </a:r>
            <a:br>
              <a:rPr lang="en-US" baseline="0" dirty="0" smtClean="0"/>
            </a:br>
            <a:r>
              <a:rPr lang="en-US" baseline="0" dirty="0" smtClean="0"/>
              <a:t> </a:t>
            </a:r>
          </a:p>
          <a:p>
            <a:pPr marL="171450" indent="-171450">
              <a:buFont typeface="Arial" panose="020B0604020202020204" pitchFamily="34" charset="0"/>
              <a:buChar char="•"/>
            </a:pPr>
            <a:r>
              <a:rPr lang="en-US" baseline="0" dirty="0" smtClean="0"/>
              <a:t>Determine business objectives of the project: what will make this project a success?</a:t>
            </a:r>
          </a:p>
          <a:p>
            <a:pPr marL="628650" lvl="1" indent="-171450">
              <a:buFont typeface="Arial" panose="020B0604020202020204" pitchFamily="34" charset="0"/>
              <a:buChar char="•"/>
            </a:pPr>
            <a:r>
              <a:rPr lang="en-US" baseline="0" dirty="0" smtClean="0"/>
              <a:t>(Background and Business Success Criteria)</a:t>
            </a:r>
          </a:p>
          <a:p>
            <a:pPr marL="628650" lvl="1" indent="-171450">
              <a:buFont typeface="Arial" panose="020B0604020202020204" pitchFamily="34" charset="0"/>
              <a:buChar char="•"/>
            </a:pPr>
            <a:r>
              <a:rPr lang="en-US" baseline="0" dirty="0" smtClean="0"/>
              <a:t>Gaining a background understanding and other information from SME’s</a:t>
            </a:r>
          </a:p>
          <a:p>
            <a:pPr marL="171450" lvl="0" indent="-171450">
              <a:buFont typeface="Arial" panose="020B0604020202020204" pitchFamily="34" charset="0"/>
              <a:buChar char="•"/>
            </a:pPr>
            <a:r>
              <a:rPr lang="en-US" baseline="0" dirty="0" smtClean="0"/>
              <a:t>Assess the requirements and assumptions and constraints at play in your organization/team as well as resources at your disposal</a:t>
            </a:r>
          </a:p>
          <a:p>
            <a:pPr lvl="1" indent="0">
              <a:lnSpc>
                <a:spcPct val="150000"/>
              </a:lnSpc>
              <a:buNone/>
            </a:pPr>
            <a:r>
              <a:rPr lang="en-US" dirty="0" smtClean="0"/>
              <a:t>	Inventory Resources</a:t>
            </a:r>
          </a:p>
          <a:p>
            <a:pPr lvl="1" indent="0">
              <a:lnSpc>
                <a:spcPct val="150000"/>
              </a:lnSpc>
              <a:buNone/>
            </a:pPr>
            <a:r>
              <a:rPr lang="en-US" dirty="0" smtClean="0"/>
              <a:t>	Requirements Assumptions &amp; Constraints</a:t>
            </a:r>
          </a:p>
          <a:p>
            <a:pPr lvl="1" indent="0">
              <a:lnSpc>
                <a:spcPct val="150000"/>
              </a:lnSpc>
              <a:buNone/>
            </a:pPr>
            <a:r>
              <a:rPr lang="en-US" dirty="0" smtClean="0"/>
              <a:t>	Risks and Contingencies</a:t>
            </a:r>
          </a:p>
          <a:p>
            <a:pPr lvl="1" indent="0">
              <a:lnSpc>
                <a:spcPct val="150000"/>
              </a:lnSpc>
              <a:buNone/>
            </a:pPr>
            <a:r>
              <a:rPr lang="en-US" dirty="0" smtClean="0"/>
              <a:t>	Terminology</a:t>
            </a:r>
          </a:p>
          <a:p>
            <a:pPr lvl="1" indent="0">
              <a:lnSpc>
                <a:spcPct val="150000"/>
              </a:lnSpc>
              <a:buNone/>
            </a:pPr>
            <a:r>
              <a:rPr lang="en-US" dirty="0" smtClean="0"/>
              <a:t>	Costs &amp; Benefits</a:t>
            </a:r>
          </a:p>
          <a:p>
            <a:pPr marL="628650" lvl="1" indent="-171450">
              <a:buFont typeface="Arial" panose="020B0604020202020204" pitchFamily="34" charset="0"/>
              <a:buChar char="•"/>
            </a:pPr>
            <a:r>
              <a:rPr lang="en-US" baseline="0" dirty="0" smtClean="0"/>
              <a:t>Take into consideration risks and other contingencies that may get in the way of your project</a:t>
            </a:r>
          </a:p>
          <a:p>
            <a:pPr marL="171450" lvl="0" indent="-171450">
              <a:buFont typeface="Arial" panose="020B0604020202020204" pitchFamily="34" charset="0"/>
              <a:buChar char="•"/>
            </a:pPr>
            <a:r>
              <a:rPr lang="en-US" baseline="0" dirty="0" smtClean="0"/>
              <a:t>Determine Data Mining Goals: data mining and business goals</a:t>
            </a:r>
          </a:p>
          <a:p>
            <a:pPr lvl="1" indent="0">
              <a:lnSpc>
                <a:spcPct val="150000"/>
              </a:lnSpc>
              <a:buNone/>
            </a:pPr>
            <a:r>
              <a:rPr lang="en-US" dirty="0" smtClean="0"/>
              <a:t>	Data Mining Goals</a:t>
            </a:r>
          </a:p>
          <a:p>
            <a:pPr lvl="1" indent="0">
              <a:lnSpc>
                <a:spcPct val="150000"/>
              </a:lnSpc>
              <a:buNone/>
            </a:pPr>
            <a:r>
              <a:rPr lang="en-US" dirty="0" smtClean="0"/>
              <a:t>	Data Mining Success Criteria</a:t>
            </a:r>
            <a:endParaRPr lang="en-US" baseline="0" dirty="0" smtClean="0"/>
          </a:p>
          <a:p>
            <a:pPr marL="171450" lvl="0" indent="-171450">
              <a:buFont typeface="Arial" panose="020B0604020202020204" pitchFamily="34" charset="0"/>
              <a:buChar char="•"/>
            </a:pPr>
            <a:r>
              <a:rPr lang="en-US" baseline="0" dirty="0" smtClean="0"/>
              <a:t>Putting this information together with an assessment of available tools and techniques into a project plan</a:t>
            </a:r>
          </a:p>
          <a:p>
            <a:pPr lvl="1" indent="0">
              <a:lnSpc>
                <a:spcPct val="150000"/>
              </a:lnSpc>
              <a:buNone/>
            </a:pPr>
            <a:r>
              <a:rPr lang="en-US" dirty="0" smtClean="0"/>
              <a:t>Initial Assessment of Tools and Techniques</a:t>
            </a:r>
          </a:p>
          <a:p>
            <a:pPr marL="0" lvl="1" indent="0">
              <a:buClr>
                <a:schemeClr val="tx1"/>
              </a:buClr>
              <a:buSzTx/>
              <a:buNone/>
            </a:pPr>
            <a:r>
              <a:rPr lang="en-US" baseline="0" dirty="0" smtClean="0"/>
              <a:t>            </a:t>
            </a:r>
            <a:r>
              <a:rPr lang="en-US" dirty="0" smtClean="0"/>
              <a:t>Project Plan</a:t>
            </a:r>
          </a:p>
          <a:p>
            <a:pPr marL="628650" lvl="1" indent="-171450">
              <a:buFont typeface="Arial" panose="020B0604020202020204" pitchFamily="34" charset="0"/>
              <a:buChar char="•"/>
            </a:pPr>
            <a:endParaRPr lang="en-US" baseline="0" dirty="0" smtClean="0"/>
          </a:p>
          <a:p>
            <a:endParaRPr lang="en-US" baseline="0" dirty="0" smtClean="0"/>
          </a:p>
          <a:p>
            <a:r>
              <a:rPr lang="en-US" baseline="0" dirty="0" smtClean="0"/>
              <a:t>Without a business objective there is no data mining.</a:t>
            </a:r>
            <a:endParaRPr lang="en-US" dirty="0"/>
          </a:p>
        </p:txBody>
      </p:sp>
      <p:sp>
        <p:nvSpPr>
          <p:cNvPr id="4" name="Slide Number Placeholder 3"/>
          <p:cNvSpPr>
            <a:spLocks noGrp="1"/>
          </p:cNvSpPr>
          <p:nvPr>
            <p:ph type="sldNum" sz="quarter" idx="10"/>
          </p:nvPr>
        </p:nvSpPr>
        <p:spPr/>
        <p:txBody>
          <a:bodyPr/>
          <a:lstStyle/>
          <a:p>
            <a:fld id="{24D6EBED-C67D-416E-8CA6-2F39602DA113}" type="slidenum">
              <a:rPr lang="en-US" altLang="en-US" smtClean="0"/>
              <a:pPr/>
              <a:t>35</a:t>
            </a:fld>
            <a:endParaRPr lang="en-US" altLang="en-US"/>
          </a:p>
        </p:txBody>
      </p:sp>
    </p:spTree>
    <p:extLst>
      <p:ext uri="{BB962C8B-B14F-4D97-AF65-F5344CB8AC3E}">
        <p14:creationId xmlns:p14="http://schemas.microsoft.com/office/powerpoint/2010/main" val="169165888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US" baseline="0" dirty="0" smtClean="0"/>
              <a:t>Which questions is it actually possible to answer?</a:t>
            </a:r>
            <a:endParaRPr lang="en-US" dirty="0" smtClean="0"/>
          </a:p>
          <a:p>
            <a:pPr marL="628650" lvl="1" indent="-171450">
              <a:buFont typeface="Arial" panose="020B0604020202020204" pitchFamily="34" charset="0"/>
              <a:buChar char="•"/>
            </a:pPr>
            <a:r>
              <a:rPr lang="en-US" baseline="0" dirty="0" smtClean="0"/>
              <a:t>EX: Dustin’s project for film making company- trying to find the optimal time to film fall foliage in Virginia. One question they posed was, “When and where can we expect the peak leaf color?” This is still an ambiguous question to answer. A better question may be, “When and where can we find the most color diversity in leaves?”</a:t>
            </a:r>
          </a:p>
          <a:p>
            <a:pPr marL="171450" lvl="0" indent="-171450">
              <a:buFont typeface="Arial" panose="020B0604020202020204" pitchFamily="34" charset="0"/>
              <a:buChar char="•"/>
            </a:pPr>
            <a:r>
              <a:rPr lang="en-US" baseline="0" dirty="0" smtClean="0"/>
              <a:t>Assumptions can be about data or about the business itself</a:t>
            </a:r>
          </a:p>
          <a:p>
            <a:pPr marL="628650" lvl="1" indent="-171450">
              <a:buFont typeface="Arial" panose="020B0604020202020204" pitchFamily="34" charset="0"/>
              <a:buChar char="•"/>
            </a:pPr>
            <a:r>
              <a:rPr lang="en-US" baseline="0" dirty="0" smtClean="0"/>
              <a:t>EX: Filming foliage, we assume that they pick a clear day to film, and that maximum leaf color diversity is desired</a:t>
            </a:r>
          </a:p>
          <a:p>
            <a:pPr marL="171450" lvl="0" indent="-171450">
              <a:buFont typeface="Arial" panose="020B0604020202020204" pitchFamily="34" charset="0"/>
              <a:buChar char="•"/>
            </a:pPr>
            <a:r>
              <a:rPr lang="en-US" baseline="0" dirty="0" smtClean="0"/>
              <a:t>Constraints may be related to resources or technology. Are you limited to existing data? Can you change the data collection scheme? </a:t>
            </a:r>
          </a:p>
          <a:p>
            <a:pPr marL="628650" lvl="1" indent="-171450">
              <a:buFont typeface="Arial" panose="020B0604020202020204" pitchFamily="34" charset="0"/>
              <a:buChar char="•"/>
            </a:pPr>
            <a:r>
              <a:rPr lang="en-US" baseline="0" dirty="0" smtClean="0"/>
              <a:t>EX: Filming foliage: Filming in only one location (maybe a specific location)</a:t>
            </a:r>
          </a:p>
          <a:p>
            <a:pPr marL="628650" lvl="1" indent="-171450">
              <a:buFont typeface="Arial" panose="020B0604020202020204" pitchFamily="34" charset="0"/>
              <a:buChar char="•"/>
            </a:pPr>
            <a:endParaRPr lang="en-US" baseline="0" dirty="0" smtClean="0"/>
          </a:p>
          <a:p>
            <a:pPr lvl="0"/>
            <a:r>
              <a:rPr lang="en-US" baseline="0" dirty="0" smtClean="0"/>
              <a:t>*************************************************************************************</a:t>
            </a:r>
          </a:p>
          <a:p>
            <a:pPr lvl="0"/>
            <a:r>
              <a:rPr lang="en-US" baseline="0" dirty="0" smtClean="0"/>
              <a:t>Image Source: http://www.lovethesepics.com/</a:t>
            </a:r>
          </a:p>
          <a:p>
            <a:endParaRPr lang="en-US" dirty="0"/>
          </a:p>
        </p:txBody>
      </p:sp>
      <p:sp>
        <p:nvSpPr>
          <p:cNvPr id="4" name="Slide Number Placeholder 3"/>
          <p:cNvSpPr>
            <a:spLocks noGrp="1"/>
          </p:cNvSpPr>
          <p:nvPr>
            <p:ph type="sldNum" sz="quarter" idx="10"/>
          </p:nvPr>
        </p:nvSpPr>
        <p:spPr/>
        <p:txBody>
          <a:bodyPr/>
          <a:lstStyle/>
          <a:p>
            <a:fld id="{24D6EBED-C67D-416E-8CA6-2F39602DA113}" type="slidenum">
              <a:rPr lang="en-US" altLang="en-US" smtClean="0"/>
              <a:pPr/>
              <a:t>36</a:t>
            </a:fld>
            <a:endParaRPr lang="en-US" altLang="en-US"/>
          </a:p>
        </p:txBody>
      </p:sp>
    </p:spTree>
    <p:extLst>
      <p:ext uri="{BB962C8B-B14F-4D97-AF65-F5344CB8AC3E}">
        <p14:creationId xmlns:p14="http://schemas.microsoft.com/office/powerpoint/2010/main" val="106187672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Mapping business objectives to data mining goals.</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Success</a:t>
            </a:r>
          </a:p>
          <a:p>
            <a:pPr marL="171450" marR="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dirty="0" smtClean="0"/>
              <a:t>How much work do you have</a:t>
            </a:r>
            <a:r>
              <a:rPr lang="en-US" baseline="0" dirty="0" smtClean="0"/>
              <a:t> to do to get the desired response? (lift chart)</a:t>
            </a:r>
            <a:endParaRPr lang="en-US" dirty="0" smtClean="0"/>
          </a:p>
          <a:p>
            <a:pPr marL="171450" marR="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dirty="0" smtClean="0"/>
              <a:t>Trade-off</a:t>
            </a:r>
            <a:r>
              <a:rPr lang="en-US" baseline="0" dirty="0" smtClean="0"/>
              <a:t> between accuracy and interpretability: what is more important for the organization? </a:t>
            </a:r>
            <a:endParaRPr lang="en-US" dirty="0" smtClean="0"/>
          </a:p>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Deployment Constraints</a:t>
            </a:r>
          </a:p>
          <a:p>
            <a:pPr marL="171450" marR="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dirty="0" smtClean="0"/>
              <a:t>EX: Deployment</a:t>
            </a:r>
            <a:r>
              <a:rPr lang="en-US" baseline="0" dirty="0" smtClean="0"/>
              <a:t> of a model at the IRS, must</a:t>
            </a:r>
            <a:r>
              <a:rPr lang="en-US" dirty="0" smtClean="0"/>
              <a:t> be in a rule-based system.</a:t>
            </a:r>
            <a:r>
              <a:rPr lang="en-US" baseline="0" dirty="0" smtClean="0"/>
              <a:t> Needs to be able to be explained to non-technical stakeholders or end-users, or in a court of law.</a:t>
            </a:r>
            <a:endParaRPr lang="en-US" dirty="0" smtClean="0"/>
          </a:p>
          <a:p>
            <a:endParaRPr lang="en-US" dirty="0" smtClean="0"/>
          </a:p>
          <a:p>
            <a:r>
              <a:rPr lang="en-US" dirty="0" smtClean="0"/>
              <a:t>Benchmarks and Measures</a:t>
            </a:r>
          </a:p>
          <a:p>
            <a:pPr marL="171450" indent="-171450">
              <a:buFont typeface="Arial" panose="020B0604020202020204" pitchFamily="34" charset="0"/>
              <a:buChar char="•"/>
            </a:pPr>
            <a:r>
              <a:rPr lang="en-US" dirty="0" smtClean="0"/>
              <a:t>Technical measures that we make on a model like Bayesian Information Criterion (BIC),</a:t>
            </a:r>
            <a:r>
              <a:rPr lang="en-US" baseline="0" dirty="0" smtClean="0"/>
              <a:t> </a:t>
            </a:r>
            <a:r>
              <a:rPr lang="en-US" baseline="0" dirty="0" err="1" smtClean="0"/>
              <a:t>Akaike</a:t>
            </a:r>
            <a:r>
              <a:rPr lang="en-US" baseline="0" dirty="0" smtClean="0"/>
              <a:t> Information Criterion (AIC), </a:t>
            </a:r>
            <a:r>
              <a:rPr lang="en-US" baseline="0" dirty="0" err="1" smtClean="0"/>
              <a:t>collinearity</a:t>
            </a:r>
            <a:r>
              <a:rPr lang="en-US" baseline="0" dirty="0" smtClean="0"/>
              <a:t>, etc. We measure the a</a:t>
            </a:r>
            <a:r>
              <a:rPr lang="en-US" dirty="0" smtClean="0"/>
              <a:t>ccuracy of the model-</a:t>
            </a:r>
            <a:r>
              <a:rPr lang="en-US" baseline="0" dirty="0" smtClean="0"/>
              <a:t> to optimize it in the data mining sense</a:t>
            </a:r>
          </a:p>
          <a:p>
            <a:pPr marL="171450" indent="-171450">
              <a:buFont typeface="Arial" panose="020B0604020202020204" pitchFamily="34" charset="0"/>
              <a:buChar char="•"/>
            </a:pPr>
            <a:r>
              <a:rPr lang="en-US" baseline="0" dirty="0" smtClean="0"/>
              <a:t>Then we have to make adjustments of model to the business. </a:t>
            </a:r>
            <a:endParaRPr lang="en-US" dirty="0" smtClean="0"/>
          </a:p>
          <a:p>
            <a:endParaRPr lang="en-US" dirty="0" smtClean="0"/>
          </a:p>
          <a:p>
            <a:endParaRPr lang="en-US" dirty="0" smtClean="0"/>
          </a:p>
          <a:p>
            <a:r>
              <a:rPr lang="en-US" dirty="0" smtClean="0"/>
              <a:t>Lift Chart</a:t>
            </a:r>
          </a:p>
          <a:p>
            <a:r>
              <a:rPr lang="en-US" dirty="0" smtClean="0"/>
              <a:t>This shows what the model does for you, compared to random chance</a:t>
            </a:r>
            <a:r>
              <a:rPr lang="en-US" baseline="0" dirty="0" smtClean="0"/>
              <a:t>. The red diagonal line going across the chart represents random chance, or the case where mailing X% of recipients will return X% of revenue. The blue curved line, representing the model is “lifted” above random chance,  An ideal model would be a line which reaches 100% at the point where we could possibly hit that much. For example, if only 15% of people who receive mailings end up purchasing widgets, a perfect model would identify that 15% perfectly, and we would only mail to the people who are sure to purchase our widgets. </a:t>
            </a:r>
          </a:p>
          <a:p>
            <a:r>
              <a:rPr lang="en-US" baseline="0" dirty="0" smtClean="0"/>
              <a:t>The Lift Chart helps to answer questions about return on investment and model value.</a:t>
            </a:r>
          </a:p>
          <a:p>
            <a:endParaRPr lang="en-US" baseline="0" dirty="0" smtClean="0"/>
          </a:p>
          <a:p>
            <a:r>
              <a:rPr lang="en-US" dirty="0" smtClean="0"/>
              <a:t>****************************************************************************************</a:t>
            </a:r>
          </a:p>
          <a:p>
            <a:r>
              <a:rPr lang="en-US" dirty="0" smtClean="0"/>
              <a:t>Image Source: </a:t>
            </a:r>
            <a:r>
              <a:rPr lang="en-US" sz="1200" b="0" i="0" kern="1200" dirty="0" smtClean="0">
                <a:solidFill>
                  <a:schemeClr val="tx1"/>
                </a:solidFill>
                <a:effectLst/>
                <a:latin typeface="Times New Roman"/>
                <a:ea typeface="ＭＳ Ｐゴシック" charset="0"/>
                <a:cs typeface="ＭＳ Ｐゴシック" charset="0"/>
              </a:rPr>
              <a:t>http://www.saedsayad.com/model_evaluation_c.htm</a:t>
            </a:r>
            <a:endParaRPr lang="en-US" dirty="0"/>
          </a:p>
        </p:txBody>
      </p:sp>
      <p:sp>
        <p:nvSpPr>
          <p:cNvPr id="4" name="Slide Number Placeholder 3"/>
          <p:cNvSpPr>
            <a:spLocks noGrp="1"/>
          </p:cNvSpPr>
          <p:nvPr>
            <p:ph type="sldNum" sz="quarter" idx="10"/>
          </p:nvPr>
        </p:nvSpPr>
        <p:spPr/>
        <p:txBody>
          <a:bodyPr/>
          <a:lstStyle/>
          <a:p>
            <a:fld id="{24D6EBED-C67D-416E-8CA6-2F39602DA113}" type="slidenum">
              <a:rPr lang="en-US" altLang="en-US" smtClean="0"/>
              <a:pPr/>
              <a:t>37</a:t>
            </a:fld>
            <a:endParaRPr lang="en-US" altLang="en-US"/>
          </a:p>
        </p:txBody>
      </p:sp>
    </p:spTree>
    <p:extLst>
      <p:ext uri="{BB962C8B-B14F-4D97-AF65-F5344CB8AC3E}">
        <p14:creationId xmlns:p14="http://schemas.microsoft.com/office/powerpoint/2010/main" val="121434487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D4B6E464-3A5F-4EC2-B379-CCFD3ABB598D}" type="slidenum">
              <a:rPr lang="en-US" altLang="en-US">
                <a:latin typeface="Calibri" panose="020F0502020204030204" pitchFamily="34" charset="0"/>
              </a:rPr>
              <a:pPr>
                <a:spcBef>
                  <a:spcPct val="0"/>
                </a:spcBef>
              </a:pPr>
              <a:t>38</a:t>
            </a:fld>
            <a:endParaRPr lang="en-US" altLang="en-US">
              <a:latin typeface="Calibri" panose="020F0502020204030204" pitchFamily="34" charset="0"/>
            </a:endParaRPr>
          </a:p>
        </p:txBody>
      </p:sp>
      <p:sp>
        <p:nvSpPr>
          <p:cNvPr id="63491"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3492"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dirty="0" smtClean="0">
                <a:latin typeface="Calibri" panose="020F0502020204030204" pitchFamily="34" charset="0"/>
              </a:rPr>
              <a:t>The next step of the CRISP-DM process is focused</a:t>
            </a:r>
            <a:r>
              <a:rPr lang="en-US" altLang="en-US" baseline="0" dirty="0" smtClean="0">
                <a:latin typeface="Calibri" panose="020F0502020204030204" pitchFamily="34" charset="0"/>
              </a:rPr>
              <a:t> on collecting and becoming more familiar with data in a process known as Data Understanding.</a:t>
            </a:r>
            <a:endParaRPr lang="en-US" altLang="en-US" dirty="0" smtClean="0">
              <a:latin typeface="Calibri" panose="020F0502020204030204" pitchFamily="34" charset="0"/>
            </a:endParaRPr>
          </a:p>
        </p:txBody>
      </p:sp>
    </p:spTree>
    <p:extLst>
      <p:ext uri="{BB962C8B-B14F-4D97-AF65-F5344CB8AC3E}">
        <p14:creationId xmlns:p14="http://schemas.microsoft.com/office/powerpoint/2010/main" val="205010164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8704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r>
              <a:rPr lang="en-US" dirty="0" smtClean="0"/>
              <a:t>So,</a:t>
            </a:r>
            <a:r>
              <a:rPr lang="en-US" baseline="0" dirty="0" smtClean="0"/>
              <a:t> at this point, even though we might have an understanding of our business goals, and maybe even data mining goals, we might still be a little bit foggy on what the “data” we are going to be using might look like?  How is it organized?  How are entries identified?  What and where are the target or dependent variables?  How are the variable values different?</a:t>
            </a:r>
          </a:p>
          <a:p>
            <a:endParaRPr lang="en-US" baseline="0" dirty="0" smtClean="0"/>
          </a:p>
          <a:p>
            <a:r>
              <a:rPr lang="en-US" baseline="0" dirty="0" smtClean="0"/>
              <a:t>Here we can see an example of “data” that we might receive in the form of a table.  We can see that each student ID corresponds to a case.  Each case has values for input or predictor variables that contribute to a target outcome that is also included in the table.  And each of these variables, or attributes, have unique forms and values.</a:t>
            </a:r>
          </a:p>
          <a:p>
            <a:endParaRPr lang="en-US" baseline="0" dirty="0" smtClean="0"/>
          </a:p>
          <a:p>
            <a:r>
              <a:rPr lang="en-US" baseline="0" dirty="0" smtClean="0"/>
              <a:t>Looking at the table and getting a feel for its layout and organization is the first step in data understanding.  </a:t>
            </a:r>
            <a:endParaRPr lang="en-US" dirty="0" smtClean="0"/>
          </a:p>
        </p:txBody>
      </p:sp>
      <p:sp>
        <p:nvSpPr>
          <p:cNvPr id="8704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5300">
                <a:solidFill>
                  <a:schemeClr val="tx1"/>
                </a:solidFill>
                <a:latin typeface="Arial" charset="0"/>
                <a:ea typeface="ＭＳ Ｐゴシック" charset="0"/>
                <a:cs typeface="ＭＳ Ｐゴシック" charset="0"/>
              </a:defRPr>
            </a:lvl1pPr>
            <a:lvl2pPr marL="742950" indent="-285750" eaLnBrk="0" hangingPunct="0">
              <a:defRPr sz="5300">
                <a:solidFill>
                  <a:schemeClr val="tx1"/>
                </a:solidFill>
                <a:latin typeface="Arial" charset="0"/>
                <a:ea typeface="ＭＳ Ｐゴシック" charset="0"/>
              </a:defRPr>
            </a:lvl2pPr>
            <a:lvl3pPr marL="1143000" indent="-228600" eaLnBrk="0" hangingPunct="0">
              <a:defRPr sz="5300">
                <a:solidFill>
                  <a:schemeClr val="tx1"/>
                </a:solidFill>
                <a:latin typeface="Arial" charset="0"/>
                <a:ea typeface="ＭＳ Ｐゴシック" charset="0"/>
              </a:defRPr>
            </a:lvl3pPr>
            <a:lvl4pPr marL="1600200" indent="-228600" eaLnBrk="0" hangingPunct="0">
              <a:defRPr sz="5300">
                <a:solidFill>
                  <a:schemeClr val="tx1"/>
                </a:solidFill>
                <a:latin typeface="Arial" charset="0"/>
                <a:ea typeface="ＭＳ Ｐゴシック" charset="0"/>
              </a:defRPr>
            </a:lvl4pPr>
            <a:lvl5pPr marL="2057400" indent="-228600" eaLnBrk="0" hangingPunct="0">
              <a:defRPr sz="5300">
                <a:solidFill>
                  <a:schemeClr val="tx1"/>
                </a:solidFill>
                <a:latin typeface="Arial" charset="0"/>
                <a:ea typeface="ＭＳ Ｐゴシック" charset="0"/>
              </a:defRPr>
            </a:lvl5pPr>
            <a:lvl6pPr marL="2514600" indent="-228600" eaLnBrk="0" fontAlgn="base" hangingPunct="0">
              <a:spcBef>
                <a:spcPct val="0"/>
              </a:spcBef>
              <a:spcAft>
                <a:spcPct val="0"/>
              </a:spcAft>
              <a:defRPr sz="5300">
                <a:solidFill>
                  <a:schemeClr val="tx1"/>
                </a:solidFill>
                <a:latin typeface="Arial" charset="0"/>
                <a:ea typeface="ＭＳ Ｐゴシック" charset="0"/>
              </a:defRPr>
            </a:lvl6pPr>
            <a:lvl7pPr marL="2971800" indent="-228600" eaLnBrk="0" fontAlgn="base" hangingPunct="0">
              <a:spcBef>
                <a:spcPct val="0"/>
              </a:spcBef>
              <a:spcAft>
                <a:spcPct val="0"/>
              </a:spcAft>
              <a:defRPr sz="5300">
                <a:solidFill>
                  <a:schemeClr val="tx1"/>
                </a:solidFill>
                <a:latin typeface="Arial" charset="0"/>
                <a:ea typeface="ＭＳ Ｐゴシック" charset="0"/>
              </a:defRPr>
            </a:lvl7pPr>
            <a:lvl8pPr marL="3429000" indent="-228600" eaLnBrk="0" fontAlgn="base" hangingPunct="0">
              <a:spcBef>
                <a:spcPct val="0"/>
              </a:spcBef>
              <a:spcAft>
                <a:spcPct val="0"/>
              </a:spcAft>
              <a:defRPr sz="5300">
                <a:solidFill>
                  <a:schemeClr val="tx1"/>
                </a:solidFill>
                <a:latin typeface="Arial" charset="0"/>
                <a:ea typeface="ＭＳ Ｐゴシック" charset="0"/>
              </a:defRPr>
            </a:lvl8pPr>
            <a:lvl9pPr marL="3886200" indent="-228600" eaLnBrk="0" fontAlgn="base" hangingPunct="0">
              <a:spcBef>
                <a:spcPct val="0"/>
              </a:spcBef>
              <a:spcAft>
                <a:spcPct val="0"/>
              </a:spcAft>
              <a:defRPr sz="5300">
                <a:solidFill>
                  <a:schemeClr val="tx1"/>
                </a:solidFill>
                <a:latin typeface="Arial" charset="0"/>
                <a:ea typeface="ＭＳ Ｐゴシック" charset="0"/>
              </a:defRPr>
            </a:lvl9pPr>
          </a:lstStyle>
          <a:p>
            <a:pPr eaLnBrk="1" hangingPunct="1"/>
            <a:fld id="{4D4A0533-CB4C-474D-86E7-371E2B11D592}" type="slidenum">
              <a:rPr lang="en-US" sz="1200">
                <a:latin typeface="Times New Roman" charset="0"/>
              </a:rPr>
              <a:pPr eaLnBrk="1" hangingPunct="1"/>
              <a:t>39</a:t>
            </a:fld>
            <a:endParaRPr lang="en-US" sz="1200">
              <a:latin typeface="Times New Roman" charset="0"/>
            </a:endParaRPr>
          </a:p>
        </p:txBody>
      </p:sp>
    </p:spTree>
    <p:extLst>
      <p:ext uri="{BB962C8B-B14F-4D97-AF65-F5344CB8AC3E}">
        <p14:creationId xmlns:p14="http://schemas.microsoft.com/office/powerpoint/2010/main" val="255873580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8499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r>
              <a:rPr lang="en-US" dirty="0" smtClean="0">
                <a:latin typeface="Times New Roman" charset="0"/>
              </a:rPr>
              <a:t>Next, before looking</a:t>
            </a:r>
            <a:r>
              <a:rPr lang="en-US" baseline="0" dirty="0" smtClean="0">
                <a:latin typeface="Times New Roman" charset="0"/>
              </a:rPr>
              <a:t> at any individual characteristics or attributes in greater detail, we should also put our initial insights about the data into a larger context by thinking about how the data and an understanding of its properties contributes to the overall project.  Without context, the activities we take to improve data understanding may be useless or even confounding.</a:t>
            </a:r>
          </a:p>
          <a:p>
            <a:endParaRPr lang="en-US" baseline="0" dirty="0" smtClean="0">
              <a:latin typeface="Times New Roman" charset="0"/>
            </a:endParaRPr>
          </a:p>
          <a:p>
            <a:r>
              <a:rPr lang="en-US" baseline="0" dirty="0" smtClean="0">
                <a:latin typeface="Times New Roman" charset="0"/>
              </a:rPr>
              <a:t>Here, we see a big picture of modeling flow.  The data is used to decide which model might be most appropriate for selection.  After constructing the model, it can be refined by considering any relevant organizational constraints and then implemented for predicting outcomes for new cases.</a:t>
            </a:r>
          </a:p>
          <a:p>
            <a:endParaRPr lang="en-US" baseline="0" dirty="0" smtClean="0">
              <a:latin typeface="Times New Roman" charset="0"/>
            </a:endParaRPr>
          </a:p>
          <a:p>
            <a:pPr eaLnBrk="1" hangingPunct="1">
              <a:spcBef>
                <a:spcPct val="0"/>
              </a:spcBef>
              <a:defRPr/>
            </a:pPr>
            <a:r>
              <a:rPr lang="en-US" dirty="0" smtClean="0">
                <a:latin typeface="Calibri" panose="020F0502020204030204" pitchFamily="34" charset="0"/>
              </a:rPr>
              <a:t>Seeing how the</a:t>
            </a:r>
            <a:r>
              <a:rPr lang="en-US" baseline="0" dirty="0" smtClean="0">
                <a:latin typeface="Calibri" panose="020F0502020204030204" pitchFamily="34" charset="0"/>
              </a:rPr>
              <a:t> model building process starts with data, it is easy to think about how crucial an accurate data understanding is to the entire process.  An errant step in the beginning can set the entire project off course.  Therefore, we need to spend as much time as we think is necessary in solidifying our data understanding.  This means taking advantage of the intertwined nature of business understanding, data understanding </a:t>
            </a:r>
            <a:r>
              <a:rPr lang="en-US" dirty="0" smtClean="0">
                <a:latin typeface="Calibri" panose="020F0502020204030204" pitchFamily="34" charset="0"/>
              </a:rPr>
              <a:t>and the</a:t>
            </a:r>
            <a:r>
              <a:rPr lang="en-US" baseline="0" dirty="0" smtClean="0">
                <a:latin typeface="Calibri" panose="020F0502020204030204" pitchFamily="34" charset="0"/>
              </a:rPr>
              <a:t> third step in CRISP-DM, Data Preparation, and allowing them to refine each other and our comprehension of the resources at our disposal.</a:t>
            </a:r>
          </a:p>
          <a:p>
            <a:pPr eaLnBrk="1" hangingPunct="1">
              <a:spcBef>
                <a:spcPct val="0"/>
              </a:spcBef>
              <a:defRPr/>
            </a:pPr>
            <a:endParaRPr lang="en-US" baseline="0" dirty="0" smtClean="0">
              <a:latin typeface="Calibri" panose="020F0502020204030204" pitchFamily="34" charset="0"/>
            </a:endParaRPr>
          </a:p>
          <a:p>
            <a:pPr eaLnBrk="1" hangingPunct="1">
              <a:spcBef>
                <a:spcPct val="0"/>
              </a:spcBef>
              <a:defRPr/>
            </a:pPr>
            <a:r>
              <a:rPr lang="en-US" baseline="0" dirty="0" smtClean="0">
                <a:latin typeface="Calibri" panose="020F0502020204030204" pitchFamily="34" charset="0"/>
              </a:rPr>
              <a:t>For instance, the business objectives and project goals, along with the project plan established in business understanding, help us form data mining goals that lead us into Data Understanding.  Knowing what data we might need from our data to tackle our business questions, we can focus on trying to find and understand that data thoroughly in Data Understanding’s Acquisition, Description and Exploration steps.  Furthermore, Assessment of the Situation in Business Understanding will help us know what resources we can look to in order to gather data and gain insights into its meaning.  We are also made aware in this step of Business Understanding of the risks and contingencies present in the data and the project, along with assumptions about requirements and constraints, that will significantly shape our understanding of data quality in Data Understanding.</a:t>
            </a:r>
          </a:p>
          <a:p>
            <a:endParaRPr lang="en-US" baseline="0" dirty="0" smtClean="0">
              <a:latin typeface="Times New Roman" charset="0"/>
            </a:endParaRPr>
          </a:p>
        </p:txBody>
      </p:sp>
      <p:sp>
        <p:nvSpPr>
          <p:cNvPr id="8499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5300">
                <a:solidFill>
                  <a:schemeClr val="tx1"/>
                </a:solidFill>
                <a:latin typeface="Arial" charset="0"/>
                <a:ea typeface="ＭＳ Ｐゴシック" charset="0"/>
                <a:cs typeface="ＭＳ Ｐゴシック" charset="0"/>
              </a:defRPr>
            </a:lvl1pPr>
            <a:lvl2pPr marL="742950" indent="-285750" eaLnBrk="0" hangingPunct="0">
              <a:defRPr sz="5300">
                <a:solidFill>
                  <a:schemeClr val="tx1"/>
                </a:solidFill>
                <a:latin typeface="Arial" charset="0"/>
                <a:ea typeface="ＭＳ Ｐゴシック" charset="0"/>
              </a:defRPr>
            </a:lvl2pPr>
            <a:lvl3pPr marL="1143000" indent="-228600" eaLnBrk="0" hangingPunct="0">
              <a:defRPr sz="5300">
                <a:solidFill>
                  <a:schemeClr val="tx1"/>
                </a:solidFill>
                <a:latin typeface="Arial" charset="0"/>
                <a:ea typeface="ＭＳ Ｐゴシック" charset="0"/>
              </a:defRPr>
            </a:lvl3pPr>
            <a:lvl4pPr marL="1600200" indent="-228600" eaLnBrk="0" hangingPunct="0">
              <a:defRPr sz="5300">
                <a:solidFill>
                  <a:schemeClr val="tx1"/>
                </a:solidFill>
                <a:latin typeface="Arial" charset="0"/>
                <a:ea typeface="ＭＳ Ｐゴシック" charset="0"/>
              </a:defRPr>
            </a:lvl4pPr>
            <a:lvl5pPr marL="2057400" indent="-228600" eaLnBrk="0" hangingPunct="0">
              <a:defRPr sz="5300">
                <a:solidFill>
                  <a:schemeClr val="tx1"/>
                </a:solidFill>
                <a:latin typeface="Arial" charset="0"/>
                <a:ea typeface="ＭＳ Ｐゴシック" charset="0"/>
              </a:defRPr>
            </a:lvl5pPr>
            <a:lvl6pPr marL="2514600" indent="-228600" eaLnBrk="0" fontAlgn="base" hangingPunct="0">
              <a:spcBef>
                <a:spcPct val="0"/>
              </a:spcBef>
              <a:spcAft>
                <a:spcPct val="0"/>
              </a:spcAft>
              <a:defRPr sz="5300">
                <a:solidFill>
                  <a:schemeClr val="tx1"/>
                </a:solidFill>
                <a:latin typeface="Arial" charset="0"/>
                <a:ea typeface="ＭＳ Ｐゴシック" charset="0"/>
              </a:defRPr>
            </a:lvl6pPr>
            <a:lvl7pPr marL="2971800" indent="-228600" eaLnBrk="0" fontAlgn="base" hangingPunct="0">
              <a:spcBef>
                <a:spcPct val="0"/>
              </a:spcBef>
              <a:spcAft>
                <a:spcPct val="0"/>
              </a:spcAft>
              <a:defRPr sz="5300">
                <a:solidFill>
                  <a:schemeClr val="tx1"/>
                </a:solidFill>
                <a:latin typeface="Arial" charset="0"/>
                <a:ea typeface="ＭＳ Ｐゴシック" charset="0"/>
              </a:defRPr>
            </a:lvl7pPr>
            <a:lvl8pPr marL="3429000" indent="-228600" eaLnBrk="0" fontAlgn="base" hangingPunct="0">
              <a:spcBef>
                <a:spcPct val="0"/>
              </a:spcBef>
              <a:spcAft>
                <a:spcPct val="0"/>
              </a:spcAft>
              <a:defRPr sz="5300">
                <a:solidFill>
                  <a:schemeClr val="tx1"/>
                </a:solidFill>
                <a:latin typeface="Arial" charset="0"/>
                <a:ea typeface="ＭＳ Ｐゴシック" charset="0"/>
              </a:defRPr>
            </a:lvl8pPr>
            <a:lvl9pPr marL="3886200" indent="-228600" eaLnBrk="0" fontAlgn="base" hangingPunct="0">
              <a:spcBef>
                <a:spcPct val="0"/>
              </a:spcBef>
              <a:spcAft>
                <a:spcPct val="0"/>
              </a:spcAft>
              <a:defRPr sz="5300">
                <a:solidFill>
                  <a:schemeClr val="tx1"/>
                </a:solidFill>
                <a:latin typeface="Arial" charset="0"/>
                <a:ea typeface="ＭＳ Ｐゴシック" charset="0"/>
              </a:defRPr>
            </a:lvl9pPr>
          </a:lstStyle>
          <a:p>
            <a:pPr eaLnBrk="1" hangingPunct="1"/>
            <a:fld id="{CC4568C2-F4BD-1245-9545-EFDF72DD78EE}" type="slidenum">
              <a:rPr lang="en-US" sz="1200">
                <a:latin typeface="Times New Roman" charset="0"/>
              </a:rPr>
              <a:pPr eaLnBrk="1" hangingPunct="1"/>
              <a:t>40</a:t>
            </a:fld>
            <a:endParaRPr lang="en-US" sz="1200">
              <a:latin typeface="Times New Roman" charset="0"/>
            </a:endParaRPr>
          </a:p>
        </p:txBody>
      </p:sp>
    </p:spTree>
    <p:extLst>
      <p:ext uri="{BB962C8B-B14F-4D97-AF65-F5344CB8AC3E}">
        <p14:creationId xmlns:p14="http://schemas.microsoft.com/office/powerpoint/2010/main" val="390765855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886A77E0-BAA0-4FFB-B514-1F6B89C56225}" type="slidenum">
              <a:rPr lang="en-US" altLang="en-US">
                <a:latin typeface="Calibri" panose="020F0502020204030204" pitchFamily="34" charset="0"/>
              </a:rPr>
              <a:pPr>
                <a:spcBef>
                  <a:spcPct val="0"/>
                </a:spcBef>
              </a:pPr>
              <a:t>41</a:t>
            </a:fld>
            <a:endParaRPr lang="en-US" altLang="en-US">
              <a:latin typeface="Calibri" panose="020F0502020204030204" pitchFamily="34" charset="0"/>
            </a:endParaRPr>
          </a:p>
        </p:txBody>
      </p:sp>
      <p:sp>
        <p:nvSpPr>
          <p:cNvPr id="65539"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244" name="Rectangle 3"/>
          <p:cNvSpPr>
            <a:spLocks noGrp="1" noChangeArrowheads="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defRPr/>
            </a:pPr>
            <a:r>
              <a:rPr lang="en-US" baseline="0" dirty="0" smtClean="0">
                <a:latin typeface="Calibri" panose="020F0502020204030204" pitchFamily="34" charset="0"/>
              </a:rPr>
              <a:t>In this lesson, we will stress the importance of spending time focusing on data understanding before proceeding with data preparation. Data Understanding </a:t>
            </a:r>
            <a:r>
              <a:rPr lang="en-US" b="0" baseline="0" dirty="0" smtClean="0">
                <a:solidFill>
                  <a:srgbClr val="FF0000"/>
                </a:solidFill>
                <a:latin typeface="Calibri" panose="020F0502020204030204" pitchFamily="34" charset="0"/>
              </a:rPr>
              <a:t>findings </a:t>
            </a:r>
            <a:r>
              <a:rPr lang="en-US" baseline="0" dirty="0" smtClean="0">
                <a:latin typeface="Calibri" panose="020F0502020204030204" pitchFamily="34" charset="0"/>
              </a:rPr>
              <a:t>will effectively guide you through preparation steps and prevent valuable time from being wasted in trial and error.</a:t>
            </a:r>
          </a:p>
          <a:p>
            <a:pPr eaLnBrk="1" hangingPunct="1">
              <a:spcBef>
                <a:spcPct val="0"/>
              </a:spcBef>
              <a:defRPr/>
            </a:pPr>
            <a:endParaRPr lang="en-US" baseline="0" dirty="0" smtClean="0">
              <a:latin typeface="Calibri" panose="020F0502020204030204" pitchFamily="34" charset="0"/>
            </a:endParaRPr>
          </a:p>
          <a:p>
            <a:pPr marL="0" marR="0" indent="0" algn="l" defTabSz="914400" rtl="0" eaLnBrk="1" fontAlgn="base" latinLnBrk="0" hangingPunct="1">
              <a:lnSpc>
                <a:spcPct val="100000"/>
              </a:lnSpc>
              <a:spcBef>
                <a:spcPct val="0"/>
              </a:spcBef>
              <a:spcAft>
                <a:spcPct val="0"/>
              </a:spcAft>
              <a:buClrTx/>
              <a:buSzTx/>
              <a:buFontTx/>
              <a:buNone/>
              <a:tabLst/>
              <a:defRPr/>
            </a:pPr>
            <a:r>
              <a:rPr lang="en-US" altLang="en-US" dirty="0" smtClean="0">
                <a:latin typeface="Times New Roman" panose="02020603050405020304" pitchFamily="18" charset="0"/>
              </a:rPr>
              <a:t>Data understanding</a:t>
            </a:r>
            <a:r>
              <a:rPr lang="en-US" altLang="en-US" baseline="0" dirty="0" smtClean="0">
                <a:latin typeface="Times New Roman" panose="02020603050405020304" pitchFamily="18" charset="0"/>
              </a:rPr>
              <a:t> begins with collecting all of the data necessary to address the data mining objectives and then moves into specific activities that help paint a picture of the data as a whole:</a:t>
            </a:r>
          </a:p>
          <a:p>
            <a:pPr marL="0" marR="0" indent="0" algn="l" defTabSz="914400" rtl="0" eaLnBrk="1" fontAlgn="base" latinLnBrk="0" hangingPunct="1">
              <a:lnSpc>
                <a:spcPct val="100000"/>
              </a:lnSpc>
              <a:spcBef>
                <a:spcPct val="0"/>
              </a:spcBef>
              <a:spcAft>
                <a:spcPct val="0"/>
              </a:spcAft>
              <a:buClrTx/>
              <a:buSzTx/>
              <a:buFontTx/>
              <a:buNone/>
              <a:tabLst/>
              <a:defRPr/>
            </a:pPr>
            <a:r>
              <a:rPr lang="en-US" altLang="en-US" baseline="0" dirty="0" smtClean="0">
                <a:latin typeface="Times New Roman" panose="02020603050405020304" pitchFamily="18" charset="0"/>
              </a:rPr>
              <a:t>Data Description, Data Exploration and Data Quality verification help us become more familiar with the data, discover initial insights, detect interesting subsets or features, form hypotheses, devise more detailed investigations, and identify solve-able problems.</a:t>
            </a:r>
          </a:p>
          <a:p>
            <a:pPr eaLnBrk="1" hangingPunct="1">
              <a:spcBef>
                <a:spcPct val="0"/>
              </a:spcBef>
              <a:defRPr/>
            </a:pPr>
            <a:endParaRPr lang="en-US" dirty="0" smtClean="0">
              <a:latin typeface="Calibri" panose="020F0502020204030204" pitchFamily="34" charset="0"/>
            </a:endParaRPr>
          </a:p>
          <a:p>
            <a:pPr eaLnBrk="1" hangingPunct="1">
              <a:spcBef>
                <a:spcPct val="0"/>
              </a:spcBef>
              <a:defRPr/>
            </a:pPr>
            <a:r>
              <a:rPr lang="en-US" dirty="0" smtClean="0">
                <a:latin typeface="Calibri" panose="020F0502020204030204" pitchFamily="34" charset="0"/>
              </a:rPr>
              <a:t>Data Acquisition:</a:t>
            </a:r>
          </a:p>
          <a:p>
            <a:pPr marL="171450" indent="-171450">
              <a:spcBef>
                <a:spcPts val="1800"/>
              </a:spcBef>
              <a:buFontTx/>
              <a:buChar char="-"/>
            </a:pPr>
            <a:r>
              <a:rPr lang="en-US" altLang="en-US" dirty="0" smtClean="0">
                <a:solidFill>
                  <a:srgbClr val="000000"/>
                </a:solidFill>
              </a:rPr>
              <a:t>Data Description</a:t>
            </a:r>
          </a:p>
          <a:p>
            <a:pPr marL="171450" indent="-171450">
              <a:spcBef>
                <a:spcPts val="1800"/>
              </a:spcBef>
              <a:buFontTx/>
              <a:buChar char="-"/>
            </a:pPr>
            <a:r>
              <a:rPr lang="en-US" altLang="en-US" dirty="0" smtClean="0">
                <a:solidFill>
                  <a:srgbClr val="000000"/>
                </a:solidFill>
              </a:rPr>
              <a:t>Data Exploration</a:t>
            </a:r>
          </a:p>
          <a:p>
            <a:pPr marL="171450" indent="-171450">
              <a:spcBef>
                <a:spcPts val="1800"/>
              </a:spcBef>
              <a:buFontTx/>
              <a:buChar char="-"/>
            </a:pPr>
            <a:r>
              <a:rPr lang="en-US" altLang="en-US" dirty="0" smtClean="0">
                <a:solidFill>
                  <a:srgbClr val="000000"/>
                </a:solidFill>
              </a:rPr>
              <a:t>Data Quality</a:t>
            </a:r>
            <a:endParaRPr lang="en-US" altLang="en-US" dirty="0" smtClean="0"/>
          </a:p>
          <a:p>
            <a:pPr eaLnBrk="1" hangingPunct="1">
              <a:spcBef>
                <a:spcPct val="0"/>
              </a:spcBef>
              <a:defRPr/>
            </a:pPr>
            <a:endParaRPr lang="en-US" dirty="0" smtClean="0">
              <a:latin typeface="Calibri" panose="020F0502020204030204" pitchFamily="34" charset="0"/>
            </a:endParaRPr>
          </a:p>
          <a:p>
            <a:pPr eaLnBrk="1" hangingPunct="1">
              <a:spcBef>
                <a:spcPct val="0"/>
              </a:spcBef>
              <a:defRPr/>
            </a:pPr>
            <a:r>
              <a:rPr lang="en-US" dirty="0" smtClean="0">
                <a:latin typeface="Calibri" panose="020F0502020204030204" pitchFamily="34" charset="0"/>
              </a:rPr>
              <a:t>Data Description</a:t>
            </a:r>
          </a:p>
          <a:p>
            <a:pPr marL="171450" indent="-171450" eaLnBrk="1" hangingPunct="1">
              <a:spcBef>
                <a:spcPct val="0"/>
              </a:spcBef>
              <a:buFontTx/>
              <a:buChar char="-"/>
              <a:defRPr/>
            </a:pPr>
            <a:r>
              <a:rPr lang="en-US" baseline="0" dirty="0" smtClean="0">
                <a:latin typeface="Calibri" panose="020F0502020204030204" pitchFamily="34" charset="0"/>
              </a:rPr>
              <a:t>Data Exploration</a:t>
            </a:r>
          </a:p>
          <a:p>
            <a:pPr marL="171450" indent="-171450" eaLnBrk="1" hangingPunct="1">
              <a:spcBef>
                <a:spcPct val="0"/>
              </a:spcBef>
              <a:buFontTx/>
              <a:buChar char="-"/>
              <a:defRPr/>
            </a:pPr>
            <a:r>
              <a:rPr lang="en-US" baseline="0" dirty="0" smtClean="0">
                <a:latin typeface="Calibri" panose="020F0502020204030204" pitchFamily="34" charset="0"/>
              </a:rPr>
              <a:t>Data Quality</a:t>
            </a:r>
            <a:endParaRPr lang="en-US" dirty="0" smtClean="0">
              <a:latin typeface="Calibri" panose="020F0502020204030204" pitchFamily="34" charset="0"/>
            </a:endParaRPr>
          </a:p>
          <a:p>
            <a:pPr eaLnBrk="1" hangingPunct="1">
              <a:spcBef>
                <a:spcPct val="0"/>
              </a:spcBef>
              <a:defRPr/>
            </a:pPr>
            <a:endParaRPr lang="en-US" dirty="0" smtClean="0">
              <a:latin typeface="Calibri" panose="020F0502020204030204" pitchFamily="34" charset="0"/>
            </a:endParaRPr>
          </a:p>
          <a:p>
            <a:pPr eaLnBrk="1" hangingPunct="1">
              <a:spcBef>
                <a:spcPct val="0"/>
              </a:spcBef>
              <a:defRPr/>
            </a:pPr>
            <a:r>
              <a:rPr lang="en-US" dirty="0" smtClean="0">
                <a:latin typeface="Calibri" panose="020F0502020204030204" pitchFamily="34" charset="0"/>
              </a:rPr>
              <a:t>Data Exploration</a:t>
            </a:r>
          </a:p>
          <a:p>
            <a:pPr marL="171450" indent="-171450" eaLnBrk="1" hangingPunct="1">
              <a:spcBef>
                <a:spcPct val="0"/>
              </a:spcBef>
              <a:buFontTx/>
              <a:buChar char="-"/>
              <a:defRPr/>
            </a:pPr>
            <a:r>
              <a:rPr lang="en-US" dirty="0" smtClean="0">
                <a:ea typeface="ＭＳ Ｐゴシック" charset="0"/>
              </a:rPr>
              <a:t>Form and Verify Initial Hypotheses</a:t>
            </a:r>
          </a:p>
          <a:p>
            <a:pPr marL="171450" indent="-171450" eaLnBrk="1" hangingPunct="1">
              <a:spcBef>
                <a:spcPct val="0"/>
              </a:spcBef>
              <a:buFontTx/>
              <a:buChar char="-"/>
              <a:defRPr/>
            </a:pPr>
            <a:r>
              <a:rPr lang="en-US" dirty="0" smtClean="0">
                <a:ea typeface="ＭＳ Ｐゴシック" charset="0"/>
              </a:rPr>
              <a:t>Initial Data Exploration Report</a:t>
            </a:r>
          </a:p>
          <a:p>
            <a:pPr eaLnBrk="1" hangingPunct="1">
              <a:spcBef>
                <a:spcPct val="0"/>
              </a:spcBef>
              <a:defRPr/>
            </a:pPr>
            <a:endParaRPr lang="en-US" dirty="0" smtClean="0">
              <a:latin typeface="Calibri" panose="020F0502020204030204" pitchFamily="34" charset="0"/>
            </a:endParaRPr>
          </a:p>
          <a:p>
            <a:pPr eaLnBrk="1" hangingPunct="1">
              <a:spcBef>
                <a:spcPct val="0"/>
              </a:spcBef>
              <a:defRPr/>
            </a:pPr>
            <a:r>
              <a:rPr lang="en-US" dirty="0" smtClean="0">
                <a:latin typeface="Calibri" panose="020F0502020204030204" pitchFamily="34" charset="0"/>
              </a:rPr>
              <a:t>Data Quality</a:t>
            </a:r>
          </a:p>
          <a:p>
            <a:pPr marL="171450" indent="-171450" eaLnBrk="1" hangingPunct="1">
              <a:spcBef>
                <a:spcPct val="0"/>
              </a:spcBef>
              <a:buFontTx/>
              <a:buChar char="-"/>
              <a:defRPr/>
            </a:pPr>
            <a:r>
              <a:rPr lang="en-US" dirty="0" smtClean="0">
                <a:ea typeface="ＭＳ Ｐゴシック" charset="0"/>
              </a:rPr>
              <a:t>Inconsistencies</a:t>
            </a:r>
          </a:p>
          <a:p>
            <a:pPr marL="171450" indent="-171450" eaLnBrk="1" hangingPunct="1">
              <a:spcBef>
                <a:spcPct val="0"/>
              </a:spcBef>
              <a:buFontTx/>
              <a:buChar char="-"/>
              <a:defRPr/>
            </a:pPr>
            <a:r>
              <a:rPr lang="en-US" dirty="0" smtClean="0">
                <a:ea typeface="ＭＳ Ｐゴシック" charset="0"/>
              </a:rPr>
              <a:t>Missing Values</a:t>
            </a:r>
          </a:p>
          <a:p>
            <a:pPr marL="171450" indent="-171450" eaLnBrk="1" hangingPunct="1">
              <a:spcBef>
                <a:spcPct val="0"/>
              </a:spcBef>
              <a:buFontTx/>
              <a:buChar char="-"/>
              <a:defRPr/>
            </a:pPr>
            <a:r>
              <a:rPr lang="en-US" dirty="0" smtClean="0">
                <a:ea typeface="ＭＳ Ｐゴシック" charset="0"/>
              </a:rPr>
              <a:t>Outliers</a:t>
            </a:r>
          </a:p>
          <a:p>
            <a:pPr marL="171450" indent="-171450" eaLnBrk="1" hangingPunct="1">
              <a:spcBef>
                <a:spcPct val="0"/>
              </a:spcBef>
              <a:buFontTx/>
              <a:buChar char="-"/>
              <a:defRPr/>
            </a:pPr>
            <a:r>
              <a:rPr lang="en-US" dirty="0" smtClean="0">
                <a:ea typeface="ＭＳ Ｐゴシック" charset="0"/>
              </a:rPr>
              <a:t>Initial Data Quality Report</a:t>
            </a:r>
          </a:p>
          <a:p>
            <a:pPr eaLnBrk="1" hangingPunct="1">
              <a:spcBef>
                <a:spcPct val="0"/>
              </a:spcBef>
              <a:defRPr/>
            </a:pPr>
            <a:endParaRPr lang="en-US" dirty="0" smtClean="0">
              <a:latin typeface="Calibri" panose="020F0502020204030204" pitchFamily="34" charset="0"/>
            </a:endParaRPr>
          </a:p>
          <a:p>
            <a:pPr eaLnBrk="1" hangingPunct="1">
              <a:spcBef>
                <a:spcPct val="0"/>
              </a:spcBef>
              <a:defRPr/>
            </a:pPr>
            <a:endParaRPr lang="en-US" dirty="0" smtClean="0">
              <a:latin typeface="Calibri" panose="020F0502020204030204" pitchFamily="34" charset="0"/>
            </a:endParaRPr>
          </a:p>
        </p:txBody>
      </p:sp>
    </p:spTree>
    <p:extLst>
      <p:ext uri="{BB962C8B-B14F-4D97-AF65-F5344CB8AC3E}">
        <p14:creationId xmlns:p14="http://schemas.microsoft.com/office/powerpoint/2010/main" val="5566163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KDD = Knowledge Discovery in Databases</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SEMMA</a:t>
            </a:r>
            <a:r>
              <a:rPr lang="en-US" sz="1200" b="0" i="0" kern="1200" baseline="0" dirty="0" smtClean="0">
                <a:solidFill>
                  <a:schemeClr val="tx1"/>
                </a:solidFill>
                <a:effectLst/>
                <a:latin typeface="+mn-lt"/>
                <a:ea typeface="+mn-ea"/>
                <a:cs typeface="+mn-cs"/>
              </a:rPr>
              <a:t> = Sample, Explore, Modify, Model and Assess</a:t>
            </a:r>
            <a:endParaRPr lang="en-US" dirty="0" smtClean="0"/>
          </a:p>
          <a:p>
            <a:endParaRPr lang="en-US" dirty="0" smtClean="0"/>
          </a:p>
          <a:p>
            <a:endParaRPr lang="en-US" dirty="0" smtClean="0"/>
          </a:p>
          <a:p>
            <a:r>
              <a:rPr lang="en-US" dirty="0" smtClean="0"/>
              <a:t>http://www.dataprix.net/en/blogs/respinosamilla/theory-data-mining</a:t>
            </a:r>
          </a:p>
          <a:p>
            <a:endParaRPr lang="en-US" dirty="0" smtClean="0"/>
          </a:p>
          <a:p>
            <a:r>
              <a:rPr lang="en-US" dirty="0" smtClean="0"/>
              <a:t>http://decisionstats.com/tag/knowledge-discovery/</a:t>
            </a:r>
            <a:endParaRPr lang="en-US" dirty="0"/>
          </a:p>
        </p:txBody>
      </p:sp>
      <p:sp>
        <p:nvSpPr>
          <p:cNvPr id="4" name="Slide Number Placeholder 3"/>
          <p:cNvSpPr>
            <a:spLocks noGrp="1"/>
          </p:cNvSpPr>
          <p:nvPr>
            <p:ph type="sldNum" sz="quarter" idx="10"/>
          </p:nvPr>
        </p:nvSpPr>
        <p:spPr/>
        <p:txBody>
          <a:bodyPr/>
          <a:lstStyle/>
          <a:p>
            <a:fld id="{54EF7414-5507-8E4D-9EE5-A742DCF08D43}" type="slidenum">
              <a:rPr lang="en-US" smtClean="0"/>
              <a:t>6</a:t>
            </a:fld>
            <a:endParaRPr lang="en-US"/>
          </a:p>
        </p:txBody>
      </p:sp>
    </p:spTree>
    <p:extLst>
      <p:ext uri="{BB962C8B-B14F-4D97-AF65-F5344CB8AC3E}">
        <p14:creationId xmlns:p14="http://schemas.microsoft.com/office/powerpoint/2010/main" val="247631107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Notes Placeholder 2"/>
          <p:cNvSpPr>
            <a:spLocks noGrp="1"/>
          </p:cNvSpPr>
          <p:nvPr>
            <p:ph type="body" idx="1"/>
          </p:nvPr>
        </p:nvSpPr>
        <p:spPr/>
        <p:txBody>
          <a:bodyPr/>
          <a:lstStyle/>
          <a:p>
            <a:pPr>
              <a:defRPr/>
            </a:pPr>
            <a:r>
              <a:rPr lang="en-US" dirty="0" smtClean="0">
                <a:latin typeface="Times New Roman" panose="02020603050405020304" pitchFamily="18" charset="0"/>
              </a:rPr>
              <a:t>We can use the same data sample to illustrate the principals</a:t>
            </a:r>
            <a:r>
              <a:rPr lang="en-US" baseline="0" dirty="0" smtClean="0">
                <a:latin typeface="Times New Roman" panose="02020603050405020304" pitchFamily="18" charset="0"/>
              </a:rPr>
              <a:t> data selection, which are beneficial in establishing a firm data understanding by eliminating unnecessary information that can cloud the relevant data.</a:t>
            </a:r>
            <a:endParaRPr lang="en-US" dirty="0" smtClean="0">
              <a:latin typeface="Times New Roman" panose="02020603050405020304" pitchFamily="18" charset="0"/>
            </a:endParaRPr>
          </a:p>
          <a:p>
            <a:pPr>
              <a:defRPr/>
            </a:pPr>
            <a:endParaRPr lang="en-US" dirty="0" smtClean="0">
              <a:latin typeface="Times New Roman" panose="02020603050405020304" pitchFamily="18" charset="0"/>
            </a:endParaRPr>
          </a:p>
          <a:p>
            <a:pPr>
              <a:defRPr/>
            </a:pPr>
            <a:r>
              <a:rPr lang="en-US" dirty="0" smtClean="0">
                <a:latin typeface="Times New Roman" panose="02020603050405020304" pitchFamily="18" charset="0"/>
              </a:rPr>
              <a:t>First of all, we must</a:t>
            </a:r>
            <a:r>
              <a:rPr lang="en-US" baseline="0" dirty="0" smtClean="0">
                <a:latin typeface="Times New Roman" panose="02020603050405020304" pitchFamily="18" charset="0"/>
              </a:rPr>
              <a:t> have a clear vision of what data we are looking for to solve our business problems and achieve our data mining goals.  Data selection hinges on highlighting the data we really need to make educated, informed business decisions.  In order to achieve these goals, we must plan out which information is needed and check to see if that information is available in the gathered data.  </a:t>
            </a:r>
            <a:endParaRPr lang="en-US" dirty="0" smtClean="0">
              <a:latin typeface="Times New Roman" panose="02020603050405020304" pitchFamily="18" charset="0"/>
            </a:endParaRPr>
          </a:p>
          <a:p>
            <a:pPr>
              <a:defRPr/>
            </a:pPr>
            <a:endParaRPr lang="en-US" dirty="0" smtClean="0">
              <a:latin typeface="Times New Roman" panose="02020603050405020304" pitchFamily="18" charset="0"/>
            </a:endParaRPr>
          </a:p>
          <a:p>
            <a:pPr>
              <a:defRPr/>
            </a:pPr>
            <a:r>
              <a:rPr lang="en-US" dirty="0" smtClean="0">
                <a:latin typeface="Times New Roman" panose="02020603050405020304" pitchFamily="18" charset="0"/>
              </a:rPr>
              <a:t>If all of the information we</a:t>
            </a:r>
            <a:r>
              <a:rPr lang="en-US" baseline="0" dirty="0" smtClean="0">
                <a:latin typeface="Times New Roman" panose="02020603050405020304" pitchFamily="18" charset="0"/>
              </a:rPr>
              <a:t> think we need to address our data mining goals is in the gathered data, we can begin to establish specific selection criteria.  First, we should specify which attributes are necessary and thus should be kept.  Those include target attributes for supervised modeling.  Next, we should identify irrelevant or superfluous attributes and remove them from the data set being analyzed.  The focus should be on redundant, obsolete or trivial variables.  Finally, we should consider restrictions on number of attributes, number of records and variable value properties and adjust the data set accordingly before deeming the combined data structure suitable for input into the data mining tool.  </a:t>
            </a:r>
          </a:p>
          <a:p>
            <a:pPr>
              <a:defRPr/>
            </a:pPr>
            <a:endParaRPr lang="en-US" baseline="0" dirty="0" smtClean="0">
              <a:latin typeface="Times New Roman" panose="02020603050405020304" pitchFamily="18" charset="0"/>
            </a:endParaRPr>
          </a:p>
          <a:p>
            <a:pPr>
              <a:defRPr/>
            </a:pPr>
            <a:r>
              <a:rPr lang="en-US" baseline="0" dirty="0" smtClean="0">
                <a:latin typeface="Times New Roman" panose="02020603050405020304" pitchFamily="18" charset="0"/>
              </a:rPr>
              <a:t>Later Data Preparation steps will further transform data to meet modeling needs by performing actions like recoding variables, transforming them to fit different distributions, or adjusting weights.  While there is a thin line between these Data Preparation processes and the Data Selection steps of Data Understanding, they can, and should be separated as previously stated.  The simple, preliminary steps of Data Selection and Data Integration are critical components of Data Understanding as they allow us to view the raw data in its final form and establish accurate understandings that are not clouded by unnecessary variables, duplicate records or disparate tables and sources.</a:t>
            </a:r>
          </a:p>
          <a:p>
            <a:pPr>
              <a:defRPr/>
            </a:pPr>
            <a:endParaRPr lang="en-US" dirty="0" smtClean="0">
              <a:latin typeface="Times New Roman" panose="02020603050405020304" pitchFamily="18" charset="0"/>
            </a:endParaRPr>
          </a:p>
        </p:txBody>
      </p:sp>
      <p:sp>
        <p:nvSpPr>
          <p:cNvPr id="7066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9BCC346A-D2BF-4AA8-8D4E-B10F21BD98D2}" type="slidenum">
              <a:rPr lang="en-US" altLang="en-US" sz="1200">
                <a:latin typeface="Times New Roman" panose="02020603050405020304" pitchFamily="18" charset="0"/>
              </a:rPr>
              <a:pPr/>
              <a:t>42</a:t>
            </a:fld>
            <a:endParaRPr lang="en-US" altLang="en-US" sz="1200">
              <a:latin typeface="Times New Roman" panose="02020603050405020304" pitchFamily="18" charset="0"/>
            </a:endParaRPr>
          </a:p>
        </p:txBody>
      </p:sp>
    </p:spTree>
    <p:extLst>
      <p:ext uri="{BB962C8B-B14F-4D97-AF65-F5344CB8AC3E}">
        <p14:creationId xmlns:p14="http://schemas.microsoft.com/office/powerpoint/2010/main" val="105883593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Notes Placeholder 2"/>
          <p:cNvSpPr>
            <a:spLocks noGrp="1"/>
          </p:cNvSpPr>
          <p:nvPr>
            <p:ph type="body" idx="1"/>
          </p:nvPr>
        </p:nvSpPr>
        <p:spPr/>
        <p:txBody>
          <a:bodyPr/>
          <a:lstStyle/>
          <a:p>
            <a:pPr>
              <a:defRPr/>
            </a:pPr>
            <a:r>
              <a:rPr lang="en-US" dirty="0" smtClean="0">
                <a:ea typeface="ＭＳ Ｐゴシック" charset="0"/>
              </a:rPr>
              <a:t>After listing our gathered</a:t>
            </a:r>
            <a:r>
              <a:rPr lang="en-US" baseline="0" dirty="0" smtClean="0">
                <a:ea typeface="ＭＳ Ｐゴシック" charset="0"/>
              </a:rPr>
              <a:t> tables, descriptions can be provided for their individual fields.  For instance, attribute names, and their relationships to business objectives and data mining goals should be noted.  Other important features of attributes should also be examined, such as units, value ranges, and value types (numeric vs. text vs. symbolic), as well as any overlaps or similarities with other variables that were not accounted for in data selection (such as “low fat” and “diet”).  Going through as many records as possible helps us get a good feel for the variables and what influence or role they might have in the eventual model.</a:t>
            </a:r>
            <a:endParaRPr lang="en-US" dirty="0" smtClean="0">
              <a:ea typeface="ＭＳ Ｐゴシック" charset="0"/>
            </a:endParaRPr>
          </a:p>
          <a:p>
            <a:pPr>
              <a:defRPr/>
            </a:pPr>
            <a:endParaRPr lang="en-US" dirty="0" smtClean="0">
              <a:ea typeface="ＭＳ Ｐゴシック" charset="0"/>
            </a:endParaRPr>
          </a:p>
          <a:p>
            <a:pPr>
              <a:defRPr/>
            </a:pPr>
            <a:r>
              <a:rPr lang="en-US" dirty="0" smtClean="0">
                <a:latin typeface="Times New Roman" panose="02020603050405020304" pitchFamily="18" charset="0"/>
              </a:rPr>
              <a:t>After</a:t>
            </a:r>
            <a:r>
              <a:rPr lang="en-US" baseline="0" dirty="0" smtClean="0">
                <a:latin typeface="Times New Roman" panose="02020603050405020304" pitchFamily="18" charset="0"/>
              </a:rPr>
              <a:t> we have a thorough qualitative description of the data, we may further investigate nuances by calculating basic descriptive statistics.  While often preliminary in terms of the overall analysis in the project, descriptive statistics can give us insight into the complexity of our data.  For instance, these numbers can tell us about the central tendency of attribute variables, the distribution of values around the mean, variable balance, and the potential for outliers or interesting phenomena mixed in with the rest of the responses for a field.  All of these quantitative investigations into properties of individual variables fall into the category of </a:t>
            </a:r>
            <a:r>
              <a:rPr lang="en-US" baseline="0" dirty="0" err="1" smtClean="0">
                <a:latin typeface="Times New Roman" panose="02020603050405020304" pitchFamily="18" charset="0"/>
              </a:rPr>
              <a:t>univariate</a:t>
            </a:r>
            <a:r>
              <a:rPr lang="en-US" baseline="0" dirty="0" smtClean="0">
                <a:latin typeface="Times New Roman" panose="02020603050405020304" pitchFamily="18" charset="0"/>
              </a:rPr>
              <a:t> analysis.</a:t>
            </a:r>
            <a:endParaRPr lang="en-US" dirty="0" smtClean="0">
              <a:latin typeface="Times New Roman" panose="02020603050405020304" pitchFamily="18" charset="0"/>
            </a:endParaRPr>
          </a:p>
          <a:p>
            <a:pPr>
              <a:defRPr/>
            </a:pPr>
            <a:endParaRPr lang="en-US" dirty="0" smtClean="0">
              <a:latin typeface="Times New Roman" panose="02020603050405020304" pitchFamily="18" charset="0"/>
            </a:endParaRPr>
          </a:p>
          <a:p>
            <a:pPr marL="0" indent="0">
              <a:buFontTx/>
              <a:buNone/>
              <a:defRPr/>
            </a:pPr>
            <a:r>
              <a:rPr lang="en-US" dirty="0" smtClean="0">
                <a:ea typeface="ＭＳ Ｐゴシック" charset="0"/>
              </a:rPr>
              <a:t>While </a:t>
            </a:r>
            <a:r>
              <a:rPr lang="en-US" dirty="0" err="1" smtClean="0">
                <a:ea typeface="ＭＳ Ｐゴシック" charset="0"/>
              </a:rPr>
              <a:t>univariate</a:t>
            </a:r>
            <a:r>
              <a:rPr lang="en-US" baseline="0" dirty="0" smtClean="0">
                <a:ea typeface="ＭＳ Ｐゴシック" charset="0"/>
              </a:rPr>
              <a:t> analysis can give you quantitative insights into individual variable properties, you may often be interested in how two variables…or even multiple variables…are related.  This requires multivariate analysis (bivariate for two variables).  </a:t>
            </a:r>
          </a:p>
          <a:p>
            <a:pPr marL="0" indent="0">
              <a:buFontTx/>
              <a:buNone/>
              <a:defRPr/>
            </a:pPr>
            <a:endParaRPr lang="en-US" baseline="0" dirty="0" smtClean="0">
              <a:ea typeface="ＭＳ Ｐゴシック" charset="0"/>
            </a:endParaRPr>
          </a:p>
          <a:p>
            <a:pPr marL="0" indent="0">
              <a:buFontTx/>
              <a:buNone/>
              <a:defRPr/>
            </a:pPr>
            <a:r>
              <a:rPr lang="en-US" dirty="0" smtClean="0">
                <a:ea typeface="ＭＳ Ｐゴシック" charset="0"/>
              </a:rPr>
              <a:t>Exploring variable relationships</a:t>
            </a:r>
            <a:r>
              <a:rPr lang="en-US" baseline="0" dirty="0" smtClean="0">
                <a:ea typeface="ＭＳ Ｐゴシック" charset="0"/>
              </a:rPr>
              <a:t> through quantitative, multivariate analyses along with qualitative variable descriptions can help you identify any previously unseen patterns or redundancies among variables in the data set.  </a:t>
            </a:r>
            <a:r>
              <a:rPr lang="en-US" dirty="0" smtClean="0">
                <a:ea typeface="ＭＳ Ｐゴシック" charset="0"/>
              </a:rPr>
              <a:t>More importantly, however, insights from these data description</a:t>
            </a:r>
            <a:r>
              <a:rPr lang="en-US" baseline="0" dirty="0" smtClean="0">
                <a:ea typeface="ＭＳ Ｐゴシック" charset="0"/>
              </a:rPr>
              <a:t>s will guide us </a:t>
            </a:r>
            <a:r>
              <a:rPr lang="en-US" dirty="0" smtClean="0">
                <a:ea typeface="ＭＳ Ｐゴシック" charset="0"/>
              </a:rPr>
              <a:t>in preparing data for modeling.</a:t>
            </a:r>
          </a:p>
          <a:p>
            <a:pPr>
              <a:defRPr/>
            </a:pPr>
            <a:endParaRPr lang="en-US" dirty="0" smtClean="0">
              <a:latin typeface="Times New Roman" panose="02020603050405020304" pitchFamily="18" charset="0"/>
            </a:endParaRPr>
          </a:p>
          <a:p>
            <a:pPr marL="0" indent="0">
              <a:buFontTx/>
              <a:buNone/>
              <a:defRPr/>
            </a:pPr>
            <a:endParaRPr lang="en-US" dirty="0" smtClean="0">
              <a:latin typeface="Times New Roman" panose="02020603050405020304" pitchFamily="18" charset="0"/>
            </a:endParaRPr>
          </a:p>
        </p:txBody>
      </p:sp>
      <p:sp>
        <p:nvSpPr>
          <p:cNvPr id="7782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35AAE155-03E0-4605-908F-512D0D96BE2D}" type="slidenum">
              <a:rPr lang="en-US" altLang="en-US" sz="1200">
                <a:latin typeface="Times New Roman" panose="02020603050405020304" pitchFamily="18" charset="0"/>
              </a:rPr>
              <a:pPr/>
              <a:t>43</a:t>
            </a:fld>
            <a:endParaRPr lang="en-US" altLang="en-US" sz="1200">
              <a:latin typeface="Times New Roman" panose="02020603050405020304" pitchFamily="18" charset="0"/>
            </a:endParaRPr>
          </a:p>
        </p:txBody>
      </p:sp>
    </p:spTree>
    <p:extLst>
      <p:ext uri="{BB962C8B-B14F-4D97-AF65-F5344CB8AC3E}">
        <p14:creationId xmlns:p14="http://schemas.microsoft.com/office/powerpoint/2010/main" val="4410053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Notes Placeholder 2"/>
          <p:cNvSpPr>
            <a:spLocks noGrp="1"/>
          </p:cNvSpPr>
          <p:nvPr>
            <p:ph type="body" idx="1"/>
          </p:nvPr>
        </p:nvSpPr>
        <p:spPr/>
        <p:txBody>
          <a:bodyPr/>
          <a:lstStyle/>
          <a:p>
            <a:pPr>
              <a:defRPr/>
            </a:pPr>
            <a:r>
              <a:rPr lang="en-US" dirty="0" smtClean="0">
                <a:ea typeface="ＭＳ Ｐゴシック" charset="0"/>
              </a:rPr>
              <a:t>So what kind of visualizations highlight features of previous data gathered?  For instance, what if we have</a:t>
            </a:r>
            <a:r>
              <a:rPr lang="en-US" baseline="0" dirty="0" smtClean="0">
                <a:ea typeface="ＭＳ Ｐゴシック" charset="0"/>
              </a:rPr>
              <a:t> intriguing findings from basic descriptive statistics or </a:t>
            </a:r>
            <a:r>
              <a:rPr lang="en-US" baseline="0" dirty="0" err="1" smtClean="0">
                <a:ea typeface="ＭＳ Ｐゴシック" charset="0"/>
              </a:rPr>
              <a:t>univariate</a:t>
            </a:r>
            <a:r>
              <a:rPr lang="en-US" baseline="0" dirty="0" smtClean="0">
                <a:ea typeface="ＭＳ Ｐゴシック" charset="0"/>
              </a:rPr>
              <a:t> analyses in Data Description activities?</a:t>
            </a:r>
          </a:p>
          <a:p>
            <a:pPr>
              <a:defRPr/>
            </a:pPr>
            <a:endParaRPr lang="en-US" baseline="0" dirty="0" smtClean="0">
              <a:ea typeface="ＭＳ Ｐゴシック" charset="0"/>
            </a:endParaRPr>
          </a:p>
          <a:p>
            <a:pPr>
              <a:defRPr/>
            </a:pPr>
            <a:r>
              <a:rPr lang="en-US" baseline="0" dirty="0" smtClean="0">
                <a:ea typeface="ＭＳ Ｐゴシック" charset="0"/>
              </a:rPr>
              <a:t>Well, histograms allow us to see how our data is distributed and visualize any </a:t>
            </a:r>
            <a:r>
              <a:rPr lang="en-US" baseline="0" dirty="0" err="1" smtClean="0">
                <a:ea typeface="ＭＳ Ｐゴシック" charset="0"/>
              </a:rPr>
              <a:t>skewness</a:t>
            </a:r>
            <a:r>
              <a:rPr lang="en-US" baseline="0" dirty="0" smtClean="0">
                <a:ea typeface="ＭＳ Ｐゴシック" charset="0"/>
              </a:rPr>
              <a:t> or non-normalness in the data.  Additionally, we can visually compare the generated histogram to a standard distribution curve to see how well a model might approximate data values.</a:t>
            </a:r>
          </a:p>
          <a:p>
            <a:pPr>
              <a:defRPr/>
            </a:pPr>
            <a:endParaRPr lang="en-US" baseline="0" dirty="0" smtClean="0">
              <a:ea typeface="ＭＳ Ｐゴシック" charset="0"/>
            </a:endParaRPr>
          </a:p>
          <a:p>
            <a:pPr>
              <a:defRPr/>
            </a:pPr>
            <a:r>
              <a:rPr lang="en-US" baseline="0" dirty="0" smtClean="0">
                <a:ea typeface="ＭＳ Ｐゴシック" charset="0"/>
              </a:rPr>
              <a:t>Box-cox plots of distributions and confidence interval charts can help us further explore how our data is distributed and start to form ideas about how to prepare data for modeling.</a:t>
            </a:r>
          </a:p>
          <a:p>
            <a:pPr>
              <a:defRPr/>
            </a:pPr>
            <a:endParaRPr lang="en-US" baseline="0" dirty="0" smtClean="0">
              <a:ea typeface="ＭＳ Ｐゴシック" charset="0"/>
            </a:endParaRPr>
          </a:p>
          <a:p>
            <a:pPr>
              <a:defRPr/>
            </a:pPr>
            <a:endParaRPr lang="en-US" baseline="0" dirty="0" smtClean="0">
              <a:ea typeface="ＭＳ Ｐゴシック" charset="0"/>
            </a:endParaRPr>
          </a:p>
          <a:p>
            <a:pPr>
              <a:defRPr/>
            </a:pPr>
            <a:r>
              <a:rPr lang="en-US" baseline="0" dirty="0" smtClean="0">
                <a:ea typeface="ＭＳ Ｐゴシック" charset="0"/>
              </a:rPr>
              <a:t>&gt;&gt;&gt;&gt;&gt;&gt;&gt;&gt;</a:t>
            </a:r>
          </a:p>
          <a:p>
            <a:pPr>
              <a:defRPr/>
            </a:pPr>
            <a:r>
              <a:rPr lang="en-US" baseline="0" dirty="0" smtClean="0">
                <a:ea typeface="ＭＳ Ｐゴシック" charset="0"/>
              </a:rPr>
              <a:t>This should raise suspicions for us as analysts.  Are these values making up the distribution’s tail important to model performance or can they be eliminated from consideration as noise?  Looking at the data on a different scale can sometimes help us understand what is going on more thoroughly.  Also, knowledge of the data from subject matter experts established in earlier data understanding efforts will help us decide how to set thresholds for choosing data values if we decide to eliminate some of the points in the distribution tail.  We may, however, choose not to execute any data selection based on exploration of the graph.  Still, viewing distribution graphs may help us choose appropriate modeling techniques.  For instance, histograms that appear to represent normally distributed data match well with ordinary linear regression while histograms that are skewed to the right with a negative exponential curve (like the one above) lend themselves well to logistic regression models.</a:t>
            </a:r>
            <a:endParaRPr lang="en-US" dirty="0" smtClean="0">
              <a:ea typeface="ＭＳ Ｐゴシック" charset="0"/>
            </a:endParaRPr>
          </a:p>
        </p:txBody>
      </p:sp>
      <p:sp>
        <p:nvSpPr>
          <p:cNvPr id="7885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255A4F55-FCD2-4609-8618-135BBB30B5B0}" type="slidenum">
              <a:rPr lang="en-US" altLang="en-US" sz="1200">
                <a:latin typeface="Times New Roman" panose="02020603050405020304" pitchFamily="18" charset="0"/>
              </a:rPr>
              <a:pPr/>
              <a:t>44</a:t>
            </a:fld>
            <a:endParaRPr lang="en-US" altLang="en-US" sz="1200">
              <a:latin typeface="Times New Roman" panose="02020603050405020304" pitchFamily="18" charset="0"/>
            </a:endParaRPr>
          </a:p>
        </p:txBody>
      </p:sp>
    </p:spTree>
    <p:extLst>
      <p:ext uri="{BB962C8B-B14F-4D97-AF65-F5344CB8AC3E}">
        <p14:creationId xmlns:p14="http://schemas.microsoft.com/office/powerpoint/2010/main" val="42099427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8851" name="Notes Placeholder 2"/>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i="0" dirty="0" smtClean="0">
                <a:latin typeface="Times New Roman" panose="02020603050405020304" pitchFamily="18" charset="0"/>
              </a:rPr>
              <a:t>So, as we have seen, the </a:t>
            </a:r>
            <a:r>
              <a:rPr lang="en-US" altLang="en-US" i="0" baseline="0" dirty="0" smtClean="0">
                <a:latin typeface="Times New Roman" panose="02020603050405020304" pitchFamily="18" charset="0"/>
              </a:rPr>
              <a:t>insights gained from data visualization and graph examination in Data Exploration can help us more thoroughly understand the nature of the data.  This enhanced knowledge, when combined with the findings from Data Description activities, and considered with the project goals in mind can be used to form initial hypotheses about the data.  These hypotheses are often based on specific data characteristics or interesting subsets and revolve around insights about hidden information in the cumulative data set.  For instance, a hypothesis might postulate that the number of hours a week spent exercising and number of servings of vegetables consumed per week correlate positively with the amount of weight lost per week in overweight individuals.</a:t>
            </a:r>
            <a:endParaRPr lang="en-US" altLang="en-US" i="0" dirty="0" smtClean="0">
              <a:latin typeface="Times New Roman" panose="02020603050405020304" pitchFamily="18" charset="0"/>
            </a:endParaRPr>
          </a:p>
          <a:p>
            <a:endParaRPr lang="en-US" altLang="en-US" i="0" dirty="0" smtClean="0">
              <a:latin typeface="Times New Roman" panose="02020603050405020304" pitchFamily="18" charset="0"/>
            </a:endParaRPr>
          </a:p>
          <a:p>
            <a:r>
              <a:rPr lang="en-US" altLang="en-US" i="0" dirty="0" smtClean="0">
                <a:latin typeface="Times New Roman" panose="02020603050405020304" pitchFamily="18" charset="0"/>
              </a:rPr>
              <a:t>After</a:t>
            </a:r>
            <a:r>
              <a:rPr lang="en-US" altLang="en-US" i="0" baseline="0" dirty="0" smtClean="0">
                <a:latin typeface="Times New Roman" panose="02020603050405020304" pitchFamily="18" charset="0"/>
              </a:rPr>
              <a:t> forming these hypotheses, we must transform them into the data mining goals.  Specifically, we can use them to make our goals more precise and really direct our searches or predictive inquiries.  </a:t>
            </a:r>
          </a:p>
          <a:p>
            <a:endParaRPr lang="en-US" altLang="en-US" i="0" baseline="0" dirty="0" smtClean="0">
              <a:latin typeface="Times New Roman" panose="02020603050405020304" pitchFamily="18" charset="0"/>
            </a:endParaRPr>
          </a:p>
          <a:p>
            <a:r>
              <a:rPr lang="en-US" altLang="en-US" i="0" baseline="0" dirty="0" smtClean="0">
                <a:latin typeface="Times New Roman" panose="02020603050405020304" pitchFamily="18" charset="0"/>
              </a:rPr>
              <a:t>During this stage, we will also </a:t>
            </a:r>
            <a:r>
              <a:rPr lang="en-US" altLang="en-US" i="0" dirty="0" smtClean="0">
                <a:latin typeface="Times New Roman" panose="02020603050405020304" pitchFamily="18" charset="0"/>
              </a:rPr>
              <a:t>identify </a:t>
            </a:r>
            <a:r>
              <a:rPr lang="en-US" altLang="en-US" i="0" baseline="0" dirty="0" smtClean="0">
                <a:latin typeface="Times New Roman" panose="02020603050405020304" pitchFamily="18" charset="0"/>
              </a:rPr>
              <a:t>basic analyses necessary to verify these same hypotheses.  Finally, we should also do initial hypothesis verification so that the hypotheses and goals can continue to be refined as needed to ask the most meaningful question of the data in the most effective manner.</a:t>
            </a:r>
            <a:endParaRPr lang="en-US" altLang="en-US" i="0" dirty="0" smtClean="0">
              <a:latin typeface="Times New Roman" panose="02020603050405020304" pitchFamily="18" charset="0"/>
            </a:endParaRPr>
          </a:p>
          <a:p>
            <a:endParaRPr lang="en-US" altLang="en-US" dirty="0" smtClean="0">
              <a:latin typeface="Times New Roman" pitchFamily="18" charset="0"/>
            </a:endParaRPr>
          </a:p>
          <a:p>
            <a:pPr>
              <a:defRPr/>
            </a:pPr>
            <a:endParaRPr lang="en-US" altLang="en-US" dirty="0" smtClean="0">
              <a:latin typeface="Times New Roman" pitchFamily="18" charset="0"/>
            </a:endParaRPr>
          </a:p>
        </p:txBody>
      </p:sp>
      <p:sp>
        <p:nvSpPr>
          <p:cNvPr id="860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AFE9A4CD-FE81-482C-A90A-396BE2A2F042}" type="slidenum">
              <a:rPr lang="en-US" altLang="en-US" sz="1200">
                <a:latin typeface="Times New Roman" panose="02020603050405020304" pitchFamily="18" charset="0"/>
              </a:rPr>
              <a:pPr/>
              <a:t>45</a:t>
            </a:fld>
            <a:endParaRPr lang="en-US" altLang="en-US" sz="1200">
              <a:latin typeface="Times New Roman" panose="02020603050405020304" pitchFamily="18" charset="0"/>
            </a:endParaRPr>
          </a:p>
        </p:txBody>
      </p:sp>
    </p:spTree>
    <p:extLst>
      <p:ext uri="{BB962C8B-B14F-4D97-AF65-F5344CB8AC3E}">
        <p14:creationId xmlns:p14="http://schemas.microsoft.com/office/powerpoint/2010/main" val="178967731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Notes Placeholder 2"/>
          <p:cNvSpPr>
            <a:spLocks noGrp="1"/>
          </p:cNvSpPr>
          <p:nvPr>
            <p:ph type="body" idx="1"/>
          </p:nvPr>
        </p:nvSpPr>
        <p:spPr/>
        <p:txBody>
          <a:bodyPr/>
          <a:lstStyle/>
          <a:p>
            <a:pPr>
              <a:defRPr/>
            </a:pPr>
            <a:r>
              <a:rPr lang="en-US" i="0" dirty="0" smtClean="0">
                <a:ea typeface="ＭＳ Ｐゴシック" charset="0"/>
              </a:rPr>
              <a:t>After considering the quality of the data as a whole, we can look at specific attributes</a:t>
            </a:r>
            <a:r>
              <a:rPr lang="en-US" i="0" baseline="0" dirty="0" smtClean="0">
                <a:ea typeface="ＭＳ Ｐゴシック" charset="0"/>
              </a:rPr>
              <a:t> in the data set and report on their overall quality. We begin by looking to see if the data covers the possible data values for individual variables, and if not, we need to confirm that this is representative of the behavior of the data and not an artifact of collection or data integration.  </a:t>
            </a:r>
          </a:p>
          <a:p>
            <a:pPr>
              <a:defRPr/>
            </a:pPr>
            <a:endParaRPr lang="en-US" i="0" baseline="0" dirty="0" smtClean="0">
              <a:ea typeface="ＭＳ Ｐゴシック" charset="0"/>
            </a:endParaRPr>
          </a:p>
          <a:p>
            <a:pPr>
              <a:defRPr/>
            </a:pPr>
            <a:r>
              <a:rPr lang="en-US" i="0" baseline="0" dirty="0" smtClean="0">
                <a:ea typeface="ＭＳ Ｐゴシック" charset="0"/>
              </a:rPr>
              <a:t>Next, we can verify any assumptions we made about the meaning of the variable itself and how its values fit with the attribute and the overall data mining goals.  Taking this a step further, we can report on the possible redundancy of attributes by highlighting variables with different names, but similar meanings, as well as inconsistencies or redundancies between different sources that were not accounted for in data integration steps.</a:t>
            </a:r>
            <a:endParaRPr lang="en-US" i="0" dirty="0" smtClean="0">
              <a:ea typeface="ＭＳ Ｐゴシック" charset="0"/>
            </a:endParaRPr>
          </a:p>
          <a:p>
            <a:pPr>
              <a:defRPr/>
            </a:pPr>
            <a:endParaRPr lang="en-US" i="0" dirty="0" smtClean="0">
              <a:ea typeface="ＭＳ Ｐゴシック" charset="0"/>
            </a:endParaRPr>
          </a:p>
          <a:p>
            <a:pPr>
              <a:defRPr/>
            </a:pPr>
            <a:r>
              <a:rPr lang="en-US" i="0" dirty="0" smtClean="0">
                <a:ea typeface="ＭＳ Ｐゴシック" charset="0"/>
              </a:rPr>
              <a:t>Finally, we</a:t>
            </a:r>
            <a:r>
              <a:rPr lang="en-US" i="0" baseline="0" dirty="0" smtClean="0">
                <a:ea typeface="ＭＳ Ｐゴシック" charset="0"/>
              </a:rPr>
              <a:t> can double check formatting of values within variables to confirm consistency and quality.  Finally, the quality assessment should address values or variables that seem implausible and may need to be excluded in data preparation (i.e. teenagers with high income levels).</a:t>
            </a:r>
            <a:endParaRPr lang="en-US" i="0" dirty="0" smtClean="0">
              <a:ea typeface="ＭＳ Ｐゴシック" charset="0"/>
            </a:endParaRPr>
          </a:p>
          <a:p>
            <a:pPr>
              <a:defRPr/>
            </a:pPr>
            <a:endParaRPr lang="en-US" i="0" dirty="0" smtClean="0">
              <a:ea typeface="ＭＳ Ｐゴシック" charset="0"/>
            </a:endParaRPr>
          </a:p>
        </p:txBody>
      </p:sp>
      <p:sp>
        <p:nvSpPr>
          <p:cNvPr id="9318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C56511E5-07BE-4E6B-9D99-B1A9AAA524B3}" type="slidenum">
              <a:rPr lang="en-US" altLang="en-US" sz="1200">
                <a:latin typeface="Times New Roman" panose="02020603050405020304" pitchFamily="18" charset="0"/>
              </a:rPr>
              <a:pPr/>
              <a:t>46</a:t>
            </a:fld>
            <a:endParaRPr lang="en-US" altLang="en-US" sz="1200">
              <a:latin typeface="Times New Roman" panose="02020603050405020304" pitchFamily="18" charset="0"/>
            </a:endParaRPr>
          </a:p>
        </p:txBody>
      </p:sp>
    </p:spTree>
    <p:extLst>
      <p:ext uri="{BB962C8B-B14F-4D97-AF65-F5344CB8AC3E}">
        <p14:creationId xmlns:p14="http://schemas.microsoft.com/office/powerpoint/2010/main" val="399345283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itchFamily="18" charset="0"/>
                <a:ea typeface="ＭＳ Ｐゴシック" pitchFamily="34" charset="-128"/>
              </a:defRPr>
            </a:lvl1pPr>
            <a:lvl2pPr marL="742950" indent="-285750">
              <a:spcBef>
                <a:spcPct val="30000"/>
              </a:spcBef>
              <a:defRPr sz="1200">
                <a:solidFill>
                  <a:schemeClr val="tx1"/>
                </a:solidFill>
                <a:latin typeface="Times New Roman" pitchFamily="18" charset="0"/>
                <a:ea typeface="ＭＳ Ｐゴシック" pitchFamily="34" charset="-128"/>
              </a:defRPr>
            </a:lvl2pPr>
            <a:lvl3pPr marL="1143000" indent="-228600">
              <a:spcBef>
                <a:spcPct val="30000"/>
              </a:spcBef>
              <a:defRPr sz="1200">
                <a:solidFill>
                  <a:schemeClr val="tx1"/>
                </a:solidFill>
                <a:latin typeface="Times New Roman" pitchFamily="18" charset="0"/>
                <a:ea typeface="ＭＳ Ｐゴシック" pitchFamily="34" charset="-128"/>
              </a:defRPr>
            </a:lvl3pPr>
            <a:lvl4pPr marL="1600200" indent="-228600">
              <a:spcBef>
                <a:spcPct val="30000"/>
              </a:spcBef>
              <a:defRPr sz="1200">
                <a:solidFill>
                  <a:schemeClr val="tx1"/>
                </a:solidFill>
                <a:latin typeface="Times New Roman" pitchFamily="18" charset="0"/>
                <a:ea typeface="ＭＳ Ｐゴシック" pitchFamily="34" charset="-128"/>
              </a:defRPr>
            </a:lvl4pPr>
            <a:lvl5pPr marL="2057400" indent="-228600">
              <a:spcBef>
                <a:spcPct val="30000"/>
              </a:spcBef>
              <a:defRPr sz="1200">
                <a:solidFill>
                  <a:schemeClr val="tx1"/>
                </a:solidFill>
                <a:latin typeface="Times New Roman" pitchFamily="18" charset="0"/>
                <a:ea typeface="ＭＳ Ｐゴシック" pitchFamily="34" charset="-128"/>
              </a:defRPr>
            </a:lvl5pPr>
            <a:lvl6pPr marL="2514600" indent="-228600" eaLnBrk="0" fontAlgn="base" hangingPunct="0">
              <a:spcBef>
                <a:spcPct val="30000"/>
              </a:spcBef>
              <a:spcAft>
                <a:spcPct val="0"/>
              </a:spcAft>
              <a:defRPr sz="1200">
                <a:solidFill>
                  <a:schemeClr val="tx1"/>
                </a:solidFill>
                <a:latin typeface="Times New Roman" pitchFamily="18" charset="0"/>
                <a:ea typeface="ＭＳ Ｐゴシック" pitchFamily="34" charset="-128"/>
              </a:defRPr>
            </a:lvl6pPr>
            <a:lvl7pPr marL="2971800" indent="-228600" eaLnBrk="0" fontAlgn="base" hangingPunct="0">
              <a:spcBef>
                <a:spcPct val="30000"/>
              </a:spcBef>
              <a:spcAft>
                <a:spcPct val="0"/>
              </a:spcAft>
              <a:defRPr sz="1200">
                <a:solidFill>
                  <a:schemeClr val="tx1"/>
                </a:solidFill>
                <a:latin typeface="Times New Roman" pitchFamily="18" charset="0"/>
                <a:ea typeface="ＭＳ Ｐゴシック" pitchFamily="34" charset="-128"/>
              </a:defRPr>
            </a:lvl7pPr>
            <a:lvl8pPr marL="3429000" indent="-228600" eaLnBrk="0" fontAlgn="base" hangingPunct="0">
              <a:spcBef>
                <a:spcPct val="30000"/>
              </a:spcBef>
              <a:spcAft>
                <a:spcPct val="0"/>
              </a:spcAft>
              <a:defRPr sz="1200">
                <a:solidFill>
                  <a:schemeClr val="tx1"/>
                </a:solidFill>
                <a:latin typeface="Times New Roman" pitchFamily="18" charset="0"/>
                <a:ea typeface="ＭＳ Ｐゴシック" pitchFamily="34" charset="-128"/>
              </a:defRPr>
            </a:lvl8pPr>
            <a:lvl9pPr marL="3886200" indent="-228600" eaLnBrk="0" fontAlgn="base" hangingPunct="0">
              <a:spcBef>
                <a:spcPct val="30000"/>
              </a:spcBef>
              <a:spcAft>
                <a:spcPct val="0"/>
              </a:spcAft>
              <a:defRPr sz="1200">
                <a:solidFill>
                  <a:schemeClr val="tx1"/>
                </a:solidFill>
                <a:latin typeface="Times New Roman" pitchFamily="18" charset="0"/>
                <a:ea typeface="ＭＳ Ｐゴシック" pitchFamily="34" charset="-128"/>
              </a:defRPr>
            </a:lvl9pPr>
          </a:lstStyle>
          <a:p>
            <a:pPr>
              <a:spcBef>
                <a:spcPct val="0"/>
              </a:spcBef>
            </a:pPr>
            <a:fld id="{D0379332-7A02-479C-8D61-B4847B2D8222}" type="slidenum">
              <a:rPr lang="en-US" altLang="en-US">
                <a:latin typeface="Calibri" pitchFamily="34" charset="0"/>
              </a:rPr>
              <a:pPr>
                <a:spcBef>
                  <a:spcPct val="0"/>
                </a:spcBef>
              </a:pPr>
              <a:t>47</a:t>
            </a:fld>
            <a:endParaRPr lang="en-US" altLang="en-US">
              <a:latin typeface="Calibri" pitchFamily="34" charset="0"/>
            </a:endParaRPr>
          </a:p>
        </p:txBody>
      </p:sp>
      <p:sp>
        <p:nvSpPr>
          <p:cNvPr id="8195"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6"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defRPr/>
            </a:pPr>
            <a:r>
              <a:rPr lang="en-US" sz="1200" b="0" u="none" kern="1200" dirty="0" smtClean="0">
                <a:solidFill>
                  <a:schemeClr val="tx1"/>
                </a:solidFill>
                <a:effectLst/>
                <a:latin typeface="Times New Roman"/>
                <a:ea typeface="ＭＳ Ｐゴシック" charset="0"/>
                <a:cs typeface="ＭＳ Ｐゴシック" charset="0"/>
              </a:rPr>
              <a:t>Data Prep</a:t>
            </a:r>
            <a:r>
              <a:rPr lang="en-US" sz="1200" b="0" u="none" kern="1200" baseline="0" dirty="0" smtClean="0">
                <a:solidFill>
                  <a:schemeClr val="tx1"/>
                </a:solidFill>
                <a:effectLst/>
                <a:latin typeface="Times New Roman"/>
                <a:ea typeface="ＭＳ Ｐゴシック" charset="0"/>
                <a:cs typeface="ＭＳ Ｐゴシック" charset="0"/>
              </a:rPr>
              <a:t> = getting raw data ready for use in modeling</a:t>
            </a:r>
          </a:p>
          <a:p>
            <a:pPr marL="171450" marR="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lang="en-US" sz="1200" b="0" u="none" kern="1200" baseline="0" dirty="0" smtClean="0">
                <a:solidFill>
                  <a:schemeClr val="tx1"/>
                </a:solidFill>
                <a:effectLst/>
                <a:latin typeface="Times New Roman"/>
                <a:ea typeface="ＭＳ Ｐゴシック" charset="0"/>
                <a:cs typeface="ＭＳ Ｐゴシック" charset="0"/>
              </a:rPr>
              <a:t>Main analysis work of a typical project</a:t>
            </a:r>
          </a:p>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lang="en-US" sz="1200" b="0" u="none" kern="1200" dirty="0" smtClean="0">
              <a:solidFill>
                <a:schemeClr val="tx1"/>
              </a:solidFill>
              <a:effectLst/>
              <a:latin typeface="Times New Roman"/>
              <a:ea typeface="ＭＳ Ｐゴシック" charset="0"/>
              <a:cs typeface="ＭＳ Ｐゴシック" charset="0"/>
            </a:endParaRPr>
          </a:p>
          <a:p>
            <a:pPr marL="0" marR="0" indent="0" algn="l" defTabSz="914400" rtl="0" eaLnBrk="1" fontAlgn="base" latinLnBrk="0" hangingPunct="1">
              <a:lnSpc>
                <a:spcPct val="100000"/>
              </a:lnSpc>
              <a:spcBef>
                <a:spcPct val="0"/>
              </a:spcBef>
              <a:spcAft>
                <a:spcPct val="0"/>
              </a:spcAft>
              <a:buClrTx/>
              <a:buSzTx/>
              <a:buFontTx/>
              <a:buNone/>
              <a:tabLst/>
              <a:defRPr/>
            </a:pPr>
            <a:endParaRPr lang="en-US" sz="1200" b="0" u="none" kern="1200" dirty="0" smtClean="0">
              <a:solidFill>
                <a:schemeClr val="tx1"/>
              </a:solidFill>
              <a:effectLst/>
              <a:latin typeface="Times New Roman"/>
              <a:ea typeface="ＭＳ Ｐゴシック" charset="0"/>
              <a:cs typeface="ＭＳ Ｐゴシック" charset="0"/>
            </a:endParaRPr>
          </a:p>
          <a:p>
            <a:pPr marL="0" marR="0" indent="0" algn="l" defTabSz="914400" rtl="0" eaLnBrk="1" fontAlgn="base" latinLnBrk="0" hangingPunct="1">
              <a:lnSpc>
                <a:spcPct val="100000"/>
              </a:lnSpc>
              <a:spcBef>
                <a:spcPct val="0"/>
              </a:spcBef>
              <a:spcAft>
                <a:spcPct val="0"/>
              </a:spcAft>
              <a:buClrTx/>
              <a:buSzTx/>
              <a:buFontTx/>
              <a:buNone/>
              <a:tabLst/>
              <a:defRPr/>
            </a:pPr>
            <a:r>
              <a:rPr lang="en-US" sz="1200" b="0" u="none" kern="1200" dirty="0" smtClean="0">
                <a:solidFill>
                  <a:schemeClr val="tx1"/>
                </a:solidFill>
                <a:effectLst/>
                <a:latin typeface="Times New Roman"/>
                <a:ea typeface="ＭＳ Ｐゴシック" charset="0"/>
                <a:cs typeface="ＭＳ Ｐゴシック" charset="0"/>
              </a:rPr>
              <a:t>&gt;&gt;&gt;&gt;&gt;&gt;&gt;&gt;&gt;&gt;&gt;&gt;&gt;&gt;&gt;&gt;&gt;&gt;&gt;&gt;&gt;&gt;&gt;&gt;&gt;&gt;&gt;&gt;&gt;&gt;&gt;&gt;&gt;&gt;&gt;&gt;&gt;&gt;&gt;&gt;&gt;&gt;&gt;&gt;&gt;&gt;&gt;&gt;&gt;&gt;&gt;&gt;&gt;&gt;&gt;&gt;&gt;&gt;&gt;&gt;&gt;&gt;&gt;&gt;&gt;&gt;&gt;&gt;&gt;&gt;&gt;&gt;&gt;&gt;&gt;&gt;&gt;&gt;&gt;&gt;&gt;&gt;&gt;&gt;&gt;&gt;&gt;&gt;&gt;&gt;&gt;&gt;&gt;&gt;&gt;&gt;&gt;&gt;&gt;</a:t>
            </a:r>
          </a:p>
          <a:p>
            <a:pPr marL="0" marR="0" indent="0" algn="l" defTabSz="914400" rtl="0" eaLnBrk="1" fontAlgn="base" latinLnBrk="0" hangingPunct="1">
              <a:lnSpc>
                <a:spcPct val="100000"/>
              </a:lnSpc>
              <a:spcBef>
                <a:spcPct val="0"/>
              </a:spcBef>
              <a:spcAft>
                <a:spcPct val="0"/>
              </a:spcAft>
              <a:buClrTx/>
              <a:buSzTx/>
              <a:buFontTx/>
              <a:buNone/>
              <a:tabLst/>
              <a:defRPr/>
            </a:pPr>
            <a:r>
              <a:rPr lang="en-US" sz="1200" b="0" i="1" u="none" kern="1200" dirty="0" smtClean="0">
                <a:solidFill>
                  <a:schemeClr val="tx1"/>
                </a:solidFill>
                <a:effectLst/>
                <a:latin typeface="Times New Roman"/>
                <a:ea typeface="ＭＳ Ｐゴシック" charset="0"/>
                <a:cs typeface="ＭＳ Ｐゴシック" charset="0"/>
              </a:rPr>
              <a:t>Narrative:</a:t>
            </a:r>
          </a:p>
          <a:p>
            <a:pPr marL="0" marR="0" indent="0" algn="l" defTabSz="914400" rtl="0" eaLnBrk="1" fontAlgn="base" latinLnBrk="0" hangingPunct="1">
              <a:lnSpc>
                <a:spcPct val="100000"/>
              </a:lnSpc>
              <a:spcBef>
                <a:spcPct val="0"/>
              </a:spcBef>
              <a:spcAft>
                <a:spcPct val="0"/>
              </a:spcAft>
              <a:buClrTx/>
              <a:buSzTx/>
              <a:buFontTx/>
              <a:buNone/>
              <a:tabLst/>
              <a:defRPr/>
            </a:pPr>
            <a:r>
              <a:rPr lang="en-US" sz="1200" b="0" u="none" kern="1200" dirty="0" smtClean="0">
                <a:solidFill>
                  <a:schemeClr val="tx1"/>
                </a:solidFill>
                <a:effectLst/>
                <a:latin typeface="Times New Roman"/>
                <a:ea typeface="ＭＳ Ｐゴシック" charset="0"/>
                <a:cs typeface="ＭＳ Ｐゴシック" charset="0"/>
              </a:rPr>
              <a:t>The</a:t>
            </a:r>
            <a:r>
              <a:rPr lang="en-US" sz="1200" b="0" u="none" kern="1200" baseline="0" dirty="0" smtClean="0">
                <a:solidFill>
                  <a:schemeClr val="tx1"/>
                </a:solidFill>
                <a:effectLst/>
                <a:latin typeface="Times New Roman"/>
                <a:ea typeface="ＭＳ Ｐゴシック" charset="0"/>
                <a:cs typeface="ＭＳ Ｐゴシック" charset="0"/>
              </a:rPr>
              <a:t> next step in the CRISP-DM process involves preparing the raw data for submission to and use in a modeling algorithm and the major analysis of the project work.  </a:t>
            </a:r>
          </a:p>
        </p:txBody>
      </p:sp>
    </p:spTree>
    <p:extLst>
      <p:ext uri="{BB962C8B-B14F-4D97-AF65-F5344CB8AC3E}">
        <p14:creationId xmlns:p14="http://schemas.microsoft.com/office/powerpoint/2010/main" val="415783424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8704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marL="171450" indent="-171450">
              <a:buFont typeface="Arial" panose="020B0604020202020204" pitchFamily="34" charset="0"/>
              <a:buChar char="•"/>
            </a:pPr>
            <a:r>
              <a:rPr lang="en-US" baseline="0" dirty="0" smtClean="0"/>
              <a:t>How do we represent each of the variables in the table?</a:t>
            </a:r>
          </a:p>
          <a:p>
            <a:pPr marL="628650" lvl="1" indent="-171450">
              <a:buFont typeface="Arial" panose="020B0604020202020204" pitchFamily="34" charset="0"/>
              <a:buChar char="•"/>
            </a:pPr>
            <a:r>
              <a:rPr lang="en-US" baseline="0" dirty="0" smtClean="0"/>
              <a:t>What form is best for the model we will use?</a:t>
            </a:r>
          </a:p>
          <a:p>
            <a:pPr marL="628650" lvl="1" indent="-171450">
              <a:buFont typeface="Arial" panose="020B0604020202020204" pitchFamily="34" charset="0"/>
              <a:buChar char="•"/>
            </a:pPr>
            <a:r>
              <a:rPr lang="en-US" baseline="0" dirty="0" smtClean="0"/>
              <a:t>How will preparation steps alter the outcome of our analytics?</a:t>
            </a:r>
          </a:p>
          <a:p>
            <a:pPr marL="171450" indent="-171450">
              <a:buFont typeface="Arial" panose="020B0604020202020204" pitchFamily="34" charset="0"/>
              <a:buChar char="•"/>
            </a:pPr>
            <a:r>
              <a:rPr lang="en-US" baseline="0" dirty="0" smtClean="0"/>
              <a:t>Each data set and project is unique</a:t>
            </a:r>
          </a:p>
          <a:p>
            <a:pPr marL="628650" lvl="1" indent="-171450">
              <a:buFont typeface="Arial" panose="020B0604020202020204" pitchFamily="34" charset="0"/>
              <a:buChar char="•"/>
            </a:pPr>
            <a:r>
              <a:rPr lang="en-US" baseline="0" dirty="0" smtClean="0"/>
              <a:t>DP techniques should be thought of as a toolset rather than a strict recipe</a:t>
            </a:r>
            <a:endParaRPr lang="en-US" dirty="0" smtClean="0"/>
          </a:p>
          <a:p>
            <a:endParaRPr lang="en-US" dirty="0" smtClean="0"/>
          </a:p>
          <a:p>
            <a:endParaRPr lang="en-US" dirty="0" smtClean="0"/>
          </a:p>
          <a:p>
            <a:pPr marL="0" marR="0" indent="0" algn="l" defTabSz="914400" rtl="0" eaLnBrk="1" fontAlgn="base" latinLnBrk="0" hangingPunct="1">
              <a:lnSpc>
                <a:spcPct val="100000"/>
              </a:lnSpc>
              <a:spcBef>
                <a:spcPct val="0"/>
              </a:spcBef>
              <a:spcAft>
                <a:spcPct val="0"/>
              </a:spcAft>
              <a:buClrTx/>
              <a:buSzTx/>
              <a:buFontTx/>
              <a:buNone/>
              <a:tabLst/>
              <a:defRPr/>
            </a:pPr>
            <a:r>
              <a:rPr lang="en-US" sz="1200" b="0" u="none" kern="1200" dirty="0" smtClean="0">
                <a:solidFill>
                  <a:schemeClr val="tx1"/>
                </a:solidFill>
                <a:effectLst/>
                <a:latin typeface="Times New Roman"/>
                <a:ea typeface="ＭＳ Ｐゴシック" charset="0"/>
                <a:cs typeface="ＭＳ Ｐゴシック" charset="0"/>
              </a:rPr>
              <a:t>&gt;&gt;&gt;&gt;&gt;&gt;&gt;&gt;&gt;&gt;&gt;&gt;&gt;&gt;&gt;&gt;&gt;&gt;&gt;&gt;&gt;&gt;&gt;&gt;&gt;&gt;&gt;&gt;&gt;&gt;&gt;&gt;&gt;&gt;&gt;&gt;&gt;&gt;&gt;&gt;&gt;&gt;&gt;&gt;&gt;&gt;&gt;&gt;&gt;&gt;&gt;&gt;&gt;&gt;&gt;&gt;&gt;&gt;&gt;&gt;&gt;&gt;&gt;&gt;&gt;&gt;&gt;&gt;&gt;&gt;&gt;&gt;&gt;&gt;&gt;&gt;&gt;&gt;&gt;&gt;&gt;&gt;&gt;&gt;&gt;&gt;&gt;&gt;&gt;&gt;&gt;&gt;&gt;&gt;&gt;&gt;&gt;&gt;&gt;</a:t>
            </a:r>
          </a:p>
          <a:p>
            <a:pPr marL="0" marR="0" indent="0" algn="l" defTabSz="914400" rtl="0" eaLnBrk="1" fontAlgn="base" latinLnBrk="0" hangingPunct="1">
              <a:lnSpc>
                <a:spcPct val="100000"/>
              </a:lnSpc>
              <a:spcBef>
                <a:spcPct val="0"/>
              </a:spcBef>
              <a:spcAft>
                <a:spcPct val="0"/>
              </a:spcAft>
              <a:buClrTx/>
              <a:buSzTx/>
              <a:buFontTx/>
              <a:buNone/>
              <a:tabLst/>
              <a:defRPr/>
            </a:pPr>
            <a:r>
              <a:rPr lang="en-US" sz="1200" b="0" i="1" u="none" kern="1200" dirty="0" smtClean="0">
                <a:solidFill>
                  <a:schemeClr val="tx1"/>
                </a:solidFill>
                <a:effectLst/>
                <a:latin typeface="Times New Roman"/>
                <a:ea typeface="ＭＳ Ｐゴシック" charset="0"/>
                <a:cs typeface="ＭＳ Ｐゴシック" charset="0"/>
              </a:rPr>
              <a:t>Narrative:</a:t>
            </a:r>
          </a:p>
          <a:p>
            <a:r>
              <a:rPr lang="en-US" dirty="0" smtClean="0"/>
              <a:t>In</a:t>
            </a:r>
            <a:r>
              <a:rPr lang="en-US" baseline="0" dirty="0" smtClean="0"/>
              <a:t> the previous lesson, we saw how data is fed into the model building process, and how, as the starting point for model building, missteps in data understanding and data preparation can throw the entire analytics course off track.</a:t>
            </a:r>
          </a:p>
          <a:p>
            <a:endParaRPr lang="en-US" baseline="0" dirty="0" smtClean="0"/>
          </a:p>
          <a:p>
            <a:r>
              <a:rPr lang="en-US" baseline="0" dirty="0" smtClean="0"/>
              <a:t>This is easy to picture and grasp.  However, figuring out </a:t>
            </a:r>
            <a:r>
              <a:rPr lang="en-US" i="1" baseline="0" dirty="0" smtClean="0"/>
              <a:t>how</a:t>
            </a:r>
            <a:r>
              <a:rPr lang="en-US" i="0" baseline="0" dirty="0" smtClean="0"/>
              <a:t> to put the data in the optimal form for use in modeling is not necessarily so transparent.  For instance, take the table we used in the last lesson.  It is pretty straightforward, right?  We understand that each row represents a student and the columns represent attributes related to students’ academics.  We see their instructors and teaching assistants are represented by the last names of those individuals.  Grades and prerequisite grades are defined by the traditional letter grades A-F used in most academic settings. </a:t>
            </a:r>
            <a:r>
              <a:rPr lang="en-US" baseline="0" dirty="0" smtClean="0"/>
              <a:t>Furthermore, overall GPA is represented by a number with a single decimal value.  Finally, gender and lab availability values each fall into one of two different categories: M or F for gender and Y or N for lab availability.</a:t>
            </a:r>
          </a:p>
          <a:p>
            <a:endParaRPr lang="en-US" baseline="0" dirty="0" smtClean="0"/>
          </a:p>
          <a:p>
            <a:r>
              <a:rPr lang="en-US" baseline="0" dirty="0" smtClean="0"/>
              <a:t>Based on this cursory assessment, we might say that our understanding of the data is pretty sound.  It all makes sense, right?  We even understand that we are trying to use this information to somehow figure out how to predict student grades.  But, unfortunately, it is pretty tough to see exactly how to represent each of these variable values.  Should we leave them all in their original forms?  That might be more trouble than it is worth in the case of the text-based categorical variables.  Or do we transform them all to numerical value based systems.  We could represent grades from 1-5 with 1 being an A and 5 being an F.  Instructors and teaching assistants could likewise be represented by integers representing the alphabetical ordering of their last names.  Finally, lab availability and gender could be transformed into binary variables since each only has one of two possible outcomes.  </a:t>
            </a:r>
          </a:p>
          <a:p>
            <a:endParaRPr lang="en-US" baseline="0" dirty="0" smtClean="0"/>
          </a:p>
          <a:p>
            <a:r>
              <a:rPr lang="en-US" baseline="0" dirty="0" smtClean="0"/>
              <a:t>These transformations might speed up the model execution by making calculations more efficient, but are these transformations really the most appropriate for our ultimate modeling goals?  Will different kinds of preparation steps change the outcome of our analytics?  </a:t>
            </a:r>
          </a:p>
          <a:p>
            <a:endParaRPr lang="en-US" baseline="0" dirty="0" smtClean="0"/>
          </a:p>
          <a:p>
            <a:r>
              <a:rPr lang="en-US" baseline="0" dirty="0" smtClean="0"/>
              <a:t>Furthermore, even if we know the answers to the questions for one data set, they make take on completely different forms and challenges in a different data set.  We can expect deviations from project to project and from data set to data set, and therefore we can think of these data preparation activities as sets of possible techniques for preparing data.  We can decide which we should and should not use on a case-by-case basis.</a:t>
            </a:r>
          </a:p>
          <a:p>
            <a:endParaRPr lang="en-US" baseline="0" dirty="0" smtClean="0"/>
          </a:p>
          <a:p>
            <a:endParaRPr lang="en-US" baseline="0" dirty="0" smtClean="0"/>
          </a:p>
          <a:p>
            <a:endParaRPr lang="en-US" baseline="0" dirty="0" smtClean="0"/>
          </a:p>
        </p:txBody>
      </p:sp>
      <p:sp>
        <p:nvSpPr>
          <p:cNvPr id="8704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5300">
                <a:solidFill>
                  <a:schemeClr val="tx1"/>
                </a:solidFill>
                <a:latin typeface="Arial" charset="0"/>
                <a:ea typeface="ＭＳ Ｐゴシック" charset="0"/>
                <a:cs typeface="ＭＳ Ｐゴシック" charset="0"/>
              </a:defRPr>
            </a:lvl1pPr>
            <a:lvl2pPr marL="742950" indent="-285750" eaLnBrk="0" hangingPunct="0">
              <a:defRPr sz="5300">
                <a:solidFill>
                  <a:schemeClr val="tx1"/>
                </a:solidFill>
                <a:latin typeface="Arial" charset="0"/>
                <a:ea typeface="ＭＳ Ｐゴシック" charset="0"/>
              </a:defRPr>
            </a:lvl2pPr>
            <a:lvl3pPr marL="1143000" indent="-228600" eaLnBrk="0" hangingPunct="0">
              <a:defRPr sz="5300">
                <a:solidFill>
                  <a:schemeClr val="tx1"/>
                </a:solidFill>
                <a:latin typeface="Arial" charset="0"/>
                <a:ea typeface="ＭＳ Ｐゴシック" charset="0"/>
              </a:defRPr>
            </a:lvl3pPr>
            <a:lvl4pPr marL="1600200" indent="-228600" eaLnBrk="0" hangingPunct="0">
              <a:defRPr sz="5300">
                <a:solidFill>
                  <a:schemeClr val="tx1"/>
                </a:solidFill>
                <a:latin typeface="Arial" charset="0"/>
                <a:ea typeface="ＭＳ Ｐゴシック" charset="0"/>
              </a:defRPr>
            </a:lvl4pPr>
            <a:lvl5pPr marL="2057400" indent="-228600" eaLnBrk="0" hangingPunct="0">
              <a:defRPr sz="5300">
                <a:solidFill>
                  <a:schemeClr val="tx1"/>
                </a:solidFill>
                <a:latin typeface="Arial" charset="0"/>
                <a:ea typeface="ＭＳ Ｐゴシック" charset="0"/>
              </a:defRPr>
            </a:lvl5pPr>
            <a:lvl6pPr marL="2514600" indent="-228600" eaLnBrk="0" fontAlgn="base" hangingPunct="0">
              <a:spcBef>
                <a:spcPct val="0"/>
              </a:spcBef>
              <a:spcAft>
                <a:spcPct val="0"/>
              </a:spcAft>
              <a:defRPr sz="5300">
                <a:solidFill>
                  <a:schemeClr val="tx1"/>
                </a:solidFill>
                <a:latin typeface="Arial" charset="0"/>
                <a:ea typeface="ＭＳ Ｐゴシック" charset="0"/>
              </a:defRPr>
            </a:lvl6pPr>
            <a:lvl7pPr marL="2971800" indent="-228600" eaLnBrk="0" fontAlgn="base" hangingPunct="0">
              <a:spcBef>
                <a:spcPct val="0"/>
              </a:spcBef>
              <a:spcAft>
                <a:spcPct val="0"/>
              </a:spcAft>
              <a:defRPr sz="5300">
                <a:solidFill>
                  <a:schemeClr val="tx1"/>
                </a:solidFill>
                <a:latin typeface="Arial" charset="0"/>
                <a:ea typeface="ＭＳ Ｐゴシック" charset="0"/>
              </a:defRPr>
            </a:lvl7pPr>
            <a:lvl8pPr marL="3429000" indent="-228600" eaLnBrk="0" fontAlgn="base" hangingPunct="0">
              <a:spcBef>
                <a:spcPct val="0"/>
              </a:spcBef>
              <a:spcAft>
                <a:spcPct val="0"/>
              </a:spcAft>
              <a:defRPr sz="5300">
                <a:solidFill>
                  <a:schemeClr val="tx1"/>
                </a:solidFill>
                <a:latin typeface="Arial" charset="0"/>
                <a:ea typeface="ＭＳ Ｐゴシック" charset="0"/>
              </a:defRPr>
            </a:lvl8pPr>
            <a:lvl9pPr marL="3886200" indent="-228600" eaLnBrk="0" fontAlgn="base" hangingPunct="0">
              <a:spcBef>
                <a:spcPct val="0"/>
              </a:spcBef>
              <a:spcAft>
                <a:spcPct val="0"/>
              </a:spcAft>
              <a:defRPr sz="5300">
                <a:solidFill>
                  <a:schemeClr val="tx1"/>
                </a:solidFill>
                <a:latin typeface="Arial" charset="0"/>
                <a:ea typeface="ＭＳ Ｐゴシック" charset="0"/>
              </a:defRPr>
            </a:lvl9pPr>
          </a:lstStyle>
          <a:p>
            <a:pPr eaLnBrk="1" hangingPunct="1"/>
            <a:fld id="{4D4A0533-CB4C-474D-86E7-371E2B11D592}" type="slidenum">
              <a:rPr lang="en-US" sz="1200">
                <a:latin typeface="Times New Roman" charset="0"/>
              </a:rPr>
              <a:pPr eaLnBrk="1" hangingPunct="1"/>
              <a:t>48</a:t>
            </a:fld>
            <a:endParaRPr lang="en-US" sz="1200">
              <a:latin typeface="Times New Roman" charset="0"/>
            </a:endParaRPr>
          </a:p>
        </p:txBody>
      </p:sp>
    </p:spTree>
    <p:extLst>
      <p:ext uri="{BB962C8B-B14F-4D97-AF65-F5344CB8AC3E}">
        <p14:creationId xmlns:p14="http://schemas.microsoft.com/office/powerpoint/2010/main" val="267507607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A293F8B0-6FE4-4936-89E8-5CB117099095}" type="slidenum">
              <a:rPr lang="en-US" altLang="en-US" smtClean="0">
                <a:latin typeface="Calibri" panose="020F0502020204030204" pitchFamily="34" charset="0"/>
              </a:rPr>
              <a:pPr>
                <a:spcBef>
                  <a:spcPct val="0"/>
                </a:spcBef>
              </a:pPr>
              <a:t>49</a:t>
            </a:fld>
            <a:endParaRPr lang="en-US" altLang="en-US" smtClean="0">
              <a:latin typeface="Calibri" panose="020F0502020204030204" pitchFamily="34" charset="0"/>
            </a:endParaRPr>
          </a:p>
        </p:txBody>
      </p:sp>
      <p:sp>
        <p:nvSpPr>
          <p:cNvPr id="14339"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244" name="Rectangle 3"/>
          <p:cNvSpPr>
            <a:spLocks noGrp="1" noChangeArrowheads="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171450" indent="-171450">
              <a:buFont typeface="Arial" panose="020B0604020202020204" pitchFamily="34" charset="0"/>
              <a:buChar char="•"/>
            </a:pPr>
            <a:r>
              <a:rPr lang="en-US" dirty="0" smtClean="0"/>
              <a:t>Selecting Data (Select; Integrate</a:t>
            </a:r>
            <a:r>
              <a:rPr lang="en-US" baseline="0" dirty="0" smtClean="0"/>
              <a:t> data)</a:t>
            </a:r>
            <a:r>
              <a:rPr lang="en-US" dirty="0" smtClean="0"/>
              <a:t> and Cleaning Single Variables from Problems (Clean; Format data)</a:t>
            </a:r>
            <a:endParaRPr lang="en-US" sz="1200" b="0" u="none" kern="1200" dirty="0" smtClean="0">
              <a:solidFill>
                <a:schemeClr val="tx1"/>
              </a:solidFill>
              <a:effectLst/>
              <a:latin typeface="Times New Roman"/>
              <a:ea typeface="ＭＳ Ｐゴシック" charset="0"/>
              <a:cs typeface="ＭＳ Ｐゴシック" charset="0"/>
            </a:endParaRPr>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baseline="0" dirty="0" smtClean="0"/>
              <a:t>Create new features from existing variables (</a:t>
            </a:r>
            <a:r>
              <a:rPr lang="en-US" sz="1200" b="0" u="none" kern="1200" dirty="0" smtClean="0">
                <a:solidFill>
                  <a:schemeClr val="tx1"/>
                </a:solidFill>
                <a:effectLst/>
                <a:latin typeface="Times New Roman"/>
                <a:ea typeface="ＭＳ Ｐゴシック" charset="0"/>
                <a:cs typeface="ＭＳ Ｐゴシック" charset="0"/>
              </a:rPr>
              <a:t>Construct data)</a:t>
            </a:r>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baseline="0" dirty="0" smtClean="0"/>
              <a:t>Reduce candidate inputs by removing redundant and irrelevant variables and features (Clean data)</a:t>
            </a:r>
          </a:p>
          <a:p>
            <a:endParaRPr lang="en-US" sz="1200" b="0" u="none" kern="1200" dirty="0" smtClean="0">
              <a:solidFill>
                <a:schemeClr val="tx1"/>
              </a:solidFill>
              <a:effectLst/>
              <a:latin typeface="Times New Roman"/>
              <a:ea typeface="ＭＳ Ｐゴシック" charset="0"/>
              <a:cs typeface="ＭＳ Ｐゴシック" charset="0"/>
            </a:endParaRPr>
          </a:p>
          <a:p>
            <a:endParaRPr lang="en-US" sz="1200" b="0" u="none" kern="1200" dirty="0" smtClean="0">
              <a:solidFill>
                <a:schemeClr val="tx1"/>
              </a:solidFill>
              <a:effectLst/>
              <a:latin typeface="Times New Roman"/>
              <a:ea typeface="ＭＳ Ｐゴシック" charset="0"/>
              <a:cs typeface="ＭＳ Ｐゴシック" charset="0"/>
            </a:endParaRPr>
          </a:p>
          <a:p>
            <a:pPr marL="0" marR="0" indent="0" algn="l" defTabSz="914400" rtl="0" eaLnBrk="1" fontAlgn="base" latinLnBrk="0" hangingPunct="1">
              <a:lnSpc>
                <a:spcPct val="100000"/>
              </a:lnSpc>
              <a:spcBef>
                <a:spcPct val="0"/>
              </a:spcBef>
              <a:spcAft>
                <a:spcPct val="0"/>
              </a:spcAft>
              <a:buClrTx/>
              <a:buSzTx/>
              <a:buFontTx/>
              <a:buNone/>
              <a:tabLst/>
              <a:defRPr/>
            </a:pPr>
            <a:r>
              <a:rPr lang="en-US" sz="1200" b="0" u="none" kern="1200" dirty="0" smtClean="0">
                <a:solidFill>
                  <a:schemeClr val="tx1"/>
                </a:solidFill>
                <a:effectLst/>
                <a:latin typeface="Times New Roman"/>
                <a:ea typeface="ＭＳ Ｐゴシック" charset="0"/>
                <a:cs typeface="ＭＳ Ｐゴシック" charset="0"/>
              </a:rPr>
              <a:t>&gt;&gt;&gt;&gt;&gt;&gt;&gt;&gt;&gt;&gt;&gt;&gt;&gt;&gt;&gt;&gt;&gt;&gt;&gt;&gt;&gt;&gt;&gt;&gt;&gt;&gt;&gt;&gt;&gt;&gt;&gt;&gt;&gt;&gt;&gt;&gt;&gt;&gt;&gt;&gt;&gt;&gt;&gt;&gt;&gt;&gt;&gt;&gt;&gt;&gt;&gt;&gt;&gt;&gt;&gt;&gt;&gt;&gt;&gt;&gt;&gt;&gt;&gt;&gt;&gt;&gt;&gt;&gt;&gt;&gt;&gt;&gt;&gt;&gt;&gt;&gt;&gt;&gt;&gt;&gt;&gt;&gt;&gt;&gt;&gt;&gt;&gt;&gt;&gt;&gt;&gt;&gt;&gt;&gt;&gt;&gt;&gt;&gt;&gt;</a:t>
            </a:r>
          </a:p>
          <a:p>
            <a:pPr marL="0" marR="0" indent="0" algn="l" defTabSz="914400" rtl="0" eaLnBrk="1" fontAlgn="base" latinLnBrk="0" hangingPunct="1">
              <a:lnSpc>
                <a:spcPct val="100000"/>
              </a:lnSpc>
              <a:spcBef>
                <a:spcPct val="0"/>
              </a:spcBef>
              <a:spcAft>
                <a:spcPct val="0"/>
              </a:spcAft>
              <a:buClrTx/>
              <a:buSzTx/>
              <a:buFontTx/>
              <a:buNone/>
              <a:tabLst/>
              <a:defRPr/>
            </a:pPr>
            <a:r>
              <a:rPr lang="en-US" sz="1200" b="0" i="1" u="none" kern="1200" dirty="0" smtClean="0">
                <a:solidFill>
                  <a:schemeClr val="tx1"/>
                </a:solidFill>
                <a:effectLst/>
                <a:latin typeface="Times New Roman"/>
                <a:ea typeface="ＭＳ Ｐゴシック" charset="0"/>
                <a:cs typeface="ＭＳ Ｐゴシック" charset="0"/>
              </a:rPr>
              <a:t>Narrative:</a:t>
            </a:r>
          </a:p>
          <a:p>
            <a:r>
              <a:rPr lang="en-US" sz="1200" b="0" u="none" kern="1200" dirty="0" smtClean="0">
                <a:solidFill>
                  <a:schemeClr val="tx1"/>
                </a:solidFill>
                <a:effectLst/>
                <a:latin typeface="Times New Roman"/>
                <a:ea typeface="ＭＳ Ｐゴシック" charset="0"/>
                <a:cs typeface="ＭＳ Ｐゴシック" charset="0"/>
              </a:rPr>
              <a:t>The process begins</a:t>
            </a:r>
            <a:r>
              <a:rPr lang="en-US" sz="1200" b="0" u="none" kern="1200" baseline="0" dirty="0" smtClean="0">
                <a:solidFill>
                  <a:schemeClr val="tx1"/>
                </a:solidFill>
                <a:effectLst/>
                <a:latin typeface="Times New Roman"/>
                <a:ea typeface="ＭＳ Ｐゴシック" charset="0"/>
                <a:cs typeface="ＭＳ Ｐゴシック" charset="0"/>
              </a:rPr>
              <a:t> by collecting any additional data needed and dividing and separating the final raw data into testing/training groups or samples.  Next, in cleaning the data, significance and correlation tests can be used to decide which fields and attributes should be excluded from use in modeling and to assign weights, when necessary, to those attributes included.</a:t>
            </a:r>
            <a:endParaRPr lang="en-US" sz="1200" b="0" u="none" kern="1200" dirty="0" smtClean="0">
              <a:solidFill>
                <a:schemeClr val="tx1"/>
              </a:solidFill>
              <a:effectLst/>
              <a:latin typeface="Times New Roman"/>
              <a:ea typeface="ＭＳ Ｐゴシック" charset="0"/>
              <a:cs typeface="ＭＳ Ｐゴシック" charset="0"/>
            </a:endParaRPr>
          </a:p>
          <a:p>
            <a:endParaRPr lang="en-US" sz="1200" b="0" u="none" kern="1200" dirty="0" smtClean="0">
              <a:solidFill>
                <a:schemeClr val="tx1"/>
              </a:solidFill>
              <a:effectLst/>
              <a:latin typeface="Times New Roman"/>
              <a:ea typeface="ＭＳ Ｐゴシック" charset="0"/>
              <a:cs typeface="ＭＳ Ｐゴシック" charset="0"/>
            </a:endParaRPr>
          </a:p>
          <a:p>
            <a:r>
              <a:rPr lang="en-US" sz="1200" b="0" u="none" kern="1200" dirty="0" smtClean="0">
                <a:solidFill>
                  <a:schemeClr val="tx1"/>
                </a:solidFill>
                <a:effectLst/>
                <a:latin typeface="Times New Roman"/>
                <a:ea typeface="ＭＳ Ｐゴシック" charset="0"/>
                <a:cs typeface="ＭＳ Ｐゴシック" charset="0"/>
              </a:rPr>
              <a:t>In constructing data, produced attributes may be derived from existing attributes;</a:t>
            </a:r>
            <a:r>
              <a:rPr lang="en-US" sz="1200" b="0" u="none" kern="1200" baseline="0" dirty="0" smtClean="0">
                <a:solidFill>
                  <a:schemeClr val="tx1"/>
                </a:solidFill>
                <a:effectLst/>
                <a:latin typeface="Times New Roman"/>
                <a:ea typeface="ＭＳ Ｐゴシック" charset="0"/>
                <a:cs typeface="ＭＳ Ｐゴシック" charset="0"/>
              </a:rPr>
              <a:t> </a:t>
            </a:r>
            <a:r>
              <a:rPr lang="en-US" sz="1200" b="0" u="none" kern="1200" dirty="0" smtClean="0">
                <a:solidFill>
                  <a:schemeClr val="tx1"/>
                </a:solidFill>
                <a:effectLst/>
                <a:latin typeface="Times New Roman"/>
                <a:ea typeface="ＭＳ Ｐゴシック" charset="0"/>
                <a:cs typeface="ＭＳ Ｐゴシック" charset="0"/>
              </a:rPr>
              <a:t>they may be</a:t>
            </a:r>
            <a:r>
              <a:rPr lang="en-US" sz="1200" b="0" u="none" kern="1200" baseline="0" dirty="0" smtClean="0">
                <a:solidFill>
                  <a:schemeClr val="tx1"/>
                </a:solidFill>
                <a:effectLst/>
                <a:latin typeface="Times New Roman"/>
                <a:ea typeface="ＭＳ Ｐゴシック" charset="0"/>
                <a:cs typeface="ＭＳ Ｐゴシック" charset="0"/>
              </a:rPr>
              <a:t> newly created; or they may be transformed values from existing attributes.  These new attributes may be included to highlight the relevant importance of certain attributes (as in weighting or weighted normalization) or they may be included to facilitate modeling execution and implementation.  </a:t>
            </a:r>
            <a:endParaRPr lang="en-US" sz="1200" b="0" u="none" kern="1200" dirty="0" smtClean="0">
              <a:solidFill>
                <a:schemeClr val="tx1"/>
              </a:solidFill>
              <a:effectLst/>
              <a:latin typeface="Times New Roman"/>
              <a:ea typeface="ＭＳ Ｐゴシック" charset="0"/>
              <a:cs typeface="ＭＳ Ｐゴシック" charset="0"/>
            </a:endParaRPr>
          </a:p>
          <a:p>
            <a:endParaRPr lang="en-US" sz="1200" b="0" u="none" kern="1200" dirty="0" smtClean="0">
              <a:solidFill>
                <a:schemeClr val="tx1"/>
              </a:solidFill>
              <a:effectLst/>
              <a:latin typeface="Times New Roman"/>
              <a:ea typeface="ＭＳ Ｐゴシック" charset="0"/>
              <a:cs typeface="ＭＳ Ｐゴシック" charset="0"/>
            </a:endParaRPr>
          </a:p>
          <a:p>
            <a:r>
              <a:rPr lang="en-US" sz="1200" b="0" u="none" kern="1200" dirty="0" smtClean="0">
                <a:solidFill>
                  <a:schemeClr val="tx1"/>
                </a:solidFill>
                <a:effectLst/>
                <a:latin typeface="Times New Roman"/>
                <a:ea typeface="ＭＳ Ｐゴシック" charset="0"/>
                <a:cs typeface="ＭＳ Ｐゴシック" charset="0"/>
              </a:rPr>
              <a:t>Next, data integration covers merging, which combines multiple tables or records</a:t>
            </a:r>
            <a:r>
              <a:rPr lang="en-US" sz="1200" b="0" u="none" kern="1200" baseline="0" dirty="0" smtClean="0">
                <a:solidFill>
                  <a:schemeClr val="tx1"/>
                </a:solidFill>
                <a:effectLst/>
                <a:latin typeface="Times New Roman"/>
                <a:ea typeface="ＭＳ Ｐゴシック" charset="0"/>
                <a:cs typeface="ＭＳ Ｐゴシック" charset="0"/>
              </a:rPr>
              <a:t> to create new records or values with different information about the same objects, and aggregations, which compute new values by summarizing information from multiple records and/or tables.  </a:t>
            </a:r>
          </a:p>
          <a:p>
            <a:endParaRPr lang="en-US" sz="1200" b="0" u="none" kern="1200" baseline="0" dirty="0" smtClean="0">
              <a:solidFill>
                <a:schemeClr val="tx1"/>
              </a:solidFill>
              <a:effectLst/>
              <a:latin typeface="Times New Roman"/>
              <a:ea typeface="ＭＳ Ｐゴシック" charset="0"/>
              <a:cs typeface="ＭＳ Ｐゴシック" charset="0"/>
            </a:endParaRPr>
          </a:p>
          <a:p>
            <a:r>
              <a:rPr lang="en-US" sz="1200" b="0" u="none" kern="1200" baseline="0" dirty="0" smtClean="0">
                <a:solidFill>
                  <a:schemeClr val="tx1"/>
                </a:solidFill>
                <a:effectLst/>
                <a:latin typeface="Times New Roman"/>
                <a:ea typeface="ＭＳ Ｐゴシック" charset="0"/>
                <a:cs typeface="ＭＳ Ｐゴシック" charset="0"/>
              </a:rPr>
              <a:t>Finally, data formatting includes syntactic modifications that do not change the meaning of the data, but are often required by the modeling tool (i.e. reordering -&gt; randomization, sorted by value, etc.)</a:t>
            </a:r>
            <a:endParaRPr lang="en-US" sz="1200" b="0" u="none" kern="1200" dirty="0" smtClean="0">
              <a:solidFill>
                <a:schemeClr val="tx1"/>
              </a:solidFill>
              <a:effectLst/>
              <a:latin typeface="Times New Roman"/>
              <a:ea typeface="ＭＳ Ｐゴシック" charset="0"/>
              <a:cs typeface="ＭＳ Ｐゴシック" charset="0"/>
            </a:endParaRPr>
          </a:p>
          <a:p>
            <a:r>
              <a:rPr lang="en-US" sz="1200" kern="1200" dirty="0" smtClean="0">
                <a:solidFill>
                  <a:schemeClr val="tx1"/>
                </a:solidFill>
                <a:effectLst/>
                <a:latin typeface="Times New Roman"/>
                <a:ea typeface="ＭＳ Ｐゴシック" charset="0"/>
                <a:cs typeface="ＭＳ Ｐゴシック" charset="0"/>
              </a:rPr>
              <a:t> </a:t>
            </a:r>
          </a:p>
          <a:p>
            <a:endParaRPr lang="en-US" sz="1200" kern="1200" dirty="0" smtClean="0">
              <a:solidFill>
                <a:schemeClr val="tx1"/>
              </a:solidFill>
              <a:effectLst/>
              <a:latin typeface="Times New Roman"/>
              <a:ea typeface="ＭＳ Ｐゴシック" charset="0"/>
              <a:cs typeface="ＭＳ Ｐゴシック" charset="0"/>
            </a:endParaRPr>
          </a:p>
          <a:p>
            <a:r>
              <a:rPr lang="en-US" sz="1200" kern="1200" dirty="0" smtClean="0">
                <a:solidFill>
                  <a:schemeClr val="tx1"/>
                </a:solidFill>
                <a:effectLst/>
                <a:latin typeface="Times New Roman"/>
                <a:ea typeface="ＭＳ Ｐゴシック" charset="0"/>
                <a:cs typeface="ＭＳ Ｐゴシック" charset="0"/>
              </a:rPr>
              <a:t>&gt;&gt;&gt;&gt;&gt;&gt;&gt;</a:t>
            </a:r>
          </a:p>
          <a:p>
            <a:endParaRPr lang="en-US" sz="1200" kern="1200" dirty="0" smtClean="0">
              <a:solidFill>
                <a:schemeClr val="tx1"/>
              </a:solidFill>
              <a:effectLst/>
              <a:latin typeface="Times New Roman"/>
              <a:ea typeface="ＭＳ Ｐゴシック" charset="0"/>
              <a:cs typeface="ＭＳ Ｐゴシック" charset="0"/>
            </a:endParaRPr>
          </a:p>
          <a:p>
            <a:pPr marL="576072" indent="-457200">
              <a:spcBef>
                <a:spcPts val="600"/>
              </a:spcBef>
              <a:buFont typeface="Monotype Sorts" charset="2"/>
              <a:buAutoNum type="arabicPeriod"/>
              <a:defRPr/>
            </a:pPr>
            <a:r>
              <a:rPr lang="en-US" altLang="en-US" b="1" dirty="0" smtClean="0">
                <a:solidFill>
                  <a:srgbClr val="000000"/>
                </a:solidFill>
              </a:rPr>
              <a:t>Select Data</a:t>
            </a:r>
          </a:p>
          <a:p>
            <a:pPr lvl="2">
              <a:spcBef>
                <a:spcPts val="600"/>
              </a:spcBef>
            </a:pPr>
            <a:r>
              <a:rPr lang="en-US" dirty="0" smtClean="0"/>
              <a:t>Rationale for Inclusion/Exclusion</a:t>
            </a:r>
          </a:p>
          <a:p>
            <a:pPr lvl="2">
              <a:spcBef>
                <a:spcPts val="600"/>
              </a:spcBef>
            </a:pPr>
            <a:r>
              <a:rPr lang="en-US" dirty="0" smtClean="0"/>
              <a:t>Select a Holdout Sample</a:t>
            </a:r>
          </a:p>
          <a:p>
            <a:pPr marL="576072" indent="-457200">
              <a:spcBef>
                <a:spcPts val="600"/>
              </a:spcBef>
              <a:buFont typeface="Monotype Sorts" charset="2"/>
              <a:buAutoNum type="arabicPeriod"/>
              <a:defRPr/>
            </a:pPr>
            <a:endParaRPr lang="en-US" altLang="en-US" b="1" dirty="0" smtClean="0">
              <a:solidFill>
                <a:srgbClr val="000000"/>
              </a:solidFill>
            </a:endParaRPr>
          </a:p>
          <a:p>
            <a:pPr marL="576072" indent="-457200">
              <a:spcBef>
                <a:spcPts val="600"/>
              </a:spcBef>
              <a:buFont typeface="Monotype Sorts" charset="2"/>
              <a:buAutoNum type="arabicPeriod"/>
              <a:defRPr/>
            </a:pPr>
            <a:r>
              <a:rPr lang="en-US" altLang="en-US" b="1" dirty="0" smtClean="0">
                <a:solidFill>
                  <a:srgbClr val="000000"/>
                </a:solidFill>
              </a:rPr>
              <a:t>Clean Data</a:t>
            </a:r>
          </a:p>
          <a:p>
            <a:pPr marL="576072" indent="-457200">
              <a:spcBef>
                <a:spcPts val="600"/>
              </a:spcBef>
              <a:buFont typeface="Monotype Sorts" charset="2"/>
              <a:buAutoNum type="arabicPeriod"/>
              <a:defRPr/>
            </a:pPr>
            <a:r>
              <a:rPr lang="en-US" altLang="en-US" b="1" dirty="0" smtClean="0">
                <a:solidFill>
                  <a:srgbClr val="000000"/>
                </a:solidFill>
              </a:rPr>
              <a:t>Construct Data</a:t>
            </a:r>
          </a:p>
          <a:p>
            <a:pPr marL="576072" indent="-457200">
              <a:spcBef>
                <a:spcPts val="600"/>
              </a:spcBef>
              <a:buFont typeface="Monotype Sorts" charset="2"/>
              <a:buAutoNum type="arabicPeriod"/>
              <a:defRPr/>
            </a:pPr>
            <a:r>
              <a:rPr lang="en-US" altLang="en-US" b="1" dirty="0" smtClean="0">
                <a:solidFill>
                  <a:srgbClr val="000000"/>
                </a:solidFill>
              </a:rPr>
              <a:t>Integrate Data</a:t>
            </a:r>
          </a:p>
          <a:p>
            <a:pPr lvl="2">
              <a:spcBef>
                <a:spcPts val="600"/>
              </a:spcBef>
            </a:pPr>
            <a:r>
              <a:rPr lang="en-US" dirty="0" smtClean="0"/>
              <a:t>Merged Data</a:t>
            </a:r>
          </a:p>
          <a:p>
            <a:pPr lvl="2">
              <a:spcBef>
                <a:spcPts val="600"/>
              </a:spcBef>
            </a:pPr>
            <a:r>
              <a:rPr lang="en-US" dirty="0" smtClean="0"/>
              <a:t>Data Aggregations</a:t>
            </a:r>
          </a:p>
          <a:p>
            <a:pPr lvl="2">
              <a:spcBef>
                <a:spcPts val="600"/>
              </a:spcBef>
            </a:pPr>
            <a:endParaRPr lang="en-US" altLang="en-US" b="1" dirty="0" smtClean="0">
              <a:solidFill>
                <a:srgbClr val="000000"/>
              </a:solidFill>
            </a:endParaRPr>
          </a:p>
          <a:p>
            <a:pPr marL="576072" indent="-457200">
              <a:spcBef>
                <a:spcPts val="600"/>
              </a:spcBef>
              <a:buFont typeface="Monotype Sorts" charset="2"/>
              <a:buAutoNum type="arabicPeriod"/>
              <a:defRPr/>
            </a:pPr>
            <a:r>
              <a:rPr lang="en-US" altLang="en-US" b="1" dirty="0" smtClean="0">
                <a:solidFill>
                  <a:srgbClr val="000000"/>
                </a:solidFill>
              </a:rPr>
              <a:t>Format Data</a:t>
            </a:r>
          </a:p>
          <a:p>
            <a:endParaRPr lang="en-US" sz="1200" kern="1200" dirty="0" smtClean="0">
              <a:solidFill>
                <a:schemeClr val="tx1"/>
              </a:solidFill>
              <a:effectLst/>
              <a:latin typeface="Times New Roman"/>
              <a:ea typeface="ＭＳ Ｐゴシック" charset="0"/>
              <a:cs typeface="ＭＳ Ｐゴシック" charset="0"/>
            </a:endParaRPr>
          </a:p>
          <a:p>
            <a:endParaRPr lang="en-US" sz="1200" kern="1200" dirty="0" smtClean="0">
              <a:solidFill>
                <a:schemeClr val="tx1"/>
              </a:solidFill>
              <a:effectLst/>
              <a:latin typeface="Times New Roman"/>
              <a:ea typeface="ＭＳ Ｐゴシック" charset="0"/>
              <a:cs typeface="ＭＳ Ｐゴシック" charset="0"/>
            </a:endParaRPr>
          </a:p>
          <a:p>
            <a:endParaRPr lang="en-US" sz="1200" kern="1200" dirty="0" smtClean="0">
              <a:solidFill>
                <a:schemeClr val="tx1"/>
              </a:solidFill>
              <a:effectLst/>
              <a:latin typeface="Times New Roman"/>
              <a:ea typeface="ＭＳ Ｐゴシック" charset="0"/>
              <a:cs typeface="ＭＳ Ｐゴシック" charset="0"/>
            </a:endParaRPr>
          </a:p>
        </p:txBody>
      </p:sp>
    </p:spTree>
    <p:extLst>
      <p:ext uri="{BB962C8B-B14F-4D97-AF65-F5344CB8AC3E}">
        <p14:creationId xmlns:p14="http://schemas.microsoft.com/office/powerpoint/2010/main" val="54590842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914400" rtl="0" eaLnBrk="0" fontAlgn="ctr" latinLnBrk="0" hangingPunct="0">
              <a:lnSpc>
                <a:spcPct val="100000"/>
              </a:lnSpc>
              <a:spcBef>
                <a:spcPct val="30000"/>
              </a:spcBef>
              <a:spcAft>
                <a:spcPct val="0"/>
              </a:spcAft>
              <a:buClrTx/>
              <a:buSzTx/>
              <a:buFont typeface="Arial" panose="020B0604020202020204" pitchFamily="34" charset="0"/>
              <a:buChar char="•"/>
              <a:tabLst/>
              <a:defRPr/>
            </a:pPr>
            <a:r>
              <a:rPr lang="en-US" baseline="0" dirty="0" smtClean="0"/>
              <a:t>Partition data after selecting all raw data</a:t>
            </a:r>
          </a:p>
          <a:p>
            <a:pPr marL="628650" marR="0" lvl="1" indent="-171450" algn="l" defTabSz="914400" rtl="0" eaLnBrk="0" fontAlgn="ctr" latinLnBrk="0" hangingPunct="0">
              <a:lnSpc>
                <a:spcPct val="100000"/>
              </a:lnSpc>
              <a:spcBef>
                <a:spcPct val="30000"/>
              </a:spcBef>
              <a:spcAft>
                <a:spcPct val="0"/>
              </a:spcAft>
              <a:buClrTx/>
              <a:buSzTx/>
              <a:buFont typeface="Arial" panose="020B0604020202020204" pitchFamily="34" charset="0"/>
              <a:buChar char="•"/>
              <a:tabLst/>
              <a:defRPr/>
            </a:pPr>
            <a:r>
              <a:rPr lang="en-US" baseline="0" dirty="0" smtClean="0"/>
              <a:t>Training data for model building</a:t>
            </a:r>
          </a:p>
          <a:p>
            <a:pPr marL="628650" marR="0" lvl="1" indent="-171450" algn="l" defTabSz="914400" rtl="0" eaLnBrk="0" fontAlgn="ctr" latinLnBrk="0" hangingPunct="0">
              <a:lnSpc>
                <a:spcPct val="100000"/>
              </a:lnSpc>
              <a:spcBef>
                <a:spcPct val="30000"/>
              </a:spcBef>
              <a:spcAft>
                <a:spcPct val="0"/>
              </a:spcAft>
              <a:buClrTx/>
              <a:buSzTx/>
              <a:buFont typeface="Arial" panose="020B0604020202020204" pitchFamily="34" charset="0"/>
              <a:buChar char="•"/>
              <a:tabLst/>
              <a:defRPr/>
            </a:pPr>
            <a:r>
              <a:rPr lang="en-US" baseline="0" dirty="0" smtClean="0"/>
              <a:t>Validation data for model testing and refinement</a:t>
            </a:r>
          </a:p>
          <a:p>
            <a:pPr marL="628650" marR="0" lvl="1" indent="-171450" algn="l" defTabSz="914400" rtl="0" eaLnBrk="0" fontAlgn="ctr" latinLnBrk="0" hangingPunct="0">
              <a:lnSpc>
                <a:spcPct val="100000"/>
              </a:lnSpc>
              <a:spcBef>
                <a:spcPct val="30000"/>
              </a:spcBef>
              <a:spcAft>
                <a:spcPct val="0"/>
              </a:spcAft>
              <a:buClrTx/>
              <a:buSzTx/>
              <a:buFont typeface="Arial" panose="020B0604020202020204" pitchFamily="34" charset="0"/>
              <a:buChar char="•"/>
              <a:tabLst/>
              <a:defRPr/>
            </a:pPr>
            <a:r>
              <a:rPr lang="en-US" baseline="0" dirty="0" smtClean="0"/>
              <a:t>Testing data for model for estimating final predicted model performance after model completion</a:t>
            </a:r>
          </a:p>
          <a:p>
            <a:pPr marL="171450" marR="0" lvl="0" indent="-171450" algn="l" defTabSz="914400" rtl="0" eaLnBrk="0" fontAlgn="ctr" latinLnBrk="0" hangingPunct="0">
              <a:lnSpc>
                <a:spcPct val="100000"/>
              </a:lnSpc>
              <a:spcBef>
                <a:spcPct val="30000"/>
              </a:spcBef>
              <a:spcAft>
                <a:spcPct val="0"/>
              </a:spcAft>
              <a:buClrTx/>
              <a:buSzTx/>
              <a:buFont typeface="Arial" panose="020B0604020202020204" pitchFamily="34" charset="0"/>
              <a:buChar char="•"/>
              <a:tabLst/>
              <a:defRPr/>
            </a:pPr>
            <a:endParaRPr lang="en-US" baseline="0" dirty="0" smtClean="0"/>
          </a:p>
          <a:p>
            <a:pPr marL="171450" marR="0" indent="-171450" algn="l" defTabSz="914400" rtl="0" eaLnBrk="0" fontAlgn="ctr" latinLnBrk="0" hangingPunct="0">
              <a:lnSpc>
                <a:spcPct val="100000"/>
              </a:lnSpc>
              <a:spcBef>
                <a:spcPct val="30000"/>
              </a:spcBef>
              <a:spcAft>
                <a:spcPct val="0"/>
              </a:spcAft>
              <a:buClrTx/>
              <a:buSzTx/>
              <a:buFont typeface="Arial" panose="020B0604020202020204" pitchFamily="34" charset="0"/>
              <a:buChar char="•"/>
              <a:tabLst/>
              <a:defRPr/>
            </a:pPr>
            <a:r>
              <a:rPr lang="en-US" baseline="0" dirty="0" smtClean="0"/>
              <a:t>Training and validation sets used to build model and perform initial tests</a:t>
            </a:r>
          </a:p>
          <a:p>
            <a:pPr marL="628650" marR="0" lvl="1" indent="-171450" algn="l" defTabSz="914400" rtl="0" eaLnBrk="0" fontAlgn="ctr" latinLnBrk="0" hangingPunct="0">
              <a:lnSpc>
                <a:spcPct val="100000"/>
              </a:lnSpc>
              <a:spcBef>
                <a:spcPct val="30000"/>
              </a:spcBef>
              <a:spcAft>
                <a:spcPct val="0"/>
              </a:spcAft>
              <a:buClrTx/>
              <a:buSzTx/>
              <a:buFont typeface="Arial" panose="020B0604020202020204" pitchFamily="34" charset="0"/>
              <a:buChar char="•"/>
              <a:tabLst/>
              <a:defRPr/>
            </a:pPr>
            <a:r>
              <a:rPr lang="en-US" baseline="0" dirty="0" smtClean="0"/>
              <a:t>Different data samples allow for refinements</a:t>
            </a:r>
          </a:p>
          <a:p>
            <a:pPr marL="171450" marR="0" lvl="0" indent="-171450" algn="l" defTabSz="914400" rtl="0" eaLnBrk="0" fontAlgn="ctr" latinLnBrk="0" hangingPunct="0">
              <a:lnSpc>
                <a:spcPct val="100000"/>
              </a:lnSpc>
              <a:spcBef>
                <a:spcPct val="30000"/>
              </a:spcBef>
              <a:spcAft>
                <a:spcPct val="0"/>
              </a:spcAft>
              <a:buClrTx/>
              <a:buSzTx/>
              <a:buFont typeface="Arial" panose="020B0604020202020204" pitchFamily="34" charset="0"/>
              <a:buChar char="•"/>
              <a:tabLst/>
              <a:defRPr/>
            </a:pPr>
            <a:endParaRPr lang="en-US" baseline="0" dirty="0" smtClean="0"/>
          </a:p>
          <a:p>
            <a:pPr marL="171450" marR="0" lvl="0" indent="-171450" algn="l" defTabSz="914400" rtl="0" eaLnBrk="0" fontAlgn="ctr" latinLnBrk="0" hangingPunct="0">
              <a:lnSpc>
                <a:spcPct val="100000"/>
              </a:lnSpc>
              <a:spcBef>
                <a:spcPct val="30000"/>
              </a:spcBef>
              <a:spcAft>
                <a:spcPct val="0"/>
              </a:spcAft>
              <a:buClrTx/>
              <a:buSzTx/>
              <a:buFont typeface="Arial" panose="020B0604020202020204" pitchFamily="34" charset="0"/>
              <a:buChar char="•"/>
              <a:tabLst/>
              <a:defRPr/>
            </a:pPr>
            <a:r>
              <a:rPr lang="en-US" baseline="0" dirty="0" smtClean="0"/>
              <a:t>(Example of preparing for an exam) after multiple times taking a practice test, do you really know the material or are you just memorizing test questions?</a:t>
            </a:r>
          </a:p>
          <a:p>
            <a:pPr marL="628650" marR="0" lvl="1" indent="-171450" algn="l" defTabSz="914400" rtl="0" eaLnBrk="0" fontAlgn="ctr" latinLnBrk="0" hangingPunct="0">
              <a:lnSpc>
                <a:spcPct val="100000"/>
              </a:lnSpc>
              <a:spcBef>
                <a:spcPct val="30000"/>
              </a:spcBef>
              <a:spcAft>
                <a:spcPct val="0"/>
              </a:spcAft>
              <a:buClrTx/>
              <a:buSzTx/>
              <a:buFont typeface="Arial" panose="020B0604020202020204" pitchFamily="34" charset="0"/>
              <a:buChar char="•"/>
              <a:tabLst/>
              <a:defRPr/>
            </a:pPr>
            <a:r>
              <a:rPr lang="en-US" baseline="0" dirty="0" smtClean="0"/>
              <a:t>Solution = buy another book!</a:t>
            </a:r>
          </a:p>
          <a:p>
            <a:pPr marL="171450" marR="0" lvl="0" indent="-171450" algn="l" defTabSz="914400" rtl="0" eaLnBrk="0" fontAlgn="ctr" latinLnBrk="0" hangingPunct="0">
              <a:lnSpc>
                <a:spcPct val="100000"/>
              </a:lnSpc>
              <a:spcBef>
                <a:spcPct val="30000"/>
              </a:spcBef>
              <a:spcAft>
                <a:spcPct val="0"/>
              </a:spcAft>
              <a:buClrTx/>
              <a:buSzTx/>
              <a:buFont typeface="Arial" panose="020B0604020202020204" pitchFamily="34" charset="0"/>
              <a:buChar char="•"/>
              <a:tabLst/>
              <a:defRPr/>
            </a:pPr>
            <a:r>
              <a:rPr lang="en-US" baseline="0" dirty="0" smtClean="0"/>
              <a:t>Training/testing data can inform model adjustments during refinement and lead to </a:t>
            </a:r>
            <a:r>
              <a:rPr lang="en-US" baseline="0" dirty="0" err="1" smtClean="0"/>
              <a:t>overfit</a:t>
            </a:r>
            <a:r>
              <a:rPr lang="en-US" baseline="0" dirty="0" smtClean="0"/>
              <a:t> that just improves performance on those data sets</a:t>
            </a:r>
          </a:p>
          <a:p>
            <a:pPr marL="628650" marR="0" lvl="1" indent="-171450" algn="l" defTabSz="914400" rtl="0" eaLnBrk="0" fontAlgn="ctr" latinLnBrk="0" hangingPunct="0">
              <a:lnSpc>
                <a:spcPct val="100000"/>
              </a:lnSpc>
              <a:spcBef>
                <a:spcPct val="30000"/>
              </a:spcBef>
              <a:spcAft>
                <a:spcPct val="0"/>
              </a:spcAft>
              <a:buClrTx/>
              <a:buSzTx/>
              <a:buFont typeface="Arial" panose="020B0604020202020204" pitchFamily="34" charset="0"/>
              <a:buChar char="•"/>
              <a:tabLst/>
              <a:defRPr/>
            </a:pPr>
            <a:r>
              <a:rPr lang="en-US" baseline="0" dirty="0" smtClean="0"/>
              <a:t>Hold-out sample (testing sample) – prevents leaks from the future by setting it aside early in the process and not looking at it!</a:t>
            </a:r>
          </a:p>
          <a:p>
            <a:pPr marL="1085850" marR="0" lvl="2" indent="-171450" algn="l" defTabSz="914400" rtl="0" eaLnBrk="0" fontAlgn="ctr" latinLnBrk="0" hangingPunct="0">
              <a:lnSpc>
                <a:spcPct val="100000"/>
              </a:lnSpc>
              <a:spcBef>
                <a:spcPct val="30000"/>
              </a:spcBef>
              <a:spcAft>
                <a:spcPct val="0"/>
              </a:spcAft>
              <a:buClrTx/>
              <a:buSzTx/>
              <a:buFont typeface="Arial" panose="020B0604020202020204" pitchFamily="34" charset="0"/>
              <a:buChar char="•"/>
              <a:tabLst/>
              <a:defRPr/>
            </a:pPr>
            <a:r>
              <a:rPr lang="en-US" baseline="0" dirty="0" smtClean="0"/>
              <a:t>Final estimate of predicted model performance or accuracy once deployed (assesses predictability)</a:t>
            </a:r>
          </a:p>
          <a:p>
            <a:pPr marL="1085850" marR="0" lvl="2" indent="-171450" algn="l" defTabSz="914400" rtl="0" eaLnBrk="0" fontAlgn="ctr" latinLnBrk="0" hangingPunct="0">
              <a:lnSpc>
                <a:spcPct val="100000"/>
              </a:lnSpc>
              <a:spcBef>
                <a:spcPct val="30000"/>
              </a:spcBef>
              <a:spcAft>
                <a:spcPct val="0"/>
              </a:spcAft>
              <a:buClrTx/>
              <a:buSzTx/>
              <a:buFont typeface="Arial" panose="020B0604020202020204" pitchFamily="34" charset="0"/>
              <a:buChar char="•"/>
              <a:tabLst/>
              <a:defRPr/>
            </a:pPr>
            <a:r>
              <a:rPr lang="en-US" baseline="0" dirty="0" smtClean="0"/>
              <a:t>Makes sure you do not memorize data or model noise</a:t>
            </a:r>
          </a:p>
          <a:p>
            <a:pPr marL="1085850" marR="0" lvl="2" indent="-171450" algn="l" defTabSz="914400" rtl="0" eaLnBrk="0" fontAlgn="ctr" latinLnBrk="0" hangingPunct="0">
              <a:lnSpc>
                <a:spcPct val="100000"/>
              </a:lnSpc>
              <a:spcBef>
                <a:spcPct val="30000"/>
              </a:spcBef>
              <a:spcAft>
                <a:spcPct val="0"/>
              </a:spcAft>
              <a:buClrTx/>
              <a:buSzTx/>
              <a:buFont typeface="Arial" panose="020B0604020202020204" pitchFamily="34" charset="0"/>
              <a:buChar char="•"/>
              <a:tabLst/>
              <a:defRPr/>
            </a:pPr>
            <a:r>
              <a:rPr lang="en-US" baseline="0" dirty="0" smtClean="0"/>
              <a:t>Same performance on testing/training and validation samples = not </a:t>
            </a:r>
            <a:r>
              <a:rPr lang="en-US" baseline="0" dirty="0" err="1" smtClean="0"/>
              <a:t>overfit</a:t>
            </a:r>
            <a:endParaRPr lang="en-US" baseline="0" dirty="0" smtClean="0"/>
          </a:p>
          <a:p>
            <a:pPr marL="1085850" marR="0" lvl="2" indent="-171450" algn="l" defTabSz="914400" rtl="0" eaLnBrk="0" fontAlgn="ctr" latinLnBrk="0" hangingPunct="0">
              <a:lnSpc>
                <a:spcPct val="100000"/>
              </a:lnSpc>
              <a:spcBef>
                <a:spcPct val="30000"/>
              </a:spcBef>
              <a:spcAft>
                <a:spcPct val="0"/>
              </a:spcAft>
              <a:buClrTx/>
              <a:buSzTx/>
              <a:buFont typeface="Arial" panose="020B0604020202020204" pitchFamily="34" charset="0"/>
              <a:buChar char="•"/>
              <a:tabLst/>
              <a:defRPr/>
            </a:pPr>
            <a:r>
              <a:rPr lang="en-US" baseline="0" dirty="0" smtClean="0"/>
              <a:t>Added benefit of reducing cases submitted to model during development leading to efficiency improvements</a:t>
            </a:r>
          </a:p>
          <a:p>
            <a:pPr marL="0" marR="0" indent="0" algn="l" defTabSz="914400" rtl="0" eaLnBrk="0" fontAlgn="ctr" latinLnBrk="0" hangingPunct="0">
              <a:lnSpc>
                <a:spcPct val="100000"/>
              </a:lnSpc>
              <a:spcBef>
                <a:spcPct val="30000"/>
              </a:spcBef>
              <a:spcAft>
                <a:spcPct val="0"/>
              </a:spcAft>
              <a:buClrTx/>
              <a:buSzTx/>
              <a:buFontTx/>
              <a:buNone/>
              <a:tabLst/>
              <a:defRPr/>
            </a:pPr>
            <a:endParaRPr lang="en-US" baseline="0" dirty="0" smtClean="0"/>
          </a:p>
          <a:p>
            <a:pPr marL="0" marR="0" indent="0" algn="l" defTabSz="914400" rtl="0" eaLnBrk="0" fontAlgn="ctr" latinLnBrk="0" hangingPunct="0">
              <a:lnSpc>
                <a:spcPct val="100000"/>
              </a:lnSpc>
              <a:spcBef>
                <a:spcPct val="30000"/>
              </a:spcBef>
              <a:spcAft>
                <a:spcPct val="0"/>
              </a:spcAft>
              <a:buClrTx/>
              <a:buSzTx/>
              <a:buFontTx/>
              <a:buNone/>
              <a:tabLst/>
              <a:defRPr/>
            </a:pPr>
            <a:endParaRPr lang="en-US" baseline="0" dirty="0" smtClean="0"/>
          </a:p>
          <a:p>
            <a:pPr marL="0" marR="0" indent="0" algn="l" defTabSz="914400" rtl="0" eaLnBrk="1" fontAlgn="base" latinLnBrk="0" hangingPunct="1">
              <a:lnSpc>
                <a:spcPct val="100000"/>
              </a:lnSpc>
              <a:spcBef>
                <a:spcPct val="0"/>
              </a:spcBef>
              <a:spcAft>
                <a:spcPct val="0"/>
              </a:spcAft>
              <a:buClrTx/>
              <a:buSzTx/>
              <a:buFontTx/>
              <a:buNone/>
              <a:tabLst/>
              <a:defRPr/>
            </a:pPr>
            <a:r>
              <a:rPr lang="en-US" sz="1200" b="0" u="none" kern="1200" dirty="0" smtClean="0">
                <a:solidFill>
                  <a:schemeClr val="tx1"/>
                </a:solidFill>
                <a:effectLst/>
                <a:latin typeface="Times New Roman"/>
                <a:ea typeface="ＭＳ Ｐゴシック" charset="0"/>
                <a:cs typeface="ＭＳ Ｐゴシック" charset="0"/>
              </a:rPr>
              <a:t>&gt;&gt;&gt;&gt;&gt;&gt;&gt;&gt;&gt;&gt;&gt;&gt;&gt;&gt;&gt;&gt;&gt;&gt;&gt;&gt;&gt;&gt;&gt;&gt;&gt;&gt;&gt;&gt;&gt;&gt;&gt;&gt;&gt;&gt;&gt;&gt;&gt;&gt;&gt;&gt;&gt;&gt;&gt;&gt;&gt;&gt;&gt;&gt;&gt;&gt;&gt;&gt;&gt;&gt;&gt;&gt;&gt;&gt;&gt;&gt;&gt;&gt;&gt;&gt;&gt;&gt;&gt;&gt;&gt;&gt;&gt;&gt;&gt;&gt;&gt;&gt;&gt;&gt;&gt;&gt;&gt;&gt;&gt;&gt;&gt;&gt;&gt;&gt;&gt;&gt;&gt;&gt;&gt;&gt;&gt;&gt;&gt;&gt;&gt;</a:t>
            </a:r>
          </a:p>
          <a:p>
            <a:pPr marL="0" marR="0" indent="0" algn="l" defTabSz="914400" rtl="0" eaLnBrk="1" fontAlgn="base" latinLnBrk="0" hangingPunct="1">
              <a:lnSpc>
                <a:spcPct val="100000"/>
              </a:lnSpc>
              <a:spcBef>
                <a:spcPct val="0"/>
              </a:spcBef>
              <a:spcAft>
                <a:spcPct val="0"/>
              </a:spcAft>
              <a:buClrTx/>
              <a:buSzTx/>
              <a:buFontTx/>
              <a:buNone/>
              <a:tabLst/>
              <a:defRPr/>
            </a:pPr>
            <a:r>
              <a:rPr lang="en-US" sz="1200" b="0" i="1" u="none" kern="1200" dirty="0" smtClean="0">
                <a:solidFill>
                  <a:schemeClr val="tx1"/>
                </a:solidFill>
                <a:effectLst/>
                <a:latin typeface="Times New Roman"/>
                <a:ea typeface="ＭＳ Ｐゴシック" charset="0"/>
                <a:cs typeface="ＭＳ Ｐゴシック" charset="0"/>
              </a:rPr>
              <a:t>Narrative:</a:t>
            </a:r>
          </a:p>
          <a:p>
            <a:pPr marL="0" marR="0" indent="0" algn="l" defTabSz="914400" rtl="0" eaLnBrk="0" fontAlgn="ctr" latinLnBrk="0" hangingPunct="0">
              <a:lnSpc>
                <a:spcPct val="100000"/>
              </a:lnSpc>
              <a:spcBef>
                <a:spcPct val="30000"/>
              </a:spcBef>
              <a:spcAft>
                <a:spcPct val="0"/>
              </a:spcAft>
              <a:buClrTx/>
              <a:buSzTx/>
              <a:buFontTx/>
              <a:buNone/>
              <a:tabLst/>
              <a:defRPr/>
            </a:pPr>
            <a:r>
              <a:rPr lang="en-US" baseline="0" dirty="0" smtClean="0"/>
              <a:t>After the selection of the cumulative raw data set, it should be partitioned into distinct subsets, which include an initial training set, as well as a validation set that combine to allow for model construction and refinement.  A final testing set is also formed to test final model performance and predictability.  The process of model building hinges on the use of these data sets.  Imagine you built a model on the entire raw data set.  When you finished algorithm development and model construction, you would need to assess its performance and get some kind of measure of how good of a job you did!  If you used the entire data to build the model, you would have to use this same data, or portions of it, to test the model.  The problem with this approach is that the model was </a:t>
            </a:r>
            <a:r>
              <a:rPr lang="en-US" i="1" baseline="0" dirty="0" smtClean="0"/>
              <a:t>designed</a:t>
            </a:r>
            <a:r>
              <a:rPr lang="en-US" i="0" baseline="0" dirty="0" smtClean="0"/>
              <a:t> to classify </a:t>
            </a:r>
            <a:r>
              <a:rPr lang="en-US" i="1" baseline="0" dirty="0" smtClean="0"/>
              <a:t>these </a:t>
            </a:r>
            <a:r>
              <a:rPr lang="en-US" i="0" baseline="0" dirty="0" smtClean="0"/>
              <a:t>data inputs or predict a particular outcome based on input metric values; it knows exactly how to handle these points!  So, your model will always behave in the same, wonderful way every time you test it with the same data that was used in its development.  </a:t>
            </a:r>
          </a:p>
          <a:p>
            <a:pPr marL="0" marR="0" indent="0" algn="l" defTabSz="914400" rtl="0" eaLnBrk="0" fontAlgn="ctr" latinLnBrk="0" hangingPunct="0">
              <a:lnSpc>
                <a:spcPct val="100000"/>
              </a:lnSpc>
              <a:spcBef>
                <a:spcPct val="30000"/>
              </a:spcBef>
              <a:spcAft>
                <a:spcPct val="0"/>
              </a:spcAft>
              <a:buClrTx/>
              <a:buSzTx/>
              <a:buFontTx/>
              <a:buNone/>
              <a:tabLst/>
              <a:defRPr/>
            </a:pPr>
            <a:endParaRPr lang="en-US" i="0" baseline="0" dirty="0" smtClean="0"/>
          </a:p>
          <a:p>
            <a:pPr marL="0" marR="0" indent="0" algn="l" defTabSz="914400" rtl="0" eaLnBrk="0" fontAlgn="ctr" latinLnBrk="0" hangingPunct="0">
              <a:lnSpc>
                <a:spcPct val="100000"/>
              </a:lnSpc>
              <a:spcBef>
                <a:spcPct val="30000"/>
              </a:spcBef>
              <a:spcAft>
                <a:spcPct val="0"/>
              </a:spcAft>
              <a:buClrTx/>
              <a:buSzTx/>
              <a:buFontTx/>
              <a:buNone/>
              <a:tabLst/>
              <a:defRPr/>
            </a:pPr>
            <a:r>
              <a:rPr lang="en-US" i="0" baseline="0" dirty="0" smtClean="0"/>
              <a:t>How do we go about getting an accurate picture of the model’s value and performance?  Since models can most often be built on only 10-20% of the data, a small training sample of the entire raw data set can be extracted to be used to build the model.  Another, similar sized sample can then be extracted from the remaining raw data set to serve as a validation sample that can be used to assess model performance after its initial construction.  Modelers can then use assessment outputs to change settings, parameters or inputs to the model in attempts to refine its predictability.  Afterwards, the model can be rebuilt on the same initial training data sample, reassessed on the same validation sample and refined again as needed.  </a:t>
            </a:r>
            <a:endParaRPr lang="en-US" baseline="0" dirty="0" smtClean="0"/>
          </a:p>
          <a:p>
            <a:pPr marL="0" marR="0" indent="0" algn="l" defTabSz="914400" rtl="0" eaLnBrk="0" fontAlgn="ctr" latinLnBrk="0" hangingPunct="0">
              <a:lnSpc>
                <a:spcPct val="100000"/>
              </a:lnSpc>
              <a:spcBef>
                <a:spcPct val="30000"/>
              </a:spcBef>
              <a:spcAft>
                <a:spcPct val="0"/>
              </a:spcAft>
              <a:buClrTx/>
              <a:buSzTx/>
              <a:buFontTx/>
              <a:buNone/>
              <a:tabLst/>
              <a:defRPr/>
            </a:pPr>
            <a:endParaRPr lang="en-US" baseline="0" dirty="0" smtClean="0"/>
          </a:p>
          <a:p>
            <a:pPr marL="0" marR="0" indent="0" algn="l" defTabSz="914400" rtl="0" eaLnBrk="0" fontAlgn="ctr" latinLnBrk="0" hangingPunct="0">
              <a:lnSpc>
                <a:spcPct val="100000"/>
              </a:lnSpc>
              <a:spcBef>
                <a:spcPct val="30000"/>
              </a:spcBef>
              <a:spcAft>
                <a:spcPct val="0"/>
              </a:spcAft>
              <a:buClrTx/>
              <a:buSzTx/>
              <a:buFontTx/>
              <a:buNone/>
              <a:tabLst/>
              <a:defRPr/>
            </a:pPr>
            <a:r>
              <a:rPr lang="en-US" baseline="0" dirty="0" smtClean="0"/>
              <a:t>After modelers become satisfied with refined model performance, it is important to determine whether the model is actually behaving well or if it just memorized the training and validation data.  It is possible that testing data becomes a driver for how the algorithm builds the model by informing the modeler or software on how to adjust the modeling algorithm parameters so that model performance on testing data is improved.  A good example of this can be seen in student preparations for exams.  Students may go through several cycles of taking a practice test, assessing their performance and determining what they need improvement on, and retaking the practice test.  After several iterations, scores are likely to increase.  However, after a certain point the question must be asked: do you really know the material or are you just memorizing test questions?  What is the solution to this problem?  Simple!  Buy another test booklet and see how your performance on new questions compares to the old questions!</a:t>
            </a:r>
          </a:p>
          <a:p>
            <a:pPr marL="0" marR="0" indent="0" algn="l" defTabSz="914400" rtl="0" eaLnBrk="0" fontAlgn="ctr" latinLnBrk="0" hangingPunct="0">
              <a:lnSpc>
                <a:spcPct val="100000"/>
              </a:lnSpc>
              <a:spcBef>
                <a:spcPct val="30000"/>
              </a:spcBef>
              <a:spcAft>
                <a:spcPct val="0"/>
              </a:spcAft>
              <a:buClrTx/>
              <a:buSzTx/>
              <a:buFontTx/>
              <a:buNone/>
              <a:tabLst/>
              <a:defRPr/>
            </a:pPr>
            <a:endParaRPr lang="en-US" baseline="0" dirty="0" smtClean="0"/>
          </a:p>
          <a:p>
            <a:pPr marL="0" marR="0" indent="0" algn="l" defTabSz="914400" rtl="0" eaLnBrk="0" fontAlgn="ctr" latinLnBrk="0" hangingPunct="0">
              <a:lnSpc>
                <a:spcPct val="100000"/>
              </a:lnSpc>
              <a:spcBef>
                <a:spcPct val="30000"/>
              </a:spcBef>
              <a:spcAft>
                <a:spcPct val="0"/>
              </a:spcAft>
              <a:buClrTx/>
              <a:buSzTx/>
              <a:buFontTx/>
              <a:buNone/>
              <a:tabLst/>
              <a:defRPr/>
            </a:pPr>
            <a:r>
              <a:rPr lang="en-US" baseline="0" dirty="0" smtClean="0"/>
              <a:t>The same approach applies to sampling in data science, data that was not used in the training or validation samples can be used in a final testing sample.  This sample is often referred to as a hold-out sample because it is set aside at this early stage in the CRISP-DM process so that it does not influence modelers’ decisions or approaches, thus helping to prevent leaks from the future.  Using this testing sample will allow for a final estimate to be made of model accuracy, performance and predictability upon deployment.  Observing similar performance on training/validation and testing samples will indicate that we have successfully avoided model </a:t>
            </a:r>
            <a:r>
              <a:rPr lang="en-US" baseline="0" dirty="0" err="1" smtClean="0"/>
              <a:t>overfit</a:t>
            </a:r>
            <a:r>
              <a:rPr lang="en-US" baseline="0" dirty="0" smtClean="0"/>
              <a:t> and that we have not simply memorized sample data or inadvertently modeled noise in the data.</a:t>
            </a:r>
          </a:p>
          <a:p>
            <a:pPr marL="0" marR="0" indent="0" algn="l" defTabSz="914400" rtl="0" eaLnBrk="0" fontAlgn="ctr" latinLnBrk="0" hangingPunct="0">
              <a:lnSpc>
                <a:spcPct val="100000"/>
              </a:lnSpc>
              <a:spcBef>
                <a:spcPct val="30000"/>
              </a:spcBef>
              <a:spcAft>
                <a:spcPct val="0"/>
              </a:spcAft>
              <a:buClrTx/>
              <a:buSzTx/>
              <a:buFontTx/>
              <a:buNone/>
              <a:tabLst/>
              <a:defRPr/>
            </a:pPr>
            <a:endParaRPr lang="en-US" baseline="0" dirty="0" smtClean="0"/>
          </a:p>
          <a:p>
            <a:pPr marL="0" marR="0" indent="0" algn="l" defTabSz="914400" rtl="0" eaLnBrk="0" fontAlgn="ctr" latinLnBrk="0" hangingPunct="0">
              <a:lnSpc>
                <a:spcPct val="100000"/>
              </a:lnSpc>
              <a:spcBef>
                <a:spcPct val="30000"/>
              </a:spcBef>
              <a:spcAft>
                <a:spcPct val="0"/>
              </a:spcAft>
              <a:buClrTx/>
              <a:buSzTx/>
              <a:buFontTx/>
              <a:buNone/>
              <a:tabLst/>
              <a:defRPr/>
            </a:pPr>
            <a:r>
              <a:rPr lang="en-US" baseline="0" dirty="0" smtClean="0"/>
              <a:t>Finally, data sampling has another unique benefit to model development.  As we stated earlier, typically only a small percentage of the raw data is required for model development and/or testing. By only using one of these sets at a time when building the model, you are effectively reducing the number of data cases submitted to the modeling algorithm.  This allows for drastic efficiency improvements in development, decreasing computational requirements and time spent waiting on a model run to complete.</a:t>
            </a:r>
          </a:p>
          <a:p>
            <a:pPr marL="0" marR="0" indent="0" algn="l" defTabSz="914400" rtl="0" eaLnBrk="0" fontAlgn="ctr" latinLnBrk="0" hangingPunct="0">
              <a:lnSpc>
                <a:spcPct val="100000"/>
              </a:lnSpc>
              <a:spcBef>
                <a:spcPct val="30000"/>
              </a:spcBef>
              <a:spcAft>
                <a:spcPct val="0"/>
              </a:spcAft>
              <a:buClrTx/>
              <a:buSzTx/>
              <a:buFontTx/>
              <a:buNone/>
              <a:tabLst/>
              <a:defRPr/>
            </a:pPr>
            <a:endParaRPr lang="en-US" baseline="0" dirty="0" smtClean="0"/>
          </a:p>
          <a:p>
            <a:pPr marL="0" marR="0" indent="0" algn="l" defTabSz="914400" rtl="0" eaLnBrk="0" fontAlgn="ctr" latinLnBrk="0" hangingPunct="0">
              <a:lnSpc>
                <a:spcPct val="100000"/>
              </a:lnSpc>
              <a:spcBef>
                <a:spcPct val="30000"/>
              </a:spcBef>
              <a:spcAft>
                <a:spcPct val="0"/>
              </a:spcAft>
              <a:buClrTx/>
              <a:buSzTx/>
              <a:buFontTx/>
              <a:buNone/>
              <a:tabLst/>
              <a:defRPr/>
            </a:pPr>
            <a:endParaRPr lang="en-US" baseline="0" dirty="0" smtClean="0"/>
          </a:p>
          <a:p>
            <a:pPr marL="0" marR="0" indent="0" algn="l" defTabSz="914400" rtl="0" eaLnBrk="0" fontAlgn="ctr" latinLnBrk="0" hangingPunct="0">
              <a:lnSpc>
                <a:spcPct val="100000"/>
              </a:lnSpc>
              <a:spcBef>
                <a:spcPct val="30000"/>
              </a:spcBef>
              <a:spcAft>
                <a:spcPct val="0"/>
              </a:spcAft>
              <a:buClrTx/>
              <a:buSzTx/>
              <a:buFontTx/>
              <a:buNone/>
              <a:tabLst/>
              <a:defRPr/>
            </a:pPr>
            <a:endParaRPr lang="en-US" baseline="0" dirty="0" smtClean="0"/>
          </a:p>
          <a:p>
            <a:pPr marL="0" marR="0" indent="0" algn="l" defTabSz="914400" rtl="0" eaLnBrk="0" fontAlgn="ctr" latinLnBrk="0" hangingPunct="0">
              <a:lnSpc>
                <a:spcPct val="100000"/>
              </a:lnSpc>
              <a:spcBef>
                <a:spcPct val="30000"/>
              </a:spcBef>
              <a:spcAft>
                <a:spcPct val="0"/>
              </a:spcAft>
              <a:buClrTx/>
              <a:buSzTx/>
              <a:buFontTx/>
              <a:buNone/>
              <a:tabLst/>
              <a:defRPr/>
            </a:pPr>
            <a:endParaRPr lang="en-US" baseline="0" dirty="0" smtClean="0"/>
          </a:p>
          <a:p>
            <a:pPr marL="0" marR="0" indent="0" algn="l" defTabSz="914400" rtl="0" eaLnBrk="0" fontAlgn="ctr" latinLnBrk="0" hangingPunct="0">
              <a:lnSpc>
                <a:spcPct val="100000"/>
              </a:lnSpc>
              <a:spcBef>
                <a:spcPct val="30000"/>
              </a:spcBef>
              <a:spcAft>
                <a:spcPct val="0"/>
              </a:spcAft>
              <a:buClrTx/>
              <a:buSzTx/>
              <a:buFontTx/>
              <a:buNone/>
              <a:tabLst/>
              <a:defRPr/>
            </a:pPr>
            <a:endParaRPr lang="en-US" baseline="0" dirty="0" smtClean="0"/>
          </a:p>
          <a:p>
            <a:pPr marL="0" marR="0" indent="0" algn="l" defTabSz="914400" rtl="0" eaLnBrk="0" fontAlgn="ctr" latinLnBrk="0" hangingPunct="0">
              <a:lnSpc>
                <a:spcPct val="100000"/>
              </a:lnSpc>
              <a:spcBef>
                <a:spcPct val="30000"/>
              </a:spcBef>
              <a:spcAft>
                <a:spcPct val="0"/>
              </a:spcAft>
              <a:buClrTx/>
              <a:buSzTx/>
              <a:buFontTx/>
              <a:buNone/>
              <a:tabLst/>
              <a:defRPr/>
            </a:pPr>
            <a:endParaRPr lang="en-US" sz="1200" kern="1200" baseline="0" dirty="0" smtClean="0">
              <a:solidFill>
                <a:schemeClr val="tx1"/>
              </a:solidFill>
              <a:effectLst/>
              <a:latin typeface="Times New Roman"/>
              <a:ea typeface="ＭＳ Ｐゴシック" charset="0"/>
              <a:cs typeface="+mn-cs"/>
            </a:endParaRPr>
          </a:p>
          <a:p>
            <a:pPr marL="0" marR="0" indent="0" algn="l" defTabSz="914400" rtl="0" eaLnBrk="0" fontAlgn="ctr" latinLnBrk="0" hangingPunct="0">
              <a:lnSpc>
                <a:spcPct val="100000"/>
              </a:lnSpc>
              <a:spcBef>
                <a:spcPct val="30000"/>
              </a:spcBef>
              <a:spcAft>
                <a:spcPct val="0"/>
              </a:spcAft>
              <a:buClrTx/>
              <a:buSzTx/>
              <a:buFontTx/>
              <a:buNone/>
              <a:tabLst/>
              <a:defRPr/>
            </a:pPr>
            <a:endParaRPr lang="en-US" sz="1200" kern="1200" baseline="0" dirty="0" smtClean="0">
              <a:solidFill>
                <a:schemeClr val="tx1"/>
              </a:solidFill>
              <a:effectLst/>
              <a:latin typeface="Times New Roman"/>
              <a:ea typeface="ＭＳ Ｐゴシック" charset="0"/>
              <a:cs typeface="+mn-cs"/>
            </a:endParaRPr>
          </a:p>
          <a:p>
            <a:pPr marL="0" marR="0" indent="0" algn="l" defTabSz="914400" rtl="0" eaLnBrk="0" fontAlgn="ctr" latinLnBrk="0" hangingPunct="0">
              <a:lnSpc>
                <a:spcPct val="100000"/>
              </a:lnSpc>
              <a:spcBef>
                <a:spcPct val="30000"/>
              </a:spcBef>
              <a:spcAft>
                <a:spcPct val="0"/>
              </a:spcAft>
              <a:buClrTx/>
              <a:buSzTx/>
              <a:buFontTx/>
              <a:buNone/>
              <a:tabLst/>
              <a:defRPr/>
            </a:pPr>
            <a:endParaRPr lang="en-US" sz="1200" kern="1200" dirty="0" smtClean="0">
              <a:solidFill>
                <a:schemeClr val="tx1"/>
              </a:solidFill>
              <a:effectLst/>
              <a:latin typeface="Times New Roman"/>
              <a:ea typeface="ＭＳ Ｐゴシック" charset="0"/>
              <a:cs typeface="+mn-cs"/>
            </a:endParaRPr>
          </a:p>
        </p:txBody>
      </p:sp>
      <p:sp>
        <p:nvSpPr>
          <p:cNvPr id="4" name="Slide Number Placeholder 3"/>
          <p:cNvSpPr>
            <a:spLocks noGrp="1"/>
          </p:cNvSpPr>
          <p:nvPr>
            <p:ph type="sldNum" sz="quarter" idx="10"/>
          </p:nvPr>
        </p:nvSpPr>
        <p:spPr/>
        <p:txBody>
          <a:bodyPr/>
          <a:lstStyle/>
          <a:p>
            <a:fld id="{24D6EBED-C67D-416E-8CA6-2F39602DA113}" type="slidenum">
              <a:rPr lang="en-US" altLang="en-US" smtClean="0"/>
              <a:pPr/>
              <a:t>50</a:t>
            </a:fld>
            <a:endParaRPr lang="en-US" altLang="en-US"/>
          </a:p>
        </p:txBody>
      </p:sp>
    </p:spTree>
    <p:extLst>
      <p:ext uri="{BB962C8B-B14F-4D97-AF65-F5344CB8AC3E}">
        <p14:creationId xmlns:p14="http://schemas.microsoft.com/office/powerpoint/2010/main" val="366738172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baseline="0" dirty="0" smtClean="0"/>
              <a:t>Cleaning data</a:t>
            </a:r>
          </a:p>
          <a:p>
            <a:pPr marL="171450" indent="-171450">
              <a:buFont typeface="Arial" panose="020B0604020202020204" pitchFamily="34" charset="0"/>
              <a:buChar char="•"/>
            </a:pPr>
            <a:r>
              <a:rPr lang="en-US" baseline="0" dirty="0" smtClean="0"/>
              <a:t>Dealing with ROT</a:t>
            </a:r>
          </a:p>
          <a:p>
            <a:pPr marL="628650" lvl="1" indent="-171450">
              <a:buFont typeface="Arial" panose="020B0604020202020204" pitchFamily="34" charset="0"/>
              <a:buChar char="•"/>
            </a:pPr>
            <a:r>
              <a:rPr lang="en-US" baseline="0" dirty="0" smtClean="0"/>
              <a:t>Filtering on a column</a:t>
            </a:r>
          </a:p>
          <a:p>
            <a:pPr marL="628650" lvl="1" indent="-171450">
              <a:buFont typeface="Arial" panose="020B0604020202020204" pitchFamily="34" charset="0"/>
              <a:buChar char="•"/>
            </a:pPr>
            <a:r>
              <a:rPr lang="en-US" baseline="0" dirty="0" smtClean="0"/>
              <a:t>Filtering out a column</a:t>
            </a:r>
          </a:p>
          <a:p>
            <a:pPr marL="171450" indent="-171450">
              <a:buFont typeface="Arial" panose="020B0604020202020204" pitchFamily="34" charset="0"/>
              <a:buChar char="•"/>
            </a:pPr>
            <a:r>
              <a:rPr lang="en-US" baseline="0" dirty="0" smtClean="0"/>
              <a:t>Dealing with special values</a:t>
            </a:r>
          </a:p>
          <a:p>
            <a:pPr marL="628650" lvl="1" indent="-171450">
              <a:buFont typeface="Arial" panose="020B0604020202020204" pitchFamily="34" charset="0"/>
              <a:buChar char="•"/>
            </a:pPr>
            <a:r>
              <a:rPr lang="en-US" baseline="0" dirty="0" smtClean="0"/>
              <a:t>EX: surveys fill missing entries with 99</a:t>
            </a:r>
          </a:p>
          <a:p>
            <a:pPr marL="628650" lvl="1" indent="-171450">
              <a:buFont typeface="Arial" panose="020B0604020202020204" pitchFamily="34" charset="0"/>
              <a:buChar char="•"/>
            </a:pPr>
            <a:r>
              <a:rPr lang="en-US" baseline="0" dirty="0" smtClean="0"/>
              <a:t>EX: values like 100 and 100,000 truncated to 00</a:t>
            </a:r>
          </a:p>
          <a:p>
            <a:pPr marL="171450" indent="-171450">
              <a:buFont typeface="Arial" panose="020B0604020202020204" pitchFamily="34" charset="0"/>
              <a:buChar char="•"/>
            </a:pPr>
            <a:r>
              <a:rPr lang="en-US" baseline="0" dirty="0" smtClean="0"/>
              <a:t>Dealing with noise</a:t>
            </a:r>
          </a:p>
          <a:p>
            <a:pPr marL="171450" indent="-171450">
              <a:buFont typeface="Arial" panose="020B0604020202020204" pitchFamily="34" charset="0"/>
              <a:buChar char="•"/>
            </a:pPr>
            <a:r>
              <a:rPr lang="en-US" baseline="0" dirty="0" smtClean="0"/>
              <a:t>Understanding and handling outliers</a:t>
            </a:r>
          </a:p>
          <a:p>
            <a:pPr marL="171450" indent="-171450">
              <a:buFont typeface="Arial" panose="020B0604020202020204" pitchFamily="34" charset="0"/>
              <a:buChar char="•"/>
            </a:pPr>
            <a:r>
              <a:rPr lang="en-US" baseline="0" dirty="0" smtClean="0"/>
              <a:t>Estimating missing values (</a:t>
            </a:r>
            <a:r>
              <a:rPr lang="en-US" i="1" baseline="0" dirty="0" smtClean="0"/>
              <a:t>imputation</a:t>
            </a:r>
            <a:r>
              <a:rPr lang="en-US" baseline="0" dirty="0" smtClean="0"/>
              <a:t>)</a:t>
            </a:r>
          </a:p>
          <a:p>
            <a:endParaRPr lang="en-US" baseline="0" dirty="0" smtClean="0"/>
          </a:p>
          <a:p>
            <a:endParaRPr lang="en-US" baseline="0" dirty="0" smtClean="0"/>
          </a:p>
          <a:p>
            <a:pPr marL="0" marR="0" indent="0" algn="l" defTabSz="914400" rtl="0" eaLnBrk="1" fontAlgn="base" latinLnBrk="0" hangingPunct="1">
              <a:lnSpc>
                <a:spcPct val="100000"/>
              </a:lnSpc>
              <a:spcBef>
                <a:spcPct val="0"/>
              </a:spcBef>
              <a:spcAft>
                <a:spcPct val="0"/>
              </a:spcAft>
              <a:buClrTx/>
              <a:buSzTx/>
              <a:buFontTx/>
              <a:buNone/>
              <a:tabLst/>
              <a:defRPr/>
            </a:pPr>
            <a:r>
              <a:rPr lang="en-US" sz="1200" b="0" u="none" kern="1200" dirty="0" smtClean="0">
                <a:solidFill>
                  <a:schemeClr val="tx1"/>
                </a:solidFill>
                <a:effectLst/>
                <a:latin typeface="Times New Roman"/>
                <a:ea typeface="ＭＳ Ｐゴシック" charset="0"/>
                <a:cs typeface="ＭＳ Ｐゴシック" charset="0"/>
              </a:rPr>
              <a:t>&gt;&gt;&gt;&gt;&gt;&gt;&gt;&gt;&gt;&gt;&gt;&gt;&gt;&gt;&gt;&gt;&gt;&gt;&gt;&gt;&gt;&gt;&gt;&gt;&gt;&gt;&gt;&gt;&gt;&gt;&gt;&gt;&gt;&gt;&gt;&gt;&gt;&gt;&gt;&gt;&gt;&gt;&gt;&gt;&gt;&gt;&gt;&gt;&gt;&gt;&gt;&gt;&gt;&gt;&gt;&gt;&gt;&gt;&gt;&gt;&gt;&gt;&gt;&gt;&gt;&gt;&gt;&gt;&gt;&gt;&gt;&gt;&gt;&gt;&gt;&gt;&gt;&gt;&gt;&gt;&gt;&gt;&gt;&gt;&gt;&gt;&gt;&gt;&gt;&gt;&gt;&gt;&gt;&gt;&gt;&gt;&gt;&gt;&gt;</a:t>
            </a:r>
          </a:p>
          <a:p>
            <a:pPr marL="0" marR="0" indent="0" algn="l" defTabSz="914400" rtl="0" eaLnBrk="1" fontAlgn="base" latinLnBrk="0" hangingPunct="1">
              <a:lnSpc>
                <a:spcPct val="100000"/>
              </a:lnSpc>
              <a:spcBef>
                <a:spcPct val="0"/>
              </a:spcBef>
              <a:spcAft>
                <a:spcPct val="0"/>
              </a:spcAft>
              <a:buClrTx/>
              <a:buSzTx/>
              <a:buFontTx/>
              <a:buNone/>
              <a:tabLst/>
              <a:defRPr/>
            </a:pPr>
            <a:r>
              <a:rPr lang="en-US" sz="1200" b="0" i="1" u="none" kern="1200" dirty="0" smtClean="0">
                <a:solidFill>
                  <a:schemeClr val="tx1"/>
                </a:solidFill>
                <a:effectLst/>
                <a:latin typeface="Times New Roman"/>
                <a:ea typeface="ＭＳ Ｐゴシック" charset="0"/>
                <a:cs typeface="ＭＳ Ｐゴシック" charset="0"/>
              </a:rPr>
              <a:t>Narrative:</a:t>
            </a:r>
          </a:p>
          <a:p>
            <a:pPr marL="0" marR="0" indent="0" algn="l" defTabSz="914400" rtl="0" eaLnBrk="1" fontAlgn="base" latinLnBrk="0" hangingPunct="1">
              <a:lnSpc>
                <a:spcPct val="100000"/>
              </a:lnSpc>
              <a:spcBef>
                <a:spcPct val="0"/>
              </a:spcBef>
              <a:spcAft>
                <a:spcPct val="0"/>
              </a:spcAft>
              <a:buClrTx/>
              <a:buSzTx/>
              <a:buFontTx/>
              <a:buNone/>
              <a:tabLst/>
              <a:defRPr/>
            </a:pPr>
            <a:r>
              <a:rPr lang="en-US" sz="1200" b="0" i="0" u="none" kern="1200" baseline="0" dirty="0" smtClean="0">
                <a:solidFill>
                  <a:schemeClr val="tx1"/>
                </a:solidFill>
                <a:effectLst/>
                <a:latin typeface="Times New Roman"/>
                <a:ea typeface="ＭＳ Ｐゴシック" charset="0"/>
              </a:rPr>
              <a:t>One thing that is important to understand in data preparation is that d</a:t>
            </a:r>
            <a:r>
              <a:rPr lang="en-US" baseline="0" dirty="0" smtClean="0"/>
              <a:t>atabase cleanliness is not the same as predictive modeling cleanliness.  As such, the overall quality level must be raised to that required by the selected analysis techniques.  A number of actions can be taken to address quality problems and their possible impacts on the analysis results.</a:t>
            </a:r>
          </a:p>
          <a:p>
            <a:pPr marL="0" marR="0" indent="0" algn="l" defTabSz="914400" rtl="0" eaLnBrk="1" fontAlgn="base" latinLnBrk="0" hangingPunct="1">
              <a:lnSpc>
                <a:spcPct val="100000"/>
              </a:lnSpc>
              <a:spcBef>
                <a:spcPct val="0"/>
              </a:spcBef>
              <a:spcAft>
                <a:spcPct val="0"/>
              </a:spcAft>
              <a:buClrTx/>
              <a:buSzTx/>
              <a:buFontTx/>
              <a:buNone/>
              <a:tabLst/>
              <a:defRPr/>
            </a:pPr>
            <a:endParaRPr lang="en-US" baseline="0"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Examples of cleaning actions begin with removing obvious junk from our sources.  Specifically, this includes redundant, obsolete and trivial data (or ROT).  We will filter out invalid or bad data, eliminate data that is too detailed and further confirm that all contents in the gathered data are valid entries for each variable, which is often a good check for human error.  Some software has built-in tools that allow you to find these values and filter to replace or eliminate.  It also might be valuable to delete variables with values (or blanks) that are inappropriate for the data set or the selected modeling technique.  Inclusion of these values could confuse the signal fed to the model and hamper its predictability.  An example of dealing with ROT may be users wanting to reduce the use of data that is overly detailed for the needs of the model.  T</a:t>
            </a:r>
            <a:r>
              <a:rPr lang="en-US" sz="1200" kern="1200" dirty="0" smtClean="0">
                <a:solidFill>
                  <a:schemeClr val="tx1"/>
                </a:solidFill>
                <a:effectLst/>
                <a:latin typeface="Times New Roman"/>
                <a:ea typeface="ＭＳ Ｐゴシック" charset="0"/>
                <a:cs typeface="ＭＳ Ｐゴシック" charset="0"/>
              </a:rPr>
              <a:t>ime-series data variability and its associated noise</a:t>
            </a:r>
            <a:r>
              <a:rPr lang="en-US" sz="1200" kern="1200" baseline="0" dirty="0" smtClean="0">
                <a:solidFill>
                  <a:schemeClr val="tx1"/>
                </a:solidFill>
                <a:effectLst/>
                <a:latin typeface="Times New Roman"/>
                <a:ea typeface="ＭＳ Ｐゴシック" charset="0"/>
                <a:cs typeface="ＭＳ Ｐゴシック" charset="0"/>
              </a:rPr>
              <a:t> may be reduced </a:t>
            </a:r>
            <a:r>
              <a:rPr lang="en-US" sz="1200" kern="1200" dirty="0" smtClean="0">
                <a:solidFill>
                  <a:schemeClr val="tx1"/>
                </a:solidFill>
                <a:effectLst/>
                <a:latin typeface="Times New Roman"/>
                <a:ea typeface="ＭＳ Ｐゴシック" charset="0"/>
                <a:cs typeface="ＭＳ Ｐゴシック" charset="0"/>
              </a:rPr>
              <a:t>by applying filters similar to those used in signal processing.</a:t>
            </a:r>
            <a:r>
              <a:rPr lang="en-US" sz="1200" kern="1200" baseline="0" dirty="0" smtClean="0">
                <a:solidFill>
                  <a:schemeClr val="tx1"/>
                </a:solidFill>
                <a:effectLst/>
                <a:latin typeface="Times New Roman"/>
                <a:ea typeface="ＭＳ Ｐゴシック" charset="0"/>
                <a:cs typeface="ＭＳ Ｐゴシック" charset="0"/>
              </a:rPr>
              <a:t> </a:t>
            </a:r>
            <a:endParaRPr lang="en-US" baseline="0" dirty="0" smtClean="0"/>
          </a:p>
          <a:p>
            <a:pPr marL="0" marR="0" indent="0" algn="l" defTabSz="914400" rtl="0" eaLnBrk="0" fontAlgn="base" latinLnBrk="0" hangingPunct="0">
              <a:lnSpc>
                <a:spcPct val="100000"/>
              </a:lnSpc>
              <a:spcBef>
                <a:spcPct val="30000"/>
              </a:spcBef>
              <a:spcAft>
                <a:spcPct val="0"/>
              </a:spcAft>
              <a:buClrTx/>
              <a:buSzTx/>
              <a:buFontTx/>
              <a:buNone/>
              <a:tabLst/>
              <a:defRPr/>
            </a:pPr>
            <a:endParaRPr lang="en-US" baseline="0"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Modelers will take this time to deal with special values in the raw data.  They will determine the meanings of default values (i.e. 9999), implications of unknown data and the possibility and effects of any truncated values.  For example, some surveys fill missing entries with default values like 99.  In other cases, values such as 100 and 100,000 might be truncated to 00.  Appropriate actions must be taken to replace these values with appropriate representatives.   </a:t>
            </a:r>
          </a:p>
          <a:p>
            <a:endParaRPr lang="en-US" baseline="0"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Furthermore, we will want to figure out how to handle noise, deal with outliers and estimate missing values appropriately. </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baseline="0"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Finally, cleaning involves selecting clean subsets if not already completed or if we need to further split up or reduce sample sizes.  </a:t>
            </a:r>
          </a:p>
          <a:p>
            <a:pPr marL="0" indent="0">
              <a:buNone/>
            </a:pPr>
            <a:endParaRPr lang="en-US" b="1" dirty="0" smtClean="0"/>
          </a:p>
          <a:p>
            <a:pPr marL="0" indent="0">
              <a:buNone/>
            </a:pPr>
            <a:endParaRPr lang="en-US" dirty="0" smtClean="0"/>
          </a:p>
          <a:p>
            <a:r>
              <a:rPr lang="en-US" i="1" baseline="0" dirty="0" smtClean="0"/>
              <a:t>Image from:</a:t>
            </a:r>
          </a:p>
          <a:p>
            <a:r>
              <a:rPr lang="en-US" i="1" baseline="0" dirty="0" smtClean="0"/>
              <a:t>https://www.responsys.com/blogs/nsm/cross-channel-marketing/spring-cleanup-bad-data-not-big-data-needs-your-attention/</a:t>
            </a:r>
            <a:endParaRPr lang="en-US" i="1" dirty="0" smtClean="0"/>
          </a:p>
          <a:p>
            <a:endParaRPr lang="en-US" dirty="0"/>
          </a:p>
        </p:txBody>
      </p:sp>
      <p:sp>
        <p:nvSpPr>
          <p:cNvPr id="4" name="Slide Number Placeholder 3"/>
          <p:cNvSpPr>
            <a:spLocks noGrp="1"/>
          </p:cNvSpPr>
          <p:nvPr>
            <p:ph type="sldNum" sz="quarter" idx="10"/>
          </p:nvPr>
        </p:nvSpPr>
        <p:spPr/>
        <p:txBody>
          <a:bodyPr/>
          <a:lstStyle/>
          <a:p>
            <a:fld id="{24D6EBED-C67D-416E-8CA6-2F39602DA113}" type="slidenum">
              <a:rPr lang="en-US" altLang="en-US" smtClean="0"/>
              <a:pPr/>
              <a:t>51</a:t>
            </a:fld>
            <a:endParaRPr lang="en-US" altLang="en-US"/>
          </a:p>
        </p:txBody>
      </p:sp>
    </p:spTree>
    <p:extLst>
      <p:ext uri="{BB962C8B-B14F-4D97-AF65-F5344CB8AC3E}">
        <p14:creationId xmlns:p14="http://schemas.microsoft.com/office/powerpoint/2010/main" val="28232199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aseline="0" dirty="0" smtClean="0"/>
              <a:t>http://</a:t>
            </a:r>
            <a:r>
              <a:rPr lang="en-US" baseline="0" dirty="0" err="1" smtClean="0"/>
              <a:t>www.ssonetwork.com</a:t>
            </a:r>
            <a:r>
              <a:rPr lang="en-US" baseline="0" dirty="0" smtClean="0"/>
              <a:t>/transformation-innovation/columns/understanding-business-commercial-performance/</a:t>
            </a:r>
          </a:p>
          <a:p>
            <a:pPr marL="0" indent="0">
              <a:buFont typeface="Arial" panose="020B0604020202020204" pitchFamily="34" charset="0"/>
              <a:buNone/>
            </a:pPr>
            <a:endParaRPr lang="en-US" baseline="0" dirty="0" smtClean="0"/>
          </a:p>
          <a:p>
            <a:pPr marL="0" indent="0">
              <a:buFont typeface="Arial" panose="020B0604020202020204" pitchFamily="34" charset="0"/>
              <a:buNone/>
            </a:pPr>
            <a:r>
              <a:rPr lang="en-US" baseline="0" dirty="0" smtClean="0"/>
              <a:t>http://</a:t>
            </a:r>
            <a:r>
              <a:rPr lang="en-US" baseline="0" dirty="0" err="1" smtClean="0"/>
              <a:t>www.flaticon.com</a:t>
            </a:r>
            <a:r>
              <a:rPr lang="en-US" baseline="0" dirty="0" smtClean="0"/>
              <a:t>/free-icon/bald-head-with-lightbulb-with-exclamation-sign-inside_33183</a:t>
            </a:r>
          </a:p>
          <a:p>
            <a:pPr marL="0" indent="0">
              <a:buFont typeface="Arial" panose="020B0604020202020204" pitchFamily="34" charset="0"/>
              <a:buNone/>
            </a:pPr>
            <a:endParaRPr lang="en-US" baseline="0" dirty="0" smtClean="0"/>
          </a:p>
          <a:p>
            <a:pPr marL="0" indent="0">
              <a:buFont typeface="Arial" panose="020B0604020202020204" pitchFamily="34" charset="0"/>
              <a:buNone/>
            </a:pPr>
            <a:r>
              <a:rPr lang="en-US" baseline="0" dirty="0" smtClean="0"/>
              <a:t>Data understanding</a:t>
            </a:r>
          </a:p>
          <a:p>
            <a:r>
              <a:rPr lang="en-US" dirty="0" err="1" smtClean="0"/>
              <a:t>Descriptives</a:t>
            </a:r>
            <a:r>
              <a:rPr lang="en-US" dirty="0" smtClean="0"/>
              <a:t> stats</a:t>
            </a:r>
          </a:p>
          <a:p>
            <a:r>
              <a:rPr lang="en-US" dirty="0" smtClean="0"/>
              <a:t>Visualization (histograms) – important – </a:t>
            </a:r>
            <a:r>
              <a:rPr lang="en-US" dirty="0" err="1" smtClean="0"/>
              <a:t>anscombe’s</a:t>
            </a:r>
            <a:r>
              <a:rPr lang="en-US" dirty="0" smtClean="0"/>
              <a:t> quartet</a:t>
            </a:r>
          </a:p>
          <a:p>
            <a:r>
              <a:rPr lang="en-US" dirty="0" smtClean="0"/>
              <a:t>hypotheses</a:t>
            </a:r>
          </a:p>
          <a:p>
            <a:pPr marL="0" indent="0">
              <a:buFont typeface="Arial" panose="020B0604020202020204" pitchFamily="34" charset="0"/>
              <a:buNone/>
            </a:pPr>
            <a:endParaRPr lang="en-US" baseline="0" dirty="0" smtClean="0"/>
          </a:p>
          <a:p>
            <a:pPr marL="0" indent="0">
              <a:buFont typeface="Arial" panose="020B0604020202020204" pitchFamily="34" charset="0"/>
              <a:buNone/>
            </a:pPr>
            <a:endParaRPr lang="en-US" baseline="0" dirty="0" smtClean="0"/>
          </a:p>
          <a:p>
            <a:pPr marL="0" indent="0">
              <a:buFont typeface="Arial" panose="020B0604020202020204" pitchFamily="34" charset="0"/>
              <a:buNone/>
            </a:pPr>
            <a:r>
              <a:rPr lang="en-US" baseline="0" dirty="0" smtClean="0"/>
              <a:t>Business Understanding</a:t>
            </a:r>
          </a:p>
          <a:p>
            <a:pPr marL="0" indent="0">
              <a:buFont typeface="Arial" panose="020B0604020202020204" pitchFamily="34" charset="0"/>
              <a:buNone/>
            </a:pPr>
            <a:r>
              <a:rPr lang="en-US" baseline="0" dirty="0" smtClean="0"/>
              <a:t>This first phase is where we gain an understanding of the project’s climate, business situation, and goals.</a:t>
            </a:r>
          </a:p>
          <a:p>
            <a:pPr marL="342900" indent="-342900">
              <a:buFont typeface="Arial" panose="020B0604020202020204" pitchFamily="34" charset="0"/>
              <a:buChar char="•"/>
            </a:pPr>
            <a:r>
              <a:rPr lang="en-US" dirty="0" smtClean="0"/>
              <a:t>What questions do we need to answer?</a:t>
            </a:r>
          </a:p>
          <a:p>
            <a:pPr marL="342900" indent="-342900">
              <a:buFont typeface="Arial" panose="020B0604020202020204" pitchFamily="34" charset="0"/>
              <a:buChar char="•"/>
            </a:pPr>
            <a:r>
              <a:rPr lang="en-US" dirty="0" smtClean="0"/>
              <a:t>Which questions are possible to answer?</a:t>
            </a:r>
          </a:p>
          <a:p>
            <a:pPr marL="342900" indent="-342900">
              <a:buFont typeface="Arial" panose="020B0604020202020204" pitchFamily="34" charset="0"/>
              <a:buChar char="•"/>
            </a:pPr>
            <a:r>
              <a:rPr lang="en-US" dirty="0" smtClean="0"/>
              <a:t>What assumptions are we willing to make? </a:t>
            </a:r>
          </a:p>
          <a:p>
            <a:pPr marL="342900" indent="-342900">
              <a:buFont typeface="Arial" panose="020B0604020202020204" pitchFamily="34" charset="0"/>
              <a:buChar char="•"/>
            </a:pPr>
            <a:r>
              <a:rPr lang="en-US" dirty="0" smtClean="0"/>
              <a:t>What assumptions can we not make?</a:t>
            </a:r>
          </a:p>
          <a:p>
            <a:pPr marL="342900" indent="-342900">
              <a:buFont typeface="Arial" panose="020B0604020202020204" pitchFamily="34" charset="0"/>
              <a:buChar char="•"/>
            </a:pPr>
            <a:r>
              <a:rPr lang="en-US" dirty="0" smtClean="0"/>
              <a:t>What are our constraints/limitations? </a:t>
            </a:r>
          </a:p>
          <a:p>
            <a:endParaRPr lang="en-US" dirty="0" smtClean="0"/>
          </a:p>
          <a:p>
            <a:r>
              <a:rPr lang="en-US" dirty="0" smtClean="0"/>
              <a:t>Define the data mining problem using business objectives</a:t>
            </a:r>
          </a:p>
          <a:p>
            <a:pPr marL="342900" indent="-342900">
              <a:buFont typeface="Arial" panose="020B0604020202020204" pitchFamily="34" charset="0"/>
              <a:buChar char="•"/>
            </a:pPr>
            <a:r>
              <a:rPr lang="en-US" dirty="0" smtClean="0"/>
              <a:t>What is success?</a:t>
            </a:r>
          </a:p>
          <a:p>
            <a:pPr marL="342900" indent="-342900">
              <a:buFont typeface="Arial" panose="020B0604020202020204" pitchFamily="34" charset="0"/>
              <a:buChar char="•"/>
            </a:pPr>
            <a:r>
              <a:rPr lang="en-US" dirty="0" smtClean="0"/>
              <a:t>If deployed, are there any constraints?</a:t>
            </a:r>
          </a:p>
          <a:p>
            <a:pPr marL="342900" indent="-342900">
              <a:buFont typeface="Arial" panose="020B0604020202020204" pitchFamily="34" charset="0"/>
              <a:buChar char="•"/>
            </a:pPr>
            <a:r>
              <a:rPr lang="en-US" dirty="0" smtClean="0"/>
              <a:t>Set benchmarks &amp; measures</a:t>
            </a:r>
          </a:p>
          <a:p>
            <a:pPr marL="0" indent="0">
              <a:buFont typeface="Arial" panose="020B0604020202020204" pitchFamily="34" charset="0"/>
              <a:buNone/>
            </a:pPr>
            <a:endParaRPr lang="en-US" baseline="0" dirty="0" smtClean="0"/>
          </a:p>
          <a:p>
            <a:pPr marL="0" indent="0">
              <a:buFont typeface="Arial" panose="020B0604020202020204" pitchFamily="34" charset="0"/>
              <a:buNone/>
            </a:pPr>
            <a:endParaRPr lang="en-US" baseline="0" dirty="0" smtClean="0"/>
          </a:p>
          <a:p>
            <a:pPr marL="171450" indent="-171450">
              <a:buFont typeface="Arial" panose="020B0604020202020204" pitchFamily="34" charset="0"/>
              <a:buChar char="•"/>
            </a:pPr>
            <a:r>
              <a:rPr lang="en-US" baseline="0" dirty="0" smtClean="0"/>
              <a:t>Data Understanding</a:t>
            </a:r>
          </a:p>
          <a:p>
            <a:pPr marL="0" indent="0">
              <a:buFont typeface="Arial" panose="020B0604020202020204" pitchFamily="34" charset="0"/>
              <a:buNone/>
            </a:pPr>
            <a:r>
              <a:rPr lang="en-US" baseline="0" dirty="0" smtClean="0"/>
              <a:t>Then, we want to start to understand what data is available to us: how to get to it and what it looks like.</a:t>
            </a:r>
          </a:p>
          <a:p>
            <a:pPr marL="0" indent="0">
              <a:buFont typeface="Arial" panose="020B0604020202020204" pitchFamily="34" charset="0"/>
              <a:buNone/>
            </a:pPr>
            <a:endParaRPr lang="en-US" baseline="0" dirty="0" smtClean="0"/>
          </a:p>
          <a:p>
            <a:pPr marL="0" indent="0">
              <a:buFont typeface="Arial" panose="020B0604020202020204" pitchFamily="34" charset="0"/>
              <a:buNone/>
            </a:pPr>
            <a:r>
              <a:rPr lang="en-US" baseline="0" dirty="0" smtClean="0"/>
              <a:t>Collecting and becoming more familiar with the data</a:t>
            </a:r>
          </a:p>
          <a:p>
            <a:pPr marL="0" indent="0">
              <a:buFont typeface="Arial" panose="020B0604020202020204" pitchFamily="34" charset="0"/>
              <a:buNone/>
            </a:pPr>
            <a:endParaRPr lang="en-US" baseline="0" dirty="0" smtClean="0"/>
          </a:p>
          <a:p>
            <a:pPr marL="0" marR="0" indent="0" algn="l" defTabSz="914400" rtl="0" eaLnBrk="1" fontAlgn="base" latinLnBrk="0" hangingPunct="1">
              <a:lnSpc>
                <a:spcPct val="100000"/>
              </a:lnSpc>
              <a:spcBef>
                <a:spcPct val="0"/>
              </a:spcBef>
              <a:spcAft>
                <a:spcPct val="0"/>
              </a:spcAft>
              <a:buClrTx/>
              <a:buSzTx/>
              <a:buFontTx/>
              <a:buNone/>
              <a:tabLst/>
              <a:defRPr/>
            </a:pPr>
            <a:r>
              <a:rPr lang="en-US" altLang="en-US" dirty="0" smtClean="0">
                <a:latin typeface="Times New Roman" panose="02020603050405020304" pitchFamily="18" charset="0"/>
              </a:rPr>
              <a:t>Data understanding</a:t>
            </a:r>
            <a:r>
              <a:rPr lang="en-US" altLang="en-US" baseline="0" dirty="0" smtClean="0">
                <a:latin typeface="Times New Roman" panose="02020603050405020304" pitchFamily="18" charset="0"/>
              </a:rPr>
              <a:t> begins with collecting all of the data necessary to address the data mining objectives and then moves into specific activities that help paint a picture of the data as a whole:</a:t>
            </a:r>
          </a:p>
          <a:p>
            <a:pPr marL="0" marR="0" indent="0" algn="l" defTabSz="914400" rtl="0" eaLnBrk="1" fontAlgn="base" latinLnBrk="0" hangingPunct="1">
              <a:lnSpc>
                <a:spcPct val="100000"/>
              </a:lnSpc>
              <a:spcBef>
                <a:spcPct val="0"/>
              </a:spcBef>
              <a:spcAft>
                <a:spcPct val="0"/>
              </a:spcAft>
              <a:buClrTx/>
              <a:buSzTx/>
              <a:buFontTx/>
              <a:buNone/>
              <a:tabLst/>
              <a:defRPr/>
            </a:pPr>
            <a:r>
              <a:rPr lang="en-US" altLang="en-US" baseline="0" dirty="0" smtClean="0">
                <a:latin typeface="Times New Roman" panose="02020603050405020304" pitchFamily="18" charset="0"/>
              </a:rPr>
              <a:t>Data Description, Data Exploration and Data Quality verification help us become more familiar with the data, discover initial insights, detect interesting subsets or features, form hypotheses, devise more detailed investigations, and identify solve-able problems.</a:t>
            </a:r>
          </a:p>
          <a:p>
            <a:pPr marL="0" indent="0">
              <a:buFont typeface="Arial" panose="020B0604020202020204" pitchFamily="34" charset="0"/>
              <a:buNone/>
            </a:pPr>
            <a:endParaRPr lang="en-US" baseline="0" dirty="0" smtClean="0"/>
          </a:p>
          <a:p>
            <a:pPr marL="0" indent="0">
              <a:buFont typeface="Arial" panose="020B0604020202020204" pitchFamily="34" charset="0"/>
              <a:buNone/>
            </a:pPr>
            <a:endParaRPr lang="en-US" baseline="0" dirty="0" smtClean="0"/>
          </a:p>
          <a:p>
            <a:pPr marL="0" indent="0">
              <a:buFont typeface="Arial" panose="020B0604020202020204" pitchFamily="34" charset="0"/>
              <a:buNone/>
            </a:pPr>
            <a:endParaRPr lang="en-US" baseline="0" dirty="0" smtClean="0"/>
          </a:p>
          <a:p>
            <a:pPr marL="0" indent="0">
              <a:buFont typeface="Arial" panose="020B0604020202020204" pitchFamily="34" charset="0"/>
              <a:buNone/>
            </a:pPr>
            <a:endParaRPr lang="en-US" baseline="0" dirty="0" smtClean="0"/>
          </a:p>
          <a:p>
            <a:pPr marL="171450" indent="-171450">
              <a:buFont typeface="Arial" panose="020B0604020202020204" pitchFamily="34" charset="0"/>
              <a:buChar char="•"/>
            </a:pPr>
            <a:r>
              <a:rPr lang="en-US" baseline="0" dirty="0" smtClean="0"/>
              <a:t>Data Preparation</a:t>
            </a:r>
          </a:p>
          <a:p>
            <a:pPr marL="0" indent="0">
              <a:buFont typeface="Arial" panose="020B0604020202020204" pitchFamily="34" charset="0"/>
              <a:buNone/>
            </a:pPr>
            <a:r>
              <a:rPr lang="en-US" baseline="0" dirty="0" smtClean="0"/>
              <a:t>When we are ready, we start to work with the data, clean it up and get it ready to start modeling.</a:t>
            </a:r>
          </a:p>
          <a:p>
            <a:pPr marL="171450" indent="-171450">
              <a:buFont typeface="Arial" panose="020B0604020202020204" pitchFamily="34" charset="0"/>
              <a:buChar char="•"/>
            </a:pPr>
            <a:r>
              <a:rPr lang="en-US" baseline="0" dirty="0" smtClean="0"/>
              <a:t>Modeling</a:t>
            </a:r>
          </a:p>
          <a:p>
            <a:pPr marL="0" indent="0">
              <a:buFont typeface="Arial" panose="020B0604020202020204" pitchFamily="34" charset="0"/>
              <a:buNone/>
            </a:pPr>
            <a:r>
              <a:rPr lang="en-US" baseline="0" dirty="0" smtClean="0"/>
              <a:t>This is the meaty part: figuring out what modeling techniques are appropriate for your data mining project, and then applying appropriate parameters to them.</a:t>
            </a:r>
          </a:p>
          <a:p>
            <a:pPr marL="171450" indent="-171450">
              <a:buFont typeface="Arial" panose="020B0604020202020204" pitchFamily="34" charset="0"/>
              <a:buChar char="•"/>
            </a:pPr>
            <a:r>
              <a:rPr lang="en-US" baseline="0" dirty="0" smtClean="0"/>
              <a:t>Evaluation</a:t>
            </a:r>
          </a:p>
          <a:p>
            <a:pPr marL="0" indent="0">
              <a:buFont typeface="Arial" panose="020B0604020202020204" pitchFamily="34" charset="0"/>
              <a:buNone/>
            </a:pPr>
            <a:r>
              <a:rPr lang="en-US" baseline="0" dirty="0" smtClean="0"/>
              <a:t>Now you have your model, you need to check back with your Business Understanding of the terrain to make sure that it addresses your business goals and success criteria.</a:t>
            </a:r>
          </a:p>
          <a:p>
            <a:pPr marL="171450" indent="-171450">
              <a:buFont typeface="Arial" panose="020B0604020202020204" pitchFamily="34" charset="0"/>
              <a:buChar char="•"/>
            </a:pPr>
            <a:r>
              <a:rPr lang="en-US" baseline="0" dirty="0" smtClean="0"/>
              <a:t>Deployment</a:t>
            </a:r>
          </a:p>
          <a:p>
            <a:pPr marL="0" indent="0">
              <a:buFont typeface="Arial" panose="020B0604020202020204" pitchFamily="34" charset="0"/>
              <a:buNone/>
            </a:pPr>
            <a:r>
              <a:rPr lang="en-US" baseline="0" dirty="0" smtClean="0"/>
              <a:t>With an evaluated model, you may think you’re done, but not yet! The model needs to be deployed and then operationalized.</a:t>
            </a:r>
          </a:p>
          <a:p>
            <a:pPr marL="0" indent="0">
              <a:buFont typeface="Arial" panose="020B0604020202020204" pitchFamily="34" charset="0"/>
              <a:buNone/>
            </a:pPr>
            <a:endParaRPr lang="en-US" baseline="0" dirty="0" smtClean="0"/>
          </a:p>
          <a:p>
            <a:pPr marL="0" indent="0">
              <a:buFont typeface="Arial" panose="020B0604020202020204" pitchFamily="34" charset="0"/>
              <a:buNone/>
            </a:pPr>
            <a:r>
              <a:rPr lang="en-US" baseline="0" dirty="0" smtClean="0"/>
              <a:t>The inner circle made of these six steps is our “Test and Learn” cycle. When we feel we’ve learned enough to deploy something, our model can be put into operational mode.  The outer circle in the diagram is this process of keeping things operational. Over time we may get new types of data, come across new business questions, or learn about new modeling techniques. We need to return to the various CRISP-DM steps and continue to refine our data mining project/solution. </a:t>
            </a:r>
            <a:endParaRPr lang="en-US" dirty="0" smtClean="0"/>
          </a:p>
          <a:p>
            <a:endParaRPr lang="en-US" dirty="0" smtClean="0"/>
          </a:p>
          <a:p>
            <a:r>
              <a:rPr lang="en-US" dirty="0" smtClean="0"/>
              <a:t>The</a:t>
            </a:r>
            <a:r>
              <a:rPr lang="en-US" baseline="0" dirty="0" smtClean="0"/>
              <a:t> CRISP-DM process is open ended. You may know where you are heading but you may not know how to get there.</a:t>
            </a:r>
            <a:endParaRPr lang="en-US" dirty="0"/>
          </a:p>
        </p:txBody>
      </p:sp>
      <p:sp>
        <p:nvSpPr>
          <p:cNvPr id="4" name="Slide Number Placeholder 3"/>
          <p:cNvSpPr>
            <a:spLocks noGrp="1"/>
          </p:cNvSpPr>
          <p:nvPr>
            <p:ph type="sldNum" sz="quarter" idx="10"/>
          </p:nvPr>
        </p:nvSpPr>
        <p:spPr/>
        <p:txBody>
          <a:bodyPr/>
          <a:lstStyle/>
          <a:p>
            <a:fld id="{24D6EBED-C67D-416E-8CA6-2F39602DA113}" type="slidenum">
              <a:rPr lang="en-US" altLang="en-US" smtClean="0"/>
              <a:pPr/>
              <a:t>7</a:t>
            </a:fld>
            <a:endParaRPr lang="en-US" altLang="en-US"/>
          </a:p>
        </p:txBody>
      </p:sp>
    </p:spTree>
    <p:extLst>
      <p:ext uri="{BB962C8B-B14F-4D97-AF65-F5344CB8AC3E}">
        <p14:creationId xmlns:p14="http://schemas.microsoft.com/office/powerpoint/2010/main" val="106641327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baseline="0" dirty="0" smtClean="0"/>
              <a:t>Reducing ROT; Data Leverage</a:t>
            </a:r>
          </a:p>
          <a:p>
            <a:pPr marL="171450" lvl="0" indent="-171450">
              <a:buFont typeface="Arial" panose="020B0604020202020204" pitchFamily="34" charset="0"/>
              <a:buChar char="•"/>
            </a:pPr>
            <a:r>
              <a:rPr lang="en-US" b="0" baseline="0" dirty="0" smtClean="0"/>
              <a:t>Organizational data can be unmanageable</a:t>
            </a:r>
          </a:p>
          <a:p>
            <a:pPr marL="628650" lvl="1" indent="-171450">
              <a:buFont typeface="Arial" panose="020B0604020202020204" pitchFamily="34" charset="0"/>
              <a:buChar char="•"/>
            </a:pPr>
            <a:r>
              <a:rPr lang="en-US" b="0" baseline="0" dirty="0" smtClean="0"/>
              <a:t>Too much data -&gt; wasted productivity (80% is ROT)</a:t>
            </a:r>
          </a:p>
          <a:p>
            <a:pPr marL="628650" lvl="1" indent="-171450">
              <a:buFont typeface="Arial" panose="020B0604020202020204" pitchFamily="34" charset="0"/>
              <a:buChar char="•"/>
            </a:pPr>
            <a:r>
              <a:rPr lang="en-US" b="0" baseline="0" dirty="0" smtClean="0"/>
              <a:t>Underutilized data -&gt; poor leveraged organizational resources</a:t>
            </a:r>
          </a:p>
          <a:p>
            <a:pPr marL="171450" lvl="0" indent="-171450">
              <a:buFont typeface="Arial" panose="020B0604020202020204" pitchFamily="34" charset="0"/>
              <a:buChar char="•"/>
            </a:pPr>
            <a:r>
              <a:rPr lang="en-US" b="0" baseline="0" dirty="0" smtClean="0"/>
              <a:t>Exploit advantages to gain returns on asset (organizational data)</a:t>
            </a:r>
          </a:p>
          <a:p>
            <a:pPr marL="628650" lvl="1" indent="-171450">
              <a:buFont typeface="Arial" panose="020B0604020202020204" pitchFamily="34" charset="0"/>
              <a:buChar char="•"/>
            </a:pPr>
            <a:r>
              <a:rPr lang="en-US" b="0" baseline="0" dirty="0" smtClean="0"/>
              <a:t>Data-centric technologies, process and human skill sets help</a:t>
            </a:r>
          </a:p>
          <a:p>
            <a:pPr marL="628650" lvl="1" indent="-171450">
              <a:buFont typeface="Arial" panose="020B0604020202020204" pitchFamily="34" charset="0"/>
              <a:buChar char="•"/>
            </a:pPr>
            <a:r>
              <a:rPr lang="en-US" b="0" baseline="0" dirty="0" smtClean="0"/>
              <a:t>Elimination of ROT, however, can increase leverage!</a:t>
            </a:r>
          </a:p>
          <a:p>
            <a:pPr marL="1085850" lvl="2" indent="-171450">
              <a:buFont typeface="Arial" panose="020B0604020202020204" pitchFamily="34" charset="0"/>
              <a:buChar char="•"/>
            </a:pPr>
            <a:r>
              <a:rPr lang="en-US" b="0" baseline="0" dirty="0" smtClean="0"/>
              <a:t>Determine what is important and what is not important (business understanding)</a:t>
            </a:r>
          </a:p>
          <a:p>
            <a:pPr marL="1543050" lvl="3" indent="-171450">
              <a:buFont typeface="Arial" panose="020B0604020202020204" pitchFamily="34" charset="0"/>
              <a:buChar char="•"/>
            </a:pPr>
            <a:r>
              <a:rPr lang="en-US" b="0" baseline="0" dirty="0" smtClean="0"/>
              <a:t>Make a clean analytic data set out of a record keeping data set</a:t>
            </a:r>
          </a:p>
          <a:p>
            <a:pPr marL="2000250" lvl="4" indent="-171450">
              <a:buFont typeface="Arial" panose="020B0604020202020204" pitchFamily="34" charset="0"/>
              <a:buChar char="•"/>
            </a:pPr>
            <a:r>
              <a:rPr lang="en-US" b="0" baseline="0" dirty="0" smtClean="0"/>
              <a:t>Eliminate information that is too detailed</a:t>
            </a:r>
          </a:p>
          <a:p>
            <a:pPr marL="1543050" lvl="3" indent="-171450">
              <a:buFont typeface="Arial" panose="020B0604020202020204" pitchFamily="34" charset="0"/>
              <a:buChar char="•"/>
            </a:pPr>
            <a:r>
              <a:rPr lang="en-US" b="0" baseline="0" dirty="0" smtClean="0"/>
              <a:t>transactional data; workflow/event data; master &amp; reference data; reporting &amp; analytical data; metadata</a:t>
            </a:r>
          </a:p>
          <a:p>
            <a:pPr marL="1543050" lvl="3" indent="-171450">
              <a:buFont typeface="Arial" panose="020B0604020202020204" pitchFamily="34" charset="0"/>
              <a:buChar char="•"/>
            </a:pPr>
            <a:r>
              <a:rPr lang="en-US" b="0" baseline="0" dirty="0" smtClean="0"/>
              <a:t>EX: Redundant – often address information is redundant (already have zip code which is all that is needed)</a:t>
            </a:r>
          </a:p>
          <a:p>
            <a:pPr marL="1543050" lvl="3" indent="-171450">
              <a:buFont typeface="Arial" panose="020B0604020202020204" pitchFamily="34" charset="0"/>
              <a:buChar char="•"/>
            </a:pPr>
            <a:r>
              <a:rPr lang="en-US" b="0" baseline="0" dirty="0" smtClean="0"/>
              <a:t>EX: Trivial – hair color, eye color (just need gender)</a:t>
            </a:r>
          </a:p>
          <a:p>
            <a:pPr marL="1085850" lvl="2" indent="-171450">
              <a:buFont typeface="Arial" panose="020B0604020202020204" pitchFamily="34" charset="0"/>
              <a:buChar char="•"/>
            </a:pPr>
            <a:r>
              <a:rPr lang="en-US" b="0" baseline="0" dirty="0" smtClean="0"/>
              <a:t>Permits better data management</a:t>
            </a:r>
          </a:p>
          <a:p>
            <a:pPr marL="171450" lvl="0" indent="-171450">
              <a:buFont typeface="Arial" panose="020B0604020202020204" pitchFamily="34" charset="0"/>
              <a:buChar char="•"/>
            </a:pPr>
            <a:r>
              <a:rPr lang="en-US" b="0" baseline="0" dirty="0" smtClean="0"/>
              <a:t>Must invest in treating data like assets and reducing ROT to see returns in the form of improved productivity and reduced costs</a:t>
            </a:r>
          </a:p>
          <a:p>
            <a:pPr marL="628650" lvl="1" indent="-171450">
              <a:buFont typeface="Arial" panose="020B0604020202020204" pitchFamily="34" charset="0"/>
              <a:buChar char="•"/>
            </a:pPr>
            <a:r>
              <a:rPr lang="en-US" b="0" baseline="0" dirty="0" smtClean="0"/>
              <a:t>Productivity: use same facts, structures and databases over and over (avoids confusion with multiple sources)</a:t>
            </a:r>
          </a:p>
          <a:p>
            <a:pPr marL="628650" lvl="1" indent="-171450">
              <a:buFont typeface="Arial" panose="020B0604020202020204" pitchFamily="34" charset="0"/>
              <a:buChar char="•"/>
            </a:pPr>
            <a:r>
              <a:rPr lang="en-US" b="0" baseline="0" dirty="0" smtClean="0"/>
              <a:t>Cost: prevents duplicate work and lowers IT costs</a:t>
            </a:r>
          </a:p>
          <a:p>
            <a:pPr marL="628650" lvl="1" indent="-171450">
              <a:buFont typeface="Arial" panose="020B0604020202020204" pitchFamily="34" charset="0"/>
              <a:buChar char="•"/>
            </a:pPr>
            <a:r>
              <a:rPr lang="en-US" b="0" i="1" baseline="0" dirty="0" smtClean="0"/>
              <a:t>The bigger the organization, the greater potential leverage exists through elimination of ROT</a:t>
            </a:r>
          </a:p>
          <a:p>
            <a:endParaRPr lang="en-US" baseline="0" dirty="0" smtClean="0"/>
          </a:p>
          <a:p>
            <a:pPr marL="0" indent="0">
              <a:buFontTx/>
              <a:buNone/>
            </a:pPr>
            <a:endParaRPr lang="en-US" baseline="0" dirty="0" smtClean="0"/>
          </a:p>
          <a:p>
            <a:pPr marL="0" marR="0" indent="0" algn="l" defTabSz="914400" rtl="0" eaLnBrk="1" fontAlgn="base" latinLnBrk="0" hangingPunct="1">
              <a:lnSpc>
                <a:spcPct val="100000"/>
              </a:lnSpc>
              <a:spcBef>
                <a:spcPct val="0"/>
              </a:spcBef>
              <a:spcAft>
                <a:spcPct val="0"/>
              </a:spcAft>
              <a:buClrTx/>
              <a:buSzTx/>
              <a:buFontTx/>
              <a:buNone/>
              <a:tabLst/>
              <a:defRPr/>
            </a:pPr>
            <a:r>
              <a:rPr lang="en-US" sz="1200" b="0" u="none" kern="1200" dirty="0" smtClean="0">
                <a:solidFill>
                  <a:schemeClr val="tx1"/>
                </a:solidFill>
                <a:effectLst/>
                <a:latin typeface="Times New Roman"/>
                <a:ea typeface="ＭＳ Ｐゴシック" charset="0"/>
                <a:cs typeface="ＭＳ Ｐゴシック" charset="0"/>
              </a:rPr>
              <a:t>&gt;&gt;&gt;&gt;&gt;&gt;&gt;&gt;&gt;&gt;&gt;&gt;&gt;&gt;&gt;&gt;&gt;&gt;&gt;&gt;&gt;&gt;&gt;&gt;&gt;&gt;&gt;&gt;&gt;&gt;&gt;&gt;&gt;&gt;&gt;&gt;&gt;&gt;&gt;&gt;&gt;&gt;&gt;&gt;&gt;&gt;&gt;&gt;&gt;&gt;&gt;&gt;&gt;&gt;&gt;&gt;&gt;&gt;&gt;&gt;&gt;&gt;&gt;&gt;&gt;&gt;&gt;&gt;&gt;&gt;&gt;&gt;&gt;&gt;&gt;&gt;&gt;&gt;&gt;&gt;&gt;&gt;&gt;&gt;&gt;&gt;&gt;&gt;&gt;&gt;&gt;&gt;&gt;&gt;&gt;&gt;&gt;&gt;&gt;</a:t>
            </a:r>
          </a:p>
          <a:p>
            <a:pPr marL="0" marR="0" indent="0" algn="l" defTabSz="914400" rtl="0" eaLnBrk="1" fontAlgn="base" latinLnBrk="0" hangingPunct="1">
              <a:lnSpc>
                <a:spcPct val="100000"/>
              </a:lnSpc>
              <a:spcBef>
                <a:spcPct val="0"/>
              </a:spcBef>
              <a:spcAft>
                <a:spcPct val="0"/>
              </a:spcAft>
              <a:buClrTx/>
              <a:buSzTx/>
              <a:buFontTx/>
              <a:buNone/>
              <a:tabLst/>
              <a:defRPr/>
            </a:pPr>
            <a:r>
              <a:rPr lang="en-US" sz="1200" b="0" i="1" u="none" kern="1200" dirty="0" smtClean="0">
                <a:solidFill>
                  <a:schemeClr val="tx1"/>
                </a:solidFill>
                <a:effectLst/>
                <a:latin typeface="Times New Roman"/>
                <a:ea typeface="ＭＳ Ｐゴシック" charset="0"/>
                <a:cs typeface="ＭＳ Ｐゴシック" charset="0"/>
              </a:rPr>
              <a:t>Narrative:</a:t>
            </a:r>
          </a:p>
          <a:p>
            <a:r>
              <a:rPr lang="en-US" dirty="0" smtClean="0"/>
              <a:t>Many organizations, especially large ones, have incredible</a:t>
            </a:r>
            <a:r>
              <a:rPr lang="en-US" baseline="0" dirty="0" smtClean="0"/>
              <a:t> stores of data that must be managed carefully as like critical business assets.  Unfortunately, the combination of the large size of many of these data stores and the fact that 80% of typical organizational data is redundant, obsolete or trivial (ROT), can make it incredibly hard to appropriately capitalize on data.  Too much data can lead to wasted productivity and underutilized data can lead to poorly leveraged resources.</a:t>
            </a:r>
          </a:p>
          <a:p>
            <a:endParaRPr lang="en-US" baseline="0" dirty="0" smtClean="0"/>
          </a:p>
          <a:p>
            <a:r>
              <a:rPr lang="en-US" dirty="0" smtClean="0"/>
              <a:t>Fortunately,</a:t>
            </a:r>
            <a:r>
              <a:rPr lang="en-US" baseline="0" dirty="0" smtClean="0"/>
              <a:t> data scientists can employ the engineering concept of leverage to better work with such organizational data.  In business terms, implementing leverage means exploiting an advantage to gain a return on an asset such as staff, product, sales or inventory.  In data science, we can gain leverage for gaining returns on organizational data by using helpful data-centric technologies, processes and human skill sets.  These can take the form of software like SAS Enterprise Miner, techniques like CRISP-DM and tapping into subject matter experts for advice on analytics.  However, our real advantage and potential for increasing leverage comes from reducing or eliminating ROT.  By tapping into our understanding of business needs, we can determine what pieces of our raw data are important and what are not.  The long term success of ROT elimination and its impacts on increasing leverage require dedicated resources and organizational commitment along with specialized knowledge, but if it is practiced diligently, investments in ROT reduction can lead to returns on work with organizational data like lowered IT costs and increased productivity.  This is especially important in larger companies, as the bigger the organization, the greater potential for leverage exists!</a:t>
            </a:r>
            <a:endParaRPr lang="en-US" dirty="0" smtClean="0"/>
          </a:p>
          <a:p>
            <a:endParaRPr lang="en-US" dirty="0" smtClean="0"/>
          </a:p>
          <a:p>
            <a:endParaRPr lang="en-US" dirty="0" smtClean="0"/>
          </a:p>
          <a:p>
            <a:endParaRPr lang="en-US" dirty="0" smtClean="0"/>
          </a:p>
          <a:p>
            <a:r>
              <a:rPr lang="en-US" dirty="0" smtClean="0"/>
              <a:t>Sources:</a:t>
            </a:r>
          </a:p>
          <a:p>
            <a:r>
              <a:rPr lang="en-US" dirty="0" smtClean="0"/>
              <a:t>http://www.slideshare.net/aberkowitz/2013-monetizing-final</a:t>
            </a:r>
          </a:p>
          <a:p>
            <a:r>
              <a:rPr lang="en-US" dirty="0" smtClean="0"/>
              <a:t>http://www.slideshare.net/aberkowitz/dataed-datacentric-strategy-roadmap</a:t>
            </a:r>
          </a:p>
          <a:p>
            <a:endParaRPr lang="en-US" dirty="0" smtClean="0"/>
          </a:p>
          <a:p>
            <a:r>
              <a:rPr lang="en-US" dirty="0" smtClean="0"/>
              <a:t>The Case for the Chief</a:t>
            </a:r>
            <a:r>
              <a:rPr lang="en-US" baseline="0" dirty="0" smtClean="0"/>
              <a:t> Data Officer: </a:t>
            </a:r>
            <a:r>
              <a:rPr lang="en-US" i="1" baseline="0" dirty="0" smtClean="0"/>
              <a:t>Recasting the C-Suite to Leverage Your Most Valuable Asset (Peter Aiken and Michael Gorman)</a:t>
            </a:r>
            <a:endParaRPr lang="en-US" dirty="0"/>
          </a:p>
        </p:txBody>
      </p:sp>
      <p:sp>
        <p:nvSpPr>
          <p:cNvPr id="4" name="Slide Number Placeholder 3"/>
          <p:cNvSpPr>
            <a:spLocks noGrp="1"/>
          </p:cNvSpPr>
          <p:nvPr>
            <p:ph type="sldNum" sz="quarter" idx="10"/>
          </p:nvPr>
        </p:nvSpPr>
        <p:spPr/>
        <p:txBody>
          <a:bodyPr/>
          <a:lstStyle/>
          <a:p>
            <a:fld id="{24D6EBED-C67D-416E-8CA6-2F39602DA113}" type="slidenum">
              <a:rPr lang="en-US" altLang="en-US" smtClean="0"/>
              <a:pPr/>
              <a:t>52</a:t>
            </a:fld>
            <a:endParaRPr lang="en-US" altLang="en-US"/>
          </a:p>
        </p:txBody>
      </p:sp>
    </p:spTree>
    <p:extLst>
      <p:ext uri="{BB962C8B-B14F-4D97-AF65-F5344CB8AC3E}">
        <p14:creationId xmlns:p14="http://schemas.microsoft.com/office/powerpoint/2010/main" val="82819553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Dealing with special</a:t>
            </a:r>
            <a:r>
              <a:rPr lang="en-US" baseline="0" dirty="0" smtClean="0"/>
              <a:t> values, truncations, incorrect values or other “bad” data</a:t>
            </a:r>
          </a:p>
          <a:p>
            <a:pPr marL="171450" marR="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baseline="0" dirty="0" smtClean="0"/>
              <a:t>Look for improper default values</a:t>
            </a:r>
          </a:p>
          <a:p>
            <a:pPr marL="171450" marR="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baseline="0" dirty="0" smtClean="0"/>
              <a:t>Look for inconsistencies in truncation in text values</a:t>
            </a:r>
          </a:p>
          <a:p>
            <a:pPr marL="171450" marR="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baseline="0" dirty="0" smtClean="0"/>
              <a:t>Look for spikes in distribution or obvious outliers (may indicate decimal place error if outside of scale – i.e. GPA)</a:t>
            </a:r>
          </a:p>
          <a:p>
            <a:pPr marL="0" marR="0" indent="0" algn="l" defTabSz="914400" rtl="0" eaLnBrk="0" fontAlgn="base" latinLnBrk="0" hangingPunct="0">
              <a:lnSpc>
                <a:spcPct val="100000"/>
              </a:lnSpc>
              <a:spcBef>
                <a:spcPct val="30000"/>
              </a:spcBef>
              <a:spcAft>
                <a:spcPct val="0"/>
              </a:spcAft>
              <a:buClrTx/>
              <a:buSzTx/>
              <a:buFont typeface="Arial" panose="020B0604020202020204" pitchFamily="34" charset="0"/>
              <a:buNone/>
              <a:tabLst/>
              <a:defRPr/>
            </a:pPr>
            <a:endParaRPr lang="en-US" baseline="0" dirty="0" smtClean="0"/>
          </a:p>
          <a:p>
            <a:pPr marL="0" marR="0" indent="0" algn="l" defTabSz="914400" rtl="0" eaLnBrk="0" fontAlgn="base" latinLnBrk="0" hangingPunct="0">
              <a:lnSpc>
                <a:spcPct val="100000"/>
              </a:lnSpc>
              <a:spcBef>
                <a:spcPct val="30000"/>
              </a:spcBef>
              <a:spcAft>
                <a:spcPct val="0"/>
              </a:spcAft>
              <a:buClrTx/>
              <a:buSzTx/>
              <a:buFont typeface="Arial" panose="020B0604020202020204" pitchFamily="34" charset="0"/>
              <a:buNone/>
              <a:tabLst/>
              <a:defRPr/>
            </a:pPr>
            <a:r>
              <a:rPr lang="en-US" baseline="0" dirty="0" smtClean="0"/>
              <a:t>Examples:</a:t>
            </a:r>
          </a:p>
          <a:p>
            <a:pPr marL="0" marR="0" indent="0" algn="l" defTabSz="914400" rtl="0" eaLnBrk="0" fontAlgn="base" latinLnBrk="0" hangingPunct="0">
              <a:lnSpc>
                <a:spcPct val="100000"/>
              </a:lnSpc>
              <a:spcBef>
                <a:spcPct val="30000"/>
              </a:spcBef>
              <a:spcAft>
                <a:spcPct val="0"/>
              </a:spcAft>
              <a:buClrTx/>
              <a:buSzTx/>
              <a:buFont typeface="Arial" panose="020B0604020202020204" pitchFamily="34" charset="0"/>
              <a:buNone/>
              <a:tabLst/>
              <a:defRPr/>
            </a:pPr>
            <a:r>
              <a:rPr lang="en-US" baseline="0" dirty="0" smtClean="0"/>
              <a:t>- date format mm/</a:t>
            </a:r>
            <a:r>
              <a:rPr lang="en-US" baseline="0" dirty="0" err="1" smtClean="0"/>
              <a:t>dd</a:t>
            </a:r>
            <a:r>
              <a:rPr lang="en-US" baseline="0" dirty="0" smtClean="0"/>
              <a:t>/</a:t>
            </a:r>
            <a:r>
              <a:rPr lang="en-US" baseline="0" dirty="0" err="1" smtClean="0"/>
              <a:t>yyyy</a:t>
            </a:r>
            <a:r>
              <a:rPr lang="en-US" baseline="0" dirty="0" smtClean="0"/>
              <a:t> or </a:t>
            </a:r>
            <a:r>
              <a:rPr lang="en-US" baseline="0" dirty="0" err="1" smtClean="0"/>
              <a:t>dd</a:t>
            </a:r>
            <a:r>
              <a:rPr lang="en-US" baseline="0" dirty="0" smtClean="0"/>
              <a:t>/mm/</a:t>
            </a:r>
            <a:r>
              <a:rPr lang="en-US" baseline="0" dirty="0" err="1" smtClean="0"/>
              <a:t>yyyy</a:t>
            </a:r>
            <a:r>
              <a:rPr lang="en-US" baseline="0" dirty="0" smtClean="0"/>
              <a:t> or DD Month Year, etc.</a:t>
            </a:r>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 Categorical variables like zip code form (string or integer?)</a:t>
            </a:r>
          </a:p>
          <a:p>
            <a:endParaRPr lang="en-US" dirty="0" smtClean="0"/>
          </a:p>
          <a:p>
            <a:endParaRPr lang="en-US" dirty="0" smtClean="0"/>
          </a:p>
          <a:p>
            <a:pPr marL="0" marR="0" indent="0" algn="l" defTabSz="914400" rtl="0" eaLnBrk="1" fontAlgn="base" latinLnBrk="0" hangingPunct="1">
              <a:lnSpc>
                <a:spcPct val="100000"/>
              </a:lnSpc>
              <a:spcBef>
                <a:spcPct val="0"/>
              </a:spcBef>
              <a:spcAft>
                <a:spcPct val="0"/>
              </a:spcAft>
              <a:buClrTx/>
              <a:buSzTx/>
              <a:buFontTx/>
              <a:buNone/>
              <a:tabLst/>
              <a:defRPr/>
            </a:pPr>
            <a:r>
              <a:rPr lang="en-US" sz="1200" b="0" u="none" kern="1200" dirty="0" smtClean="0">
                <a:solidFill>
                  <a:schemeClr val="tx1"/>
                </a:solidFill>
                <a:effectLst/>
                <a:latin typeface="Times New Roman"/>
                <a:ea typeface="ＭＳ Ｐゴシック" charset="0"/>
                <a:cs typeface="ＭＳ Ｐゴシック" charset="0"/>
              </a:rPr>
              <a:t>&gt;&gt;&gt;&gt;&gt;&gt;&gt;&gt;&gt;&gt;&gt;&gt;&gt;&gt;&gt;&gt;&gt;&gt;&gt;&gt;&gt;&gt;&gt;&gt;&gt;&gt;&gt;&gt;&gt;&gt;&gt;&gt;&gt;&gt;&gt;&gt;&gt;&gt;&gt;&gt;&gt;&gt;&gt;&gt;&gt;&gt;&gt;&gt;&gt;&gt;&gt;&gt;&gt;&gt;&gt;&gt;&gt;&gt;&gt;&gt;&gt;&gt;&gt;&gt;&gt;&gt;&gt;&gt;&gt;&gt;&gt;&gt;&gt;&gt;&gt;&gt;&gt;&gt;&gt;&gt;&gt;&gt;&gt;&gt;&gt;&gt;&gt;&gt;&gt;&gt;&gt;&gt;&gt;&gt;&gt;&gt;&gt;&gt;&gt;</a:t>
            </a:r>
          </a:p>
          <a:p>
            <a:pPr marL="0" marR="0" indent="0" algn="l" defTabSz="914400" rtl="0" eaLnBrk="1" fontAlgn="base" latinLnBrk="0" hangingPunct="1">
              <a:lnSpc>
                <a:spcPct val="100000"/>
              </a:lnSpc>
              <a:spcBef>
                <a:spcPct val="0"/>
              </a:spcBef>
              <a:spcAft>
                <a:spcPct val="0"/>
              </a:spcAft>
              <a:buClrTx/>
              <a:buSzTx/>
              <a:buFontTx/>
              <a:buNone/>
              <a:tabLst/>
              <a:defRPr/>
            </a:pPr>
            <a:r>
              <a:rPr lang="en-US" sz="1200" b="0" i="1" u="none" kern="1200" dirty="0" smtClean="0">
                <a:solidFill>
                  <a:schemeClr val="tx1"/>
                </a:solidFill>
                <a:effectLst/>
                <a:latin typeface="Times New Roman"/>
                <a:ea typeface="ＭＳ Ｐゴシック" charset="0"/>
                <a:cs typeface="ＭＳ Ｐゴシック" charset="0"/>
              </a:rPr>
              <a:t>Narrative:</a:t>
            </a:r>
          </a:p>
          <a:p>
            <a:pPr marL="0" marR="0" indent="0" algn="l" defTabSz="914400" rtl="0" eaLnBrk="1" fontAlgn="base" latinLnBrk="0" hangingPunct="1">
              <a:lnSpc>
                <a:spcPct val="100000"/>
              </a:lnSpc>
              <a:spcBef>
                <a:spcPct val="0"/>
              </a:spcBef>
              <a:spcAft>
                <a:spcPct val="0"/>
              </a:spcAft>
              <a:buClrTx/>
              <a:buSzTx/>
              <a:buFontTx/>
              <a:buNone/>
              <a:tabLst/>
              <a:defRPr/>
            </a:pPr>
            <a:r>
              <a:rPr lang="en-US" sz="1200" b="0" i="0" u="none" kern="1200" dirty="0" smtClean="0">
                <a:solidFill>
                  <a:schemeClr val="tx1"/>
                </a:solidFill>
                <a:effectLst/>
                <a:latin typeface="Times New Roman"/>
                <a:ea typeface="ＭＳ Ｐゴシック" charset="0"/>
                <a:cs typeface="ＭＳ Ｐゴシック" charset="0"/>
              </a:rPr>
              <a:t>Here</a:t>
            </a:r>
            <a:r>
              <a:rPr lang="en-US" sz="1200" b="0" i="0" u="none" kern="1200" baseline="0" dirty="0" smtClean="0">
                <a:solidFill>
                  <a:schemeClr val="tx1"/>
                </a:solidFill>
                <a:effectLst/>
                <a:latin typeface="Times New Roman"/>
                <a:ea typeface="ＭＳ Ｐゴシック" charset="0"/>
                <a:cs typeface="ＭＳ Ｐゴシック" charset="0"/>
              </a:rPr>
              <a:t> we can see an example of what we mean when we do initial cleaning by finding and fixing special values, values that need to be truncated or have been prematurely truncated, incorrect values, or other obvious incongruences that could be labeled as bad data.  </a:t>
            </a:r>
            <a:endParaRPr lang="en-US" sz="1200" b="0" i="0" u="none" kern="1200" dirty="0" smtClean="0">
              <a:solidFill>
                <a:schemeClr val="tx1"/>
              </a:solidFill>
              <a:effectLst/>
              <a:latin typeface="Times New Roman"/>
              <a:ea typeface="ＭＳ Ｐゴシック" charset="0"/>
              <a:cs typeface="ＭＳ Ｐゴシック" charset="0"/>
            </a:endParaRPr>
          </a:p>
          <a:p>
            <a:pPr marL="0" marR="0" indent="0" algn="l" defTabSz="914400" rtl="0" eaLnBrk="1" fontAlgn="base" latinLnBrk="0" hangingPunct="1">
              <a:lnSpc>
                <a:spcPct val="100000"/>
              </a:lnSpc>
              <a:spcBef>
                <a:spcPct val="0"/>
              </a:spcBef>
              <a:spcAft>
                <a:spcPct val="0"/>
              </a:spcAft>
              <a:buClrTx/>
              <a:buSzTx/>
              <a:buFontTx/>
              <a:buNone/>
              <a:tabLst/>
              <a:defRPr/>
            </a:pPr>
            <a:endParaRPr lang="en-US" sz="1200" b="0" i="1" u="none" kern="1200" dirty="0" smtClean="0">
              <a:solidFill>
                <a:schemeClr val="tx1"/>
              </a:solidFill>
              <a:effectLst/>
              <a:latin typeface="Times New Roman"/>
              <a:ea typeface="ＭＳ Ｐゴシック" charset="0"/>
              <a:cs typeface="ＭＳ Ｐゴシック" charset="0"/>
            </a:endParaRPr>
          </a:p>
          <a:p>
            <a:pPr marL="0" marR="0" indent="0" algn="l" defTabSz="914400" rtl="0" eaLnBrk="1" fontAlgn="base" latinLnBrk="0" hangingPunct="1">
              <a:lnSpc>
                <a:spcPct val="100000"/>
              </a:lnSpc>
              <a:spcBef>
                <a:spcPct val="0"/>
              </a:spcBef>
              <a:spcAft>
                <a:spcPct val="0"/>
              </a:spcAft>
              <a:buClrTx/>
              <a:buSzTx/>
              <a:buFontTx/>
              <a:buNone/>
              <a:tabLst/>
              <a:defRPr/>
            </a:pPr>
            <a:r>
              <a:rPr lang="en-US" baseline="0" dirty="0" smtClean="0"/>
              <a:t>Some values may require SMEs to interpret the values so the analyst better understands the intent of the values to uncover how and why the incorrect values made their way into the data in the first place.  If values cannot be interpreted they should be treated as missing if they are infrequent, but left as the incorrect value if frequent for later interpretation.  However, in many cases, simple inspection will allow us to pick out obvious errors that can be corrected.  Here we can identify values in the variables that occur infrequently and are unusual.  </a:t>
            </a:r>
          </a:p>
          <a:p>
            <a:pPr marL="0" marR="0" indent="0" algn="l" defTabSz="914400" rtl="0" eaLnBrk="1" fontAlgn="base" latinLnBrk="0" hangingPunct="1">
              <a:lnSpc>
                <a:spcPct val="100000"/>
              </a:lnSpc>
              <a:spcBef>
                <a:spcPct val="0"/>
              </a:spcBef>
              <a:spcAft>
                <a:spcPct val="0"/>
              </a:spcAft>
              <a:buClrTx/>
              <a:buSzTx/>
              <a:buFontTx/>
              <a:buNone/>
              <a:tabLst/>
              <a:defRPr/>
            </a:pPr>
            <a:endParaRPr lang="en-US" baseline="0" dirty="0" smtClean="0"/>
          </a:p>
          <a:p>
            <a:pPr marL="0" marR="0" indent="0" algn="l" defTabSz="914400" rtl="0" eaLnBrk="1" fontAlgn="base" latinLnBrk="0" hangingPunct="1">
              <a:lnSpc>
                <a:spcPct val="100000"/>
              </a:lnSpc>
              <a:spcBef>
                <a:spcPct val="0"/>
              </a:spcBef>
              <a:spcAft>
                <a:spcPct val="0"/>
              </a:spcAft>
              <a:buClrTx/>
              <a:buSzTx/>
              <a:buFontTx/>
              <a:buNone/>
              <a:tabLst/>
              <a:defRPr/>
            </a:pPr>
            <a:r>
              <a:rPr lang="en-US" dirty="0" smtClean="0"/>
              <a:t>Inspection for continuous variables can follow a similar process.  Suspicious continuous data can also be easily</a:t>
            </a:r>
            <a:r>
              <a:rPr lang="en-US" baseline="0" dirty="0" smtClean="0"/>
              <a:t> spotted as outliers or unusual values or as spikes in the distribution (i.e. the 38 in the GPA in the table above or a single value repeated far more often like a 1 or 0 in a distribution).  If these suspicious values are so infrequent that they cannot be detected easily, they will often be irrelevant in the modeling process and can be (often) safely removed from further consideration.  This, however, should always be done with caution.</a:t>
            </a:r>
            <a:endParaRPr lang="en-US" dirty="0" smtClean="0"/>
          </a:p>
          <a:p>
            <a:endParaRPr lang="en-US" dirty="0"/>
          </a:p>
        </p:txBody>
      </p:sp>
      <p:sp>
        <p:nvSpPr>
          <p:cNvPr id="4" name="Slide Number Placeholder 3"/>
          <p:cNvSpPr>
            <a:spLocks noGrp="1"/>
          </p:cNvSpPr>
          <p:nvPr>
            <p:ph type="sldNum" sz="quarter" idx="10"/>
          </p:nvPr>
        </p:nvSpPr>
        <p:spPr/>
        <p:txBody>
          <a:bodyPr/>
          <a:lstStyle/>
          <a:p>
            <a:fld id="{24D6EBED-C67D-416E-8CA6-2F39602DA113}" type="slidenum">
              <a:rPr lang="en-US" altLang="en-US" smtClean="0"/>
              <a:pPr/>
              <a:t>53</a:t>
            </a:fld>
            <a:endParaRPr lang="en-US" altLang="en-US"/>
          </a:p>
        </p:txBody>
      </p:sp>
    </p:spTree>
    <p:extLst>
      <p:ext uri="{BB962C8B-B14F-4D97-AF65-F5344CB8AC3E}">
        <p14:creationId xmlns:p14="http://schemas.microsoft.com/office/powerpoint/2010/main" val="191371447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0"/>
              </a:spcBef>
              <a:spcAft>
                <a:spcPct val="0"/>
              </a:spcAft>
              <a:buClrTx/>
              <a:buSzTx/>
              <a:buFontTx/>
              <a:buNone/>
              <a:tabLst/>
              <a:defRPr/>
            </a:pPr>
            <a:r>
              <a:rPr lang="en-US" sz="1200" b="0" u="none" kern="1200" dirty="0" smtClean="0">
                <a:solidFill>
                  <a:schemeClr val="tx1"/>
                </a:solidFill>
                <a:effectLst/>
                <a:latin typeface="Times New Roman"/>
                <a:ea typeface="ＭＳ Ｐゴシック" charset="0"/>
                <a:cs typeface="ＭＳ Ｐゴシック" charset="0"/>
              </a:rPr>
              <a:t>Missing</a:t>
            </a:r>
            <a:r>
              <a:rPr lang="en-US" sz="1200" b="0" u="none" kern="1200" baseline="0" dirty="0" smtClean="0">
                <a:solidFill>
                  <a:schemeClr val="tx1"/>
                </a:solidFill>
                <a:effectLst/>
                <a:latin typeface="Times New Roman"/>
                <a:ea typeface="ＭＳ Ｐゴシック" charset="0"/>
                <a:cs typeface="ＭＳ Ｐゴシック" charset="0"/>
              </a:rPr>
              <a:t> Values:</a:t>
            </a:r>
          </a:p>
          <a:p>
            <a:pPr marL="171450" marR="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lang="en-US" sz="1200" b="0" u="none" kern="1200" baseline="0" dirty="0" smtClean="0">
                <a:solidFill>
                  <a:schemeClr val="tx1"/>
                </a:solidFill>
                <a:effectLst/>
                <a:latin typeface="Times New Roman"/>
                <a:ea typeface="ＭＳ Ｐゴシック" charset="0"/>
                <a:cs typeface="ＭＳ Ｐゴシック" charset="0"/>
              </a:rPr>
              <a:t>Some due to entry errors; some unknown</a:t>
            </a:r>
          </a:p>
          <a:p>
            <a:pPr marL="171450" marR="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lang="en-US" sz="1200" b="0" u="none" kern="1200" baseline="0" dirty="0" smtClean="0">
                <a:solidFill>
                  <a:schemeClr val="tx1"/>
                </a:solidFill>
                <a:effectLst/>
                <a:latin typeface="Times New Roman"/>
                <a:ea typeface="ＭＳ Ｐゴシック" charset="0"/>
                <a:cs typeface="ＭＳ Ｐゴシック" charset="0"/>
              </a:rPr>
              <a:t>Could have been lost or never collected in the first place</a:t>
            </a:r>
          </a:p>
          <a:p>
            <a:pPr marL="171450" marR="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lang="en-US" sz="1200" b="0" u="none" kern="1200" baseline="0" dirty="0" smtClean="0">
                <a:solidFill>
                  <a:schemeClr val="tx1"/>
                </a:solidFill>
                <a:effectLst/>
                <a:latin typeface="Times New Roman"/>
                <a:ea typeface="ＭＳ Ｐゴシック" charset="0"/>
                <a:cs typeface="ＭＳ Ｐゴシック" charset="0"/>
              </a:rPr>
              <a:t>Could have been deliberately withheld</a:t>
            </a:r>
          </a:p>
          <a:p>
            <a:pPr marL="171450" marR="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lang="en-US" sz="1200" b="0" u="none" kern="1200" baseline="0" dirty="0" smtClean="0">
                <a:solidFill>
                  <a:schemeClr val="tx1"/>
                </a:solidFill>
                <a:effectLst/>
                <a:latin typeface="Times New Roman"/>
                <a:ea typeface="ＭＳ Ｐゴシック" charset="0"/>
                <a:cs typeface="ＭＳ Ｐゴシック" charset="0"/>
              </a:rPr>
              <a:t>Missing data also encompasses outcomes for audited parties not listed</a:t>
            </a:r>
          </a:p>
          <a:p>
            <a:pPr marL="628650" marR="0" lvl="1"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lang="en-US" sz="1200" b="0" u="none" kern="1200" baseline="0" dirty="0" smtClean="0">
                <a:solidFill>
                  <a:schemeClr val="tx1"/>
                </a:solidFill>
                <a:effectLst/>
                <a:latin typeface="Times New Roman"/>
                <a:ea typeface="ＭＳ Ｐゴシック" charset="0"/>
                <a:cs typeface="ＭＳ Ｐゴシック" charset="0"/>
              </a:rPr>
              <a:t>EX: tax collection agencies and marketing organizations may only list targets (all other individuals may be “missing”)</a:t>
            </a:r>
          </a:p>
          <a:p>
            <a:pPr marL="171450" marR="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lang="en-US" sz="1200" b="0" u="none" kern="1200" baseline="0" dirty="0" smtClean="0">
                <a:solidFill>
                  <a:schemeClr val="tx1"/>
                </a:solidFill>
                <a:effectLst/>
                <a:latin typeface="Times New Roman"/>
                <a:ea typeface="ＭＳ Ｐゴシック" charset="0"/>
                <a:cs typeface="ＭＳ Ｐゴシック" charset="0"/>
              </a:rPr>
              <a:t>Sometimes hard to spot!</a:t>
            </a:r>
          </a:p>
          <a:p>
            <a:pPr marL="171450" indent="-171450">
              <a:buFontTx/>
              <a:buChar char="-"/>
            </a:pPr>
            <a:r>
              <a:rPr lang="en-US" baseline="0" dirty="0" smtClean="0"/>
              <a:t>EX: Gender of Head of Household = M, F, J (joint) or D (did not respond) – looks like a real entry</a:t>
            </a:r>
          </a:p>
          <a:p>
            <a:pPr marL="171450" indent="-171450">
              <a:buFontTx/>
              <a:buChar char="-"/>
            </a:pPr>
            <a:r>
              <a:rPr lang="en-US" baseline="0" dirty="0" smtClean="0"/>
              <a:t>EX: Income codes 1-9; 0 is missing even though it looks like a possible value</a:t>
            </a:r>
          </a:p>
          <a:p>
            <a:pPr marL="0" marR="0" indent="0" algn="l" defTabSz="914400" rtl="0" eaLnBrk="1" fontAlgn="base" latinLnBrk="0" hangingPunct="1">
              <a:lnSpc>
                <a:spcPct val="100000"/>
              </a:lnSpc>
              <a:spcBef>
                <a:spcPct val="0"/>
              </a:spcBef>
              <a:spcAft>
                <a:spcPct val="0"/>
              </a:spcAft>
              <a:buClrTx/>
              <a:buSzTx/>
              <a:buFontTx/>
              <a:buNone/>
              <a:tabLst/>
              <a:defRPr/>
            </a:pPr>
            <a:endParaRPr lang="en-US" sz="1200" b="0" u="none" kern="1200" dirty="0" smtClean="0">
              <a:solidFill>
                <a:schemeClr val="tx1"/>
              </a:solidFill>
              <a:effectLst/>
              <a:latin typeface="Times New Roman"/>
              <a:ea typeface="ＭＳ Ｐゴシック" charset="0"/>
              <a:cs typeface="ＭＳ Ｐゴシック" charset="0"/>
            </a:endParaRPr>
          </a:p>
          <a:p>
            <a:pPr marL="0" marR="0" indent="0" algn="l" defTabSz="914400" rtl="0" eaLnBrk="1" fontAlgn="base" latinLnBrk="0" hangingPunct="1">
              <a:lnSpc>
                <a:spcPct val="100000"/>
              </a:lnSpc>
              <a:spcBef>
                <a:spcPct val="0"/>
              </a:spcBef>
              <a:spcAft>
                <a:spcPct val="0"/>
              </a:spcAft>
              <a:buClrTx/>
              <a:buSzTx/>
              <a:buFontTx/>
              <a:buNone/>
              <a:tabLst/>
              <a:defRPr/>
            </a:pPr>
            <a:endParaRPr lang="en-US" sz="1200" b="0" u="none" kern="1200" dirty="0" smtClean="0">
              <a:solidFill>
                <a:schemeClr val="tx1"/>
              </a:solidFill>
              <a:effectLst/>
              <a:latin typeface="Times New Roman"/>
              <a:ea typeface="ＭＳ Ｐゴシック" charset="0"/>
              <a:cs typeface="ＭＳ Ｐゴシック" charset="0"/>
            </a:endParaRPr>
          </a:p>
          <a:p>
            <a:pPr marL="0" marR="0" indent="0" algn="l" defTabSz="914400" rtl="0" eaLnBrk="1" fontAlgn="base" latinLnBrk="0" hangingPunct="1">
              <a:lnSpc>
                <a:spcPct val="100000"/>
              </a:lnSpc>
              <a:spcBef>
                <a:spcPct val="0"/>
              </a:spcBef>
              <a:spcAft>
                <a:spcPct val="0"/>
              </a:spcAft>
              <a:buClrTx/>
              <a:buSzTx/>
              <a:buFontTx/>
              <a:buNone/>
              <a:tabLst/>
              <a:defRPr/>
            </a:pPr>
            <a:r>
              <a:rPr lang="en-US" sz="1200" b="0" u="none" kern="1200" dirty="0" smtClean="0">
                <a:solidFill>
                  <a:schemeClr val="tx1"/>
                </a:solidFill>
                <a:effectLst/>
                <a:latin typeface="Times New Roman"/>
                <a:ea typeface="ＭＳ Ｐゴシック" charset="0"/>
                <a:cs typeface="ＭＳ Ｐゴシック" charset="0"/>
              </a:rPr>
              <a:t>&gt;&gt;&gt;&gt;&gt;&gt;&gt;&gt;&gt;&gt;&gt;&gt;&gt;&gt;&gt;&gt;&gt;&gt;&gt;&gt;&gt;&gt;&gt;&gt;&gt;&gt;&gt;&gt;&gt;&gt;&gt;&gt;&gt;&gt;&gt;&gt;&gt;&gt;&gt;&gt;&gt;&gt;&gt;&gt;&gt;&gt;&gt;&gt;&gt;&gt;&gt;&gt;&gt;&gt;&gt;&gt;&gt;&gt;&gt;&gt;&gt;&gt;&gt;&gt;&gt;&gt;&gt;&gt;&gt;&gt;&gt;&gt;&gt;&gt;&gt;&gt;&gt;&gt;&gt;&gt;&gt;&gt;&gt;&gt;&gt;&gt;&gt;&gt;&gt;&gt;&gt;&gt;&gt;&gt;&gt;&gt;&gt;&gt;&gt;</a:t>
            </a:r>
          </a:p>
          <a:p>
            <a:pPr marL="0" marR="0" indent="0" algn="l" defTabSz="914400" rtl="0" eaLnBrk="1" fontAlgn="base" latinLnBrk="0" hangingPunct="1">
              <a:lnSpc>
                <a:spcPct val="100000"/>
              </a:lnSpc>
              <a:spcBef>
                <a:spcPct val="0"/>
              </a:spcBef>
              <a:spcAft>
                <a:spcPct val="0"/>
              </a:spcAft>
              <a:buClrTx/>
              <a:buSzTx/>
              <a:buFontTx/>
              <a:buNone/>
              <a:tabLst/>
              <a:defRPr/>
            </a:pPr>
            <a:r>
              <a:rPr lang="en-US" sz="1200" b="0" i="1" u="none" kern="1200" dirty="0" smtClean="0">
                <a:solidFill>
                  <a:schemeClr val="tx1"/>
                </a:solidFill>
                <a:effectLst/>
                <a:latin typeface="Times New Roman"/>
                <a:ea typeface="ＭＳ Ｐゴシック" charset="0"/>
                <a:cs typeface="ＭＳ Ｐゴシック" charset="0"/>
              </a:rPr>
              <a:t>Narrative:</a:t>
            </a:r>
          </a:p>
          <a:p>
            <a:r>
              <a:rPr lang="en-US" dirty="0" smtClean="0"/>
              <a:t>It is far</a:t>
            </a:r>
            <a:r>
              <a:rPr lang="en-US" baseline="0" dirty="0" smtClean="0"/>
              <a:t> too commonplace to have missing values in data.  The reasons for these missing values can be incredibly varied.  Some may have been lost due to data corruption or overwriting of database tables.  Other may be missing because it was never collected in the first place because of collection limitations or forgetfulness.  Finally, some data may be missing because it was deliberately withheld during collection (i.e. surveys and questionnaires).</a:t>
            </a:r>
          </a:p>
          <a:p>
            <a:endParaRPr lang="en-US" baseline="0" dirty="0" smtClean="0"/>
          </a:p>
          <a:p>
            <a:r>
              <a:rPr lang="en-US" baseline="0" dirty="0" smtClean="0"/>
              <a:t>It is important to note that s</a:t>
            </a:r>
            <a:r>
              <a:rPr lang="en-US" dirty="0" smtClean="0"/>
              <a:t>ome missing values are due to simple</a:t>
            </a:r>
            <a:r>
              <a:rPr lang="en-US" baseline="0" dirty="0" smtClean="0"/>
              <a:t> data entry errors, while others are just unknown values.  Examples of these unknown values include outcomes for audited parties not listed in reports – often because they were not included in assessments and evaluations (i.e. tax collection agencies; marketing organizations).  These cases are particularly interesting, as just the fact that they are missing might provide predictive information about their properties and their differences from cases included.</a:t>
            </a:r>
          </a:p>
          <a:p>
            <a:endParaRPr lang="en-US" dirty="0" smtClean="0"/>
          </a:p>
          <a:p>
            <a:r>
              <a:rPr lang="en-US" baseline="0" dirty="0" smtClean="0"/>
              <a:t>Of course missing data may take the straightforward form of blanks where values would otherwise be located, but it can also take many other forms.  It is important to carefully go over your data to know what this might look like in different attributes.  The table above shows many examples of missing data forms.  One example is values for a Head of Household variable.  Acceptable values may include male (M), female (F) or joint (J).  Missing values are represented as did not respond (D), which may look like an actual entry and can get overlooked without careful attention!  In another example, income codes representing different levels of income brackets may range from 1 to 9.  Missing values are represented as 0, which looks like the actual integer values.  However, it must be treated separately since it is a missing value and not an actual income bracket.</a:t>
            </a:r>
          </a:p>
          <a:p>
            <a:endParaRPr lang="en-US" baseline="0" dirty="0" smtClean="0"/>
          </a:p>
        </p:txBody>
      </p:sp>
      <p:sp>
        <p:nvSpPr>
          <p:cNvPr id="4" name="Slide Number Placeholder 3"/>
          <p:cNvSpPr>
            <a:spLocks noGrp="1"/>
          </p:cNvSpPr>
          <p:nvPr>
            <p:ph type="sldNum" sz="quarter" idx="10"/>
          </p:nvPr>
        </p:nvSpPr>
        <p:spPr/>
        <p:txBody>
          <a:bodyPr/>
          <a:lstStyle/>
          <a:p>
            <a:fld id="{24D6EBED-C67D-416E-8CA6-2F39602DA113}" type="slidenum">
              <a:rPr lang="en-US" altLang="en-US" smtClean="0"/>
              <a:pPr/>
              <a:t>54</a:t>
            </a:fld>
            <a:endParaRPr lang="en-US" altLang="en-US"/>
          </a:p>
        </p:txBody>
      </p:sp>
    </p:spTree>
    <p:extLst>
      <p:ext uri="{BB962C8B-B14F-4D97-AF65-F5344CB8AC3E}">
        <p14:creationId xmlns:p14="http://schemas.microsoft.com/office/powerpoint/2010/main" val="140553639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0"/>
              </a:spcBef>
              <a:spcAft>
                <a:spcPct val="0"/>
              </a:spcAft>
              <a:buClrTx/>
              <a:buSzTx/>
              <a:buFontTx/>
              <a:buNone/>
              <a:tabLst/>
              <a:defRPr/>
            </a:pPr>
            <a:r>
              <a:rPr lang="en-US" sz="1200" b="0" u="none" kern="1200" dirty="0" smtClean="0">
                <a:solidFill>
                  <a:schemeClr val="tx1"/>
                </a:solidFill>
                <a:effectLst/>
                <a:latin typeface="Times New Roman"/>
                <a:ea typeface="ＭＳ Ｐゴシック" charset="0"/>
                <a:cs typeface="ＭＳ Ｐゴシック" charset="0"/>
              </a:rPr>
              <a:t>Dealing with missing values must be done with care!</a:t>
            </a:r>
          </a:p>
          <a:p>
            <a:pPr marL="171450" marR="0" indent="-171450" algn="l" defTabSz="914400" rtl="0" eaLnBrk="1" fontAlgn="base" latinLnBrk="0" hangingPunct="1">
              <a:lnSpc>
                <a:spcPct val="100000"/>
              </a:lnSpc>
              <a:spcBef>
                <a:spcPct val="0"/>
              </a:spcBef>
              <a:spcAft>
                <a:spcPct val="0"/>
              </a:spcAft>
              <a:buClrTx/>
              <a:buSzTx/>
              <a:buFontTx/>
              <a:buChar char="-"/>
              <a:tabLst/>
              <a:defRPr/>
            </a:pPr>
            <a:r>
              <a:rPr lang="en-US" sz="1200" b="0" u="none" kern="1200" dirty="0" smtClean="0">
                <a:solidFill>
                  <a:schemeClr val="tx1"/>
                </a:solidFill>
                <a:effectLst/>
                <a:latin typeface="Times New Roman"/>
                <a:ea typeface="ＭＳ Ｐゴシック" charset="0"/>
                <a:cs typeface="ＭＳ Ｐゴシック" charset="0"/>
              </a:rPr>
              <a:t>Missing values (and their replacements) can have a huge impact on data and its descriptive statistics</a:t>
            </a:r>
          </a:p>
          <a:p>
            <a:pPr marL="171450" marR="0" indent="-171450" algn="l" defTabSz="914400" rtl="0" eaLnBrk="1" fontAlgn="base" latinLnBrk="0" hangingPunct="1">
              <a:lnSpc>
                <a:spcPct val="100000"/>
              </a:lnSpc>
              <a:spcBef>
                <a:spcPct val="0"/>
              </a:spcBef>
              <a:spcAft>
                <a:spcPct val="0"/>
              </a:spcAft>
              <a:buClrTx/>
              <a:buSzTx/>
              <a:buFontTx/>
              <a:buChar char="-"/>
              <a:tabLst/>
              <a:defRPr/>
            </a:pPr>
            <a:r>
              <a:rPr lang="en-US" sz="1200" b="0" u="none" kern="1200" dirty="0" smtClean="0">
                <a:solidFill>
                  <a:schemeClr val="tx1"/>
                </a:solidFill>
                <a:effectLst/>
                <a:latin typeface="Times New Roman"/>
                <a:ea typeface="ＭＳ Ｐゴシック" charset="0"/>
                <a:cs typeface="ＭＳ Ｐゴシック" charset="0"/>
              </a:rPr>
              <a:t>Do</a:t>
            </a:r>
            <a:r>
              <a:rPr lang="en-US" sz="1200" b="0" u="none" kern="1200" baseline="0" dirty="0" smtClean="0">
                <a:solidFill>
                  <a:schemeClr val="tx1"/>
                </a:solidFill>
                <a:effectLst/>
                <a:latin typeface="Times New Roman"/>
                <a:ea typeface="ＭＳ Ｐゴシック" charset="0"/>
                <a:cs typeface="ＭＳ Ｐゴシック" charset="0"/>
              </a:rPr>
              <a:t> missing values create problems or are they insignificant?</a:t>
            </a:r>
            <a:endParaRPr lang="en-US" sz="1200" b="0" u="none" kern="1200" dirty="0" smtClean="0">
              <a:solidFill>
                <a:schemeClr val="tx1"/>
              </a:solidFill>
              <a:effectLst/>
              <a:latin typeface="Times New Roman"/>
              <a:ea typeface="ＭＳ Ｐゴシック" charset="0"/>
              <a:cs typeface="ＭＳ Ｐゴシック" charset="0"/>
            </a:endParaRPr>
          </a:p>
          <a:p>
            <a:pPr marL="0" marR="0" indent="0" algn="l" defTabSz="914400" rtl="0" eaLnBrk="1" fontAlgn="base" latinLnBrk="0" hangingPunct="1">
              <a:lnSpc>
                <a:spcPct val="100000"/>
              </a:lnSpc>
              <a:spcBef>
                <a:spcPct val="0"/>
              </a:spcBef>
              <a:spcAft>
                <a:spcPct val="0"/>
              </a:spcAft>
              <a:buClrTx/>
              <a:buSzTx/>
              <a:buFontTx/>
              <a:buNone/>
              <a:tabLst/>
              <a:defRPr/>
            </a:pPr>
            <a:endParaRPr lang="en-US" sz="1200" b="0" u="none" kern="1200" dirty="0" smtClean="0">
              <a:solidFill>
                <a:schemeClr val="tx1"/>
              </a:solidFill>
              <a:effectLst/>
              <a:latin typeface="Times New Roman"/>
              <a:ea typeface="ＭＳ Ｐゴシック" charset="0"/>
              <a:cs typeface="ＭＳ Ｐゴシック" charset="0"/>
            </a:endParaRPr>
          </a:p>
          <a:p>
            <a:pPr marL="0" marR="0" indent="0" algn="l" defTabSz="914400" rtl="0" eaLnBrk="1" fontAlgn="base" latinLnBrk="0" hangingPunct="1">
              <a:lnSpc>
                <a:spcPct val="100000"/>
              </a:lnSpc>
              <a:spcBef>
                <a:spcPct val="0"/>
              </a:spcBef>
              <a:spcAft>
                <a:spcPct val="0"/>
              </a:spcAft>
              <a:buClrTx/>
              <a:buSzTx/>
              <a:buFontTx/>
              <a:buNone/>
              <a:tabLst/>
              <a:defRPr/>
            </a:pPr>
            <a:endParaRPr lang="en-US" sz="1200" b="0" u="none" kern="1200" dirty="0" smtClean="0">
              <a:solidFill>
                <a:schemeClr val="tx1"/>
              </a:solidFill>
              <a:effectLst/>
              <a:latin typeface="Times New Roman"/>
              <a:ea typeface="ＭＳ Ｐゴシック" charset="0"/>
              <a:cs typeface="ＭＳ Ｐゴシック" charset="0"/>
            </a:endParaRPr>
          </a:p>
          <a:p>
            <a:pPr marL="0" marR="0" indent="0" algn="l" defTabSz="914400" rtl="0" eaLnBrk="1" fontAlgn="base" latinLnBrk="0" hangingPunct="1">
              <a:lnSpc>
                <a:spcPct val="100000"/>
              </a:lnSpc>
              <a:spcBef>
                <a:spcPct val="0"/>
              </a:spcBef>
              <a:spcAft>
                <a:spcPct val="0"/>
              </a:spcAft>
              <a:buClrTx/>
              <a:buSzTx/>
              <a:buFontTx/>
              <a:buNone/>
              <a:tabLst/>
              <a:defRPr/>
            </a:pPr>
            <a:r>
              <a:rPr lang="en-US" sz="1200" b="0" u="none" kern="1200" dirty="0" smtClean="0">
                <a:solidFill>
                  <a:schemeClr val="tx1"/>
                </a:solidFill>
                <a:effectLst/>
                <a:latin typeface="Times New Roman"/>
                <a:ea typeface="ＭＳ Ｐゴシック" charset="0"/>
                <a:cs typeface="ＭＳ Ｐゴシック" charset="0"/>
              </a:rPr>
              <a:t>&gt;&gt;&gt;&gt;&gt;&gt;&gt;&gt;&gt;&gt;&gt;&gt;&gt;&gt;&gt;&gt;&gt;&gt;&gt;&gt;&gt;&gt;&gt;&gt;&gt;&gt;&gt;&gt;&gt;&gt;&gt;&gt;&gt;&gt;&gt;&gt;&gt;&gt;&gt;&gt;&gt;&gt;&gt;&gt;&gt;&gt;&gt;&gt;&gt;&gt;&gt;&gt;&gt;&gt;&gt;&gt;&gt;&gt;&gt;&gt;&gt;&gt;&gt;&gt;&gt;&gt;&gt;&gt;&gt;&gt;&gt;&gt;&gt;&gt;&gt;&gt;&gt;&gt;&gt;&gt;&gt;&gt;&gt;&gt;&gt;&gt;&gt;&gt;&gt;&gt;&gt;&gt;&gt;&gt;&gt;&gt;&gt;&gt;&gt;</a:t>
            </a:r>
          </a:p>
          <a:p>
            <a:pPr marL="0" marR="0" indent="0" algn="l" defTabSz="914400" rtl="0" eaLnBrk="1" fontAlgn="base" latinLnBrk="0" hangingPunct="1">
              <a:lnSpc>
                <a:spcPct val="100000"/>
              </a:lnSpc>
              <a:spcBef>
                <a:spcPct val="0"/>
              </a:spcBef>
              <a:spcAft>
                <a:spcPct val="0"/>
              </a:spcAft>
              <a:buClrTx/>
              <a:buSzTx/>
              <a:buFontTx/>
              <a:buNone/>
              <a:tabLst/>
              <a:defRPr/>
            </a:pPr>
            <a:r>
              <a:rPr lang="en-US" sz="1200" b="0" i="1" u="none" kern="1200" dirty="0" smtClean="0">
                <a:solidFill>
                  <a:schemeClr val="tx1"/>
                </a:solidFill>
                <a:effectLst/>
                <a:latin typeface="Times New Roman"/>
                <a:ea typeface="ＭＳ Ｐゴシック" charset="0"/>
                <a:cs typeface="ＭＳ Ｐゴシック" charset="0"/>
              </a:rPr>
              <a:t>Narrative:</a:t>
            </a:r>
          </a:p>
          <a:p>
            <a:r>
              <a:rPr lang="en-US" sz="1200" kern="1200" dirty="0" smtClean="0">
                <a:solidFill>
                  <a:schemeClr val="tx1"/>
                </a:solidFill>
                <a:latin typeface="Times New Roman"/>
                <a:ea typeface="ＭＳ Ｐゴシック" charset="0"/>
                <a:cs typeface="ＭＳ Ｐゴシック" charset="0"/>
              </a:rPr>
              <a:t>Data cleaning will also include processes for dealing with missing values.  This is incredibly important</a:t>
            </a:r>
            <a:r>
              <a:rPr lang="en-US" sz="1200" kern="1200" baseline="0" dirty="0" smtClean="0">
                <a:solidFill>
                  <a:schemeClr val="tx1"/>
                </a:solidFill>
                <a:latin typeface="Times New Roman"/>
                <a:ea typeface="ＭＳ Ｐゴシック" charset="0"/>
                <a:cs typeface="ＭＳ Ｐゴシック" charset="0"/>
              </a:rPr>
              <a:t> as missing values can have huge impacts on the data as a whole and on dependent analyses.  We want to characterize the nature of our missing values and determine if their existence creates problems that must be dealt with or if they are relatively insignificant.  </a:t>
            </a:r>
          </a:p>
          <a:p>
            <a:endParaRPr lang="en-US" sz="1200" kern="1200" baseline="0" dirty="0" smtClean="0">
              <a:solidFill>
                <a:schemeClr val="tx1"/>
              </a:solidFill>
              <a:latin typeface="Times New Roman"/>
              <a:ea typeface="ＭＳ Ｐゴシック" charset="0"/>
              <a:cs typeface="ＭＳ Ｐゴシック" charset="0"/>
            </a:endParaRPr>
          </a:p>
          <a:p>
            <a:r>
              <a:rPr lang="en-US" sz="1200" kern="1200" baseline="0" dirty="0" smtClean="0">
                <a:solidFill>
                  <a:schemeClr val="tx1"/>
                </a:solidFill>
                <a:latin typeface="Times New Roman"/>
                <a:ea typeface="ＭＳ Ｐゴシック" charset="0"/>
                <a:cs typeface="ＭＳ Ｐゴシック" charset="0"/>
              </a:rPr>
              <a:t>In this example, we can see that missing values can really affect mean values.  This can have lots of different impacts on analyses, such as significantly altering data normalization efforts.  Therefore, we probably want to deal with these values in some way.</a:t>
            </a:r>
          </a:p>
          <a:p>
            <a:endParaRPr lang="en-US" sz="1200" kern="1200" baseline="0" dirty="0" smtClean="0">
              <a:solidFill>
                <a:schemeClr val="tx1"/>
              </a:solidFill>
              <a:latin typeface="Times New Roman"/>
              <a:ea typeface="ＭＳ Ｐゴシック" charset="0"/>
              <a:cs typeface="ＭＳ Ｐゴシック" charset="0"/>
            </a:endParaRPr>
          </a:p>
          <a:p>
            <a:r>
              <a:rPr lang="en-US" sz="1200" kern="1200" baseline="0" dirty="0" smtClean="0">
                <a:solidFill>
                  <a:schemeClr val="tx1"/>
                </a:solidFill>
                <a:latin typeface="Times New Roman"/>
                <a:ea typeface="ＭＳ Ｐゴシック" charset="0"/>
                <a:cs typeface="ＭＳ Ｐゴシック" charset="0"/>
              </a:rPr>
              <a:t>Missing data in the State and Subcontractor columns might not appear to have as much of an impact.  However, if we look at the State column, we see that a missing value for DC means that we no longer have DC represented in our data set!  This could be a huge problem if we are trying to predict something for that city…or if those values are attributed to or lumped in with another city!  So, we should figure out how to deal with this, too.</a:t>
            </a:r>
            <a:endParaRPr lang="en-US" sz="1200" kern="1200" dirty="0" smtClean="0">
              <a:solidFill>
                <a:schemeClr val="tx1"/>
              </a:solidFill>
              <a:latin typeface="Times New Roman"/>
              <a:ea typeface="ＭＳ Ｐゴシック" charset="0"/>
              <a:cs typeface="ＭＳ Ｐゴシック" charset="0"/>
            </a:endParaRPr>
          </a:p>
          <a:p>
            <a:endParaRPr lang="en-US" sz="1200" kern="1200" dirty="0" smtClean="0">
              <a:solidFill>
                <a:schemeClr val="tx1"/>
              </a:solidFill>
              <a:latin typeface="Times New Roman"/>
              <a:ea typeface="ＭＳ Ｐゴシック" charset="0"/>
              <a:cs typeface="ＭＳ Ｐゴシック" charset="0"/>
            </a:endParaRPr>
          </a:p>
        </p:txBody>
      </p:sp>
      <p:sp>
        <p:nvSpPr>
          <p:cNvPr id="4" name="Slide Number Placeholder 3"/>
          <p:cNvSpPr>
            <a:spLocks noGrp="1"/>
          </p:cNvSpPr>
          <p:nvPr>
            <p:ph type="sldNum" sz="quarter" idx="10"/>
          </p:nvPr>
        </p:nvSpPr>
        <p:spPr/>
        <p:txBody>
          <a:bodyPr/>
          <a:lstStyle/>
          <a:p>
            <a:fld id="{24D6EBED-C67D-416E-8CA6-2F39602DA113}" type="slidenum">
              <a:rPr lang="en-US" altLang="en-US" smtClean="0"/>
              <a:pPr/>
              <a:t>55</a:t>
            </a:fld>
            <a:endParaRPr lang="en-US" altLang="en-US"/>
          </a:p>
        </p:txBody>
      </p:sp>
    </p:spTree>
    <p:extLst>
      <p:ext uri="{BB962C8B-B14F-4D97-AF65-F5344CB8AC3E}">
        <p14:creationId xmlns:p14="http://schemas.microsoft.com/office/powerpoint/2010/main" val="202177932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Anscombe’s Quartet</a:t>
            </a:r>
          </a:p>
          <a:p>
            <a:pPr marL="171450" indent="-171450">
              <a:buFontTx/>
              <a:buChar char="-"/>
            </a:pPr>
            <a:r>
              <a:rPr lang="en-US" dirty="0" smtClean="0"/>
              <a:t>Four data sets each</a:t>
            </a:r>
            <a:r>
              <a:rPr lang="en-US" baseline="0" dirty="0" smtClean="0"/>
              <a:t> consisting of eleven </a:t>
            </a:r>
            <a:r>
              <a:rPr lang="en-US" baseline="0" dirty="0" err="1" smtClean="0"/>
              <a:t>x,y</a:t>
            </a:r>
            <a:r>
              <a:rPr lang="en-US" baseline="0" dirty="0" smtClean="0"/>
              <a:t> points that have nearly identical simple statistical properties</a:t>
            </a:r>
          </a:p>
          <a:p>
            <a:pPr marL="171450" indent="-171450">
              <a:buFontTx/>
              <a:buChar char="-"/>
            </a:pPr>
            <a:r>
              <a:rPr lang="en-US" baseline="0" dirty="0" smtClean="0"/>
              <a:t>Are they really similar?</a:t>
            </a:r>
          </a:p>
          <a:p>
            <a:pPr marL="628650" lvl="1" indent="-171450">
              <a:buFontTx/>
              <a:buChar char="-"/>
            </a:pPr>
            <a:r>
              <a:rPr lang="en-US" baseline="0" dirty="0" smtClean="0"/>
              <a:t>Graph them to be sure!</a:t>
            </a:r>
          </a:p>
          <a:p>
            <a:endParaRPr lang="en-US" dirty="0" smtClean="0"/>
          </a:p>
          <a:p>
            <a:endParaRPr lang="en-US" dirty="0" smtClean="0"/>
          </a:p>
          <a:p>
            <a:pPr marL="0" marR="0" indent="0" algn="l" defTabSz="914400" rtl="0" eaLnBrk="1" fontAlgn="base" latinLnBrk="0" hangingPunct="1">
              <a:lnSpc>
                <a:spcPct val="100000"/>
              </a:lnSpc>
              <a:spcBef>
                <a:spcPct val="0"/>
              </a:spcBef>
              <a:spcAft>
                <a:spcPct val="0"/>
              </a:spcAft>
              <a:buClrTx/>
              <a:buSzTx/>
              <a:buFontTx/>
              <a:buNone/>
              <a:tabLst/>
              <a:defRPr/>
            </a:pPr>
            <a:r>
              <a:rPr lang="en-US" sz="1200" b="0" u="none" kern="1200" dirty="0" smtClean="0">
                <a:solidFill>
                  <a:schemeClr val="tx1"/>
                </a:solidFill>
                <a:effectLst/>
                <a:latin typeface="Times New Roman"/>
                <a:ea typeface="ＭＳ Ｐゴシック" charset="0"/>
                <a:cs typeface="ＭＳ Ｐゴシック" charset="0"/>
              </a:rPr>
              <a:t>&gt;&gt;&gt;&gt;&gt;&gt;&gt;&gt;&gt;&gt;&gt;&gt;&gt;&gt;&gt;&gt;&gt;&gt;&gt;&gt;&gt;&gt;&gt;&gt;&gt;&gt;&gt;&gt;&gt;&gt;&gt;&gt;&gt;&gt;&gt;&gt;&gt;&gt;&gt;&gt;&gt;&gt;&gt;&gt;&gt;&gt;&gt;&gt;&gt;&gt;&gt;&gt;&gt;&gt;&gt;&gt;&gt;&gt;&gt;&gt;&gt;&gt;&gt;&gt;&gt;&gt;&gt;&gt;&gt;&gt;&gt;&gt;&gt;&gt;&gt;&gt;&gt;&gt;&gt;&gt;&gt;&gt;&gt;&gt;&gt;&gt;&gt;&gt;&gt;&gt;&gt;&gt;&gt;&gt;&gt;&gt;&gt;&gt;&gt;</a:t>
            </a:r>
          </a:p>
          <a:p>
            <a:pPr marL="0" marR="0" indent="0" algn="l" defTabSz="914400" rtl="0" eaLnBrk="1" fontAlgn="base" latinLnBrk="0" hangingPunct="1">
              <a:lnSpc>
                <a:spcPct val="100000"/>
              </a:lnSpc>
              <a:spcBef>
                <a:spcPct val="0"/>
              </a:spcBef>
              <a:spcAft>
                <a:spcPct val="0"/>
              </a:spcAft>
              <a:buClrTx/>
              <a:buSzTx/>
              <a:buFontTx/>
              <a:buNone/>
              <a:tabLst/>
              <a:defRPr/>
            </a:pPr>
            <a:r>
              <a:rPr lang="en-US" sz="1200" b="0" i="1" u="none" kern="1200" dirty="0" smtClean="0">
                <a:solidFill>
                  <a:schemeClr val="tx1"/>
                </a:solidFill>
                <a:effectLst/>
                <a:latin typeface="Times New Roman"/>
                <a:ea typeface="ＭＳ Ｐゴシック" charset="0"/>
                <a:cs typeface="ＭＳ Ｐゴシック" charset="0"/>
              </a:rPr>
              <a:t>Narrative:</a:t>
            </a:r>
          </a:p>
          <a:p>
            <a:r>
              <a:rPr lang="en-US" dirty="0" smtClean="0"/>
              <a:t>Sometimes, our</a:t>
            </a:r>
            <a:r>
              <a:rPr lang="en-US" baseline="0" dirty="0" smtClean="0"/>
              <a:t> descriptive statistics may not reveal anything novel about our data.  Everything may seem fine and fairly normal, when in reality something interesting may be going on.  Anscombe’s quartet demonstrates this principle well.  In the data sample you see above, each of the four distributions have similar descriptive statistics in the table on the bottom.  They can even all be fit with the same linear regression line with the same correlation coefficient.</a:t>
            </a:r>
            <a:endParaRPr lang="en-US" dirty="0" smtClean="0"/>
          </a:p>
          <a:p>
            <a:endParaRPr lang="en-US" dirty="0" smtClean="0"/>
          </a:p>
          <a:p>
            <a:r>
              <a:rPr lang="en-US" dirty="0" smtClean="0"/>
              <a:t>What does this data look like when we plot it though?</a:t>
            </a:r>
          </a:p>
          <a:p>
            <a:pPr marL="0" indent="0">
              <a:buNone/>
            </a:pPr>
            <a:endParaRPr lang="en-US" baseline="0" dirty="0" smtClean="0"/>
          </a:p>
        </p:txBody>
      </p:sp>
      <p:sp>
        <p:nvSpPr>
          <p:cNvPr id="4" name="Slide Number Placeholder 3"/>
          <p:cNvSpPr>
            <a:spLocks noGrp="1"/>
          </p:cNvSpPr>
          <p:nvPr>
            <p:ph type="sldNum" sz="quarter" idx="10"/>
          </p:nvPr>
        </p:nvSpPr>
        <p:spPr/>
        <p:txBody>
          <a:bodyPr/>
          <a:lstStyle/>
          <a:p>
            <a:fld id="{24D6EBED-C67D-416E-8CA6-2F39602DA113}" type="slidenum">
              <a:rPr lang="en-US" altLang="en-US" smtClean="0"/>
              <a:pPr/>
              <a:t>56</a:t>
            </a:fld>
            <a:endParaRPr lang="en-US" altLang="en-US"/>
          </a:p>
        </p:txBody>
      </p:sp>
    </p:spTree>
    <p:extLst>
      <p:ext uri="{BB962C8B-B14F-4D97-AF65-F5344CB8AC3E}">
        <p14:creationId xmlns:p14="http://schemas.microsoft.com/office/powerpoint/2010/main" val="17305830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Anscombe’s Quartet</a:t>
            </a:r>
          </a:p>
          <a:p>
            <a:pPr marL="171450" indent="-171450">
              <a:buFontTx/>
              <a:buChar char="-"/>
            </a:pPr>
            <a:r>
              <a:rPr lang="en-US" baseline="0" dirty="0" smtClean="0"/>
              <a:t>Appear very different when graphed!!</a:t>
            </a:r>
          </a:p>
          <a:p>
            <a:pPr marL="628650" lvl="1" indent="-171450">
              <a:buFontTx/>
              <a:buChar char="-"/>
            </a:pPr>
            <a:r>
              <a:rPr lang="en-US" baseline="0" dirty="0" smtClean="0"/>
              <a:t>Scatter 1: simple linear relationship (following assumption of normality)</a:t>
            </a:r>
          </a:p>
          <a:p>
            <a:pPr marL="628650" lvl="1" indent="-171450">
              <a:buFontTx/>
              <a:buChar char="-"/>
            </a:pPr>
            <a:r>
              <a:rPr lang="en-US" baseline="0" dirty="0" smtClean="0"/>
              <a:t>Scatter 2: not distributed normally; relationship between two variables (non-linear); Pearson correlation coefficient is not relevant; quadratic structure</a:t>
            </a:r>
          </a:p>
          <a:p>
            <a:pPr marL="628650" lvl="1" indent="-171450">
              <a:buFontTx/>
              <a:buChar char="-"/>
            </a:pPr>
            <a:r>
              <a:rPr lang="en-US" baseline="0" dirty="0" smtClean="0"/>
              <a:t>Scatter 3: linear distribution, but with a different regression line (offset by one outlier exerting influence to alter regression and lower correlation coefficient from 1 to 0.816); removal of the outlier results in a trend linear with a near perfect linear fit</a:t>
            </a:r>
          </a:p>
          <a:p>
            <a:pPr marL="628650" lvl="1" indent="-171450">
              <a:buFontTx/>
              <a:buChar char="-"/>
            </a:pPr>
            <a:r>
              <a:rPr lang="en-US" baseline="0" dirty="0" smtClean="0"/>
              <a:t>Scatter 4: one outlier is enough to produce high correlation coefficient, even thought the relationship between the two variables is not linear</a:t>
            </a:r>
            <a:endParaRPr lang="en-US" dirty="0" smtClean="0"/>
          </a:p>
          <a:p>
            <a:r>
              <a:rPr lang="en-US" dirty="0" smtClean="0"/>
              <a:t>	* Leverage point – extreme outlier; extreme distance</a:t>
            </a:r>
            <a:r>
              <a:rPr lang="en-US" baseline="0" dirty="0" smtClean="0"/>
              <a:t> from general trend of the data causes the regression line to pass through or near the data point</a:t>
            </a:r>
            <a:endParaRPr lang="en-US" dirty="0" smtClean="0"/>
          </a:p>
          <a:p>
            <a:pPr marL="628650" lvl="1" indent="-171450">
              <a:buFontTx/>
              <a:buChar char="-"/>
            </a:pPr>
            <a:endParaRPr lang="en-US" baseline="0" dirty="0" smtClean="0"/>
          </a:p>
          <a:p>
            <a:pPr marL="171450" lvl="0" indent="-171450">
              <a:buFontTx/>
              <a:buChar char="-"/>
            </a:pPr>
            <a:r>
              <a:rPr lang="en-US" baseline="0" dirty="0" smtClean="0"/>
              <a:t>Demonstrates the importance of graphing data before analyzing it according to a particular type of relationship</a:t>
            </a:r>
          </a:p>
          <a:p>
            <a:pPr marL="171450" lvl="0" indent="-171450">
              <a:buFontTx/>
              <a:buChar char="-"/>
            </a:pPr>
            <a:r>
              <a:rPr lang="en-US" baseline="0" dirty="0" smtClean="0"/>
              <a:t>Demonstrates inadequacies of basic statistic properties for describing real data sets</a:t>
            </a:r>
          </a:p>
          <a:p>
            <a:pPr marL="171450" lvl="0" indent="-171450">
              <a:buFontTx/>
              <a:buChar char="-"/>
            </a:pPr>
            <a:r>
              <a:rPr lang="en-US" baseline="0" dirty="0" smtClean="0"/>
              <a:t>Demonstrates the effect of outliers on statistical properties</a:t>
            </a:r>
          </a:p>
          <a:p>
            <a:endParaRPr lang="en-US" dirty="0" smtClean="0"/>
          </a:p>
          <a:p>
            <a:r>
              <a:rPr lang="en-US" dirty="0" smtClean="0"/>
              <a:t>Handling outliers:</a:t>
            </a:r>
          </a:p>
          <a:p>
            <a:pPr marL="228600" indent="-228600">
              <a:buAutoNum type="arabicParenR"/>
            </a:pPr>
            <a:r>
              <a:rPr lang="en-US" baseline="0" dirty="0" smtClean="0"/>
              <a:t>Remove them</a:t>
            </a:r>
          </a:p>
          <a:p>
            <a:pPr marL="228600" indent="-228600">
              <a:buAutoNum type="arabicParenR"/>
            </a:pPr>
            <a:r>
              <a:rPr lang="en-US" baseline="0" dirty="0" smtClean="0"/>
              <a:t>Separate them and create separate models for them</a:t>
            </a:r>
          </a:p>
          <a:p>
            <a:pPr marL="685800" marR="0" lvl="1" indent="-228600" algn="l" defTabSz="914400" rtl="0" eaLnBrk="0" fontAlgn="base" latinLnBrk="0" hangingPunct="0">
              <a:lnSpc>
                <a:spcPct val="100000"/>
              </a:lnSpc>
              <a:spcBef>
                <a:spcPct val="30000"/>
              </a:spcBef>
              <a:spcAft>
                <a:spcPct val="0"/>
              </a:spcAft>
              <a:buClrTx/>
              <a:buSzTx/>
              <a:buFontTx/>
              <a:buAutoNum type="arabicParenR"/>
              <a:tabLst/>
              <a:defRPr/>
            </a:pPr>
            <a:r>
              <a:rPr lang="en-US" baseline="0" dirty="0" smtClean="0"/>
              <a:t>EX: </a:t>
            </a:r>
            <a:r>
              <a:rPr lang="en-US" sz="1200" i="0" baseline="0" dirty="0" smtClean="0"/>
              <a:t>Fraud detection – want to understand why this is happening and what the outlier represents</a:t>
            </a:r>
            <a:endParaRPr lang="en-US" baseline="0" dirty="0" smtClean="0"/>
          </a:p>
          <a:p>
            <a:pPr marL="228600" indent="-228600">
              <a:buAutoNum type="arabicParenR"/>
            </a:pPr>
            <a:r>
              <a:rPr lang="en-US" baseline="0" dirty="0" smtClean="0"/>
              <a:t>Transform so that they are no longer outliers through standardization and normalization methods</a:t>
            </a:r>
          </a:p>
          <a:p>
            <a:pPr marL="228600" indent="-228600">
              <a:buAutoNum type="arabicParenR"/>
            </a:pPr>
            <a:r>
              <a:rPr lang="en-US" baseline="0" dirty="0" smtClean="0"/>
              <a:t>Bin the data (outlier bin)</a:t>
            </a:r>
          </a:p>
          <a:p>
            <a:pPr marL="228600" indent="-228600">
              <a:buAutoNum type="arabicParenR"/>
            </a:pPr>
            <a:r>
              <a:rPr lang="en-US" baseline="0" dirty="0" smtClean="0"/>
              <a:t>Leave them in the data without modification.</a:t>
            </a:r>
          </a:p>
          <a:p>
            <a:endParaRPr lang="en-US" dirty="0" smtClean="0"/>
          </a:p>
          <a:p>
            <a:endParaRPr lang="en-US" dirty="0" smtClean="0"/>
          </a:p>
          <a:p>
            <a:pPr marL="0" marR="0" indent="0" algn="l" defTabSz="914400" rtl="0" eaLnBrk="1" fontAlgn="base" latinLnBrk="0" hangingPunct="1">
              <a:lnSpc>
                <a:spcPct val="100000"/>
              </a:lnSpc>
              <a:spcBef>
                <a:spcPct val="0"/>
              </a:spcBef>
              <a:spcAft>
                <a:spcPct val="0"/>
              </a:spcAft>
              <a:buClrTx/>
              <a:buSzTx/>
              <a:buFontTx/>
              <a:buNone/>
              <a:tabLst/>
              <a:defRPr/>
            </a:pPr>
            <a:r>
              <a:rPr lang="en-US" sz="1200" b="0" u="none" kern="1200" dirty="0" smtClean="0">
                <a:solidFill>
                  <a:schemeClr val="tx1"/>
                </a:solidFill>
                <a:effectLst/>
                <a:latin typeface="Times New Roman"/>
                <a:ea typeface="ＭＳ Ｐゴシック" charset="0"/>
                <a:cs typeface="ＭＳ Ｐゴシック" charset="0"/>
              </a:rPr>
              <a:t>&gt;&gt;&gt;&gt;&gt;&gt;&gt;&gt;&gt;&gt;&gt;&gt;&gt;&gt;&gt;&gt;&gt;&gt;&gt;&gt;&gt;&gt;&gt;&gt;&gt;&gt;&gt;&gt;&gt;&gt;&gt;&gt;&gt;&gt;&gt;&gt;&gt;&gt;&gt;&gt;&gt;&gt;&gt;&gt;&gt;&gt;&gt;&gt;&gt;&gt;&gt;&gt;&gt;&gt;&gt;&gt;&gt;&gt;&gt;&gt;&gt;&gt;&gt;&gt;&gt;&gt;&gt;&gt;&gt;&gt;&gt;&gt;&gt;&gt;&gt;&gt;&gt;&gt;&gt;&gt;&gt;&gt;&gt;&gt;&gt;&gt;&gt;&gt;&gt;&gt;&gt;&gt;&gt;&gt;&gt;&gt;&gt;&gt;&gt;</a:t>
            </a:r>
          </a:p>
          <a:p>
            <a:pPr marL="0" marR="0" indent="0" algn="l" defTabSz="914400" rtl="0" eaLnBrk="1" fontAlgn="base" latinLnBrk="0" hangingPunct="1">
              <a:lnSpc>
                <a:spcPct val="100000"/>
              </a:lnSpc>
              <a:spcBef>
                <a:spcPct val="0"/>
              </a:spcBef>
              <a:spcAft>
                <a:spcPct val="0"/>
              </a:spcAft>
              <a:buClrTx/>
              <a:buSzTx/>
              <a:buFontTx/>
              <a:buNone/>
              <a:tabLst/>
              <a:defRPr/>
            </a:pPr>
            <a:r>
              <a:rPr lang="en-US" sz="1200" b="0" i="1" u="none" kern="1200" dirty="0" smtClean="0">
                <a:solidFill>
                  <a:schemeClr val="tx1"/>
                </a:solidFill>
                <a:effectLst/>
                <a:latin typeface="Times New Roman"/>
                <a:ea typeface="ＭＳ Ｐゴシック" charset="0"/>
                <a:cs typeface="ＭＳ Ｐゴシック" charset="0"/>
              </a:rPr>
              <a:t>Narrative:</a:t>
            </a:r>
          </a:p>
          <a:p>
            <a:r>
              <a:rPr lang="en-US" dirty="0" smtClean="0"/>
              <a:t>As we can see here, the samples look incredibly different when graphed!  Plotting</a:t>
            </a:r>
            <a:r>
              <a:rPr lang="en-US" baseline="0" dirty="0" smtClean="0"/>
              <a:t> the residuals vs. the fitted values gives us additional information about the fit of the model in each of the data sets.  Scatter 1 is a good fit because the scatter plot looks like noise.  The other plots show patterns in the residuals, indicating that a linear relationship model is not appropriate for the data.</a:t>
            </a:r>
            <a:endParaRPr lang="en-US" dirty="0" smtClean="0"/>
          </a:p>
          <a:p>
            <a:endParaRPr lang="en-US" dirty="0" smtClean="0"/>
          </a:p>
          <a:p>
            <a:r>
              <a:rPr lang="en-US" dirty="0" smtClean="0"/>
              <a:t>We can then ask ourselves, why might th</a:t>
            </a:r>
            <a:r>
              <a:rPr lang="en-US" baseline="0" dirty="0" smtClean="0"/>
              <a:t>e linear model given not be ideal?  In the second plot, we can clearly see that the data has a quadratic structure.  Therefore, a corresponding quadratic relationship model would be more appropriate.  However, in Scatter 3 and 4, the situation is a bit more interesting.  In each of these scenarios, singular outlier points offset the regression lines.  In Scatter 3, the regression line is only slightly offset from the linear pattern of the majority of the data, and removal of the singular outlier would result in a </a:t>
            </a:r>
            <a:r>
              <a:rPr lang="en-US" baseline="0" dirty="0" err="1" smtClean="0"/>
              <a:t>trendline</a:t>
            </a:r>
            <a:r>
              <a:rPr lang="en-US" baseline="0" dirty="0" smtClean="0"/>
              <a:t> with near perfect linear fit.  In Scatter 4, the singular outlier is significant enough that it is causing a high correlation coefficient and the regression line to pass through it even though the relationship between the two variables is not linear.  </a:t>
            </a:r>
          </a:p>
          <a:p>
            <a:endParaRPr lang="en-US" baseline="0" dirty="0" smtClean="0"/>
          </a:p>
          <a:p>
            <a:r>
              <a:rPr lang="en-US" baseline="0" dirty="0" smtClean="0"/>
              <a:t>So, if we see something interesting like this in our graphs how do we know if there is an outlier.  And how do we know what exactly an outlier is for that matter?  </a:t>
            </a:r>
          </a:p>
          <a:p>
            <a:endParaRPr lang="en-US" baseline="0" dirty="0" smtClean="0"/>
          </a:p>
          <a:p>
            <a:r>
              <a:rPr lang="en-US" baseline="0" dirty="0" smtClean="0"/>
              <a:t>Technically, an outlier is any unusual or suspect point that is far away from the rest of the data.  </a:t>
            </a:r>
            <a:r>
              <a:rPr lang="en-US" baseline="0" dirty="0" err="1" smtClean="0"/>
              <a:t>Anscomble</a:t>
            </a:r>
            <a:r>
              <a:rPr lang="en-US" baseline="0" dirty="0" smtClean="0"/>
              <a:t> gave an example to illustrate this definition further. </a:t>
            </a:r>
            <a:r>
              <a:rPr lang="en-US" sz="1200" b="0" i="0" kern="1200" dirty="0" smtClean="0">
                <a:solidFill>
                  <a:schemeClr val="tx1"/>
                </a:solidFill>
                <a:effectLst/>
                <a:latin typeface="Times New Roman"/>
                <a:ea typeface="ＭＳ Ｐゴシック" charset="0"/>
                <a:cs typeface="ＭＳ Ｐゴシック" charset="0"/>
              </a:rPr>
              <a:t>He described a study on education, where he studied per-capita expenditures for public schools in the 50 U.S. states and the District of Columbia.  Alaska is a bit of an outlier, so it moves the regression line away from the mainstream.  However,</a:t>
            </a:r>
            <a:r>
              <a:rPr lang="en-US" sz="1200" b="0" i="0" kern="1200" baseline="0" dirty="0" smtClean="0">
                <a:solidFill>
                  <a:schemeClr val="tx1"/>
                </a:solidFill>
                <a:effectLst/>
                <a:latin typeface="Times New Roman"/>
                <a:ea typeface="ＭＳ Ｐゴシック" charset="0"/>
                <a:cs typeface="ＭＳ Ｐゴシック" charset="0"/>
              </a:rPr>
              <a:t> if </a:t>
            </a:r>
            <a:r>
              <a:rPr lang="en-US" sz="1200" b="0" i="0" kern="1200" baseline="0" dirty="0" err="1" smtClean="0">
                <a:solidFill>
                  <a:schemeClr val="tx1"/>
                </a:solidFill>
                <a:effectLst/>
                <a:latin typeface="Times New Roman"/>
                <a:ea typeface="ＭＳ Ｐゴシック" charset="0"/>
                <a:cs typeface="ＭＳ Ｐゴシック" charset="0"/>
              </a:rPr>
              <a:t>Alasksa</a:t>
            </a:r>
            <a:r>
              <a:rPr lang="en-US" sz="1200" b="0" i="0" kern="1200" baseline="0" dirty="0" smtClean="0">
                <a:solidFill>
                  <a:schemeClr val="tx1"/>
                </a:solidFill>
                <a:effectLst/>
                <a:latin typeface="Times New Roman"/>
                <a:ea typeface="ＭＳ Ｐゴシック" charset="0"/>
                <a:cs typeface="ＭＳ Ｐゴシック" charset="0"/>
              </a:rPr>
              <a:t> is removed before computing the regression, another state will become an outlier.  Repeating this cycle may continually reveal “new” outliers.  How, then, do we know when to stop?</a:t>
            </a:r>
            <a:endParaRPr lang="en-US" sz="1200" b="0" i="0" kern="1200" dirty="0" smtClean="0">
              <a:solidFill>
                <a:schemeClr val="tx1"/>
              </a:solidFill>
              <a:effectLst/>
              <a:latin typeface="Times New Roman"/>
              <a:ea typeface="ＭＳ Ｐゴシック" charset="0"/>
              <a:cs typeface="ＭＳ Ｐゴシック" charset="0"/>
            </a:endParaRPr>
          </a:p>
          <a:p>
            <a:endParaRPr lang="en-US" sz="1200" b="0" i="0" kern="1200" dirty="0" smtClean="0">
              <a:solidFill>
                <a:schemeClr val="tx1"/>
              </a:solidFill>
              <a:effectLst/>
              <a:latin typeface="Times New Roman"/>
              <a:ea typeface="ＭＳ Ｐゴシック" charset="0"/>
              <a:cs typeface="ＭＳ Ｐゴシック" charset="0"/>
            </a:endParaRPr>
          </a:p>
          <a:p>
            <a:r>
              <a:rPr lang="en-US" sz="1200" b="0" i="0" kern="1200" dirty="0" err="1" smtClean="0">
                <a:solidFill>
                  <a:schemeClr val="tx1"/>
                </a:solidFill>
                <a:effectLst/>
                <a:latin typeface="Times New Roman"/>
                <a:ea typeface="ＭＳ Ｐゴシック" charset="0"/>
                <a:cs typeface="ＭＳ Ｐゴシック" charset="0"/>
              </a:rPr>
              <a:t>Anscombe</a:t>
            </a:r>
            <a:r>
              <a:rPr lang="en-US" sz="1200" b="0" i="0" kern="1200" dirty="0" smtClean="0">
                <a:solidFill>
                  <a:schemeClr val="tx1"/>
                </a:solidFill>
                <a:effectLst/>
                <a:latin typeface="Times New Roman"/>
                <a:ea typeface="ＭＳ Ｐゴシック" charset="0"/>
                <a:cs typeface="ＭＳ Ｐゴシック" charset="0"/>
              </a:rPr>
              <a:t> argues that the correct answer is to show both the regression with Alaska, but also how much it contributes and what happens when it is removed.  The actual data, residuals</a:t>
            </a:r>
            <a:r>
              <a:rPr lang="en-US" sz="1200" b="0" i="0" kern="1200" baseline="0" dirty="0" smtClean="0">
                <a:solidFill>
                  <a:schemeClr val="tx1"/>
                </a:solidFill>
                <a:effectLst/>
                <a:latin typeface="Times New Roman"/>
                <a:ea typeface="ＭＳ Ｐゴシック" charset="0"/>
                <a:cs typeface="ＭＳ Ｐゴシック" charset="0"/>
              </a:rPr>
              <a:t> and other data can then be used to judge how well the model fits and when to stop removing outliers.</a:t>
            </a:r>
            <a:endParaRPr lang="en-US" sz="1200" b="0" i="0" kern="1200" dirty="0" smtClean="0">
              <a:solidFill>
                <a:schemeClr val="tx1"/>
              </a:solidFill>
              <a:effectLst/>
              <a:latin typeface="Times New Roman"/>
              <a:ea typeface="ＭＳ Ｐゴシック" charset="0"/>
              <a:cs typeface="ＭＳ Ｐゴシック" charset="0"/>
            </a:endParaRPr>
          </a:p>
          <a:p>
            <a:endParaRPr lang="en-US" sz="1200" b="0" i="0" kern="1200" dirty="0" smtClean="0">
              <a:solidFill>
                <a:schemeClr val="tx1"/>
              </a:solidFill>
              <a:effectLst/>
              <a:latin typeface="Times New Roman"/>
              <a:ea typeface="ＭＳ Ｐゴシック" charset="0"/>
              <a:cs typeface="ＭＳ Ｐゴシック" charset="0"/>
            </a:endParaRPr>
          </a:p>
          <a:p>
            <a:r>
              <a:rPr lang="en-US" dirty="0" smtClean="0"/>
              <a:t>In determining</a:t>
            </a:r>
            <a:r>
              <a:rPr lang="en-US" baseline="0" dirty="0" smtClean="0"/>
              <a:t> which outliers to remove and which to keep, you will likely consider whether or not those outliers are leverage points.  Leverage is a quantitative description of how far a point is from the rest of the points in the x-direction and measures how influential a point has the potential to be with respect to the regression line.  Moving a point with more leverage will have a greater probability of having a larger effect on the slope of the regression line.  Outliers with the highest leverage, also know as influential points, should be carefully inspected because they can have the largest influence on the model (good or bad) and thus how they are handled is very important.</a:t>
            </a:r>
            <a:endParaRPr lang="en-US" dirty="0" smtClean="0"/>
          </a:p>
          <a:p>
            <a:endParaRPr lang="en-US" dirty="0" smtClean="0"/>
          </a:p>
          <a:p>
            <a:r>
              <a:rPr lang="en-US" baseline="0" dirty="0" smtClean="0"/>
              <a:t>However, with a thorough understand of the outliers in your data and what they mean, you can begin take actions to remove them or mitigate their influence on others.  </a:t>
            </a:r>
          </a:p>
          <a:p>
            <a:endParaRPr lang="en-US" baseline="0" dirty="0" smtClean="0"/>
          </a:p>
          <a:p>
            <a:pPr marL="228600" indent="-228600">
              <a:buAutoNum type="arabicParenR"/>
            </a:pPr>
            <a:r>
              <a:rPr lang="en-US" baseline="0" dirty="0" smtClean="0"/>
              <a:t>We can remove outliers.  This is risky for many reasons.  For example, removing records associated with egregious fraud or with very best customer lifetime value from a data set can be beneficial when trying to model average or regular cases, but can be incredibly detriment when attempting to create a model to identify a subset of customer behavior that is particularly good or particularly bad.  </a:t>
            </a:r>
          </a:p>
          <a:p>
            <a:pPr marL="228600" indent="-228600">
              <a:buAutoNum type="arabicParenR"/>
            </a:pPr>
            <a:r>
              <a:rPr lang="en-US" baseline="0" dirty="0" smtClean="0"/>
              <a:t>We can separate outliers and create separate models for them.  This is beneficial in that it enables you to overcome the problem of deploying models that did not have outliers in the training data.  You can essentially create an ensemble where the overarching model is a decision trees that splits the data into the two model categories.</a:t>
            </a:r>
          </a:p>
          <a:p>
            <a:pPr marL="228600" indent="-228600">
              <a:buAutoNum type="arabicParenR"/>
            </a:pPr>
            <a:r>
              <a:rPr lang="en-US" baseline="0" dirty="0" smtClean="0"/>
              <a:t>We can transform outliers so they are no longer outliers through standardization and normalization methods.</a:t>
            </a:r>
          </a:p>
          <a:p>
            <a:pPr marL="228600" indent="-228600">
              <a:buAutoNum type="arabicParenR"/>
            </a:pPr>
            <a:r>
              <a:rPr lang="en-US" baseline="0" dirty="0" smtClean="0"/>
              <a:t>We can bin the data by first creating a single-column dummy variable to indicate that the variable is an outlier and then transforming outliers to this bin value to mitigate numeric affect of outlier on numeric algorithms.</a:t>
            </a:r>
          </a:p>
          <a:p>
            <a:pPr marL="228600" indent="-228600">
              <a:buAutoNum type="arabicParenR"/>
            </a:pPr>
            <a:r>
              <a:rPr lang="en-US" baseline="0" dirty="0" smtClean="0"/>
              <a:t>We can leave the outliers in the data without modification.</a:t>
            </a:r>
          </a:p>
          <a:p>
            <a:pPr marL="0" indent="0">
              <a:buNone/>
            </a:pPr>
            <a:endParaRPr lang="en-US" baseline="0"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If we tap into our business and data understanding, we will know that some outliers are extremes, some are data coded incorrectly, some are not extremes (i.e. profits less than 100 that occur very infrequently); may not be detected in anything other than visualization, but can cause algorithms to behave in unexpected ways (no numerical bias).  We must use this knowledge carefully so that we can know how outliers play into our model and mitigate outliers appropriately.</a:t>
            </a:r>
          </a:p>
          <a:p>
            <a:pPr marL="0" indent="0">
              <a:buNone/>
            </a:pPr>
            <a:endParaRPr lang="en-US" baseline="0" dirty="0" smtClean="0"/>
          </a:p>
          <a:p>
            <a:pPr marL="0" indent="0">
              <a:buNone/>
            </a:pPr>
            <a:endParaRPr lang="en-US" baseline="0" dirty="0" smtClean="0"/>
          </a:p>
        </p:txBody>
      </p:sp>
      <p:sp>
        <p:nvSpPr>
          <p:cNvPr id="4" name="Slide Number Placeholder 3"/>
          <p:cNvSpPr>
            <a:spLocks noGrp="1"/>
          </p:cNvSpPr>
          <p:nvPr>
            <p:ph type="sldNum" sz="quarter" idx="10"/>
          </p:nvPr>
        </p:nvSpPr>
        <p:spPr/>
        <p:txBody>
          <a:bodyPr/>
          <a:lstStyle/>
          <a:p>
            <a:fld id="{24D6EBED-C67D-416E-8CA6-2F39602DA113}" type="slidenum">
              <a:rPr lang="en-US" altLang="en-US" smtClean="0"/>
              <a:pPr/>
              <a:t>57</a:t>
            </a:fld>
            <a:endParaRPr lang="en-US" altLang="en-US"/>
          </a:p>
        </p:txBody>
      </p:sp>
    </p:spTree>
    <p:extLst>
      <p:ext uri="{BB962C8B-B14F-4D97-AF65-F5344CB8AC3E}">
        <p14:creationId xmlns:p14="http://schemas.microsoft.com/office/powerpoint/2010/main" val="389678748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0"/>
              </a:spcBef>
              <a:spcAft>
                <a:spcPct val="0"/>
              </a:spcAft>
              <a:buClrTx/>
              <a:buSzTx/>
              <a:buFontTx/>
              <a:buNone/>
              <a:tabLst/>
              <a:defRPr/>
            </a:pPr>
            <a:r>
              <a:rPr lang="en-US" sz="1200" b="0" u="none" kern="1200" dirty="0" smtClean="0">
                <a:solidFill>
                  <a:schemeClr val="tx1"/>
                </a:solidFill>
                <a:effectLst/>
                <a:latin typeface="Times New Roman"/>
                <a:ea typeface="ＭＳ Ｐゴシック" charset="0"/>
                <a:cs typeface="ＭＳ Ｐゴシック" charset="0"/>
              </a:rPr>
              <a:t>Constructing data by transforming existing variable data:</a:t>
            </a:r>
          </a:p>
          <a:p>
            <a:pPr marL="171450" marR="0" indent="-171450" algn="l" defTabSz="914400" rtl="0" eaLnBrk="1" fontAlgn="base" latinLnBrk="0" hangingPunct="1">
              <a:lnSpc>
                <a:spcPct val="100000"/>
              </a:lnSpc>
              <a:spcBef>
                <a:spcPct val="0"/>
              </a:spcBef>
              <a:spcAft>
                <a:spcPct val="0"/>
              </a:spcAft>
              <a:buClrTx/>
              <a:buSzTx/>
              <a:buFontTx/>
              <a:buChar char="-"/>
              <a:tabLst/>
              <a:defRPr/>
            </a:pPr>
            <a:r>
              <a:rPr lang="en-US" sz="1200" b="0" u="none" kern="1200" dirty="0" smtClean="0">
                <a:solidFill>
                  <a:schemeClr val="tx1"/>
                </a:solidFill>
                <a:effectLst/>
                <a:latin typeface="Times New Roman"/>
                <a:ea typeface="ＭＳ Ｐゴシック" charset="0"/>
                <a:cs typeface="ＭＳ Ｐゴシック" charset="0"/>
              </a:rPr>
              <a:t>EX: transforming variables</a:t>
            </a:r>
            <a:r>
              <a:rPr lang="en-US" sz="1200" b="0" u="none" kern="1200" baseline="0" dirty="0" smtClean="0">
                <a:solidFill>
                  <a:schemeClr val="tx1"/>
                </a:solidFill>
                <a:effectLst/>
                <a:latin typeface="Times New Roman"/>
                <a:ea typeface="ＭＳ Ｐゴシック" charset="0"/>
                <a:cs typeface="ＭＳ Ｐゴシック" charset="0"/>
              </a:rPr>
              <a:t> with exponential </a:t>
            </a:r>
            <a:r>
              <a:rPr lang="en-US" sz="1200" b="0" u="none" kern="1200" baseline="0" dirty="0" err="1" smtClean="0">
                <a:solidFill>
                  <a:schemeClr val="tx1"/>
                </a:solidFill>
                <a:effectLst/>
                <a:latin typeface="Times New Roman"/>
                <a:ea typeface="ＭＳ Ｐゴシック" charset="0"/>
                <a:cs typeface="ＭＳ Ｐゴシック" charset="0"/>
              </a:rPr>
              <a:t>relatioships</a:t>
            </a:r>
            <a:r>
              <a:rPr lang="en-US" sz="1200" b="0" u="none" kern="1200" baseline="0" dirty="0" smtClean="0">
                <a:solidFill>
                  <a:schemeClr val="tx1"/>
                </a:solidFill>
                <a:effectLst/>
                <a:latin typeface="Times New Roman"/>
                <a:ea typeface="ＭＳ Ｐゴシック" charset="0"/>
                <a:cs typeface="ＭＳ Ｐゴシック" charset="0"/>
              </a:rPr>
              <a:t> to linear data for use in parametric statistical modeling algorithms (LINEARIZATION)</a:t>
            </a:r>
            <a:endParaRPr lang="en-US" sz="1200" b="0" u="none" kern="1200" dirty="0" smtClean="0">
              <a:solidFill>
                <a:schemeClr val="tx1"/>
              </a:solidFill>
              <a:effectLst/>
              <a:latin typeface="Times New Roman"/>
              <a:ea typeface="ＭＳ Ｐゴシック" charset="0"/>
              <a:cs typeface="ＭＳ Ｐゴシック" charset="0"/>
            </a:endParaRPr>
          </a:p>
          <a:p>
            <a:pPr marL="0" marR="0" indent="0" algn="l" defTabSz="914400" rtl="0" eaLnBrk="1" fontAlgn="base" latinLnBrk="0" hangingPunct="1">
              <a:lnSpc>
                <a:spcPct val="100000"/>
              </a:lnSpc>
              <a:spcBef>
                <a:spcPct val="0"/>
              </a:spcBef>
              <a:spcAft>
                <a:spcPct val="0"/>
              </a:spcAft>
              <a:buClrTx/>
              <a:buSzTx/>
              <a:buFontTx/>
              <a:buNone/>
              <a:tabLst/>
              <a:defRPr/>
            </a:pPr>
            <a:endParaRPr lang="en-US" sz="1200" b="0" u="none" kern="1200" dirty="0" smtClean="0">
              <a:solidFill>
                <a:schemeClr val="tx1"/>
              </a:solidFill>
              <a:effectLst/>
              <a:latin typeface="Times New Roman"/>
              <a:ea typeface="ＭＳ Ｐゴシック" charset="0"/>
              <a:cs typeface="ＭＳ Ｐゴシック" charset="0"/>
            </a:endParaRPr>
          </a:p>
          <a:p>
            <a:pPr marL="0" marR="0" indent="0" algn="l" defTabSz="914400" rtl="0" eaLnBrk="1" fontAlgn="base" latinLnBrk="0" hangingPunct="1">
              <a:lnSpc>
                <a:spcPct val="100000"/>
              </a:lnSpc>
              <a:spcBef>
                <a:spcPct val="0"/>
              </a:spcBef>
              <a:spcAft>
                <a:spcPct val="0"/>
              </a:spcAft>
              <a:buClrTx/>
              <a:buSzTx/>
              <a:buFontTx/>
              <a:buNone/>
              <a:tabLst/>
              <a:defRPr/>
            </a:pPr>
            <a:endParaRPr lang="en-US" sz="1200" b="0" u="none" kern="1200" dirty="0" smtClean="0">
              <a:solidFill>
                <a:schemeClr val="tx1"/>
              </a:solidFill>
              <a:effectLst/>
              <a:latin typeface="Times New Roman"/>
              <a:ea typeface="ＭＳ Ｐゴシック" charset="0"/>
              <a:cs typeface="ＭＳ Ｐゴシック" charset="0"/>
            </a:endParaRPr>
          </a:p>
          <a:p>
            <a:pPr marL="0" marR="0" indent="0" algn="l" defTabSz="914400" rtl="0" eaLnBrk="1" fontAlgn="base" latinLnBrk="0" hangingPunct="1">
              <a:lnSpc>
                <a:spcPct val="100000"/>
              </a:lnSpc>
              <a:spcBef>
                <a:spcPct val="0"/>
              </a:spcBef>
              <a:spcAft>
                <a:spcPct val="0"/>
              </a:spcAft>
              <a:buClrTx/>
              <a:buSzTx/>
              <a:buFontTx/>
              <a:buNone/>
              <a:tabLst/>
              <a:defRPr/>
            </a:pPr>
            <a:r>
              <a:rPr lang="en-US" sz="1200" b="0" u="none" kern="1200" dirty="0" smtClean="0">
                <a:solidFill>
                  <a:schemeClr val="tx1"/>
                </a:solidFill>
                <a:effectLst/>
                <a:latin typeface="Times New Roman"/>
                <a:ea typeface="ＭＳ Ｐゴシック" charset="0"/>
                <a:cs typeface="ＭＳ Ｐゴシック" charset="0"/>
              </a:rPr>
              <a:t>&gt;&gt;&gt;&gt;&gt;&gt;&gt;&gt;&gt;&gt;&gt;&gt;&gt;&gt;&gt;&gt;&gt;&gt;&gt;&gt;&gt;&gt;&gt;&gt;&gt;&gt;&gt;&gt;&gt;&gt;&gt;&gt;&gt;&gt;&gt;&gt;&gt;&gt;&gt;&gt;&gt;&gt;&gt;&gt;&gt;&gt;&gt;&gt;&gt;&gt;&gt;&gt;&gt;&gt;&gt;&gt;&gt;&gt;&gt;&gt;&gt;&gt;&gt;&gt;&gt;&gt;&gt;&gt;&gt;&gt;&gt;&gt;&gt;&gt;&gt;&gt;&gt;&gt;&gt;&gt;&gt;&gt;&gt;&gt;&gt;&gt;&gt;&gt;&gt;&gt;&gt;&gt;&gt;&gt;&gt;&gt;&gt;&gt;&gt;</a:t>
            </a:r>
          </a:p>
          <a:p>
            <a:pPr marL="0" marR="0" indent="0" algn="l" defTabSz="914400" rtl="0" eaLnBrk="1" fontAlgn="base" latinLnBrk="0" hangingPunct="1">
              <a:lnSpc>
                <a:spcPct val="100000"/>
              </a:lnSpc>
              <a:spcBef>
                <a:spcPct val="0"/>
              </a:spcBef>
              <a:spcAft>
                <a:spcPct val="0"/>
              </a:spcAft>
              <a:buClrTx/>
              <a:buSzTx/>
              <a:buFontTx/>
              <a:buNone/>
              <a:tabLst/>
              <a:defRPr/>
            </a:pPr>
            <a:r>
              <a:rPr lang="en-US" sz="1200" b="0" i="1" u="none" kern="1200" dirty="0" smtClean="0">
                <a:solidFill>
                  <a:schemeClr val="tx1"/>
                </a:solidFill>
                <a:effectLst/>
                <a:latin typeface="Times New Roman"/>
                <a:ea typeface="ＭＳ Ｐゴシック" charset="0"/>
                <a:cs typeface="ＭＳ Ｐゴシック" charset="0"/>
              </a:rPr>
              <a:t>Narrative:</a:t>
            </a:r>
          </a:p>
          <a:p>
            <a:pPr marL="0" marR="0" indent="0" algn="l" defTabSz="914400" rtl="0" eaLnBrk="0" fontAlgn="base" latinLnBrk="0" hangingPunct="0">
              <a:lnSpc>
                <a:spcPct val="100000"/>
              </a:lnSpc>
              <a:spcBef>
                <a:spcPct val="30000"/>
              </a:spcBef>
              <a:spcAft>
                <a:spcPct val="0"/>
              </a:spcAft>
              <a:buClrTx/>
              <a:buSzTx/>
              <a:buFontTx/>
              <a:buNone/>
              <a:tabLst/>
              <a:defRPr/>
            </a:pPr>
            <a:r>
              <a:rPr lang="en-US" i="0" u="none" baseline="0" dirty="0" smtClean="0"/>
              <a:t>Many statistical routines assume each variable’s effects on the target to be linear.  When this assumption does not hold and variables form exponential curves, but the user still wants to implement parametric statistical modeling algorithms, these variables must be transformed to be linear.  </a:t>
            </a:r>
          </a:p>
        </p:txBody>
      </p:sp>
      <p:sp>
        <p:nvSpPr>
          <p:cNvPr id="4" name="Slide Number Placeholder 3"/>
          <p:cNvSpPr>
            <a:spLocks noGrp="1"/>
          </p:cNvSpPr>
          <p:nvPr>
            <p:ph type="sldNum" sz="quarter" idx="10"/>
          </p:nvPr>
        </p:nvSpPr>
        <p:spPr/>
        <p:txBody>
          <a:bodyPr/>
          <a:lstStyle/>
          <a:p>
            <a:fld id="{24D6EBED-C67D-416E-8CA6-2F39602DA113}" type="slidenum">
              <a:rPr lang="en-US" altLang="en-US" smtClean="0"/>
              <a:pPr/>
              <a:t>58</a:t>
            </a:fld>
            <a:endParaRPr lang="en-US" altLang="en-US"/>
          </a:p>
        </p:txBody>
      </p:sp>
    </p:spTree>
    <p:extLst>
      <p:ext uri="{BB962C8B-B14F-4D97-AF65-F5344CB8AC3E}">
        <p14:creationId xmlns:p14="http://schemas.microsoft.com/office/powerpoint/2010/main" val="88474024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0"/>
              </a:spcBef>
              <a:spcAft>
                <a:spcPct val="0"/>
              </a:spcAft>
              <a:buClrTx/>
              <a:buSzTx/>
              <a:buFontTx/>
              <a:buNone/>
              <a:tabLst/>
              <a:defRPr/>
            </a:pPr>
            <a:r>
              <a:rPr lang="en-US" sz="1200" b="0" u="none" kern="1200" dirty="0" smtClean="0">
                <a:solidFill>
                  <a:schemeClr val="tx1"/>
                </a:solidFill>
                <a:effectLst/>
                <a:latin typeface="Times New Roman"/>
                <a:ea typeface="ＭＳ Ｐゴシック" charset="0"/>
                <a:cs typeface="ＭＳ Ｐゴシック" charset="0"/>
              </a:rPr>
              <a:t>Constructing data by transforming existing variable data:</a:t>
            </a:r>
          </a:p>
          <a:p>
            <a:pPr marL="171450" marR="0" indent="-171450" algn="l" defTabSz="914400" rtl="0" eaLnBrk="1" fontAlgn="base" latinLnBrk="0" hangingPunct="1">
              <a:lnSpc>
                <a:spcPct val="100000"/>
              </a:lnSpc>
              <a:spcBef>
                <a:spcPct val="0"/>
              </a:spcBef>
              <a:spcAft>
                <a:spcPct val="0"/>
              </a:spcAft>
              <a:buClrTx/>
              <a:buSzTx/>
              <a:buFontTx/>
              <a:buChar char="-"/>
              <a:tabLst/>
              <a:defRPr/>
            </a:pPr>
            <a:r>
              <a:rPr lang="en-US" sz="1200" b="0" u="none" kern="1200" dirty="0" smtClean="0">
                <a:solidFill>
                  <a:schemeClr val="tx1"/>
                </a:solidFill>
                <a:effectLst/>
                <a:latin typeface="Times New Roman"/>
                <a:ea typeface="ＭＳ Ｐゴシック" charset="0"/>
                <a:cs typeface="ＭＳ Ｐゴシック" charset="0"/>
              </a:rPr>
              <a:t>Problem</a:t>
            </a:r>
            <a:r>
              <a:rPr lang="en-US" sz="1200" b="0" u="none" kern="1200" baseline="0" dirty="0" smtClean="0">
                <a:solidFill>
                  <a:schemeClr val="tx1"/>
                </a:solidFill>
                <a:effectLst/>
                <a:latin typeface="Times New Roman"/>
                <a:ea typeface="ＭＳ Ｐゴシック" charset="0"/>
                <a:cs typeface="ＭＳ Ｐゴシック" charset="0"/>
              </a:rPr>
              <a:t> example: </a:t>
            </a:r>
            <a:r>
              <a:rPr lang="en-US" i="0" u="none" baseline="0" dirty="0" smtClean="0"/>
              <a:t>data that has positive skew, linear regression-nearest neighbor, K-Means will produce models with bias because of the positive tail of the distribution</a:t>
            </a:r>
          </a:p>
          <a:p>
            <a:pPr marL="171450" marR="0" indent="-171450" algn="l" defTabSz="914400" rtl="0" eaLnBrk="1" fontAlgn="base" latinLnBrk="0" hangingPunct="1">
              <a:lnSpc>
                <a:spcPct val="100000"/>
              </a:lnSpc>
              <a:spcBef>
                <a:spcPct val="0"/>
              </a:spcBef>
              <a:spcAft>
                <a:spcPct val="0"/>
              </a:spcAft>
              <a:buClrTx/>
              <a:buSzTx/>
              <a:buFontTx/>
              <a:buChar char="-"/>
              <a:tabLst/>
              <a:defRPr/>
            </a:pPr>
            <a:r>
              <a:rPr lang="en-US" sz="1200" b="0" u="none" kern="1200" dirty="0" smtClean="0">
                <a:solidFill>
                  <a:schemeClr val="tx1"/>
                </a:solidFill>
                <a:effectLst/>
                <a:latin typeface="Times New Roman"/>
                <a:ea typeface="ＭＳ Ｐゴシック" charset="0"/>
                <a:cs typeface="ＭＳ Ｐゴシック" charset="0"/>
              </a:rPr>
              <a:t>Normalization</a:t>
            </a:r>
            <a:r>
              <a:rPr lang="en-US" sz="1200" b="0" u="none" kern="1200" baseline="0" dirty="0" smtClean="0">
                <a:solidFill>
                  <a:schemeClr val="tx1"/>
                </a:solidFill>
                <a:effectLst/>
                <a:latin typeface="Times New Roman"/>
                <a:ea typeface="ＭＳ Ｐゴシック" charset="0"/>
                <a:cs typeface="ＭＳ Ｐゴシック" charset="0"/>
              </a:rPr>
              <a:t> methods that can help:</a:t>
            </a:r>
          </a:p>
          <a:p>
            <a:pPr marL="628650" marR="0" lvl="1" indent="-171450" algn="l" defTabSz="914400" rtl="0" eaLnBrk="1" fontAlgn="base" latinLnBrk="0" hangingPunct="1">
              <a:lnSpc>
                <a:spcPct val="100000"/>
              </a:lnSpc>
              <a:spcBef>
                <a:spcPct val="0"/>
              </a:spcBef>
              <a:spcAft>
                <a:spcPct val="0"/>
              </a:spcAft>
              <a:buClrTx/>
              <a:buSzTx/>
              <a:buFontTx/>
              <a:buChar char="-"/>
              <a:tabLst/>
              <a:defRPr/>
            </a:pPr>
            <a:r>
              <a:rPr lang="en-US" i="0" u="none" baseline="0" dirty="0" smtClean="0"/>
              <a:t>Correcting positive skew: log transform, multiplicative inverse, square root (reduce larger values more and reduce smaller values less)</a:t>
            </a:r>
          </a:p>
          <a:p>
            <a:pPr marL="628650" marR="0" lvl="1" indent="-171450" algn="l" defTabSz="914400" rtl="0" eaLnBrk="1" fontAlgn="base" latinLnBrk="0" hangingPunct="1">
              <a:lnSpc>
                <a:spcPct val="100000"/>
              </a:lnSpc>
              <a:spcBef>
                <a:spcPct val="0"/>
              </a:spcBef>
              <a:spcAft>
                <a:spcPct val="0"/>
              </a:spcAft>
              <a:buClrTx/>
              <a:buSzTx/>
              <a:buFontTx/>
              <a:buChar char="-"/>
              <a:tabLst/>
              <a:defRPr/>
            </a:pPr>
            <a:r>
              <a:rPr lang="en-US" i="0" u="none" baseline="0" dirty="0" smtClean="0"/>
              <a:t>Correcting negative skew: power transformation (scale by magnitude first)</a:t>
            </a:r>
          </a:p>
          <a:p>
            <a:pPr marL="0" marR="0" indent="0" algn="l" defTabSz="914400" rtl="0" eaLnBrk="1" fontAlgn="base" latinLnBrk="0" hangingPunct="1">
              <a:lnSpc>
                <a:spcPct val="100000"/>
              </a:lnSpc>
              <a:spcBef>
                <a:spcPct val="0"/>
              </a:spcBef>
              <a:spcAft>
                <a:spcPct val="0"/>
              </a:spcAft>
              <a:buClrTx/>
              <a:buSzTx/>
              <a:buFontTx/>
              <a:buNone/>
              <a:tabLst/>
              <a:defRPr/>
            </a:pPr>
            <a:endParaRPr lang="en-US" sz="1200" b="0" u="none" kern="1200" dirty="0" smtClean="0">
              <a:solidFill>
                <a:schemeClr val="tx1"/>
              </a:solidFill>
              <a:effectLst/>
              <a:latin typeface="Times New Roman"/>
              <a:ea typeface="ＭＳ Ｐゴシック" charset="0"/>
              <a:cs typeface="ＭＳ Ｐゴシック" charset="0"/>
            </a:endParaRPr>
          </a:p>
          <a:p>
            <a:pPr marL="0" marR="0" indent="0" algn="l" defTabSz="914400" rtl="0" eaLnBrk="1" fontAlgn="base" latinLnBrk="0" hangingPunct="1">
              <a:lnSpc>
                <a:spcPct val="100000"/>
              </a:lnSpc>
              <a:spcBef>
                <a:spcPct val="0"/>
              </a:spcBef>
              <a:spcAft>
                <a:spcPct val="0"/>
              </a:spcAft>
              <a:buClrTx/>
              <a:buSzTx/>
              <a:buFontTx/>
              <a:buNone/>
              <a:tabLst/>
              <a:defRPr/>
            </a:pPr>
            <a:endParaRPr lang="en-US" sz="1200" b="0" u="none" kern="1200" dirty="0" smtClean="0">
              <a:solidFill>
                <a:schemeClr val="tx1"/>
              </a:solidFill>
              <a:effectLst/>
              <a:latin typeface="Times New Roman"/>
              <a:ea typeface="ＭＳ Ｐゴシック" charset="0"/>
              <a:cs typeface="ＭＳ Ｐゴシック" charset="0"/>
            </a:endParaRPr>
          </a:p>
          <a:p>
            <a:pPr marL="0" marR="0" indent="0" algn="l" defTabSz="914400" rtl="0" eaLnBrk="1" fontAlgn="base" latinLnBrk="0" hangingPunct="1">
              <a:lnSpc>
                <a:spcPct val="100000"/>
              </a:lnSpc>
              <a:spcBef>
                <a:spcPct val="0"/>
              </a:spcBef>
              <a:spcAft>
                <a:spcPct val="0"/>
              </a:spcAft>
              <a:buClrTx/>
              <a:buSzTx/>
              <a:buFontTx/>
              <a:buNone/>
              <a:tabLst/>
              <a:defRPr/>
            </a:pPr>
            <a:r>
              <a:rPr lang="en-US" sz="1200" b="0" u="none" kern="1200" dirty="0" smtClean="0">
                <a:solidFill>
                  <a:schemeClr val="tx1"/>
                </a:solidFill>
                <a:effectLst/>
                <a:latin typeface="Times New Roman"/>
                <a:ea typeface="ＭＳ Ｐゴシック" charset="0"/>
                <a:cs typeface="ＭＳ Ｐゴシック" charset="0"/>
              </a:rPr>
              <a:t>&gt;&gt;&gt;&gt;&gt;&gt;&gt;&gt;&gt;&gt;&gt;&gt;&gt;&gt;&gt;&gt;&gt;&gt;&gt;&gt;&gt;&gt;&gt;&gt;&gt;&gt;&gt;&gt;&gt;&gt;&gt;&gt;&gt;&gt;&gt;&gt;&gt;&gt;&gt;&gt;&gt;&gt;&gt;&gt;&gt;&gt;&gt;&gt;&gt;&gt;&gt;&gt;&gt;&gt;&gt;&gt;&gt;&gt;&gt;&gt;&gt;&gt;&gt;&gt;&gt;&gt;&gt;&gt;&gt;&gt;&gt;&gt;&gt;&gt;&gt;&gt;&gt;&gt;&gt;&gt;&gt;&gt;&gt;&gt;&gt;&gt;&gt;&gt;&gt;&gt;&gt;&gt;&gt;&gt;&gt;&gt;&gt;&gt;&gt;</a:t>
            </a:r>
          </a:p>
          <a:p>
            <a:pPr marL="0" marR="0" indent="0" algn="l" defTabSz="914400" rtl="0" eaLnBrk="1" fontAlgn="base" latinLnBrk="0" hangingPunct="1">
              <a:lnSpc>
                <a:spcPct val="100000"/>
              </a:lnSpc>
              <a:spcBef>
                <a:spcPct val="0"/>
              </a:spcBef>
              <a:spcAft>
                <a:spcPct val="0"/>
              </a:spcAft>
              <a:buClrTx/>
              <a:buSzTx/>
              <a:buFontTx/>
              <a:buNone/>
              <a:tabLst/>
              <a:defRPr/>
            </a:pPr>
            <a:r>
              <a:rPr lang="en-US" sz="1200" b="0" i="1" u="none" kern="1200" dirty="0" smtClean="0">
                <a:solidFill>
                  <a:schemeClr val="tx1"/>
                </a:solidFill>
                <a:effectLst/>
                <a:latin typeface="Times New Roman"/>
                <a:ea typeface="ＭＳ Ｐゴシック" charset="0"/>
                <a:cs typeface="ＭＳ Ｐゴシック" charset="0"/>
              </a:rPr>
              <a:t>Narrative:</a:t>
            </a:r>
          </a:p>
          <a:p>
            <a:pPr marL="0" marR="0" indent="0" algn="l" defTabSz="914400" rtl="0" eaLnBrk="1" fontAlgn="base" latinLnBrk="0" hangingPunct="1">
              <a:lnSpc>
                <a:spcPct val="100000"/>
              </a:lnSpc>
              <a:spcBef>
                <a:spcPct val="0"/>
              </a:spcBef>
              <a:spcAft>
                <a:spcPct val="0"/>
              </a:spcAft>
              <a:buClrTx/>
              <a:buSzTx/>
              <a:buFontTx/>
              <a:buNone/>
              <a:tabLst/>
              <a:defRPr/>
            </a:pPr>
            <a:r>
              <a:rPr lang="en-US" i="0" u="none" baseline="0" dirty="0" smtClean="0"/>
              <a:t>As an example of the bias that can occur with raw data, data that has positive skew, linear regression-nearest neighbor, K-Means will produce models with bias because of the positive tail of the distribution (coefficient and influence of variables are more sensitive to the tails of the skewed distribution than one would find if the data were normally distributed).  </a:t>
            </a:r>
          </a:p>
          <a:p>
            <a:pPr marL="0" marR="0" indent="0" algn="l" defTabSz="914400" rtl="0" eaLnBrk="1" fontAlgn="base" latinLnBrk="0" hangingPunct="1">
              <a:lnSpc>
                <a:spcPct val="100000"/>
              </a:lnSpc>
              <a:spcBef>
                <a:spcPct val="0"/>
              </a:spcBef>
              <a:spcAft>
                <a:spcPct val="0"/>
              </a:spcAft>
              <a:buClrTx/>
              <a:buSzTx/>
              <a:buFontTx/>
              <a:buNone/>
              <a:tabLst/>
              <a:defRPr/>
            </a:pPr>
            <a:endParaRPr lang="en-US" i="0" u="none" baseline="0" dirty="0" smtClean="0"/>
          </a:p>
          <a:p>
            <a:pPr marL="0" marR="0" indent="0" algn="l" defTabSz="914400" rtl="0" eaLnBrk="1" fontAlgn="base" latinLnBrk="0" hangingPunct="1">
              <a:lnSpc>
                <a:spcPct val="100000"/>
              </a:lnSpc>
              <a:spcBef>
                <a:spcPct val="0"/>
              </a:spcBef>
              <a:spcAft>
                <a:spcPct val="0"/>
              </a:spcAft>
              <a:buClrTx/>
              <a:buSzTx/>
              <a:buFontTx/>
              <a:buNone/>
              <a:tabLst/>
              <a:defRPr/>
            </a:pPr>
            <a:r>
              <a:rPr lang="en-US" i="0" u="none" baseline="0" dirty="0" smtClean="0"/>
              <a:t>Normalization and standardization activities thankfully can help us correct such problems.  You can see above how standardization (z-scores shifting mean to 0 and SD to 1) transforms value distributions to the normal distribution.  Other methods can be used in a similar fashion to make data more amenable to modeling.  To correct positively-skewed data, log transform, multiplicative inverse, and square root transformations are often most helpful.  On the other hand, to correct negative skew, power transformation is typically the transformation method of choice.</a:t>
            </a:r>
          </a:p>
          <a:p>
            <a:pPr marL="0" indent="0">
              <a:buNone/>
            </a:pPr>
            <a:endParaRPr lang="en-US" baseline="0" dirty="0" smtClean="0"/>
          </a:p>
          <a:p>
            <a:pPr marL="0" indent="0">
              <a:buNone/>
            </a:pPr>
            <a:endParaRPr lang="en-US" baseline="0" dirty="0" smtClean="0"/>
          </a:p>
          <a:p>
            <a:pPr rtl="0" fontAlgn="ctr"/>
            <a:r>
              <a:rPr lang="en-US" sz="1200" b="0" i="1" kern="1200" dirty="0" smtClean="0">
                <a:solidFill>
                  <a:schemeClr val="tx1"/>
                </a:solidFill>
                <a:effectLst/>
                <a:latin typeface="Times New Roman"/>
                <a:ea typeface="ＭＳ Ｐゴシック" charset="0"/>
                <a:cs typeface="ＭＳ Ｐゴシック" charset="0"/>
              </a:rPr>
              <a:t>Images from:</a:t>
            </a:r>
          </a:p>
          <a:p>
            <a:r>
              <a:rPr lang="en-US" i="1" dirty="0" smtClean="0"/>
              <a:t>http://zoonek2.free.fr/UNIX/48_R/03.html</a:t>
            </a: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b="0" i="1" kern="1200" dirty="0" smtClean="0">
                <a:solidFill>
                  <a:schemeClr val="tx1"/>
                </a:solidFill>
                <a:effectLst/>
                <a:latin typeface="Times New Roman"/>
                <a:ea typeface="ＭＳ Ｐゴシック" charset="0"/>
                <a:cs typeface="ＭＳ Ｐゴシック" charset="0"/>
              </a:rPr>
              <a:t>http://www.mathsisfun.com/data/standard-normal-distribution.html</a:t>
            </a:r>
          </a:p>
          <a:p>
            <a:endParaRPr lang="en-US" dirty="0"/>
          </a:p>
        </p:txBody>
      </p:sp>
      <p:sp>
        <p:nvSpPr>
          <p:cNvPr id="4" name="Slide Number Placeholder 3"/>
          <p:cNvSpPr>
            <a:spLocks noGrp="1"/>
          </p:cNvSpPr>
          <p:nvPr>
            <p:ph type="sldNum" sz="quarter" idx="10"/>
          </p:nvPr>
        </p:nvSpPr>
        <p:spPr/>
        <p:txBody>
          <a:bodyPr/>
          <a:lstStyle/>
          <a:p>
            <a:fld id="{24D6EBED-C67D-416E-8CA6-2F39602DA113}" type="slidenum">
              <a:rPr lang="en-US" altLang="en-US" smtClean="0"/>
              <a:pPr/>
              <a:t>59</a:t>
            </a:fld>
            <a:endParaRPr lang="en-US" altLang="en-US"/>
          </a:p>
        </p:txBody>
      </p:sp>
    </p:spTree>
    <p:extLst>
      <p:ext uri="{BB962C8B-B14F-4D97-AF65-F5344CB8AC3E}">
        <p14:creationId xmlns:p14="http://schemas.microsoft.com/office/powerpoint/2010/main" val="311125766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0"/>
              </a:spcBef>
              <a:spcAft>
                <a:spcPct val="0"/>
              </a:spcAft>
              <a:buClrTx/>
              <a:buSzTx/>
              <a:buFontTx/>
              <a:buNone/>
              <a:tabLst/>
              <a:defRPr/>
            </a:pPr>
            <a:r>
              <a:rPr lang="en-US" sz="1200" b="0" u="none" kern="1200" dirty="0" smtClean="0">
                <a:solidFill>
                  <a:schemeClr val="tx1"/>
                </a:solidFill>
                <a:effectLst/>
                <a:latin typeface="Times New Roman"/>
                <a:ea typeface="ＭＳ Ｐゴシック" charset="0"/>
                <a:cs typeface="ＭＳ Ｐゴシック" charset="0"/>
              </a:rPr>
              <a:t>Dummy variables: reformatting data</a:t>
            </a:r>
            <a:r>
              <a:rPr lang="en-US" sz="1200" b="0" u="none" kern="1200" baseline="0" dirty="0" smtClean="0">
                <a:solidFill>
                  <a:schemeClr val="tx1"/>
                </a:solidFill>
                <a:effectLst/>
                <a:latin typeface="Times New Roman"/>
                <a:ea typeface="ＭＳ Ｐゴシック" charset="0"/>
                <a:cs typeface="ＭＳ Ｐゴシック" charset="0"/>
              </a:rPr>
              <a:t> as numeric data</a:t>
            </a:r>
          </a:p>
          <a:p>
            <a:pPr marL="171450" marR="0" indent="-171450" algn="l" defTabSz="914400" rtl="0" eaLnBrk="1" fontAlgn="base" latinLnBrk="0" hangingPunct="1">
              <a:lnSpc>
                <a:spcPct val="100000"/>
              </a:lnSpc>
              <a:spcBef>
                <a:spcPct val="0"/>
              </a:spcBef>
              <a:spcAft>
                <a:spcPct val="0"/>
              </a:spcAft>
              <a:buClrTx/>
              <a:buSzTx/>
              <a:buFontTx/>
              <a:buChar char="-"/>
              <a:tabLst/>
              <a:defRPr/>
            </a:pPr>
            <a:r>
              <a:rPr lang="en-US" sz="1200" b="0" u="none" kern="1200" baseline="0" dirty="0" smtClean="0">
                <a:solidFill>
                  <a:schemeClr val="tx1"/>
                </a:solidFill>
                <a:effectLst/>
                <a:latin typeface="Times New Roman"/>
                <a:ea typeface="ＭＳ Ｐゴシック" charset="0"/>
                <a:cs typeface="ＭＳ Ｐゴシック" charset="0"/>
              </a:rPr>
              <a:t>Reflect presence or absence of a particular categorical code in a variable</a:t>
            </a:r>
          </a:p>
          <a:p>
            <a:pPr marL="171450" marR="0" indent="-171450" algn="l" defTabSz="914400" rtl="0" eaLnBrk="1" fontAlgn="base" latinLnBrk="0" hangingPunct="1">
              <a:lnSpc>
                <a:spcPct val="100000"/>
              </a:lnSpc>
              <a:spcBef>
                <a:spcPct val="0"/>
              </a:spcBef>
              <a:spcAft>
                <a:spcPct val="0"/>
              </a:spcAft>
              <a:buClrTx/>
              <a:buSzTx/>
              <a:buFontTx/>
              <a:buChar char="-"/>
              <a:tabLst/>
              <a:defRPr/>
            </a:pPr>
            <a:r>
              <a:rPr lang="en-US" sz="1200" b="0" u="none" kern="1200" baseline="0" dirty="0" smtClean="0">
                <a:solidFill>
                  <a:schemeClr val="tx1"/>
                </a:solidFill>
                <a:effectLst/>
                <a:latin typeface="Times New Roman"/>
                <a:ea typeface="ＭＳ Ｐゴシック" charset="0"/>
                <a:cs typeface="ＭＳ Ｐゴシック" charset="0"/>
              </a:rPr>
              <a:t>Each categorical code now has its own variable</a:t>
            </a:r>
          </a:p>
          <a:p>
            <a:pPr marL="171450" marR="0" indent="-171450" algn="l" defTabSz="914400" rtl="0" eaLnBrk="1" fontAlgn="base" latinLnBrk="0" hangingPunct="1">
              <a:lnSpc>
                <a:spcPct val="100000"/>
              </a:lnSpc>
              <a:spcBef>
                <a:spcPct val="0"/>
              </a:spcBef>
              <a:spcAft>
                <a:spcPct val="0"/>
              </a:spcAft>
              <a:buClrTx/>
              <a:buSzTx/>
              <a:buFontTx/>
              <a:buChar char="-"/>
              <a:tabLst/>
              <a:defRPr/>
            </a:pPr>
            <a:r>
              <a:rPr lang="en-US" sz="1200" b="0" u="none" kern="1200" baseline="0" dirty="0" smtClean="0">
                <a:solidFill>
                  <a:schemeClr val="tx1"/>
                </a:solidFill>
                <a:effectLst/>
                <a:latin typeface="Times New Roman"/>
                <a:ea typeface="ＭＳ Ｐゴシック" charset="0"/>
                <a:cs typeface="ＭＳ Ｐゴシック" charset="0"/>
              </a:rPr>
              <a:t>Downside: each created dummy variable results in the loss of 1 degree of freedom; this leads to a greater potential for </a:t>
            </a:r>
            <a:r>
              <a:rPr lang="en-US" sz="1200" b="0" u="none" kern="1200" baseline="0" dirty="0" err="1" smtClean="0">
                <a:solidFill>
                  <a:schemeClr val="tx1"/>
                </a:solidFill>
                <a:effectLst/>
                <a:latin typeface="Times New Roman"/>
                <a:ea typeface="ＭＳ Ｐゴシック" charset="0"/>
                <a:cs typeface="ＭＳ Ｐゴシック" charset="0"/>
              </a:rPr>
              <a:t>overfit</a:t>
            </a:r>
            <a:endParaRPr lang="en-US" sz="1200" b="0" u="none" kern="1200" dirty="0" smtClean="0">
              <a:solidFill>
                <a:schemeClr val="tx1"/>
              </a:solidFill>
              <a:effectLst/>
              <a:latin typeface="Times New Roman"/>
              <a:ea typeface="ＭＳ Ｐゴシック" charset="0"/>
              <a:cs typeface="ＭＳ Ｐゴシック" charset="0"/>
            </a:endParaRPr>
          </a:p>
          <a:p>
            <a:pPr marL="0" marR="0" indent="0" algn="l" defTabSz="914400" rtl="0" eaLnBrk="1" fontAlgn="base" latinLnBrk="0" hangingPunct="1">
              <a:lnSpc>
                <a:spcPct val="100000"/>
              </a:lnSpc>
              <a:spcBef>
                <a:spcPct val="0"/>
              </a:spcBef>
              <a:spcAft>
                <a:spcPct val="0"/>
              </a:spcAft>
              <a:buClrTx/>
              <a:buSzTx/>
              <a:buFontTx/>
              <a:buNone/>
              <a:tabLst/>
              <a:defRPr/>
            </a:pPr>
            <a:endParaRPr lang="en-US" sz="1200" b="0" u="none" kern="1200" dirty="0" smtClean="0">
              <a:solidFill>
                <a:schemeClr val="tx1"/>
              </a:solidFill>
              <a:effectLst/>
              <a:latin typeface="Times New Roman"/>
              <a:ea typeface="ＭＳ Ｐゴシック" charset="0"/>
              <a:cs typeface="ＭＳ Ｐゴシック" charset="0"/>
            </a:endParaRPr>
          </a:p>
          <a:p>
            <a:pPr marL="0" marR="0" indent="0" algn="l" defTabSz="914400" rtl="0" eaLnBrk="1" fontAlgn="base" latinLnBrk="0" hangingPunct="1">
              <a:lnSpc>
                <a:spcPct val="100000"/>
              </a:lnSpc>
              <a:spcBef>
                <a:spcPct val="0"/>
              </a:spcBef>
              <a:spcAft>
                <a:spcPct val="0"/>
              </a:spcAft>
              <a:buClrTx/>
              <a:buSzTx/>
              <a:buFontTx/>
              <a:buNone/>
              <a:tabLst/>
              <a:defRPr/>
            </a:pPr>
            <a:r>
              <a:rPr lang="en-US" sz="1200" b="0" u="none" kern="1200" dirty="0" smtClean="0">
                <a:solidFill>
                  <a:schemeClr val="tx1"/>
                </a:solidFill>
                <a:effectLst/>
                <a:latin typeface="Times New Roman"/>
                <a:ea typeface="ＭＳ Ｐゴシック" charset="0"/>
                <a:cs typeface="ＭＳ Ｐゴシック" charset="0"/>
              </a:rPr>
              <a:t>&gt;&gt;&gt;&gt;&gt;&gt;&gt;&gt;&gt;&gt;&gt;&gt;&gt;&gt;&gt;&gt;&gt;&gt;&gt;&gt;&gt;&gt;&gt;&gt;&gt;&gt;&gt;&gt;&gt;&gt;&gt;&gt;&gt;&gt;&gt;&gt;&gt;&gt;&gt;&gt;&gt;&gt;&gt;&gt;&gt;&gt;&gt;&gt;&gt;&gt;&gt;&gt;&gt;&gt;&gt;&gt;&gt;&gt;&gt;&gt;&gt;&gt;&gt;&gt;&gt;&gt;&gt;&gt;&gt;&gt;&gt;&gt;&gt;&gt;&gt;&gt;&gt;&gt;&gt;&gt;&gt;&gt;&gt;&gt;&gt;&gt;&gt;&gt;&gt;&gt;&gt;&gt;&gt;&gt;&gt;&gt;&gt;&gt;&gt;</a:t>
            </a:r>
          </a:p>
          <a:p>
            <a:pPr marL="0" marR="0" indent="0" algn="l" defTabSz="914400" rtl="0" eaLnBrk="1" fontAlgn="base" latinLnBrk="0" hangingPunct="1">
              <a:lnSpc>
                <a:spcPct val="100000"/>
              </a:lnSpc>
              <a:spcBef>
                <a:spcPct val="0"/>
              </a:spcBef>
              <a:spcAft>
                <a:spcPct val="0"/>
              </a:spcAft>
              <a:buClrTx/>
              <a:buSzTx/>
              <a:buFontTx/>
              <a:buNone/>
              <a:tabLst/>
              <a:defRPr/>
            </a:pPr>
            <a:r>
              <a:rPr lang="en-US" sz="1200" b="0" i="1" u="none" kern="1200" dirty="0" smtClean="0">
                <a:solidFill>
                  <a:schemeClr val="tx1"/>
                </a:solidFill>
                <a:effectLst/>
                <a:latin typeface="Times New Roman"/>
                <a:ea typeface="ＭＳ Ｐゴシック" charset="0"/>
                <a:cs typeface="ＭＳ Ｐゴシック" charset="0"/>
              </a:rPr>
              <a:t>Narrative:</a:t>
            </a:r>
          </a:p>
          <a:p>
            <a:pPr marL="0" marR="0" indent="0" algn="l" defTabSz="914400" rtl="0" eaLnBrk="0" fontAlgn="base" latinLnBrk="0" hangingPunct="0">
              <a:lnSpc>
                <a:spcPct val="100000"/>
              </a:lnSpc>
              <a:spcBef>
                <a:spcPct val="30000"/>
              </a:spcBef>
              <a:spcAft>
                <a:spcPct val="0"/>
              </a:spcAft>
              <a:buClrTx/>
              <a:buSzTx/>
              <a:buFontTx/>
              <a:buNone/>
              <a:tabLst/>
              <a:defRPr/>
            </a:pPr>
            <a:r>
              <a:rPr lang="en-US" b="0" i="0" baseline="0" dirty="0" smtClean="0"/>
              <a:t>Transformation also includes reformatting discrete data represented by </a:t>
            </a:r>
            <a:r>
              <a:rPr lang="en-US" sz="1200" b="0" i="0" kern="1200" baseline="0" dirty="0" smtClean="0">
                <a:solidFill>
                  <a:schemeClr val="tx1"/>
                </a:solidFill>
                <a:effectLst/>
                <a:latin typeface="Times New Roman"/>
                <a:ea typeface="ＭＳ Ｐゴシック" charset="0"/>
              </a:rPr>
              <a:t>t</a:t>
            </a:r>
            <a:r>
              <a:rPr lang="en-US" sz="1200" b="0" i="0" kern="1200" dirty="0" smtClean="0">
                <a:solidFill>
                  <a:schemeClr val="tx1"/>
                </a:solidFill>
                <a:effectLst/>
                <a:latin typeface="Times New Roman"/>
                <a:ea typeface="ＭＳ Ｐゴシック" charset="0"/>
                <a:cs typeface="ＭＳ Ｐゴシック" charset="0"/>
              </a:rPr>
              <a:t>extual categories as numerical</a:t>
            </a:r>
            <a:r>
              <a:rPr lang="en-US" sz="1200" b="0" i="0" kern="1200" baseline="0" dirty="0" smtClean="0">
                <a:solidFill>
                  <a:schemeClr val="tx1"/>
                </a:solidFill>
                <a:effectLst/>
                <a:latin typeface="Times New Roman"/>
                <a:ea typeface="ＭＳ Ｐゴシック" charset="0"/>
                <a:cs typeface="ＭＳ Ｐゴシック" charset="0"/>
              </a:rPr>
              <a:t> data for use in some modeling algorithms (like regression and neural nets).  This process</a:t>
            </a:r>
            <a:r>
              <a:rPr lang="en-US" sz="1200" b="0" i="0" kern="1200" dirty="0" smtClean="0">
                <a:solidFill>
                  <a:schemeClr val="tx1"/>
                </a:solidFill>
                <a:effectLst/>
                <a:latin typeface="Times New Roman"/>
                <a:ea typeface="ＭＳ Ｐゴシック" charset="0"/>
                <a:cs typeface="ＭＳ Ｐゴシック" charset="0"/>
              </a:rPr>
              <a:t> may require dummy variables (binary variable (1 or 0) to reflect presence or absence of a particular categorical code in a given variable).  For example, if you were trying to use</a:t>
            </a:r>
            <a:r>
              <a:rPr lang="en-US" sz="1200" b="0" i="0" kern="1200" baseline="0" dirty="0" smtClean="0">
                <a:solidFill>
                  <a:schemeClr val="tx1"/>
                </a:solidFill>
                <a:effectLst/>
                <a:latin typeface="Times New Roman"/>
                <a:ea typeface="ＭＳ Ｐゴシック" charset="0"/>
                <a:cs typeface="ＭＳ Ｐゴシック" charset="0"/>
              </a:rPr>
              <a:t> the color of a car as a model input variable, you could create dummy variables representing each possible color and for each car assign a value of 1 to the dummy variable representing the car’s color and 0 to all other dummy variables representing other possible colors.</a:t>
            </a:r>
            <a:endParaRPr lang="en-US" sz="1200" b="0" i="0" kern="1200" dirty="0" smtClean="0">
              <a:solidFill>
                <a:schemeClr val="tx1"/>
              </a:solidFill>
              <a:effectLst/>
              <a:latin typeface="Times New Roman"/>
              <a:ea typeface="ＭＳ Ｐゴシック" charset="0"/>
              <a:cs typeface="ＭＳ Ｐゴシック" charset="0"/>
            </a:endParaRPr>
          </a:p>
          <a:p>
            <a:pPr marL="0" indent="0">
              <a:buNone/>
            </a:pPr>
            <a:endParaRPr lang="en-US" b="1" i="1" u="none" baseline="0" dirty="0" smtClean="0"/>
          </a:p>
          <a:p>
            <a:pPr marL="0" indent="0">
              <a:buNone/>
            </a:pPr>
            <a:r>
              <a:rPr lang="en-US" b="0" i="0" u="none" baseline="0" dirty="0" smtClean="0"/>
              <a:t>While this is helpful in using categorical variables in models, each dummy variable used induces the loss of 1 degree of freedom, which can lead to a greater tendency for </a:t>
            </a:r>
            <a:r>
              <a:rPr lang="en-US" b="0" i="0" u="none" baseline="0" dirty="0" err="1" smtClean="0"/>
              <a:t>overfitting</a:t>
            </a:r>
            <a:r>
              <a:rPr lang="en-US" b="0" i="0" u="none" baseline="0" dirty="0" smtClean="0"/>
              <a:t> and a reduction in the generality of the model.  As a result, while it may be necessary to create dummy variables for variables representing actual categories, recoding categorical variables that represent underlying numerical progressions (i.e. days of the week…as related to stress building up during the week) as sequential numbers might help prevent this loss of generality.</a:t>
            </a:r>
            <a:endParaRPr lang="en-US" i="1" u="sng" baseline="0" dirty="0" smtClean="0"/>
          </a:p>
          <a:p>
            <a:pPr marL="0" indent="0">
              <a:buNone/>
            </a:pPr>
            <a:endParaRPr lang="en-US" baseline="0" dirty="0" smtClean="0"/>
          </a:p>
          <a:p>
            <a:pPr rtl="0" fontAlgn="ctr"/>
            <a:endParaRPr lang="en-US" sz="1200" b="0" i="1" kern="1200" dirty="0" smtClean="0">
              <a:solidFill>
                <a:schemeClr val="tx1"/>
              </a:solidFill>
              <a:effectLst/>
              <a:latin typeface="Times New Roman"/>
              <a:ea typeface="ＭＳ Ｐゴシック" charset="0"/>
              <a:cs typeface="ＭＳ Ｐゴシック" charset="0"/>
            </a:endParaRPr>
          </a:p>
          <a:p>
            <a:pPr rtl="0" fontAlgn="ctr"/>
            <a:r>
              <a:rPr lang="en-US" sz="1200" b="0" i="1" kern="1200" dirty="0" smtClean="0">
                <a:solidFill>
                  <a:schemeClr val="tx1"/>
                </a:solidFill>
                <a:effectLst/>
                <a:latin typeface="Times New Roman"/>
                <a:ea typeface="ＭＳ Ｐゴシック" charset="0"/>
                <a:cs typeface="ＭＳ Ｐゴシック" charset="0"/>
              </a:rPr>
              <a:t>Images from:</a:t>
            </a:r>
          </a:p>
          <a:p>
            <a:pPr rtl="0" fontAlgn="ctr"/>
            <a:r>
              <a:rPr lang="en-US" sz="1200" b="0" i="1" kern="1200" dirty="0" smtClean="0">
                <a:solidFill>
                  <a:schemeClr val="tx1"/>
                </a:solidFill>
                <a:effectLst/>
                <a:latin typeface="Times New Roman"/>
                <a:ea typeface="ＭＳ Ｐゴシック" charset="0"/>
                <a:cs typeface="ＭＳ Ｐゴシック" charset="0"/>
              </a:rPr>
              <a:t>http://www.mathsisfun.com/data/standard-normal-distribution.html</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b="0" i="0" baseline="0"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b="0" i="0" baseline="0" dirty="0" smtClean="0"/>
              <a:t>&gt;&gt;&gt;&gt;&gt;&gt;&gt;&gt;&gt;&gt;&gt;&gt;&gt;&gt;&gt;&gt;&gt;&gt;&gt;&gt;&gt;&gt;&gt;&gt;&gt;&gt;&gt;&gt;&gt;&gt;&gt;&gt;&gt;&gt;&gt;&gt;&gt;&gt;</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b="0" i="0" baseline="0" dirty="0" smtClean="0"/>
          </a:p>
          <a:p>
            <a:r>
              <a:rPr lang="en-US" dirty="0" smtClean="0"/>
              <a:t>Ordinal</a:t>
            </a:r>
            <a:r>
              <a:rPr lang="en-US" baseline="0" dirty="0" smtClean="0"/>
              <a:t> variables (p. 109)</a:t>
            </a:r>
          </a:p>
          <a:p>
            <a:endParaRPr lang="en-US" baseline="0" dirty="0" smtClean="0"/>
          </a:p>
          <a:p>
            <a:r>
              <a:rPr lang="en-US" baseline="0" dirty="0" smtClean="0"/>
              <a:t>Thermometer scale – modeling algorithms can incorporate education levels already achieved in the models (master’s or PhD also have a bachelor’s degree)</a:t>
            </a:r>
          </a:p>
          <a:p>
            <a:pPr marL="171450" indent="-171450">
              <a:buFontTx/>
              <a:buChar char="-"/>
            </a:pPr>
            <a:r>
              <a:rPr lang="en-US" baseline="0" dirty="0" smtClean="0"/>
              <a:t>If </a:t>
            </a:r>
            <a:r>
              <a:rPr lang="en-US" baseline="0" dirty="0" err="1" smtClean="0"/>
              <a:t>bs</a:t>
            </a:r>
            <a:r>
              <a:rPr lang="en-US" baseline="0" dirty="0" smtClean="0"/>
              <a:t> are predictive, including individuals with master’s degrees or PhDs will strengthen the pattern associated with bachelor’s degrees</a:t>
            </a:r>
          </a:p>
          <a:p>
            <a:pPr marL="171450" indent="-171450">
              <a:buFontTx/>
              <a:buChar char="-"/>
            </a:pPr>
            <a:endParaRPr lang="en-US" baseline="0" dirty="0" smtClean="0"/>
          </a:p>
          <a:p>
            <a:pPr marL="171450" indent="-171450">
              <a:buFontTx/>
              <a:buChar char="-"/>
            </a:pPr>
            <a:endParaRPr lang="en-US" baseline="0" dirty="0" smtClean="0"/>
          </a:p>
          <a:p>
            <a:pPr marL="0" indent="0">
              <a:buFontTx/>
              <a:buNone/>
            </a:pPr>
            <a:r>
              <a:rPr lang="en-US" baseline="0" dirty="0" smtClean="0"/>
              <a:t>Include p. 111 diagram to show difference in selection based on graph at hand</a:t>
            </a:r>
          </a:p>
          <a:p>
            <a:pPr marL="0" indent="0">
              <a:buFontTx/>
              <a:buNone/>
            </a:pPr>
            <a:r>
              <a:rPr lang="en-US" baseline="0" dirty="0" smtClean="0"/>
              <a:t>- Empirical determination can be used, but can be very time consuming if not automated by software or scripted by the modeler</a:t>
            </a:r>
            <a:endParaRPr lang="en-US" dirty="0" smtClean="0"/>
          </a:p>
          <a:p>
            <a:pPr marL="0" marR="0" indent="0" algn="l" defTabSz="914400" rtl="0" eaLnBrk="0" fontAlgn="base" latinLnBrk="0" hangingPunct="0">
              <a:lnSpc>
                <a:spcPct val="100000"/>
              </a:lnSpc>
              <a:spcBef>
                <a:spcPct val="30000"/>
              </a:spcBef>
              <a:spcAft>
                <a:spcPct val="0"/>
              </a:spcAft>
              <a:buClrTx/>
              <a:buSzTx/>
              <a:buFontTx/>
              <a:buNone/>
              <a:tabLst/>
              <a:defRPr/>
            </a:pPr>
            <a:endParaRPr lang="en-US" b="0" i="0" baseline="0" dirty="0" smtClean="0"/>
          </a:p>
          <a:p>
            <a:pPr marL="0" marR="0" indent="0" algn="l" defTabSz="914400" rtl="0" eaLnBrk="0" fontAlgn="base" latinLnBrk="0" hangingPunct="0">
              <a:lnSpc>
                <a:spcPct val="100000"/>
              </a:lnSpc>
              <a:spcBef>
                <a:spcPct val="30000"/>
              </a:spcBef>
              <a:spcAft>
                <a:spcPct val="0"/>
              </a:spcAft>
              <a:buClrTx/>
              <a:buSzTx/>
              <a:buFontTx/>
              <a:buNone/>
              <a:tabLst/>
              <a:defRPr/>
            </a:pPr>
            <a:endParaRPr lang="en-US" b="0" i="0" baseline="0" dirty="0" smtClean="0"/>
          </a:p>
          <a:p>
            <a:pPr rtl="0" fontAlgn="ctr"/>
            <a:endParaRPr lang="en-US" sz="1200" kern="1200" dirty="0" smtClean="0">
              <a:solidFill>
                <a:schemeClr val="tx1"/>
              </a:solidFill>
              <a:effectLst/>
              <a:latin typeface="Times New Roman"/>
              <a:ea typeface="ＭＳ Ｐゴシック" charset="0"/>
              <a:cs typeface="ＭＳ Ｐゴシック" charset="0"/>
            </a:endParaRPr>
          </a:p>
          <a:p>
            <a:endParaRPr lang="en-US" sz="1200" kern="1200" dirty="0" smtClean="0">
              <a:solidFill>
                <a:schemeClr val="tx1"/>
              </a:solidFill>
              <a:effectLst/>
              <a:latin typeface="Times New Roman"/>
              <a:ea typeface="ＭＳ Ｐゴシック" charset="0"/>
              <a:cs typeface="ＭＳ Ｐゴシック" charset="0"/>
            </a:endParaRPr>
          </a:p>
          <a:p>
            <a:pPr rtl="0" fontAlgn="ctr"/>
            <a:endParaRPr lang="en-US" sz="1200" kern="1200" dirty="0" smtClean="0">
              <a:solidFill>
                <a:schemeClr val="tx1"/>
              </a:solidFill>
              <a:effectLst/>
              <a:latin typeface="Times New Roman"/>
              <a:ea typeface="ＭＳ Ｐゴシック" charset="0"/>
              <a:cs typeface="ＭＳ Ｐゴシック" charset="0"/>
            </a:endParaRPr>
          </a:p>
          <a:p>
            <a:endParaRPr lang="en-US" dirty="0"/>
          </a:p>
        </p:txBody>
      </p:sp>
      <p:sp>
        <p:nvSpPr>
          <p:cNvPr id="4" name="Slide Number Placeholder 3"/>
          <p:cNvSpPr>
            <a:spLocks noGrp="1"/>
          </p:cNvSpPr>
          <p:nvPr>
            <p:ph type="sldNum" sz="quarter" idx="10"/>
          </p:nvPr>
        </p:nvSpPr>
        <p:spPr/>
        <p:txBody>
          <a:bodyPr/>
          <a:lstStyle/>
          <a:p>
            <a:fld id="{24D6EBED-C67D-416E-8CA6-2F39602DA113}" type="slidenum">
              <a:rPr lang="en-US" altLang="en-US" smtClean="0"/>
              <a:pPr/>
              <a:t>60</a:t>
            </a:fld>
            <a:endParaRPr lang="en-US" altLang="en-US"/>
          </a:p>
        </p:txBody>
      </p:sp>
    </p:spTree>
    <p:extLst>
      <p:ext uri="{BB962C8B-B14F-4D97-AF65-F5344CB8AC3E}">
        <p14:creationId xmlns:p14="http://schemas.microsoft.com/office/powerpoint/2010/main" val="311461882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0"/>
              </a:spcBef>
              <a:spcAft>
                <a:spcPct val="0"/>
              </a:spcAft>
              <a:buClrTx/>
              <a:buSzTx/>
              <a:buFontTx/>
              <a:buNone/>
              <a:tabLst/>
              <a:defRPr/>
            </a:pPr>
            <a:r>
              <a:rPr lang="en-US" sz="1200" b="0" u="none" kern="1200" dirty="0" smtClean="0">
                <a:solidFill>
                  <a:schemeClr val="tx1"/>
                </a:solidFill>
                <a:effectLst/>
                <a:latin typeface="Times New Roman"/>
                <a:ea typeface="ＭＳ Ｐゴシック" charset="0"/>
                <a:cs typeface="ＭＳ Ｐゴシック" charset="0"/>
              </a:rPr>
              <a:t>Transformation through</a:t>
            </a:r>
            <a:r>
              <a:rPr lang="en-US" sz="1200" b="0" u="none" kern="1200" baseline="0" dirty="0" smtClean="0">
                <a:solidFill>
                  <a:schemeClr val="tx1"/>
                </a:solidFill>
                <a:effectLst/>
                <a:latin typeface="Times New Roman"/>
                <a:ea typeface="ＭＳ Ｐゴシック" charset="0"/>
                <a:cs typeface="ＭＳ Ｐゴシック" charset="0"/>
              </a:rPr>
              <a:t> attribute weighting:</a:t>
            </a:r>
          </a:p>
          <a:p>
            <a:pPr marL="171450" marR="0" indent="-171450" algn="l" defTabSz="914400" rtl="0" eaLnBrk="1" fontAlgn="base" latinLnBrk="0" hangingPunct="1">
              <a:lnSpc>
                <a:spcPct val="100000"/>
              </a:lnSpc>
              <a:spcBef>
                <a:spcPct val="0"/>
              </a:spcBef>
              <a:spcAft>
                <a:spcPct val="0"/>
              </a:spcAft>
              <a:buClrTx/>
              <a:buSzTx/>
              <a:buFontTx/>
              <a:buChar char="-"/>
              <a:tabLst/>
              <a:defRPr/>
            </a:pPr>
            <a:r>
              <a:rPr lang="en-US" sz="1200" b="0" u="none" kern="1200" baseline="0" dirty="0" smtClean="0">
                <a:solidFill>
                  <a:schemeClr val="tx1"/>
                </a:solidFill>
                <a:effectLst/>
                <a:latin typeface="Times New Roman"/>
                <a:ea typeface="ＭＳ Ｐゴシック" charset="0"/>
                <a:cs typeface="ＭＳ Ｐゴシック" charset="0"/>
              </a:rPr>
              <a:t>Reflects difference in importance in various attribute variables</a:t>
            </a:r>
          </a:p>
          <a:p>
            <a:pPr marL="171450" marR="0" indent="-171450" algn="l" defTabSz="914400" rtl="0" eaLnBrk="1" fontAlgn="base" latinLnBrk="0" hangingPunct="1">
              <a:lnSpc>
                <a:spcPct val="100000"/>
              </a:lnSpc>
              <a:spcBef>
                <a:spcPct val="0"/>
              </a:spcBef>
              <a:spcAft>
                <a:spcPct val="0"/>
              </a:spcAft>
              <a:buClrTx/>
              <a:buSzTx/>
              <a:buFontTx/>
              <a:buChar char="-"/>
              <a:tabLst/>
              <a:defRPr/>
            </a:pPr>
            <a:r>
              <a:rPr lang="en-US" sz="1200" b="0" u="none" kern="1200" baseline="0" dirty="0" smtClean="0">
                <a:solidFill>
                  <a:schemeClr val="tx1"/>
                </a:solidFill>
                <a:effectLst/>
                <a:latin typeface="Times New Roman"/>
                <a:ea typeface="ＭＳ Ｐゴシック" charset="0"/>
                <a:cs typeface="ＭＳ Ｐゴシック" charset="0"/>
              </a:rPr>
              <a:t>Allows model to process relationships in a manner consistent with reality (sometimes variables should not all be treated equally)</a:t>
            </a:r>
            <a:endParaRPr lang="en-US" sz="1200" b="0" u="none" kern="1200" dirty="0" smtClean="0">
              <a:solidFill>
                <a:schemeClr val="tx1"/>
              </a:solidFill>
              <a:effectLst/>
              <a:latin typeface="Times New Roman"/>
              <a:ea typeface="ＭＳ Ｐゴシック" charset="0"/>
              <a:cs typeface="ＭＳ Ｐゴシック" charset="0"/>
            </a:endParaRPr>
          </a:p>
          <a:p>
            <a:pPr marL="0" marR="0" indent="0" algn="l" defTabSz="914400" rtl="0" eaLnBrk="1" fontAlgn="base" latinLnBrk="0" hangingPunct="1">
              <a:lnSpc>
                <a:spcPct val="100000"/>
              </a:lnSpc>
              <a:spcBef>
                <a:spcPct val="0"/>
              </a:spcBef>
              <a:spcAft>
                <a:spcPct val="0"/>
              </a:spcAft>
              <a:buClrTx/>
              <a:buSzTx/>
              <a:buFontTx/>
              <a:buNone/>
              <a:tabLst/>
              <a:defRPr/>
            </a:pPr>
            <a:endParaRPr lang="en-US" sz="1200" b="0" u="none" kern="1200" dirty="0" smtClean="0">
              <a:solidFill>
                <a:schemeClr val="tx1"/>
              </a:solidFill>
              <a:effectLst/>
              <a:latin typeface="Times New Roman"/>
              <a:ea typeface="ＭＳ Ｐゴシック" charset="0"/>
              <a:cs typeface="ＭＳ Ｐゴシック" charset="0"/>
            </a:endParaRPr>
          </a:p>
          <a:p>
            <a:pPr marL="0" marR="0" indent="0" algn="l" defTabSz="914400" rtl="0" eaLnBrk="1" fontAlgn="base" latinLnBrk="0" hangingPunct="1">
              <a:lnSpc>
                <a:spcPct val="100000"/>
              </a:lnSpc>
              <a:spcBef>
                <a:spcPct val="0"/>
              </a:spcBef>
              <a:spcAft>
                <a:spcPct val="0"/>
              </a:spcAft>
              <a:buClrTx/>
              <a:buSzTx/>
              <a:buFontTx/>
              <a:buNone/>
              <a:tabLst/>
              <a:defRPr/>
            </a:pPr>
            <a:endParaRPr lang="en-US" sz="1200" b="0" u="none" kern="1200" dirty="0" smtClean="0">
              <a:solidFill>
                <a:schemeClr val="tx1"/>
              </a:solidFill>
              <a:effectLst/>
              <a:latin typeface="Times New Roman"/>
              <a:ea typeface="ＭＳ Ｐゴシック" charset="0"/>
              <a:cs typeface="ＭＳ Ｐゴシック" charset="0"/>
            </a:endParaRPr>
          </a:p>
          <a:p>
            <a:pPr marL="0" marR="0" indent="0" algn="l" defTabSz="914400" rtl="0" eaLnBrk="1" fontAlgn="base" latinLnBrk="0" hangingPunct="1">
              <a:lnSpc>
                <a:spcPct val="100000"/>
              </a:lnSpc>
              <a:spcBef>
                <a:spcPct val="0"/>
              </a:spcBef>
              <a:spcAft>
                <a:spcPct val="0"/>
              </a:spcAft>
              <a:buClrTx/>
              <a:buSzTx/>
              <a:buFontTx/>
              <a:buNone/>
              <a:tabLst/>
              <a:defRPr/>
            </a:pPr>
            <a:r>
              <a:rPr lang="en-US" sz="1200" b="0" u="none" kern="1200" dirty="0" smtClean="0">
                <a:solidFill>
                  <a:schemeClr val="tx1"/>
                </a:solidFill>
                <a:effectLst/>
                <a:latin typeface="Times New Roman"/>
                <a:ea typeface="ＭＳ Ｐゴシック" charset="0"/>
                <a:cs typeface="ＭＳ Ｐゴシック" charset="0"/>
              </a:rPr>
              <a:t>&gt;&gt;&gt;&gt;&gt;&gt;&gt;&gt;&gt;&gt;&gt;&gt;&gt;&gt;&gt;&gt;&gt;&gt;&gt;&gt;&gt;&gt;&gt;&gt;&gt;&gt;&gt;&gt;&gt;&gt;&gt;&gt;&gt;&gt;&gt;&gt;&gt;&gt;&gt;&gt;&gt;&gt;&gt;&gt;&gt;&gt;&gt;&gt;&gt;&gt;&gt;&gt;&gt;&gt;&gt;&gt;&gt;&gt;&gt;&gt;&gt;&gt;&gt;&gt;&gt;&gt;&gt;&gt;&gt;&gt;&gt;&gt;&gt;&gt;&gt;&gt;&gt;&gt;&gt;&gt;&gt;&gt;&gt;&gt;&gt;&gt;&gt;&gt;&gt;&gt;&gt;&gt;&gt;&gt;&gt;&gt;&gt;&gt;&gt;</a:t>
            </a:r>
          </a:p>
          <a:p>
            <a:pPr marL="0" marR="0" indent="0" algn="l" defTabSz="914400" rtl="0" eaLnBrk="1" fontAlgn="base" latinLnBrk="0" hangingPunct="1">
              <a:lnSpc>
                <a:spcPct val="100000"/>
              </a:lnSpc>
              <a:spcBef>
                <a:spcPct val="0"/>
              </a:spcBef>
              <a:spcAft>
                <a:spcPct val="0"/>
              </a:spcAft>
              <a:buClrTx/>
              <a:buSzTx/>
              <a:buFontTx/>
              <a:buNone/>
              <a:tabLst/>
              <a:defRPr/>
            </a:pPr>
            <a:r>
              <a:rPr lang="en-US" sz="1200" b="0" i="1" u="none" kern="1200" dirty="0" smtClean="0">
                <a:solidFill>
                  <a:schemeClr val="tx1"/>
                </a:solidFill>
                <a:effectLst/>
                <a:latin typeface="Times New Roman"/>
                <a:ea typeface="ＭＳ Ｐゴシック" charset="0"/>
                <a:cs typeface="ＭＳ Ｐゴシック" charset="0"/>
              </a:rPr>
              <a:t>Narrative:</a:t>
            </a:r>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Sometimes, the values of the variables in the compiled and cleaned data set still need to be adjusted through weighting and balancing.  If one or more attributes are more important than others (based on context or variable analysis), it may be necessary to adjust these values accordingly.  This allows the model to see and process relationships within the data in a manner that is consistent with reality, rather than treating all variables as equally contributing factors in predicting the target.  </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baseline="0" dirty="0" smtClean="0"/>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200" kern="1200" dirty="0" smtClean="0">
              <a:solidFill>
                <a:schemeClr val="tx1"/>
              </a:solidFill>
              <a:effectLst/>
              <a:latin typeface="Times New Roman"/>
              <a:ea typeface="ＭＳ Ｐゴシック" charset="0"/>
              <a:cs typeface="+mn-cs"/>
            </a:endParaRPr>
          </a:p>
          <a:p>
            <a:endParaRPr lang="en-US" dirty="0" smtClean="0"/>
          </a:p>
        </p:txBody>
      </p:sp>
      <p:sp>
        <p:nvSpPr>
          <p:cNvPr id="4" name="Slide Number Placeholder 3"/>
          <p:cNvSpPr>
            <a:spLocks noGrp="1"/>
          </p:cNvSpPr>
          <p:nvPr>
            <p:ph type="sldNum" sz="quarter" idx="10"/>
          </p:nvPr>
        </p:nvSpPr>
        <p:spPr/>
        <p:txBody>
          <a:bodyPr/>
          <a:lstStyle/>
          <a:p>
            <a:fld id="{24D6EBED-C67D-416E-8CA6-2F39602DA113}" type="slidenum">
              <a:rPr lang="en-US" altLang="en-US" smtClean="0"/>
              <a:pPr/>
              <a:t>61</a:t>
            </a:fld>
            <a:endParaRPr lang="en-US" altLang="en-US"/>
          </a:p>
        </p:txBody>
      </p:sp>
    </p:spTree>
    <p:extLst>
      <p:ext uri="{BB962C8B-B14F-4D97-AF65-F5344CB8AC3E}">
        <p14:creationId xmlns:p14="http://schemas.microsoft.com/office/powerpoint/2010/main" val="25866742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8704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marL="0" marR="0" indent="0" algn="l" defTabSz="914400" rtl="0" eaLnBrk="1" fontAlgn="base" latinLnBrk="0" hangingPunct="1">
              <a:lnSpc>
                <a:spcPct val="100000"/>
              </a:lnSpc>
              <a:spcBef>
                <a:spcPct val="0"/>
              </a:spcBef>
              <a:spcAft>
                <a:spcPct val="0"/>
              </a:spcAft>
              <a:buClrTx/>
              <a:buSzTx/>
              <a:buFontTx/>
              <a:buNone/>
              <a:tabLst/>
              <a:defRPr/>
            </a:pPr>
            <a:r>
              <a:rPr lang="en-US" sz="1200" b="0" u="none" kern="1200" dirty="0" smtClean="0">
                <a:solidFill>
                  <a:schemeClr val="tx1"/>
                </a:solidFill>
                <a:effectLst/>
                <a:latin typeface="Times New Roman"/>
                <a:ea typeface="ＭＳ Ｐゴシック" charset="0"/>
                <a:cs typeface="ＭＳ Ｐゴシック" charset="0"/>
              </a:rPr>
              <a:t>Data Prep</a:t>
            </a:r>
            <a:r>
              <a:rPr lang="en-US" sz="1200" b="0" u="none" kern="1200" baseline="0" dirty="0" smtClean="0">
                <a:solidFill>
                  <a:schemeClr val="tx1"/>
                </a:solidFill>
                <a:effectLst/>
                <a:latin typeface="Times New Roman"/>
                <a:ea typeface="ＭＳ Ｐゴシック" charset="0"/>
                <a:cs typeface="ＭＳ Ｐゴシック" charset="0"/>
              </a:rPr>
              <a:t> = getting raw data ready for use in modeling (includes sampling and normalization / standardization)</a:t>
            </a:r>
          </a:p>
          <a:p>
            <a:pPr marL="171450" marR="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lang="en-US" sz="1200" b="0" u="none" kern="1200" baseline="0" dirty="0" smtClean="0">
                <a:solidFill>
                  <a:schemeClr val="tx1"/>
                </a:solidFill>
                <a:effectLst/>
                <a:latin typeface="Times New Roman"/>
                <a:ea typeface="ＭＳ Ｐゴシック" charset="0"/>
                <a:cs typeface="ＭＳ Ｐゴシック" charset="0"/>
              </a:rPr>
              <a:t>Main analysis work of a typical project</a:t>
            </a:r>
          </a:p>
          <a:p>
            <a:endParaRPr lang="en-US" dirty="0" smtClean="0"/>
          </a:p>
          <a:p>
            <a:pPr marL="171450" indent="-171450">
              <a:buFont typeface="Arial" panose="020B0604020202020204" pitchFamily="34" charset="0"/>
              <a:buChar char="•"/>
            </a:pPr>
            <a:r>
              <a:rPr lang="en-US" baseline="0" dirty="0" smtClean="0"/>
              <a:t>How do we represent each of the variables in the table?</a:t>
            </a:r>
          </a:p>
          <a:p>
            <a:pPr marL="628650" lvl="1" indent="-171450">
              <a:buFont typeface="Arial" panose="020B0604020202020204" pitchFamily="34" charset="0"/>
              <a:buChar char="•"/>
            </a:pPr>
            <a:r>
              <a:rPr lang="en-US" baseline="0" dirty="0" smtClean="0"/>
              <a:t>What form is best for the model we will use?</a:t>
            </a:r>
          </a:p>
          <a:p>
            <a:pPr marL="628650" lvl="1" indent="-171450">
              <a:buFont typeface="Arial" panose="020B0604020202020204" pitchFamily="34" charset="0"/>
              <a:buChar char="•"/>
            </a:pPr>
            <a:r>
              <a:rPr lang="en-US" baseline="0" dirty="0" smtClean="0"/>
              <a:t>How will preparation steps alter the outcome of our analytics?</a:t>
            </a:r>
          </a:p>
          <a:p>
            <a:pPr marL="171450" indent="-171450">
              <a:buFont typeface="Arial" panose="020B0604020202020204" pitchFamily="34" charset="0"/>
              <a:buChar char="•"/>
            </a:pPr>
            <a:r>
              <a:rPr lang="en-US" baseline="0" dirty="0" smtClean="0"/>
              <a:t>Each data set and project is unique</a:t>
            </a:r>
          </a:p>
          <a:p>
            <a:pPr marL="628650" lvl="1" indent="-171450">
              <a:buFont typeface="Arial" panose="020B0604020202020204" pitchFamily="34" charset="0"/>
              <a:buChar char="•"/>
            </a:pPr>
            <a:r>
              <a:rPr lang="en-US" baseline="0" dirty="0" smtClean="0"/>
              <a:t>DP techniques should be thought of as a toolset rather than a strict recipe</a:t>
            </a:r>
            <a:endParaRPr lang="en-US" dirty="0" smtClean="0"/>
          </a:p>
          <a:p>
            <a:endParaRPr lang="en-US" dirty="0" smtClean="0"/>
          </a:p>
          <a:p>
            <a:pPr marL="171450" indent="-171450">
              <a:buFont typeface="Arial" panose="020B0604020202020204" pitchFamily="34" charset="0"/>
              <a:buChar char="•"/>
            </a:pPr>
            <a:r>
              <a:rPr lang="en-US" dirty="0" smtClean="0"/>
              <a:t>Selecting Data (Select; Integrate</a:t>
            </a:r>
            <a:r>
              <a:rPr lang="en-US" baseline="0" dirty="0" smtClean="0"/>
              <a:t> data)</a:t>
            </a:r>
            <a:r>
              <a:rPr lang="en-US" dirty="0" smtClean="0"/>
              <a:t> and Cleaning Single Variables from Problems (Clean; Format data)</a:t>
            </a:r>
            <a:endParaRPr lang="en-US" sz="1200" b="0" u="none" kern="1200" dirty="0" smtClean="0">
              <a:solidFill>
                <a:schemeClr val="tx1"/>
              </a:solidFill>
              <a:effectLst/>
              <a:latin typeface="Times New Roman"/>
              <a:ea typeface="ＭＳ Ｐゴシック" charset="0"/>
              <a:cs typeface="ＭＳ Ｐゴシック" charset="0"/>
            </a:endParaRPr>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baseline="0" dirty="0" smtClean="0"/>
              <a:t>Create new features from existing variables (</a:t>
            </a:r>
            <a:r>
              <a:rPr lang="en-US" sz="1200" b="0" u="none" kern="1200" dirty="0" smtClean="0">
                <a:solidFill>
                  <a:schemeClr val="tx1"/>
                </a:solidFill>
                <a:effectLst/>
                <a:latin typeface="Times New Roman"/>
                <a:ea typeface="ＭＳ Ｐゴシック" charset="0"/>
                <a:cs typeface="ＭＳ Ｐゴシック" charset="0"/>
              </a:rPr>
              <a:t>Construct data)</a:t>
            </a:r>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baseline="0" dirty="0" smtClean="0"/>
              <a:t>Reduce candidate inputs by removing redundant and irrelevant variables and features (Clean data)</a:t>
            </a:r>
          </a:p>
          <a:p>
            <a:endParaRPr lang="en-US" dirty="0" smtClean="0"/>
          </a:p>
          <a:p>
            <a:pPr marL="576072" indent="-457200">
              <a:spcBef>
                <a:spcPts val="600"/>
              </a:spcBef>
              <a:buFont typeface="Monotype Sorts" charset="2"/>
              <a:buAutoNum type="arabicPeriod"/>
              <a:defRPr/>
            </a:pPr>
            <a:r>
              <a:rPr lang="en-US" altLang="en-US" b="1" dirty="0" smtClean="0">
                <a:solidFill>
                  <a:srgbClr val="000000"/>
                </a:solidFill>
              </a:rPr>
              <a:t>Select Data</a:t>
            </a:r>
          </a:p>
          <a:p>
            <a:pPr marL="576072" indent="-457200">
              <a:spcBef>
                <a:spcPts val="600"/>
              </a:spcBef>
              <a:buFont typeface="Monotype Sorts" charset="2"/>
              <a:buAutoNum type="arabicPeriod"/>
              <a:defRPr/>
            </a:pPr>
            <a:r>
              <a:rPr lang="en-US" altLang="en-US" b="1" dirty="0" smtClean="0">
                <a:solidFill>
                  <a:srgbClr val="000000"/>
                </a:solidFill>
              </a:rPr>
              <a:t>Clean Data</a:t>
            </a:r>
          </a:p>
          <a:p>
            <a:pPr marL="576072" indent="-457200">
              <a:spcBef>
                <a:spcPts val="600"/>
              </a:spcBef>
              <a:buFont typeface="Monotype Sorts" charset="2"/>
              <a:buAutoNum type="arabicPeriod"/>
              <a:defRPr/>
            </a:pPr>
            <a:r>
              <a:rPr lang="en-US" altLang="en-US" b="1" dirty="0" smtClean="0">
                <a:solidFill>
                  <a:srgbClr val="000000"/>
                </a:solidFill>
              </a:rPr>
              <a:t>Construct Data</a:t>
            </a:r>
          </a:p>
          <a:p>
            <a:pPr marL="576072" indent="-457200">
              <a:spcBef>
                <a:spcPts val="600"/>
              </a:spcBef>
              <a:buFont typeface="Monotype Sorts" charset="2"/>
              <a:buAutoNum type="arabicPeriod"/>
              <a:defRPr/>
            </a:pPr>
            <a:r>
              <a:rPr lang="en-US" altLang="en-US" b="1" dirty="0" smtClean="0">
                <a:solidFill>
                  <a:srgbClr val="000000"/>
                </a:solidFill>
              </a:rPr>
              <a:t>Integrate Data</a:t>
            </a:r>
          </a:p>
          <a:p>
            <a:pPr marL="576072" indent="-457200">
              <a:spcBef>
                <a:spcPts val="600"/>
              </a:spcBef>
              <a:buFont typeface="Monotype Sorts" charset="2"/>
              <a:buAutoNum type="arabicPeriod"/>
              <a:defRPr/>
            </a:pPr>
            <a:r>
              <a:rPr lang="en-US" altLang="en-US" b="1" dirty="0" smtClean="0">
                <a:solidFill>
                  <a:srgbClr val="000000"/>
                </a:solidFill>
              </a:rPr>
              <a:t>Format Data</a:t>
            </a:r>
          </a:p>
          <a:p>
            <a:endParaRPr lang="en-US" dirty="0" smtClean="0"/>
          </a:p>
          <a:p>
            <a:pPr marL="0" indent="0">
              <a:buFontTx/>
              <a:buNone/>
            </a:pPr>
            <a:r>
              <a:rPr lang="en-US" baseline="0" dirty="0" smtClean="0"/>
              <a:t>Cleaning data</a:t>
            </a:r>
          </a:p>
          <a:p>
            <a:pPr marL="171450" indent="-171450">
              <a:buFont typeface="Arial" panose="020B0604020202020204" pitchFamily="34" charset="0"/>
              <a:buChar char="•"/>
            </a:pPr>
            <a:r>
              <a:rPr lang="en-US" baseline="0" dirty="0" smtClean="0"/>
              <a:t>Dealing with ROT</a:t>
            </a:r>
          </a:p>
          <a:p>
            <a:pPr marL="628650" lvl="1" indent="-171450">
              <a:buFont typeface="Arial" panose="020B0604020202020204" pitchFamily="34" charset="0"/>
              <a:buChar char="•"/>
            </a:pPr>
            <a:r>
              <a:rPr lang="en-US" baseline="0" dirty="0" smtClean="0"/>
              <a:t>Filtering on a column</a:t>
            </a:r>
          </a:p>
          <a:p>
            <a:pPr marL="628650" lvl="1" indent="-171450">
              <a:buFont typeface="Arial" panose="020B0604020202020204" pitchFamily="34" charset="0"/>
              <a:buChar char="•"/>
            </a:pPr>
            <a:r>
              <a:rPr lang="en-US" baseline="0" dirty="0" smtClean="0"/>
              <a:t>Filtering out a column</a:t>
            </a:r>
          </a:p>
          <a:p>
            <a:pPr marL="171450" indent="-171450">
              <a:buFont typeface="Arial" panose="020B0604020202020204" pitchFamily="34" charset="0"/>
              <a:buChar char="•"/>
            </a:pPr>
            <a:r>
              <a:rPr lang="en-US" baseline="0" dirty="0" smtClean="0"/>
              <a:t>Dealing with special values</a:t>
            </a:r>
          </a:p>
          <a:p>
            <a:pPr marL="628650" lvl="1" indent="-171450">
              <a:buFont typeface="Arial" panose="020B0604020202020204" pitchFamily="34" charset="0"/>
              <a:buChar char="•"/>
            </a:pPr>
            <a:r>
              <a:rPr lang="en-US" baseline="0" dirty="0" smtClean="0"/>
              <a:t>EX: surveys fill missing entries with 99</a:t>
            </a:r>
          </a:p>
          <a:p>
            <a:pPr marL="628650" lvl="1" indent="-171450">
              <a:buFont typeface="Arial" panose="020B0604020202020204" pitchFamily="34" charset="0"/>
              <a:buChar char="•"/>
            </a:pPr>
            <a:r>
              <a:rPr lang="en-US" baseline="0" dirty="0" smtClean="0"/>
              <a:t>EX: values like 100 and 100,000 truncated to 00</a:t>
            </a:r>
          </a:p>
          <a:p>
            <a:pPr marL="171450" indent="-171450">
              <a:buFont typeface="Arial" panose="020B0604020202020204" pitchFamily="34" charset="0"/>
              <a:buChar char="•"/>
            </a:pPr>
            <a:r>
              <a:rPr lang="en-US" baseline="0" dirty="0" smtClean="0"/>
              <a:t>Dealing with noise</a:t>
            </a:r>
          </a:p>
          <a:p>
            <a:pPr marL="171450" indent="-171450">
              <a:buFont typeface="Arial" panose="020B0604020202020204" pitchFamily="34" charset="0"/>
              <a:buChar char="•"/>
            </a:pPr>
            <a:r>
              <a:rPr lang="en-US" baseline="0" dirty="0" smtClean="0"/>
              <a:t>Understanding and handling outliers</a:t>
            </a:r>
          </a:p>
          <a:p>
            <a:pPr marL="171450" indent="-171450">
              <a:buFont typeface="Arial" panose="020B0604020202020204" pitchFamily="34" charset="0"/>
              <a:buChar char="•"/>
            </a:pPr>
            <a:r>
              <a:rPr lang="en-US" baseline="0" dirty="0" smtClean="0"/>
              <a:t>Estimating missing values (</a:t>
            </a:r>
            <a:r>
              <a:rPr lang="en-US" i="1" baseline="0" dirty="0" smtClean="0"/>
              <a:t>imputation</a:t>
            </a:r>
            <a:r>
              <a:rPr lang="en-US" baseline="0" dirty="0" smtClean="0"/>
              <a:t>)</a:t>
            </a:r>
          </a:p>
          <a:p>
            <a:endParaRPr lang="en-US" dirty="0" smtClean="0"/>
          </a:p>
          <a:p>
            <a:endParaRPr lang="en-US" dirty="0" smtClean="0"/>
          </a:p>
          <a:p>
            <a:endParaRPr lang="en-US" dirty="0" smtClean="0"/>
          </a:p>
          <a:p>
            <a:endParaRPr lang="en-US" dirty="0" smtClean="0"/>
          </a:p>
          <a:p>
            <a:r>
              <a:rPr lang="en-US" dirty="0" smtClean="0"/>
              <a:t>So</a:t>
            </a:r>
            <a:r>
              <a:rPr lang="en-US" dirty="0" smtClean="0"/>
              <a:t>,</a:t>
            </a:r>
            <a:r>
              <a:rPr lang="en-US" baseline="0" dirty="0" smtClean="0"/>
              <a:t> at this point, even though we might have an understanding of our business goals, and maybe even data mining goals, we might still be a little bit foggy on what the “data” we are going to be using might look like?  How is it organized?  How are entries identified?  What and where are the target or dependent variables?  How are the variable values different?</a:t>
            </a:r>
          </a:p>
          <a:p>
            <a:endParaRPr lang="en-US" baseline="0" dirty="0" smtClean="0"/>
          </a:p>
          <a:p>
            <a:r>
              <a:rPr lang="en-US" baseline="0" dirty="0" smtClean="0"/>
              <a:t>Here we can see an example of “data” that we might receive in the form of a table.  We can see that each student ID corresponds to a case.  Each case has values for input or predictor variables that contribute to a target outcome that is also included in the table.  And each of these variables, or attributes, have unique forms and values.</a:t>
            </a:r>
          </a:p>
          <a:p>
            <a:endParaRPr lang="en-US" baseline="0" dirty="0" smtClean="0"/>
          </a:p>
          <a:p>
            <a:r>
              <a:rPr lang="en-US" baseline="0" dirty="0" smtClean="0"/>
              <a:t>Looking at the table and getting a feel for its layout and organization is the first step in data understanding.  </a:t>
            </a:r>
            <a:endParaRPr lang="en-US" dirty="0" smtClean="0"/>
          </a:p>
        </p:txBody>
      </p:sp>
      <p:sp>
        <p:nvSpPr>
          <p:cNvPr id="8704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5300">
                <a:solidFill>
                  <a:schemeClr val="tx1"/>
                </a:solidFill>
                <a:latin typeface="Arial" charset="0"/>
                <a:ea typeface="ＭＳ Ｐゴシック" charset="0"/>
                <a:cs typeface="ＭＳ Ｐゴシック" charset="0"/>
              </a:defRPr>
            </a:lvl1pPr>
            <a:lvl2pPr marL="742950" indent="-285750" eaLnBrk="0" hangingPunct="0">
              <a:defRPr sz="5300">
                <a:solidFill>
                  <a:schemeClr val="tx1"/>
                </a:solidFill>
                <a:latin typeface="Arial" charset="0"/>
                <a:ea typeface="ＭＳ Ｐゴシック" charset="0"/>
              </a:defRPr>
            </a:lvl2pPr>
            <a:lvl3pPr marL="1143000" indent="-228600" eaLnBrk="0" hangingPunct="0">
              <a:defRPr sz="5300">
                <a:solidFill>
                  <a:schemeClr val="tx1"/>
                </a:solidFill>
                <a:latin typeface="Arial" charset="0"/>
                <a:ea typeface="ＭＳ Ｐゴシック" charset="0"/>
              </a:defRPr>
            </a:lvl3pPr>
            <a:lvl4pPr marL="1600200" indent="-228600" eaLnBrk="0" hangingPunct="0">
              <a:defRPr sz="5300">
                <a:solidFill>
                  <a:schemeClr val="tx1"/>
                </a:solidFill>
                <a:latin typeface="Arial" charset="0"/>
                <a:ea typeface="ＭＳ Ｐゴシック" charset="0"/>
              </a:defRPr>
            </a:lvl4pPr>
            <a:lvl5pPr marL="2057400" indent="-228600" eaLnBrk="0" hangingPunct="0">
              <a:defRPr sz="5300">
                <a:solidFill>
                  <a:schemeClr val="tx1"/>
                </a:solidFill>
                <a:latin typeface="Arial" charset="0"/>
                <a:ea typeface="ＭＳ Ｐゴシック" charset="0"/>
              </a:defRPr>
            </a:lvl5pPr>
            <a:lvl6pPr marL="2514600" indent="-228600" eaLnBrk="0" fontAlgn="base" hangingPunct="0">
              <a:spcBef>
                <a:spcPct val="0"/>
              </a:spcBef>
              <a:spcAft>
                <a:spcPct val="0"/>
              </a:spcAft>
              <a:defRPr sz="5300">
                <a:solidFill>
                  <a:schemeClr val="tx1"/>
                </a:solidFill>
                <a:latin typeface="Arial" charset="0"/>
                <a:ea typeface="ＭＳ Ｐゴシック" charset="0"/>
              </a:defRPr>
            </a:lvl6pPr>
            <a:lvl7pPr marL="2971800" indent="-228600" eaLnBrk="0" fontAlgn="base" hangingPunct="0">
              <a:spcBef>
                <a:spcPct val="0"/>
              </a:spcBef>
              <a:spcAft>
                <a:spcPct val="0"/>
              </a:spcAft>
              <a:defRPr sz="5300">
                <a:solidFill>
                  <a:schemeClr val="tx1"/>
                </a:solidFill>
                <a:latin typeface="Arial" charset="0"/>
                <a:ea typeface="ＭＳ Ｐゴシック" charset="0"/>
              </a:defRPr>
            </a:lvl7pPr>
            <a:lvl8pPr marL="3429000" indent="-228600" eaLnBrk="0" fontAlgn="base" hangingPunct="0">
              <a:spcBef>
                <a:spcPct val="0"/>
              </a:spcBef>
              <a:spcAft>
                <a:spcPct val="0"/>
              </a:spcAft>
              <a:defRPr sz="5300">
                <a:solidFill>
                  <a:schemeClr val="tx1"/>
                </a:solidFill>
                <a:latin typeface="Arial" charset="0"/>
                <a:ea typeface="ＭＳ Ｐゴシック" charset="0"/>
              </a:defRPr>
            </a:lvl8pPr>
            <a:lvl9pPr marL="3886200" indent="-228600" eaLnBrk="0" fontAlgn="base" hangingPunct="0">
              <a:spcBef>
                <a:spcPct val="0"/>
              </a:spcBef>
              <a:spcAft>
                <a:spcPct val="0"/>
              </a:spcAft>
              <a:defRPr sz="5300">
                <a:solidFill>
                  <a:schemeClr val="tx1"/>
                </a:solidFill>
                <a:latin typeface="Arial" charset="0"/>
                <a:ea typeface="ＭＳ Ｐゴシック" charset="0"/>
              </a:defRPr>
            </a:lvl9pPr>
          </a:lstStyle>
          <a:p>
            <a:pPr eaLnBrk="1" hangingPunct="1"/>
            <a:fld id="{4D4A0533-CB4C-474D-86E7-371E2B11D592}" type="slidenum">
              <a:rPr lang="en-US" sz="1200">
                <a:latin typeface="Times New Roman" charset="0"/>
              </a:rPr>
              <a:pPr eaLnBrk="1" hangingPunct="1"/>
              <a:t>8</a:t>
            </a:fld>
            <a:endParaRPr lang="en-US" sz="1200">
              <a:latin typeface="Times New Roman" charset="0"/>
            </a:endParaRPr>
          </a:p>
        </p:txBody>
      </p:sp>
    </p:spTree>
    <p:extLst>
      <p:ext uri="{BB962C8B-B14F-4D97-AF65-F5344CB8AC3E}">
        <p14:creationId xmlns:p14="http://schemas.microsoft.com/office/powerpoint/2010/main" val="255873580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0"/>
              </a:spcBef>
              <a:spcAft>
                <a:spcPct val="0"/>
              </a:spcAft>
              <a:buClrTx/>
              <a:buSzTx/>
              <a:buFontTx/>
              <a:buNone/>
              <a:tabLst/>
              <a:defRPr/>
            </a:pPr>
            <a:r>
              <a:rPr lang="en-US" sz="1200" b="0" u="none" kern="1200" dirty="0" smtClean="0">
                <a:solidFill>
                  <a:schemeClr val="tx1"/>
                </a:solidFill>
                <a:effectLst/>
                <a:latin typeface="Times New Roman"/>
                <a:ea typeface="ＭＳ Ｐゴシック" charset="0"/>
                <a:cs typeface="ＭＳ Ｐゴシック" charset="0"/>
              </a:rPr>
              <a:t>Transformation through balancing:</a:t>
            </a:r>
          </a:p>
          <a:p>
            <a:pPr marL="171450" marR="0" indent="-171450" algn="l" defTabSz="914400" rtl="0" eaLnBrk="1" fontAlgn="base" latinLnBrk="0" hangingPunct="1">
              <a:lnSpc>
                <a:spcPct val="100000"/>
              </a:lnSpc>
              <a:spcBef>
                <a:spcPct val="0"/>
              </a:spcBef>
              <a:spcAft>
                <a:spcPct val="0"/>
              </a:spcAft>
              <a:buClrTx/>
              <a:buSzTx/>
              <a:buFontTx/>
              <a:buChar char="-"/>
              <a:tabLst/>
              <a:defRPr/>
            </a:pPr>
            <a:r>
              <a:rPr lang="en-US" sz="1200" b="0" u="none" kern="1200" baseline="0" dirty="0" smtClean="0">
                <a:solidFill>
                  <a:schemeClr val="tx1"/>
                </a:solidFill>
                <a:effectLst/>
                <a:latin typeface="Times New Roman"/>
                <a:ea typeface="ＭＳ Ｐゴシック" charset="0"/>
                <a:cs typeface="ＭＳ Ｐゴシック" charset="0"/>
              </a:rPr>
              <a:t>Applying heavier weights to rare cases allows algorithm to be affected differently by patterns in these rare cases</a:t>
            </a:r>
          </a:p>
          <a:p>
            <a:pPr marL="628650" marR="0" lvl="1" indent="-171450" algn="l" defTabSz="914400" rtl="0" eaLnBrk="1" fontAlgn="base" latinLnBrk="0" hangingPunct="1">
              <a:lnSpc>
                <a:spcPct val="100000"/>
              </a:lnSpc>
              <a:spcBef>
                <a:spcPct val="0"/>
              </a:spcBef>
              <a:spcAft>
                <a:spcPct val="0"/>
              </a:spcAft>
              <a:buClrTx/>
              <a:buSzTx/>
              <a:buFontTx/>
              <a:buChar char="-"/>
              <a:tabLst/>
              <a:defRPr/>
            </a:pPr>
            <a:r>
              <a:rPr lang="en-US" sz="1200" b="0" u="none" kern="1200" baseline="0" dirty="0" smtClean="0">
                <a:solidFill>
                  <a:schemeClr val="tx1"/>
                </a:solidFill>
                <a:effectLst/>
                <a:latin typeface="Times New Roman"/>
                <a:ea typeface="ＭＳ Ｐゴシック" charset="0"/>
                <a:cs typeface="ＭＳ Ｐゴシック" charset="0"/>
              </a:rPr>
              <a:t>Patterns in rare cases affect the same as common cases (instead of being dwarfed by common cases)</a:t>
            </a:r>
          </a:p>
          <a:p>
            <a:pPr marL="171450" marR="0" lvl="0" indent="-171450" algn="l" defTabSz="914400" rtl="0" eaLnBrk="1" fontAlgn="base" latinLnBrk="0" hangingPunct="1">
              <a:lnSpc>
                <a:spcPct val="100000"/>
              </a:lnSpc>
              <a:spcBef>
                <a:spcPct val="0"/>
              </a:spcBef>
              <a:spcAft>
                <a:spcPct val="0"/>
              </a:spcAft>
              <a:buClrTx/>
              <a:buSzTx/>
              <a:buFontTx/>
              <a:buChar char="-"/>
              <a:tabLst/>
              <a:defRPr/>
            </a:pPr>
            <a:r>
              <a:rPr lang="en-US" sz="1200" b="0" u="none" kern="1200" baseline="0" dirty="0" smtClean="0">
                <a:solidFill>
                  <a:schemeClr val="tx1"/>
                </a:solidFill>
                <a:effectLst/>
                <a:latin typeface="Times New Roman"/>
                <a:ea typeface="ＭＳ Ｐゴシック" charset="0"/>
                <a:cs typeface="ＭＳ Ｐゴシック" charset="0"/>
              </a:rPr>
              <a:t>Special type of weighting known as BALANCING</a:t>
            </a:r>
          </a:p>
          <a:p>
            <a:pPr marL="171450" marR="0" lvl="0" indent="-171450" algn="l" defTabSz="914400" rtl="0" eaLnBrk="1" fontAlgn="base" latinLnBrk="0" hangingPunct="1">
              <a:lnSpc>
                <a:spcPct val="100000"/>
              </a:lnSpc>
              <a:spcBef>
                <a:spcPct val="0"/>
              </a:spcBef>
              <a:spcAft>
                <a:spcPct val="0"/>
              </a:spcAft>
              <a:buClrTx/>
              <a:buSzTx/>
              <a:buFontTx/>
              <a:buChar char="-"/>
              <a:tabLst/>
              <a:defRPr/>
            </a:pPr>
            <a:r>
              <a:rPr lang="en-US" sz="1200" b="0" u="none" kern="1200" baseline="0" dirty="0" smtClean="0">
                <a:solidFill>
                  <a:schemeClr val="tx1"/>
                </a:solidFill>
                <a:effectLst/>
                <a:latin typeface="Times New Roman"/>
                <a:ea typeface="ＭＳ Ｐゴシック" charset="0"/>
                <a:cs typeface="ＭＳ Ｐゴシック" charset="0"/>
              </a:rPr>
              <a:t>May be accomplished through heavier sampling of rare cases vs common cases when sampling</a:t>
            </a:r>
            <a:endParaRPr lang="en-US" sz="1200" b="0" u="none" kern="1200" dirty="0" smtClean="0">
              <a:solidFill>
                <a:schemeClr val="tx1"/>
              </a:solidFill>
              <a:effectLst/>
              <a:latin typeface="Times New Roman"/>
              <a:ea typeface="ＭＳ Ｐゴシック" charset="0"/>
              <a:cs typeface="ＭＳ Ｐゴシック" charset="0"/>
            </a:endParaRPr>
          </a:p>
          <a:p>
            <a:pPr marL="0" marR="0" indent="0" algn="l" defTabSz="914400" rtl="0" eaLnBrk="1" fontAlgn="base" latinLnBrk="0" hangingPunct="1">
              <a:lnSpc>
                <a:spcPct val="100000"/>
              </a:lnSpc>
              <a:spcBef>
                <a:spcPct val="0"/>
              </a:spcBef>
              <a:spcAft>
                <a:spcPct val="0"/>
              </a:spcAft>
              <a:buClrTx/>
              <a:buSzTx/>
              <a:buFontTx/>
              <a:buNone/>
              <a:tabLst/>
              <a:defRPr/>
            </a:pPr>
            <a:endParaRPr lang="en-US" sz="1200" b="0" u="none" kern="1200" dirty="0" smtClean="0">
              <a:solidFill>
                <a:schemeClr val="tx1"/>
              </a:solidFill>
              <a:effectLst/>
              <a:latin typeface="Times New Roman"/>
              <a:ea typeface="ＭＳ Ｐゴシック" charset="0"/>
              <a:cs typeface="ＭＳ Ｐゴシック" charset="0"/>
            </a:endParaRPr>
          </a:p>
          <a:p>
            <a:pPr marL="0" marR="0" indent="0" algn="l" defTabSz="914400" rtl="0" eaLnBrk="1" fontAlgn="base" latinLnBrk="0" hangingPunct="1">
              <a:lnSpc>
                <a:spcPct val="100000"/>
              </a:lnSpc>
              <a:spcBef>
                <a:spcPct val="0"/>
              </a:spcBef>
              <a:spcAft>
                <a:spcPct val="0"/>
              </a:spcAft>
              <a:buClrTx/>
              <a:buSzTx/>
              <a:buFontTx/>
              <a:buNone/>
              <a:tabLst/>
              <a:defRPr/>
            </a:pPr>
            <a:endParaRPr lang="en-US" sz="1200" b="0" u="none" kern="1200" dirty="0" smtClean="0">
              <a:solidFill>
                <a:schemeClr val="tx1"/>
              </a:solidFill>
              <a:effectLst/>
              <a:latin typeface="Times New Roman"/>
              <a:ea typeface="ＭＳ Ｐゴシック" charset="0"/>
              <a:cs typeface="ＭＳ Ｐゴシック" charset="0"/>
            </a:endParaRPr>
          </a:p>
          <a:p>
            <a:pPr marL="0" marR="0" indent="0" algn="l" defTabSz="914400" rtl="0" eaLnBrk="1" fontAlgn="base" latinLnBrk="0" hangingPunct="1">
              <a:lnSpc>
                <a:spcPct val="100000"/>
              </a:lnSpc>
              <a:spcBef>
                <a:spcPct val="0"/>
              </a:spcBef>
              <a:spcAft>
                <a:spcPct val="0"/>
              </a:spcAft>
              <a:buClrTx/>
              <a:buSzTx/>
              <a:buFontTx/>
              <a:buNone/>
              <a:tabLst/>
              <a:defRPr/>
            </a:pPr>
            <a:r>
              <a:rPr lang="en-US" sz="1200" b="0" u="none" kern="1200" dirty="0" smtClean="0">
                <a:solidFill>
                  <a:schemeClr val="tx1"/>
                </a:solidFill>
                <a:effectLst/>
                <a:latin typeface="Times New Roman"/>
                <a:ea typeface="ＭＳ Ｐゴシック" charset="0"/>
                <a:cs typeface="ＭＳ Ｐゴシック" charset="0"/>
              </a:rPr>
              <a:t>&gt;&gt;&gt;&gt;&gt;&gt;&gt;&gt;&gt;&gt;&gt;&gt;&gt;&gt;&gt;&gt;&gt;&gt;&gt;&gt;&gt;&gt;&gt;&gt;&gt;&gt;&gt;&gt;&gt;&gt;&gt;&gt;&gt;&gt;&gt;&gt;&gt;&gt;&gt;&gt;&gt;&gt;&gt;&gt;&gt;&gt;&gt;&gt;&gt;&gt;&gt;&gt;&gt;&gt;&gt;&gt;&gt;&gt;&gt;&gt;&gt;&gt;&gt;&gt;&gt;&gt;&gt;&gt;&gt;&gt;&gt;&gt;&gt;&gt;&gt;&gt;&gt;&gt;&gt;&gt;&gt;&gt;&gt;&gt;&gt;&gt;&gt;&gt;&gt;&gt;&gt;&gt;&gt;&gt;&gt;&gt;&gt;&gt;&gt;</a:t>
            </a:r>
          </a:p>
          <a:p>
            <a:pPr marL="0" marR="0" indent="0" algn="l" defTabSz="914400" rtl="0" eaLnBrk="1" fontAlgn="base" latinLnBrk="0" hangingPunct="1">
              <a:lnSpc>
                <a:spcPct val="100000"/>
              </a:lnSpc>
              <a:spcBef>
                <a:spcPct val="0"/>
              </a:spcBef>
              <a:spcAft>
                <a:spcPct val="0"/>
              </a:spcAft>
              <a:buClrTx/>
              <a:buSzTx/>
              <a:buFontTx/>
              <a:buNone/>
              <a:tabLst/>
              <a:defRPr/>
            </a:pPr>
            <a:r>
              <a:rPr lang="en-US" sz="1200" b="0" i="1" u="none" kern="1200" dirty="0" smtClean="0">
                <a:solidFill>
                  <a:schemeClr val="tx1"/>
                </a:solidFill>
                <a:effectLst/>
                <a:latin typeface="Times New Roman"/>
                <a:ea typeface="ＭＳ Ｐゴシック" charset="0"/>
                <a:cs typeface="ＭＳ Ｐゴシック" charset="0"/>
              </a:rPr>
              <a:t>Narrative:</a:t>
            </a:r>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Weighting is incredibly important when using models to detect rare cases.  Applying heavier weights to these </a:t>
            </a:r>
            <a:r>
              <a:rPr lang="en-US" b="0" baseline="0" dirty="0" smtClean="0"/>
              <a:t>rare cases allows the algorithm to be affected differently by the patterns in rare cases versus common cases.  Without this weighting, both normal data and rare cases have </a:t>
            </a:r>
            <a:r>
              <a:rPr lang="en-US" baseline="0" dirty="0" smtClean="0"/>
              <a:t>the same potential effect on adjusting the weights.  Weighting of rare cases can be accomplished by thinking of the weight as if it were a frequency applied for calculating a weighted mean.  For instance, if a rare event is present in 5% of cases, it could be weighted with a factor of 0.95, while all other cases could be weighted with 0.05.  This allows the algorithm to be affected by patterns in the rare cases equally as by the common cases, allowing models like neural nets to more easily distinguish the rare pattern in the data.  This special type of weighting is known as BALANCING.</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baseline="0" dirty="0" smtClean="0"/>
          </a:p>
          <a:p>
            <a:endParaRPr lang="en-US" dirty="0" smtClean="0"/>
          </a:p>
        </p:txBody>
      </p:sp>
      <p:sp>
        <p:nvSpPr>
          <p:cNvPr id="4" name="Slide Number Placeholder 3"/>
          <p:cNvSpPr>
            <a:spLocks noGrp="1"/>
          </p:cNvSpPr>
          <p:nvPr>
            <p:ph type="sldNum" sz="quarter" idx="10"/>
          </p:nvPr>
        </p:nvSpPr>
        <p:spPr/>
        <p:txBody>
          <a:bodyPr/>
          <a:lstStyle/>
          <a:p>
            <a:fld id="{24D6EBED-C67D-416E-8CA6-2F39602DA113}" type="slidenum">
              <a:rPr lang="en-US" altLang="en-US" smtClean="0"/>
              <a:pPr/>
              <a:t>62</a:t>
            </a:fld>
            <a:endParaRPr lang="en-US" altLang="en-US"/>
          </a:p>
        </p:txBody>
      </p:sp>
    </p:spTree>
    <p:extLst>
      <p:ext uri="{BB962C8B-B14F-4D97-AF65-F5344CB8AC3E}">
        <p14:creationId xmlns:p14="http://schemas.microsoft.com/office/powerpoint/2010/main" val="334924720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0"/>
              </a:spcBef>
              <a:spcAft>
                <a:spcPct val="0"/>
              </a:spcAft>
              <a:buClrTx/>
              <a:buSzTx/>
              <a:buFontTx/>
              <a:buNone/>
              <a:tabLst/>
              <a:defRPr/>
            </a:pPr>
            <a:r>
              <a:rPr lang="en-US" sz="1200" b="0" u="none" kern="1200" dirty="0" smtClean="0">
                <a:solidFill>
                  <a:schemeClr val="tx1"/>
                </a:solidFill>
                <a:effectLst/>
                <a:latin typeface="Times New Roman"/>
                <a:ea typeface="ＭＳ Ｐゴシック" charset="0"/>
                <a:cs typeface="ＭＳ Ｐゴシック" charset="0"/>
              </a:rPr>
              <a:t>Oversampling to help weak signals in predictive analytics:</a:t>
            </a:r>
          </a:p>
          <a:p>
            <a:pPr marL="171450" marR="0" indent="-171450" algn="l" defTabSz="914400" rtl="0" eaLnBrk="1" fontAlgn="base" latinLnBrk="0" hangingPunct="1">
              <a:lnSpc>
                <a:spcPct val="100000"/>
              </a:lnSpc>
              <a:spcBef>
                <a:spcPct val="0"/>
              </a:spcBef>
              <a:spcAft>
                <a:spcPct val="0"/>
              </a:spcAft>
              <a:buClrTx/>
              <a:buSzTx/>
              <a:buFontTx/>
              <a:buChar char="-"/>
              <a:tabLst/>
              <a:defRPr/>
            </a:pPr>
            <a:r>
              <a:rPr lang="en-US" sz="1200" b="0" u="none" kern="1200" dirty="0" smtClean="0">
                <a:solidFill>
                  <a:schemeClr val="tx1"/>
                </a:solidFill>
                <a:effectLst/>
                <a:latin typeface="Times New Roman"/>
                <a:ea typeface="ＭＳ Ｐゴシック" charset="0"/>
                <a:cs typeface="ＭＳ Ｐゴシック" charset="0"/>
              </a:rPr>
              <a:t>Modify response variable weighting</a:t>
            </a:r>
          </a:p>
          <a:p>
            <a:pPr marL="628650" marR="0" lvl="1" indent="-171450" algn="l" defTabSz="914400" rtl="0" eaLnBrk="1" fontAlgn="base" latinLnBrk="0" hangingPunct="1">
              <a:lnSpc>
                <a:spcPct val="100000"/>
              </a:lnSpc>
              <a:spcBef>
                <a:spcPct val="0"/>
              </a:spcBef>
              <a:spcAft>
                <a:spcPct val="0"/>
              </a:spcAft>
              <a:buClrTx/>
              <a:buSzTx/>
              <a:buFontTx/>
              <a:buChar char="-"/>
              <a:tabLst/>
              <a:defRPr/>
            </a:pPr>
            <a:r>
              <a:rPr lang="en-US" sz="1200" b="0" u="none" kern="1200" dirty="0" smtClean="0">
                <a:solidFill>
                  <a:schemeClr val="tx1"/>
                </a:solidFill>
                <a:effectLst/>
                <a:latin typeface="Times New Roman"/>
                <a:ea typeface="ＭＳ Ｐゴシック" charset="0"/>
                <a:cs typeface="ＭＳ Ｐゴシック" charset="0"/>
              </a:rPr>
              <a:t>EX: Weight rare</a:t>
            </a:r>
            <a:r>
              <a:rPr lang="en-US" sz="1200" b="0" u="none" kern="1200" baseline="0" dirty="0" smtClean="0">
                <a:solidFill>
                  <a:schemeClr val="tx1"/>
                </a:solidFill>
                <a:effectLst/>
                <a:latin typeface="Times New Roman"/>
                <a:ea typeface="ＭＳ Ｐゴシック" charset="0"/>
                <a:cs typeface="ＭＳ Ｐゴシック" charset="0"/>
              </a:rPr>
              <a:t> responses (rare high costs / profits) appropriately to help possibilities to be accounted for accurately</a:t>
            </a:r>
            <a:endParaRPr lang="en-US" sz="1200" b="0" u="none" kern="1200" dirty="0" smtClean="0">
              <a:solidFill>
                <a:schemeClr val="tx1"/>
              </a:solidFill>
              <a:effectLst/>
              <a:latin typeface="Times New Roman"/>
              <a:ea typeface="ＭＳ Ｐゴシック" charset="0"/>
              <a:cs typeface="ＭＳ Ｐゴシック" charset="0"/>
            </a:endParaRPr>
          </a:p>
          <a:p>
            <a:pPr marL="171450" marR="0" indent="-171450" algn="l" defTabSz="914400" rtl="0" eaLnBrk="1" fontAlgn="base" latinLnBrk="0" hangingPunct="1">
              <a:lnSpc>
                <a:spcPct val="100000"/>
              </a:lnSpc>
              <a:spcBef>
                <a:spcPct val="0"/>
              </a:spcBef>
              <a:spcAft>
                <a:spcPct val="0"/>
              </a:spcAft>
              <a:buClrTx/>
              <a:buSzTx/>
              <a:buFontTx/>
              <a:buChar char="-"/>
              <a:tabLst/>
              <a:defRPr/>
            </a:pPr>
            <a:r>
              <a:rPr lang="en-US" sz="1200" b="0" u="none" kern="1200" dirty="0" smtClean="0">
                <a:solidFill>
                  <a:schemeClr val="tx1"/>
                </a:solidFill>
                <a:effectLst/>
                <a:latin typeface="Times New Roman"/>
                <a:ea typeface="ＭＳ Ｐゴシック" charset="0"/>
                <a:cs typeface="ＭＳ Ｐゴシック" charset="0"/>
              </a:rPr>
              <a:t>Modify data sampling</a:t>
            </a:r>
          </a:p>
          <a:p>
            <a:pPr marL="628650" marR="0" lvl="1" indent="-171450" algn="l" defTabSz="914400" rtl="0" eaLnBrk="1" fontAlgn="base" latinLnBrk="0" hangingPunct="1">
              <a:lnSpc>
                <a:spcPct val="100000"/>
              </a:lnSpc>
              <a:spcBef>
                <a:spcPct val="0"/>
              </a:spcBef>
              <a:spcAft>
                <a:spcPct val="0"/>
              </a:spcAft>
              <a:buClrTx/>
              <a:buSzTx/>
              <a:buFontTx/>
              <a:buChar char="-"/>
              <a:tabLst/>
              <a:defRPr/>
            </a:pPr>
            <a:r>
              <a:rPr lang="en-US" sz="1200" b="0" u="none" kern="1200" dirty="0" smtClean="0">
                <a:solidFill>
                  <a:schemeClr val="tx1"/>
                </a:solidFill>
                <a:effectLst/>
                <a:latin typeface="Times New Roman"/>
                <a:ea typeface="ＭＳ Ｐゴシック" charset="0"/>
                <a:cs typeface="ＭＳ Ｐゴシック" charset="0"/>
              </a:rPr>
              <a:t>Add</a:t>
            </a:r>
            <a:r>
              <a:rPr lang="en-US" sz="1200" b="0" u="none" kern="1200" baseline="0" dirty="0" smtClean="0">
                <a:solidFill>
                  <a:schemeClr val="tx1"/>
                </a:solidFill>
                <a:effectLst/>
                <a:latin typeface="Times New Roman"/>
                <a:ea typeface="ＭＳ Ｐゴシック" charset="0"/>
                <a:cs typeface="ＭＳ Ｐゴシック" charset="0"/>
              </a:rPr>
              <a:t> more records to the data set for effective model construction and training when trying to predict rare cases</a:t>
            </a:r>
          </a:p>
          <a:p>
            <a:pPr marL="628650" marR="0" lvl="1" indent="-171450" algn="l" defTabSz="914400" rtl="0" eaLnBrk="1" fontAlgn="base" latinLnBrk="0" hangingPunct="1">
              <a:lnSpc>
                <a:spcPct val="100000"/>
              </a:lnSpc>
              <a:spcBef>
                <a:spcPct val="0"/>
              </a:spcBef>
              <a:spcAft>
                <a:spcPct val="0"/>
              </a:spcAft>
              <a:buClrTx/>
              <a:buSzTx/>
              <a:buFontTx/>
              <a:buChar char="-"/>
              <a:tabLst/>
              <a:defRPr/>
            </a:pPr>
            <a:r>
              <a:rPr lang="en-US" sz="1200" b="0" u="none" kern="1200" baseline="0" dirty="0" smtClean="0">
                <a:solidFill>
                  <a:schemeClr val="tx1"/>
                </a:solidFill>
                <a:effectLst/>
                <a:latin typeface="Times New Roman"/>
                <a:ea typeface="ＭＳ Ｐゴシック" charset="0"/>
                <a:cs typeface="ＭＳ Ｐゴシック" charset="0"/>
              </a:rPr>
              <a:t>Up-</a:t>
            </a:r>
            <a:r>
              <a:rPr lang="en-US" sz="1200" b="0" u="none" kern="1200" baseline="0" dirty="0" err="1" smtClean="0">
                <a:solidFill>
                  <a:schemeClr val="tx1"/>
                </a:solidFill>
                <a:effectLst/>
                <a:latin typeface="Times New Roman"/>
                <a:ea typeface="ＭＳ Ｐゴシック" charset="0"/>
                <a:cs typeface="ＭＳ Ｐゴシック" charset="0"/>
              </a:rPr>
              <a:t>samping</a:t>
            </a:r>
            <a:r>
              <a:rPr lang="en-US" sz="1200" b="0" u="none" kern="1200" baseline="0" dirty="0" smtClean="0">
                <a:solidFill>
                  <a:schemeClr val="tx1"/>
                </a:solidFill>
                <a:effectLst/>
                <a:latin typeface="Times New Roman"/>
                <a:ea typeface="ＭＳ Ｐゴシック" charset="0"/>
                <a:cs typeface="ＭＳ Ｐゴシック" charset="0"/>
              </a:rPr>
              <a:t>: duplicate rare cases</a:t>
            </a:r>
          </a:p>
          <a:p>
            <a:pPr marL="628650" marR="0" lvl="1" indent="-171450" algn="l" defTabSz="914400" rtl="0" eaLnBrk="1" fontAlgn="base" latinLnBrk="0" hangingPunct="1">
              <a:lnSpc>
                <a:spcPct val="100000"/>
              </a:lnSpc>
              <a:spcBef>
                <a:spcPct val="0"/>
              </a:spcBef>
              <a:spcAft>
                <a:spcPct val="0"/>
              </a:spcAft>
              <a:buClrTx/>
              <a:buSzTx/>
              <a:buFontTx/>
              <a:buChar char="-"/>
              <a:tabLst/>
              <a:defRPr/>
            </a:pPr>
            <a:r>
              <a:rPr lang="en-US" sz="1200" b="0" u="none" kern="1200" baseline="0" dirty="0" smtClean="0">
                <a:solidFill>
                  <a:schemeClr val="tx1"/>
                </a:solidFill>
                <a:effectLst/>
                <a:latin typeface="Times New Roman"/>
                <a:ea typeface="ＭＳ Ｐゴシック" charset="0"/>
                <a:cs typeface="ＭＳ Ｐゴシック" charset="0"/>
              </a:rPr>
              <a:t>Down-sampling: use all rare cases; sample from the rest of the data set</a:t>
            </a:r>
            <a:endParaRPr lang="en-US" sz="1200" b="0" u="none" kern="1200" dirty="0" smtClean="0">
              <a:solidFill>
                <a:schemeClr val="tx1"/>
              </a:solidFill>
              <a:effectLst/>
              <a:latin typeface="Times New Roman"/>
              <a:ea typeface="ＭＳ Ｐゴシック" charset="0"/>
              <a:cs typeface="ＭＳ Ｐゴシック" charset="0"/>
            </a:endParaRPr>
          </a:p>
          <a:p>
            <a:pPr marL="0" marR="0" indent="0" algn="l" defTabSz="914400" rtl="0" eaLnBrk="1" fontAlgn="base" latinLnBrk="0" hangingPunct="1">
              <a:lnSpc>
                <a:spcPct val="100000"/>
              </a:lnSpc>
              <a:spcBef>
                <a:spcPct val="0"/>
              </a:spcBef>
              <a:spcAft>
                <a:spcPct val="0"/>
              </a:spcAft>
              <a:buClrTx/>
              <a:buSzTx/>
              <a:buFontTx/>
              <a:buNone/>
              <a:tabLst/>
              <a:defRPr/>
            </a:pPr>
            <a:endParaRPr lang="en-US" sz="1200" b="0" u="none" kern="1200" dirty="0" smtClean="0">
              <a:solidFill>
                <a:schemeClr val="tx1"/>
              </a:solidFill>
              <a:effectLst/>
              <a:latin typeface="Times New Roman"/>
              <a:ea typeface="ＭＳ Ｐゴシック" charset="0"/>
              <a:cs typeface="ＭＳ Ｐゴシック" charset="0"/>
            </a:endParaRPr>
          </a:p>
          <a:p>
            <a:pPr marL="0" marR="0" indent="0" algn="l" defTabSz="914400" rtl="0" eaLnBrk="1" fontAlgn="base" latinLnBrk="0" hangingPunct="1">
              <a:lnSpc>
                <a:spcPct val="100000"/>
              </a:lnSpc>
              <a:spcBef>
                <a:spcPct val="0"/>
              </a:spcBef>
              <a:spcAft>
                <a:spcPct val="0"/>
              </a:spcAft>
              <a:buClrTx/>
              <a:buSzTx/>
              <a:buFontTx/>
              <a:buNone/>
              <a:tabLst/>
              <a:defRPr/>
            </a:pPr>
            <a:endParaRPr lang="en-US" sz="1200" b="0" u="none" kern="1200" dirty="0" smtClean="0">
              <a:solidFill>
                <a:schemeClr val="tx1"/>
              </a:solidFill>
              <a:effectLst/>
              <a:latin typeface="Times New Roman"/>
              <a:ea typeface="ＭＳ Ｐゴシック" charset="0"/>
              <a:cs typeface="ＭＳ Ｐゴシック" charset="0"/>
            </a:endParaRPr>
          </a:p>
          <a:p>
            <a:pPr marL="0" marR="0" indent="0" algn="l" defTabSz="914400" rtl="0" eaLnBrk="1" fontAlgn="base" latinLnBrk="0" hangingPunct="1">
              <a:lnSpc>
                <a:spcPct val="100000"/>
              </a:lnSpc>
              <a:spcBef>
                <a:spcPct val="0"/>
              </a:spcBef>
              <a:spcAft>
                <a:spcPct val="0"/>
              </a:spcAft>
              <a:buClrTx/>
              <a:buSzTx/>
              <a:buFontTx/>
              <a:buNone/>
              <a:tabLst/>
              <a:defRPr/>
            </a:pPr>
            <a:r>
              <a:rPr lang="en-US" sz="1200" b="0" u="none" kern="1200" dirty="0" smtClean="0">
                <a:solidFill>
                  <a:schemeClr val="tx1"/>
                </a:solidFill>
                <a:effectLst/>
                <a:latin typeface="Times New Roman"/>
                <a:ea typeface="ＭＳ Ｐゴシック" charset="0"/>
                <a:cs typeface="ＭＳ Ｐゴシック" charset="0"/>
              </a:rPr>
              <a:t>&gt;&gt;&gt;&gt;&gt;&gt;&gt;&gt;&gt;&gt;&gt;&gt;&gt;&gt;&gt;&gt;&gt;&gt;&gt;&gt;&gt;&gt;&gt;&gt;&gt;&gt;&gt;&gt;&gt;&gt;&gt;&gt;&gt;&gt;&gt;&gt;&gt;&gt;&gt;&gt;&gt;&gt;&gt;&gt;&gt;&gt;&gt;&gt;&gt;&gt;&gt;&gt;&gt;&gt;&gt;&gt;&gt;&gt;&gt;&gt;&gt;&gt;&gt;&gt;&gt;&gt;&gt;&gt;&gt;&gt;&gt;&gt;&gt;&gt;&gt;&gt;&gt;&gt;&gt;&gt;&gt;&gt;&gt;&gt;&gt;&gt;&gt;&gt;&gt;&gt;&gt;&gt;&gt;&gt;&gt;&gt;&gt;&gt;&gt;</a:t>
            </a:r>
          </a:p>
          <a:p>
            <a:pPr marL="0" marR="0" indent="0" algn="l" defTabSz="914400" rtl="0" eaLnBrk="1" fontAlgn="base" latinLnBrk="0" hangingPunct="1">
              <a:lnSpc>
                <a:spcPct val="100000"/>
              </a:lnSpc>
              <a:spcBef>
                <a:spcPct val="0"/>
              </a:spcBef>
              <a:spcAft>
                <a:spcPct val="0"/>
              </a:spcAft>
              <a:buClrTx/>
              <a:buSzTx/>
              <a:buFontTx/>
              <a:buNone/>
              <a:tabLst/>
              <a:defRPr/>
            </a:pPr>
            <a:r>
              <a:rPr lang="en-US" sz="1200" b="0" i="1" u="none" kern="1200" dirty="0" smtClean="0">
                <a:solidFill>
                  <a:schemeClr val="tx1"/>
                </a:solidFill>
                <a:effectLst/>
                <a:latin typeface="Times New Roman"/>
                <a:ea typeface="ＭＳ Ｐゴシック" charset="0"/>
                <a:cs typeface="ＭＳ Ｐゴシック" charset="0"/>
              </a:rPr>
              <a:t>Narrative:</a:t>
            </a:r>
          </a:p>
          <a:p>
            <a:r>
              <a:rPr lang="en-US" dirty="0" smtClean="0"/>
              <a:t>There are many examples of how this weighting and balancing</a:t>
            </a:r>
            <a:r>
              <a:rPr lang="en-US" baseline="0" dirty="0" smtClean="0"/>
              <a:t> can be applied to modify the data and increase the strength of the weak signal or rare events.  For instance, when conducting cost sensitive learning, profit or cost matrices can be used to weight responses based on the cost or profit of each level.  Rare events, or events with weak signals, such as rare high costs or rare high profits can be weighted appropriately to help these possibilities be accounted for accurately in resulting models.</a:t>
            </a:r>
            <a:endParaRPr lang="en-US" dirty="0" smtClean="0"/>
          </a:p>
          <a:p>
            <a:endParaRPr lang="en-US" dirty="0" smtClean="0"/>
          </a:p>
          <a:p>
            <a:r>
              <a:rPr lang="en-US" dirty="0" smtClean="0"/>
              <a:t>Alternatively, while balancing is</a:t>
            </a:r>
            <a:r>
              <a:rPr lang="en-US" baseline="0" dirty="0" smtClean="0"/>
              <a:t> often very helpful in instances when we are trying to predict rare cases, sometimes we simply will not have enough data and we will have to use other specific methods to add more records to the data set for effective model construction and training.  This can be done by up-sampling, which involves duplicating rare cases, or down-sampling, which involves using all rare cases and sampling from the rest of the data set.  However, with large enough samples, a case can be made for not using either of these modification methods.</a:t>
            </a:r>
            <a:endParaRPr lang="en-US" dirty="0" smtClean="0"/>
          </a:p>
          <a:p>
            <a:endParaRPr lang="en-US" dirty="0" smtClean="0"/>
          </a:p>
        </p:txBody>
      </p:sp>
      <p:sp>
        <p:nvSpPr>
          <p:cNvPr id="4" name="Slide Number Placeholder 3"/>
          <p:cNvSpPr>
            <a:spLocks noGrp="1"/>
          </p:cNvSpPr>
          <p:nvPr>
            <p:ph type="sldNum" sz="quarter" idx="10"/>
          </p:nvPr>
        </p:nvSpPr>
        <p:spPr/>
        <p:txBody>
          <a:bodyPr/>
          <a:lstStyle/>
          <a:p>
            <a:fld id="{24D6EBED-C67D-416E-8CA6-2F39602DA113}" type="slidenum">
              <a:rPr lang="en-US" altLang="en-US" smtClean="0"/>
              <a:pPr/>
              <a:t>63</a:t>
            </a:fld>
            <a:endParaRPr lang="en-US" altLang="en-US"/>
          </a:p>
        </p:txBody>
      </p:sp>
    </p:spTree>
    <p:extLst>
      <p:ext uri="{BB962C8B-B14F-4D97-AF65-F5344CB8AC3E}">
        <p14:creationId xmlns:p14="http://schemas.microsoft.com/office/powerpoint/2010/main" val="204001825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0"/>
              </a:spcBef>
              <a:spcAft>
                <a:spcPct val="0"/>
              </a:spcAft>
              <a:buClrTx/>
              <a:buSzTx/>
              <a:buFontTx/>
              <a:buNone/>
              <a:tabLst/>
              <a:defRPr/>
            </a:pPr>
            <a:r>
              <a:rPr lang="en-US" sz="1200" b="0" u="none" kern="1200" dirty="0" smtClean="0">
                <a:solidFill>
                  <a:schemeClr val="tx1"/>
                </a:solidFill>
                <a:effectLst/>
                <a:latin typeface="Times New Roman"/>
                <a:ea typeface="ＭＳ Ｐゴシック" charset="0"/>
                <a:cs typeface="ＭＳ Ｐゴシック" charset="0"/>
              </a:rPr>
              <a:t>Data Sampling in Data Reduction:</a:t>
            </a:r>
          </a:p>
          <a:p>
            <a:pPr marL="171450" marR="0" indent="-171450" algn="l" defTabSz="914400" rtl="0" eaLnBrk="1" fontAlgn="base" latinLnBrk="0" hangingPunct="1">
              <a:lnSpc>
                <a:spcPct val="100000"/>
              </a:lnSpc>
              <a:spcBef>
                <a:spcPct val="0"/>
              </a:spcBef>
              <a:spcAft>
                <a:spcPct val="0"/>
              </a:spcAft>
              <a:buClrTx/>
              <a:buSzTx/>
              <a:buFontTx/>
              <a:buChar char="-"/>
              <a:tabLst/>
              <a:defRPr/>
            </a:pPr>
            <a:r>
              <a:rPr lang="en-US" sz="1200" b="0" u="none" kern="1200" dirty="0" smtClean="0">
                <a:solidFill>
                  <a:schemeClr val="tx1"/>
                </a:solidFill>
                <a:effectLst/>
                <a:latin typeface="Times New Roman"/>
                <a:ea typeface="ＭＳ Ｐゴシック" charset="0"/>
                <a:cs typeface="ＭＳ Ｐゴシック" charset="0"/>
              </a:rPr>
              <a:t>Need</a:t>
            </a:r>
            <a:r>
              <a:rPr lang="en-US" sz="1200" b="0" u="none" kern="1200" baseline="0" dirty="0" smtClean="0">
                <a:solidFill>
                  <a:schemeClr val="tx1"/>
                </a:solidFill>
                <a:effectLst/>
                <a:latin typeface="Times New Roman"/>
                <a:ea typeface="ＭＳ Ｐゴシック" charset="0"/>
                <a:cs typeface="ＭＳ Ｐゴシック" charset="0"/>
              </a:rPr>
              <a:t> for only 10-20% of the data for model development allows for improvements in efficiency in development</a:t>
            </a:r>
          </a:p>
          <a:p>
            <a:pPr marL="171450" marR="0" indent="-171450" algn="l" defTabSz="914400" rtl="0" eaLnBrk="1" fontAlgn="base" latinLnBrk="0" hangingPunct="1">
              <a:lnSpc>
                <a:spcPct val="100000"/>
              </a:lnSpc>
              <a:spcBef>
                <a:spcPct val="0"/>
              </a:spcBef>
              <a:spcAft>
                <a:spcPct val="0"/>
              </a:spcAft>
              <a:buClrTx/>
              <a:buSzTx/>
              <a:buFontTx/>
              <a:buChar char="-"/>
              <a:tabLst/>
              <a:defRPr/>
            </a:pPr>
            <a:r>
              <a:rPr lang="en-US" sz="1200" b="0" u="none" kern="1200" baseline="0" dirty="0" smtClean="0">
                <a:solidFill>
                  <a:schemeClr val="tx1"/>
                </a:solidFill>
                <a:effectLst/>
                <a:latin typeface="Times New Roman"/>
                <a:ea typeface="ＭＳ Ｐゴシック" charset="0"/>
                <a:cs typeface="ＭＳ Ｐゴシック" charset="0"/>
              </a:rPr>
              <a:t>Sampling and reduction needed for many instances when capturing particular nuances of populations (i.e. rare cases)</a:t>
            </a:r>
          </a:p>
          <a:p>
            <a:pPr marL="171450" marR="0" indent="-171450" algn="l" defTabSz="914400" rtl="0" eaLnBrk="1" fontAlgn="base" latinLnBrk="0" hangingPunct="1">
              <a:lnSpc>
                <a:spcPct val="100000"/>
              </a:lnSpc>
              <a:spcBef>
                <a:spcPct val="0"/>
              </a:spcBef>
              <a:spcAft>
                <a:spcPct val="0"/>
              </a:spcAft>
              <a:buClrTx/>
              <a:buSzTx/>
              <a:buFontTx/>
              <a:buChar char="-"/>
              <a:tabLst/>
              <a:defRPr/>
            </a:pPr>
            <a:r>
              <a:rPr lang="en-US" sz="1200" b="0" u="none" kern="1200" baseline="0" dirty="0" smtClean="0">
                <a:solidFill>
                  <a:schemeClr val="tx1"/>
                </a:solidFill>
                <a:effectLst/>
                <a:latin typeface="Times New Roman"/>
                <a:ea typeface="ＭＳ Ｐゴシック" charset="0"/>
                <a:cs typeface="ＭＳ Ｐゴシック" charset="0"/>
              </a:rPr>
              <a:t>How to determine sample size:</a:t>
            </a:r>
          </a:p>
          <a:p>
            <a:pPr marL="628650" marR="0" lvl="1" indent="-171450" algn="l" defTabSz="914400" rtl="0" eaLnBrk="1" fontAlgn="base" latinLnBrk="0" hangingPunct="1">
              <a:lnSpc>
                <a:spcPct val="100000"/>
              </a:lnSpc>
              <a:spcBef>
                <a:spcPct val="0"/>
              </a:spcBef>
              <a:spcAft>
                <a:spcPct val="0"/>
              </a:spcAft>
              <a:buClrTx/>
              <a:buSzTx/>
              <a:buFontTx/>
              <a:buChar char="-"/>
              <a:tabLst/>
              <a:defRPr/>
            </a:pPr>
            <a:r>
              <a:rPr lang="en-US" sz="1200" b="0" u="none" kern="1200" baseline="0" dirty="0" smtClean="0">
                <a:solidFill>
                  <a:schemeClr val="tx1"/>
                </a:solidFill>
                <a:effectLst/>
                <a:latin typeface="Times New Roman"/>
                <a:ea typeface="ＭＳ Ｐゴシック" charset="0"/>
                <a:cs typeface="ＭＳ Ｐゴシック" charset="0"/>
              </a:rPr>
              <a:t>Avoid curse of dimensionality</a:t>
            </a:r>
          </a:p>
          <a:p>
            <a:pPr marL="1085850" lvl="2" indent="-171450">
              <a:buFontTx/>
              <a:buChar char="-"/>
            </a:pPr>
            <a:r>
              <a:rPr lang="en-US" dirty="0" smtClean="0"/>
              <a:t>As the # of inputs increases,</a:t>
            </a:r>
            <a:r>
              <a:rPr lang="en-US" baseline="0" dirty="0" smtClean="0"/>
              <a:t> the number of data points needed to fill the space comparably increases exponentially</a:t>
            </a:r>
          </a:p>
          <a:p>
            <a:pPr marL="1085850" lvl="2" indent="-171450">
              <a:buFontTx/>
              <a:buChar char="-"/>
            </a:pPr>
            <a:r>
              <a:rPr lang="en-US" baseline="0" dirty="0" smtClean="0"/>
              <a:t>If not enough records are included, data points become further and further away from each other, appearing more and more like outliers than patterns of data</a:t>
            </a:r>
            <a:endParaRPr lang="en-US" sz="1200" b="0" u="none" kern="1200" baseline="0" dirty="0" smtClean="0">
              <a:solidFill>
                <a:schemeClr val="tx1"/>
              </a:solidFill>
              <a:effectLst/>
              <a:latin typeface="Times New Roman"/>
              <a:ea typeface="ＭＳ Ｐゴシック" charset="0"/>
              <a:cs typeface="ＭＳ Ｐゴシック" charset="0"/>
            </a:endParaRPr>
          </a:p>
          <a:p>
            <a:pPr marL="628650" marR="0" lvl="1" indent="-171450" algn="l" defTabSz="914400" rtl="0" eaLnBrk="1" fontAlgn="base" latinLnBrk="0" hangingPunct="1">
              <a:lnSpc>
                <a:spcPct val="100000"/>
              </a:lnSpc>
              <a:spcBef>
                <a:spcPct val="0"/>
              </a:spcBef>
              <a:spcAft>
                <a:spcPct val="0"/>
              </a:spcAft>
              <a:buClrTx/>
              <a:buSzTx/>
              <a:buFontTx/>
              <a:buChar char="-"/>
              <a:tabLst/>
              <a:defRPr/>
            </a:pPr>
            <a:r>
              <a:rPr lang="en-US" sz="1200" b="0" u="none" kern="1200" baseline="0" dirty="0" smtClean="0">
                <a:solidFill>
                  <a:schemeClr val="tx1"/>
                </a:solidFill>
                <a:effectLst/>
                <a:latin typeface="Times New Roman"/>
                <a:ea typeface="ＭＳ Ｐゴシック" charset="0"/>
                <a:cs typeface="ＭＳ Ｐゴシック" charset="0"/>
              </a:rPr>
              <a:t>Consider nonlinear patterns and noise</a:t>
            </a:r>
            <a:endParaRPr lang="en-US" sz="1200" b="0" u="none" kern="1200" dirty="0" smtClean="0">
              <a:solidFill>
                <a:schemeClr val="tx1"/>
              </a:solidFill>
              <a:effectLst/>
              <a:latin typeface="Times New Roman"/>
              <a:ea typeface="ＭＳ Ｐゴシック" charset="0"/>
              <a:cs typeface="ＭＳ Ｐゴシック" charset="0"/>
            </a:endParaRPr>
          </a:p>
          <a:p>
            <a:pPr marL="1085850" lvl="2" indent="-171450">
              <a:buFontTx/>
              <a:buChar char="-"/>
            </a:pPr>
            <a:r>
              <a:rPr lang="en-US" baseline="0" dirty="0" smtClean="0"/>
              <a:t>The more nonlinear patterns in the data, the more data needed to characterize the patterns</a:t>
            </a:r>
          </a:p>
          <a:p>
            <a:pPr marL="1085850" lvl="2" indent="-171450">
              <a:buFontTx/>
              <a:buChar char="-"/>
            </a:pPr>
            <a:r>
              <a:rPr lang="en-US" baseline="0" dirty="0" smtClean="0"/>
              <a:t>More noise, more data needed to overcome noise (random fluctuations not captured by the inputs)</a:t>
            </a:r>
          </a:p>
          <a:p>
            <a:pPr marL="1085850" lvl="2" indent="-171450">
              <a:buFontTx/>
              <a:buChar char="-"/>
            </a:pPr>
            <a:r>
              <a:rPr lang="en-US" baseline="0" dirty="0" smtClean="0"/>
              <a:t>Considerations:</a:t>
            </a:r>
          </a:p>
          <a:p>
            <a:pPr marL="1543050" lvl="3" indent="-171450">
              <a:buFontTx/>
              <a:buChar char="-"/>
            </a:pPr>
            <a:r>
              <a:rPr lang="en-US" baseline="0" dirty="0" smtClean="0"/>
              <a:t>Inherent dimensionality of the data and the effect of the curse of dimensionality on the data</a:t>
            </a:r>
          </a:p>
          <a:p>
            <a:pPr marL="1543050" lvl="3" indent="-171450">
              <a:buFontTx/>
              <a:buChar char="-"/>
            </a:pPr>
            <a:r>
              <a:rPr lang="en-US" baseline="0" dirty="0" smtClean="0"/>
              <a:t>Classification problems: sufficiently populated target variables (1000 examples for each of the data set levels for each level of the target variable)</a:t>
            </a:r>
          </a:p>
          <a:p>
            <a:pPr marL="2000250" lvl="4" indent="-171450">
              <a:buFontTx/>
              <a:buChar char="-"/>
            </a:pPr>
            <a:r>
              <a:rPr lang="en-US" baseline="0" dirty="0" smtClean="0"/>
              <a:t>Under-represented class is typically the only one in danger of having too few records to build stable models</a:t>
            </a:r>
          </a:p>
          <a:p>
            <a:pPr marL="171450" marR="0" lvl="0" indent="-171450" algn="l" defTabSz="914400" rtl="0" eaLnBrk="0" fontAlgn="base" latinLnBrk="0" hangingPunct="0">
              <a:lnSpc>
                <a:spcPct val="100000"/>
              </a:lnSpc>
              <a:spcBef>
                <a:spcPct val="30000"/>
              </a:spcBef>
              <a:spcAft>
                <a:spcPct val="0"/>
              </a:spcAft>
              <a:buClrTx/>
              <a:buSzTx/>
              <a:buFontTx/>
              <a:buChar char="-"/>
              <a:tabLst/>
              <a:defRPr/>
            </a:pPr>
            <a:r>
              <a:rPr lang="en-US" baseline="0" dirty="0" smtClean="0"/>
              <a:t>Make sure to partitioning the data based on the total number of records and not by percentage </a:t>
            </a:r>
          </a:p>
          <a:p>
            <a:pPr marL="628650" marR="0" lvl="1" indent="-171450" algn="l" defTabSz="914400" rtl="0" eaLnBrk="0" fontAlgn="base" latinLnBrk="0" hangingPunct="0">
              <a:lnSpc>
                <a:spcPct val="100000"/>
              </a:lnSpc>
              <a:spcBef>
                <a:spcPct val="30000"/>
              </a:spcBef>
              <a:spcAft>
                <a:spcPct val="0"/>
              </a:spcAft>
              <a:buClrTx/>
              <a:buSzTx/>
              <a:buFontTx/>
              <a:buChar char="-"/>
              <a:tabLst/>
              <a:defRPr/>
            </a:pPr>
            <a:r>
              <a:rPr lang="en-US" baseline="0" dirty="0" smtClean="0"/>
              <a:t>if there are too few records, no partitioning will be good, but if the number of records is just right, the percentages are fine to use.  </a:t>
            </a:r>
            <a:endParaRPr lang="en-US" sz="1200" b="0" u="none" kern="1200" dirty="0" smtClean="0">
              <a:solidFill>
                <a:schemeClr val="tx1"/>
              </a:solidFill>
              <a:effectLst/>
              <a:latin typeface="Times New Roman"/>
              <a:ea typeface="ＭＳ Ｐゴシック" charset="0"/>
              <a:cs typeface="ＭＳ Ｐゴシック" charset="0"/>
            </a:endParaRPr>
          </a:p>
          <a:p>
            <a:pPr marL="0" marR="0" indent="0" algn="l" defTabSz="914400" rtl="0" eaLnBrk="1" fontAlgn="base" latinLnBrk="0" hangingPunct="1">
              <a:lnSpc>
                <a:spcPct val="100000"/>
              </a:lnSpc>
              <a:spcBef>
                <a:spcPct val="0"/>
              </a:spcBef>
              <a:spcAft>
                <a:spcPct val="0"/>
              </a:spcAft>
              <a:buClrTx/>
              <a:buSzTx/>
              <a:buFontTx/>
              <a:buNone/>
              <a:tabLst/>
              <a:defRPr/>
            </a:pPr>
            <a:endParaRPr lang="en-US" sz="1200" b="0" u="none" kern="1200" dirty="0" smtClean="0">
              <a:solidFill>
                <a:schemeClr val="tx1"/>
              </a:solidFill>
              <a:effectLst/>
              <a:latin typeface="Times New Roman"/>
              <a:ea typeface="ＭＳ Ｐゴシック" charset="0"/>
              <a:cs typeface="ＭＳ Ｐゴシック" charset="0"/>
            </a:endParaRPr>
          </a:p>
          <a:p>
            <a:pPr marL="0" marR="0" indent="0" algn="l" defTabSz="914400" rtl="0" eaLnBrk="1" fontAlgn="base" latinLnBrk="0" hangingPunct="1">
              <a:lnSpc>
                <a:spcPct val="100000"/>
              </a:lnSpc>
              <a:spcBef>
                <a:spcPct val="0"/>
              </a:spcBef>
              <a:spcAft>
                <a:spcPct val="0"/>
              </a:spcAft>
              <a:buClrTx/>
              <a:buSzTx/>
              <a:buFontTx/>
              <a:buNone/>
              <a:tabLst/>
              <a:defRPr/>
            </a:pPr>
            <a:endParaRPr lang="en-US" sz="1200" b="0" u="none" kern="1200" dirty="0" smtClean="0">
              <a:solidFill>
                <a:schemeClr val="tx1"/>
              </a:solidFill>
              <a:effectLst/>
              <a:latin typeface="Times New Roman"/>
              <a:ea typeface="ＭＳ Ｐゴシック" charset="0"/>
              <a:cs typeface="ＭＳ Ｐゴシック" charset="0"/>
            </a:endParaRPr>
          </a:p>
          <a:p>
            <a:pPr marL="0" marR="0" indent="0" algn="l" defTabSz="914400" rtl="0" eaLnBrk="1" fontAlgn="base" latinLnBrk="0" hangingPunct="1">
              <a:lnSpc>
                <a:spcPct val="100000"/>
              </a:lnSpc>
              <a:spcBef>
                <a:spcPct val="0"/>
              </a:spcBef>
              <a:spcAft>
                <a:spcPct val="0"/>
              </a:spcAft>
              <a:buClrTx/>
              <a:buSzTx/>
              <a:buFontTx/>
              <a:buNone/>
              <a:tabLst/>
              <a:defRPr/>
            </a:pPr>
            <a:r>
              <a:rPr lang="en-US" sz="1200" b="0" u="none" kern="1200" dirty="0" smtClean="0">
                <a:solidFill>
                  <a:schemeClr val="tx1"/>
                </a:solidFill>
                <a:effectLst/>
                <a:latin typeface="Times New Roman"/>
                <a:ea typeface="ＭＳ Ｐゴシック" charset="0"/>
                <a:cs typeface="ＭＳ Ｐゴシック" charset="0"/>
              </a:rPr>
              <a:t>&gt;&gt;&gt;&gt;&gt;&gt;&gt;&gt;&gt;&gt;&gt;&gt;&gt;&gt;&gt;&gt;&gt;&gt;&gt;&gt;&gt;&gt;&gt;&gt;&gt;&gt;&gt;&gt;&gt;&gt;&gt;&gt;&gt;&gt;&gt;&gt;&gt;&gt;&gt;&gt;&gt;&gt;&gt;&gt;&gt;&gt;&gt;&gt;&gt;&gt;&gt;&gt;&gt;&gt;&gt;&gt;&gt;&gt;&gt;&gt;&gt;&gt;&gt;&gt;&gt;&gt;&gt;&gt;&gt;&gt;&gt;&gt;&gt;&gt;&gt;&gt;&gt;&gt;&gt;&gt;&gt;&gt;&gt;&gt;&gt;&gt;&gt;&gt;&gt;&gt;&gt;&gt;&gt;&gt;&gt;&gt;&gt;&gt;&gt;</a:t>
            </a:r>
          </a:p>
          <a:p>
            <a:pPr marL="0" marR="0" indent="0" algn="l" defTabSz="914400" rtl="0" eaLnBrk="1" fontAlgn="base" latinLnBrk="0" hangingPunct="1">
              <a:lnSpc>
                <a:spcPct val="100000"/>
              </a:lnSpc>
              <a:spcBef>
                <a:spcPct val="0"/>
              </a:spcBef>
              <a:spcAft>
                <a:spcPct val="0"/>
              </a:spcAft>
              <a:buClrTx/>
              <a:buSzTx/>
              <a:buFontTx/>
              <a:buNone/>
              <a:tabLst/>
              <a:defRPr/>
            </a:pPr>
            <a:r>
              <a:rPr lang="en-US" sz="1200" b="0" i="1" u="none" kern="1200" dirty="0" smtClean="0">
                <a:solidFill>
                  <a:schemeClr val="tx1"/>
                </a:solidFill>
                <a:effectLst/>
                <a:latin typeface="Times New Roman"/>
                <a:ea typeface="ＭＳ Ｐゴシック" charset="0"/>
                <a:cs typeface="ＭＳ Ｐゴシック" charset="0"/>
              </a:rPr>
              <a:t>Narrative:</a:t>
            </a:r>
          </a:p>
          <a:p>
            <a:pPr marL="0" marR="0" indent="0" algn="l" defTabSz="914400" rtl="0" eaLnBrk="0" fontAlgn="ctr" latinLnBrk="0" hangingPunct="0">
              <a:lnSpc>
                <a:spcPct val="100000"/>
              </a:lnSpc>
              <a:spcBef>
                <a:spcPct val="30000"/>
              </a:spcBef>
              <a:spcAft>
                <a:spcPct val="0"/>
              </a:spcAft>
              <a:buClrTx/>
              <a:buSzTx/>
              <a:buFontTx/>
              <a:buNone/>
              <a:tabLst/>
              <a:defRPr/>
            </a:pPr>
            <a:r>
              <a:rPr lang="en-US" baseline="0" dirty="0" smtClean="0"/>
              <a:t>Another method of data reduction, which was briefly mentioned earlier, is known as Data Sampling and this takes the idea of simple random sampling one step further by dividing the data into three data sets, which includes an initial training set, as well as a testing set to assess the predictability of the model and a validation set to test final model performance.  By only using one of these sets at a time when building the model, you are effectively reducing the number of data cases submitted to the modeling algorithm.  Because models can most often be built on only 10-20% of the data, sampling allows for drastic efficiency improvements in development.</a:t>
            </a:r>
          </a:p>
          <a:p>
            <a:pPr marL="0" marR="0" indent="0" algn="l" defTabSz="914400" rtl="0" eaLnBrk="0" fontAlgn="ctr" latinLnBrk="0" hangingPunct="0">
              <a:lnSpc>
                <a:spcPct val="100000"/>
              </a:lnSpc>
              <a:spcBef>
                <a:spcPct val="30000"/>
              </a:spcBef>
              <a:spcAft>
                <a:spcPct val="0"/>
              </a:spcAft>
              <a:buClrTx/>
              <a:buSzTx/>
              <a:buFontTx/>
              <a:buNone/>
              <a:tabLst/>
              <a:defRPr/>
            </a:pPr>
            <a:endParaRPr lang="en-US" baseline="0" dirty="0" smtClean="0"/>
          </a:p>
          <a:p>
            <a:pPr marL="0" marR="0" indent="0" algn="l" defTabSz="914400" rtl="0" eaLnBrk="0" fontAlgn="ctr" latinLnBrk="0" hangingPunct="0">
              <a:lnSpc>
                <a:spcPct val="100000"/>
              </a:lnSpc>
              <a:spcBef>
                <a:spcPct val="30000"/>
              </a:spcBef>
              <a:spcAft>
                <a:spcPct val="0"/>
              </a:spcAft>
              <a:buClrTx/>
              <a:buSzTx/>
              <a:buFontTx/>
              <a:buNone/>
              <a:tabLst/>
              <a:defRPr/>
            </a:pPr>
            <a:r>
              <a:rPr lang="en-US" baseline="0" dirty="0" smtClean="0"/>
              <a:t>Data sampling and reduction can also help you </a:t>
            </a:r>
            <a:r>
              <a:rPr lang="en-US" sz="1200" kern="1200" dirty="0" smtClean="0">
                <a:solidFill>
                  <a:schemeClr val="tx1"/>
                </a:solidFill>
                <a:effectLst/>
                <a:latin typeface="Times New Roman"/>
                <a:ea typeface="ＭＳ Ｐゴシック" charset="0"/>
                <a:cs typeface="ＭＳ Ｐゴシック" charset="0"/>
              </a:rPr>
              <a:t>balance the occurrence of rare events for analysis done</a:t>
            </a:r>
            <a:r>
              <a:rPr lang="en-US" sz="1200" kern="1200" baseline="0" dirty="0" smtClean="0">
                <a:solidFill>
                  <a:schemeClr val="tx1"/>
                </a:solidFill>
                <a:effectLst/>
                <a:latin typeface="Times New Roman"/>
                <a:ea typeface="ＭＳ Ｐゴシック" charset="0"/>
                <a:cs typeface="ＭＳ Ｐゴシック" charset="0"/>
              </a:rPr>
              <a:t> </a:t>
            </a:r>
            <a:r>
              <a:rPr lang="en-US" sz="1200" kern="1200" dirty="0" smtClean="0">
                <a:solidFill>
                  <a:schemeClr val="tx1"/>
                </a:solidFill>
                <a:effectLst/>
                <a:latin typeface="Times New Roman"/>
                <a:ea typeface="ＭＳ Ｐゴシック" charset="0"/>
                <a:cs typeface="ＭＳ Ｐゴシック" charset="0"/>
              </a:rPr>
              <a:t>by machine learning tools.  This balancing</a:t>
            </a:r>
            <a:r>
              <a:rPr lang="en-US" sz="1200" kern="1200" baseline="0" dirty="0" smtClean="0">
                <a:solidFill>
                  <a:schemeClr val="tx1"/>
                </a:solidFill>
                <a:effectLst/>
                <a:latin typeface="Times New Roman"/>
                <a:ea typeface="ＭＳ Ｐゴシック" charset="0"/>
                <a:cs typeface="ＭＳ Ｐゴシック" charset="0"/>
              </a:rPr>
              <a:t> </a:t>
            </a:r>
            <a:r>
              <a:rPr lang="en-US" sz="1200" kern="1200" dirty="0" smtClean="0">
                <a:solidFill>
                  <a:schemeClr val="tx1"/>
                </a:solidFill>
                <a:effectLst/>
                <a:latin typeface="Times New Roman"/>
                <a:ea typeface="ＭＳ Ｐゴシック" charset="0"/>
                <a:cs typeface="ＭＳ Ｐゴシック" charset="0"/>
              </a:rPr>
              <a:t>set involves sampling rare cases more than average (oversampling) or sampling the common categories less often (</a:t>
            </a:r>
            <a:r>
              <a:rPr lang="en-US" sz="1200" kern="1200" dirty="0" err="1" smtClean="0">
                <a:solidFill>
                  <a:schemeClr val="tx1"/>
                </a:solidFill>
                <a:effectLst/>
                <a:latin typeface="Times New Roman"/>
                <a:ea typeface="ＭＳ Ｐゴシック" charset="0"/>
                <a:cs typeface="ＭＳ Ｐゴシック" charset="0"/>
              </a:rPr>
              <a:t>undersampling</a:t>
            </a:r>
            <a:r>
              <a:rPr lang="en-US" sz="1200" kern="1200" dirty="0" smtClean="0">
                <a:solidFill>
                  <a:schemeClr val="tx1"/>
                </a:solidFill>
                <a:effectLst/>
                <a:latin typeface="Times New Roman"/>
                <a:ea typeface="ＭＳ Ｐゴシック" charset="0"/>
                <a:cs typeface="ＭＳ Ｐゴシック" charset="0"/>
              </a:rPr>
              <a:t>)</a:t>
            </a:r>
            <a:r>
              <a:rPr lang="en-US" sz="1200" kern="1200" baseline="0" dirty="0" smtClean="0">
                <a:solidFill>
                  <a:schemeClr val="tx1"/>
                </a:solidFill>
                <a:effectLst/>
                <a:latin typeface="Times New Roman"/>
                <a:ea typeface="ＭＳ Ｐゴシック" charset="0"/>
                <a:cs typeface="ＭＳ Ｐゴシック" charset="0"/>
              </a:rPr>
              <a:t> f</a:t>
            </a:r>
            <a:r>
              <a:rPr lang="en-US" sz="1200" kern="1200" dirty="0" smtClean="0">
                <a:solidFill>
                  <a:schemeClr val="tx1"/>
                </a:solidFill>
                <a:effectLst/>
                <a:latin typeface="Times New Roman"/>
                <a:ea typeface="ＭＳ Ｐゴシック" charset="0"/>
                <a:cs typeface="ＭＳ Ｐゴシック" charset="0"/>
              </a:rPr>
              <a:t>or neural nets and decision trees that are very sensitive to unbalanced data sets.  Finally, </a:t>
            </a:r>
            <a:r>
              <a:rPr lang="en-US" sz="1200" kern="1200" baseline="0" dirty="0" smtClean="0">
                <a:solidFill>
                  <a:schemeClr val="tx1"/>
                </a:solidFill>
                <a:effectLst/>
                <a:latin typeface="Times New Roman"/>
                <a:ea typeface="ＭＳ Ｐゴシック" charset="0"/>
                <a:cs typeface="ＭＳ Ｐゴシック" charset="0"/>
              </a:rPr>
              <a:t>this cleaning method </a:t>
            </a:r>
            <a:r>
              <a:rPr lang="en-US" baseline="0" dirty="0" smtClean="0"/>
              <a:t>can also help you select only those cases in which the response patterns are relatively homogeneous.  By partitioning the data set into groups with these homogeneous response patterns, separate models can be build on each partition, in addition to an overall model build on stratified random samples that select cases within each partition.</a:t>
            </a:r>
          </a:p>
          <a:p>
            <a:pPr marL="0" marR="0" indent="0" algn="l" defTabSz="914400" rtl="0" eaLnBrk="0" fontAlgn="ctr" latinLnBrk="0" hangingPunct="0">
              <a:lnSpc>
                <a:spcPct val="100000"/>
              </a:lnSpc>
              <a:spcBef>
                <a:spcPct val="30000"/>
              </a:spcBef>
              <a:spcAft>
                <a:spcPct val="0"/>
              </a:spcAft>
              <a:buClrTx/>
              <a:buSzTx/>
              <a:buFontTx/>
              <a:buNone/>
              <a:tabLst/>
              <a:defRPr/>
            </a:pPr>
            <a:endParaRPr lang="en-US" baseline="0" dirty="0" smtClean="0"/>
          </a:p>
          <a:p>
            <a:pPr marL="0" marR="0" indent="0" algn="l" defTabSz="914400" rtl="0" eaLnBrk="0" fontAlgn="ctr" latinLnBrk="0" hangingPunct="0">
              <a:lnSpc>
                <a:spcPct val="100000"/>
              </a:lnSpc>
              <a:spcBef>
                <a:spcPct val="30000"/>
              </a:spcBef>
              <a:spcAft>
                <a:spcPct val="0"/>
              </a:spcAft>
              <a:buClrTx/>
              <a:buSzTx/>
              <a:buFontTx/>
              <a:buNone/>
              <a:tabLst/>
              <a:defRPr/>
            </a:pPr>
            <a:r>
              <a:rPr lang="en-US" baseline="0" dirty="0" smtClean="0"/>
              <a:t>When sampling you must determine the most appropriate sample size to avoid the curse of dimensionality and to allow appropriate consideration of the patterns and noise in the underlying data.</a:t>
            </a:r>
          </a:p>
          <a:p>
            <a:pPr marL="0" marR="0" indent="0" algn="l" defTabSz="914400" rtl="0" eaLnBrk="0" fontAlgn="ctr" latinLnBrk="0" hangingPunct="0">
              <a:lnSpc>
                <a:spcPct val="100000"/>
              </a:lnSpc>
              <a:spcBef>
                <a:spcPct val="30000"/>
              </a:spcBef>
              <a:spcAft>
                <a:spcPct val="0"/>
              </a:spcAft>
              <a:buClrTx/>
              <a:buSzTx/>
              <a:buFontTx/>
              <a:buNone/>
              <a:tabLst/>
              <a:defRPr/>
            </a:pPr>
            <a:endParaRPr lang="en-US" baseline="0" dirty="0" smtClean="0"/>
          </a:p>
          <a:p>
            <a:r>
              <a:rPr lang="en-US" dirty="0" smtClean="0"/>
              <a:t>Curse of dimensionality</a:t>
            </a:r>
          </a:p>
          <a:p>
            <a:pPr marL="171450" indent="-171450">
              <a:buFontTx/>
              <a:buChar char="-"/>
            </a:pPr>
            <a:r>
              <a:rPr lang="en-US" dirty="0" smtClean="0"/>
              <a:t>As the # of inputs increases,</a:t>
            </a:r>
            <a:r>
              <a:rPr lang="en-US" baseline="0" dirty="0" smtClean="0"/>
              <a:t> the number of data points needed to fill the space comparably increases exponentially</a:t>
            </a:r>
          </a:p>
          <a:p>
            <a:pPr marL="171450" indent="-171450">
              <a:buFontTx/>
              <a:buChar char="-"/>
            </a:pPr>
            <a:r>
              <a:rPr lang="en-US" baseline="0" dirty="0" smtClean="0"/>
              <a:t>If not enough records are included, data points become further and further away from each other, appearing more and more like outliers than patterns of data</a:t>
            </a:r>
          </a:p>
          <a:p>
            <a:pPr marL="0" indent="0">
              <a:buFontTx/>
              <a:buNone/>
            </a:pPr>
            <a:endParaRPr lang="en-US" baseline="0" dirty="0" smtClean="0"/>
          </a:p>
          <a:p>
            <a:pPr marL="0" indent="0">
              <a:buFontTx/>
              <a:buNone/>
            </a:pPr>
            <a:r>
              <a:rPr lang="en-US" baseline="0" dirty="0" smtClean="0"/>
              <a:t>Determining Data Size</a:t>
            </a:r>
          </a:p>
          <a:p>
            <a:pPr marL="171450" indent="-171450">
              <a:buFontTx/>
              <a:buChar char="-"/>
            </a:pPr>
            <a:r>
              <a:rPr lang="en-US" baseline="0" dirty="0" smtClean="0"/>
              <a:t>The more nonlinear patterns in the data, the more data needed to characterize the patterns</a:t>
            </a:r>
          </a:p>
          <a:p>
            <a:pPr marL="171450" indent="-171450">
              <a:buFontTx/>
              <a:buChar char="-"/>
            </a:pPr>
            <a:r>
              <a:rPr lang="en-US" baseline="0" dirty="0" smtClean="0"/>
              <a:t>More noise, more data needed to overcome noise (random fluctuations not captured by the inputs)</a:t>
            </a:r>
          </a:p>
          <a:p>
            <a:pPr marL="171450" indent="-171450">
              <a:buFontTx/>
              <a:buChar char="-"/>
            </a:pPr>
            <a:r>
              <a:rPr lang="en-US" baseline="0" dirty="0" smtClean="0"/>
              <a:t>Considerations:</a:t>
            </a:r>
          </a:p>
          <a:p>
            <a:pPr marL="628650" lvl="1" indent="-171450">
              <a:buFontTx/>
              <a:buChar char="-"/>
            </a:pPr>
            <a:r>
              <a:rPr lang="en-US" baseline="0" dirty="0" smtClean="0"/>
              <a:t>Inherent dimensionality of the data and the effect of the curse of dimensionality on the data</a:t>
            </a:r>
          </a:p>
          <a:p>
            <a:pPr marL="628650" lvl="1" indent="-171450">
              <a:buFontTx/>
              <a:buChar char="-"/>
            </a:pPr>
            <a:r>
              <a:rPr lang="en-US" baseline="0" dirty="0" smtClean="0"/>
              <a:t>Classification problems: sufficiently populated target variables (1000 examples for each of the data set levels for each level of the target variable)</a:t>
            </a:r>
          </a:p>
          <a:p>
            <a:pPr marL="1085850" lvl="2" indent="-171450">
              <a:buFontTx/>
              <a:buChar char="-"/>
            </a:pPr>
            <a:r>
              <a:rPr lang="en-US" baseline="0" dirty="0" smtClean="0"/>
              <a:t>Under-represented class is typically the only one in danger of having too few records to build stable models</a:t>
            </a:r>
          </a:p>
          <a:p>
            <a:pPr marL="0" marR="0" indent="0" algn="l" defTabSz="914400" rtl="0" eaLnBrk="0" fontAlgn="ctr" latinLnBrk="0" hangingPunct="0">
              <a:lnSpc>
                <a:spcPct val="100000"/>
              </a:lnSpc>
              <a:spcBef>
                <a:spcPct val="30000"/>
              </a:spcBef>
              <a:spcAft>
                <a:spcPct val="0"/>
              </a:spcAft>
              <a:buClrTx/>
              <a:buSzTx/>
              <a:buFontTx/>
              <a:buNone/>
              <a:tabLst/>
              <a:defRPr/>
            </a:pPr>
            <a:endParaRPr lang="en-US" baseline="0" dirty="0" smtClean="0"/>
          </a:p>
          <a:p>
            <a:pPr marL="0" lvl="0" indent="0">
              <a:buFontTx/>
              <a:buNone/>
            </a:pPr>
            <a:r>
              <a:rPr lang="en-US" baseline="0" dirty="0" smtClean="0"/>
              <a:t>Partitioning the data should be based on the total number of records and not by percentage because if there are too few records, no partitioning will be good, but if the number of records is just right, the percentages are fine to use.  </a:t>
            </a:r>
          </a:p>
          <a:p>
            <a:pPr marL="0" marR="0" indent="0" algn="l" defTabSz="914400" rtl="0" eaLnBrk="0" fontAlgn="ctr" latinLnBrk="0" hangingPunct="0">
              <a:lnSpc>
                <a:spcPct val="100000"/>
              </a:lnSpc>
              <a:spcBef>
                <a:spcPct val="30000"/>
              </a:spcBef>
              <a:spcAft>
                <a:spcPct val="0"/>
              </a:spcAft>
              <a:buClrTx/>
              <a:buSzTx/>
              <a:buFontTx/>
              <a:buNone/>
              <a:tabLst/>
              <a:defRPr/>
            </a:pPr>
            <a:endParaRPr lang="en-US" baseline="0" dirty="0" smtClean="0"/>
          </a:p>
          <a:p>
            <a:pPr marL="0" marR="0" indent="0" algn="l" defTabSz="914400" rtl="0" eaLnBrk="0" fontAlgn="ctr" latinLnBrk="0" hangingPunct="0">
              <a:lnSpc>
                <a:spcPct val="100000"/>
              </a:lnSpc>
              <a:spcBef>
                <a:spcPct val="30000"/>
              </a:spcBef>
              <a:spcAft>
                <a:spcPct val="0"/>
              </a:spcAft>
              <a:buClrTx/>
              <a:buSzTx/>
              <a:buFontTx/>
              <a:buNone/>
              <a:tabLst/>
              <a:defRPr/>
            </a:pPr>
            <a:r>
              <a:rPr lang="en-US" baseline="0" dirty="0" smtClean="0"/>
              <a:t>Process:</a:t>
            </a:r>
          </a:p>
          <a:p>
            <a:pPr marL="228600" marR="0" indent="-228600" algn="l" defTabSz="914400" rtl="0" eaLnBrk="0" fontAlgn="ctr" latinLnBrk="0" hangingPunct="0">
              <a:lnSpc>
                <a:spcPct val="100000"/>
              </a:lnSpc>
              <a:spcBef>
                <a:spcPct val="30000"/>
              </a:spcBef>
              <a:spcAft>
                <a:spcPct val="0"/>
              </a:spcAft>
              <a:buClrTx/>
              <a:buSzTx/>
              <a:buFontTx/>
              <a:buAutoNum type="arabicParenR"/>
              <a:tabLst/>
              <a:defRPr/>
            </a:pPr>
            <a:r>
              <a:rPr lang="en-US" baseline="0" dirty="0" smtClean="0"/>
              <a:t>Build model on training data</a:t>
            </a:r>
          </a:p>
          <a:p>
            <a:pPr marL="228600" marR="0" indent="-228600" algn="l" defTabSz="914400" rtl="0" eaLnBrk="0" fontAlgn="ctr" latinLnBrk="0" hangingPunct="0">
              <a:lnSpc>
                <a:spcPct val="100000"/>
              </a:lnSpc>
              <a:spcBef>
                <a:spcPct val="30000"/>
              </a:spcBef>
              <a:spcAft>
                <a:spcPct val="0"/>
              </a:spcAft>
              <a:buClrTx/>
              <a:buSzTx/>
              <a:buFontTx/>
              <a:buAutoNum type="arabicParenR"/>
              <a:tabLst/>
              <a:defRPr/>
            </a:pPr>
            <a:r>
              <a:rPr lang="en-US" baseline="0" dirty="0" err="1" smtClean="0"/>
              <a:t>Asssess</a:t>
            </a:r>
            <a:r>
              <a:rPr lang="en-US" baseline="0" dirty="0" smtClean="0"/>
              <a:t> model on testing data</a:t>
            </a:r>
          </a:p>
          <a:p>
            <a:pPr marL="228600" marR="0" indent="-228600" algn="l" defTabSz="914400" rtl="0" eaLnBrk="0" fontAlgn="ctr" latinLnBrk="0" hangingPunct="0">
              <a:lnSpc>
                <a:spcPct val="100000"/>
              </a:lnSpc>
              <a:spcBef>
                <a:spcPct val="30000"/>
              </a:spcBef>
              <a:spcAft>
                <a:spcPct val="0"/>
              </a:spcAft>
              <a:buClrTx/>
              <a:buSzTx/>
              <a:buFontTx/>
              <a:buAutoNum type="arabicParenR"/>
              <a:tabLst/>
              <a:defRPr/>
            </a:pPr>
            <a:r>
              <a:rPr lang="en-US" baseline="0" dirty="0" smtClean="0"/>
              <a:t>Change settings, parameter, or inputs to the model</a:t>
            </a:r>
          </a:p>
          <a:p>
            <a:pPr marL="228600" marR="0" indent="-228600" algn="l" defTabSz="914400" rtl="0" eaLnBrk="0" fontAlgn="ctr" latinLnBrk="0" hangingPunct="0">
              <a:lnSpc>
                <a:spcPct val="100000"/>
              </a:lnSpc>
              <a:spcBef>
                <a:spcPct val="30000"/>
              </a:spcBef>
              <a:spcAft>
                <a:spcPct val="0"/>
              </a:spcAft>
              <a:buClrTx/>
              <a:buSzTx/>
              <a:buFontTx/>
              <a:buAutoNum type="arabicParenR"/>
              <a:tabLst/>
              <a:defRPr/>
            </a:pPr>
            <a:r>
              <a:rPr lang="en-US" baseline="0" dirty="0" smtClean="0"/>
              <a:t>Re-build the model on training data</a:t>
            </a:r>
          </a:p>
          <a:p>
            <a:pPr marL="228600" marR="0" indent="-228600" algn="l" defTabSz="914400" rtl="0" eaLnBrk="0" fontAlgn="ctr" latinLnBrk="0" hangingPunct="0">
              <a:lnSpc>
                <a:spcPct val="100000"/>
              </a:lnSpc>
              <a:spcBef>
                <a:spcPct val="30000"/>
              </a:spcBef>
              <a:spcAft>
                <a:spcPct val="0"/>
              </a:spcAft>
              <a:buClrTx/>
              <a:buSzTx/>
              <a:buFontTx/>
              <a:buAutoNum type="arabicParenR"/>
              <a:tabLst/>
              <a:defRPr/>
            </a:pPr>
            <a:r>
              <a:rPr lang="en-US" baseline="0" dirty="0" smtClean="0"/>
              <a:t>Assess this new model on testing data</a:t>
            </a:r>
          </a:p>
          <a:p>
            <a:pPr marL="228600" marR="0" indent="-228600" algn="l" defTabSz="914400" rtl="0" eaLnBrk="0" fontAlgn="ctr" latinLnBrk="0" hangingPunct="0">
              <a:lnSpc>
                <a:spcPct val="100000"/>
              </a:lnSpc>
              <a:spcBef>
                <a:spcPct val="30000"/>
              </a:spcBef>
              <a:spcAft>
                <a:spcPct val="0"/>
              </a:spcAft>
              <a:buClrTx/>
              <a:buSzTx/>
              <a:buFontTx/>
              <a:buAutoNum type="arabicParenR"/>
              <a:tabLst/>
              <a:defRPr/>
            </a:pPr>
            <a:r>
              <a:rPr lang="en-US" baseline="0" dirty="0" smtClean="0"/>
              <a:t>Change settings, and repeat the process</a:t>
            </a:r>
          </a:p>
          <a:p>
            <a:pPr marL="0" marR="0" indent="0" algn="l" defTabSz="914400" rtl="0" eaLnBrk="0" fontAlgn="ctr" latinLnBrk="0" hangingPunct="0">
              <a:lnSpc>
                <a:spcPct val="100000"/>
              </a:lnSpc>
              <a:spcBef>
                <a:spcPct val="30000"/>
              </a:spcBef>
              <a:spcAft>
                <a:spcPct val="0"/>
              </a:spcAft>
              <a:buClrTx/>
              <a:buSzTx/>
              <a:buFontTx/>
              <a:buNone/>
              <a:tabLst/>
              <a:defRPr/>
            </a:pPr>
            <a:endParaRPr lang="en-US" baseline="0" dirty="0" smtClean="0"/>
          </a:p>
        </p:txBody>
      </p:sp>
      <p:sp>
        <p:nvSpPr>
          <p:cNvPr id="4" name="Slide Number Placeholder 3"/>
          <p:cNvSpPr>
            <a:spLocks noGrp="1"/>
          </p:cNvSpPr>
          <p:nvPr>
            <p:ph type="sldNum" sz="quarter" idx="10"/>
          </p:nvPr>
        </p:nvSpPr>
        <p:spPr/>
        <p:txBody>
          <a:bodyPr/>
          <a:lstStyle/>
          <a:p>
            <a:fld id="{24D6EBED-C67D-416E-8CA6-2F39602DA113}" type="slidenum">
              <a:rPr lang="en-US" altLang="en-US" smtClean="0"/>
              <a:pPr/>
              <a:t>64</a:t>
            </a:fld>
            <a:endParaRPr lang="en-US" altLang="en-US"/>
          </a:p>
        </p:txBody>
      </p:sp>
    </p:spTree>
    <p:extLst>
      <p:ext uri="{BB962C8B-B14F-4D97-AF65-F5344CB8AC3E}">
        <p14:creationId xmlns:p14="http://schemas.microsoft.com/office/powerpoint/2010/main" val="29253473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0"/>
              </a:spcBef>
              <a:spcAft>
                <a:spcPct val="0"/>
              </a:spcAft>
              <a:buClrTx/>
              <a:buSzTx/>
              <a:buFontTx/>
              <a:buNone/>
              <a:tabLst/>
              <a:defRPr/>
            </a:pPr>
            <a:r>
              <a:rPr lang="en-US" sz="1200" b="0" u="none" kern="1200" dirty="0" smtClean="0">
                <a:solidFill>
                  <a:schemeClr val="tx1"/>
                </a:solidFill>
                <a:effectLst/>
                <a:latin typeface="Times New Roman"/>
                <a:ea typeface="ＭＳ Ｐゴシック" charset="0"/>
                <a:cs typeface="ＭＳ Ｐゴシック" charset="0"/>
              </a:rPr>
              <a:t>Data Sampling methods:</a:t>
            </a:r>
          </a:p>
          <a:p>
            <a:pPr marL="171450" marR="0" indent="-171450" algn="l" defTabSz="914400" rtl="0" eaLnBrk="1" fontAlgn="base" latinLnBrk="0" hangingPunct="1">
              <a:lnSpc>
                <a:spcPct val="100000"/>
              </a:lnSpc>
              <a:spcBef>
                <a:spcPct val="0"/>
              </a:spcBef>
              <a:spcAft>
                <a:spcPct val="0"/>
              </a:spcAft>
              <a:buClrTx/>
              <a:buSzTx/>
              <a:buFontTx/>
              <a:buChar char="-"/>
              <a:tabLst/>
              <a:defRPr/>
            </a:pPr>
            <a:r>
              <a:rPr lang="en-US" sz="1200" b="0" u="none" kern="1200" dirty="0" smtClean="0">
                <a:solidFill>
                  <a:schemeClr val="tx1"/>
                </a:solidFill>
                <a:effectLst/>
                <a:latin typeface="Times New Roman"/>
                <a:ea typeface="ＭＳ Ｐゴシック" charset="0"/>
                <a:cs typeface="ＭＳ Ｐゴシック" charset="0"/>
              </a:rPr>
              <a:t>Simple Random Sampling:</a:t>
            </a:r>
          </a:p>
          <a:p>
            <a:pPr marL="628650" marR="0" lvl="1" indent="-171450" algn="l" defTabSz="914400" rtl="0" eaLnBrk="1" fontAlgn="base" latinLnBrk="0" hangingPunct="1">
              <a:lnSpc>
                <a:spcPct val="100000"/>
              </a:lnSpc>
              <a:spcBef>
                <a:spcPct val="0"/>
              </a:spcBef>
              <a:spcAft>
                <a:spcPct val="0"/>
              </a:spcAft>
              <a:buClrTx/>
              <a:buSzTx/>
              <a:buFontTx/>
              <a:buChar char="-"/>
              <a:tabLst/>
              <a:defRPr/>
            </a:pPr>
            <a:r>
              <a:rPr lang="en-US" sz="1200" b="0" u="none" kern="1200" dirty="0" smtClean="0">
                <a:solidFill>
                  <a:schemeClr val="tx1"/>
                </a:solidFill>
                <a:effectLst/>
                <a:latin typeface="Times New Roman"/>
                <a:ea typeface="ＭＳ Ｐゴシック" charset="0"/>
                <a:cs typeface="ＭＳ Ｐゴシック" charset="0"/>
              </a:rPr>
              <a:t>Cases are selected</a:t>
            </a:r>
            <a:r>
              <a:rPr lang="en-US" sz="1200" b="0" u="none" kern="1200" baseline="0" dirty="0" smtClean="0">
                <a:solidFill>
                  <a:schemeClr val="tx1"/>
                </a:solidFill>
                <a:effectLst/>
                <a:latin typeface="Times New Roman"/>
                <a:ea typeface="ＭＳ Ｐゴシック" charset="0"/>
                <a:cs typeface="ＭＳ Ｐゴシック" charset="0"/>
              </a:rPr>
              <a:t> at random with each item having an equal chance of selection</a:t>
            </a:r>
          </a:p>
          <a:p>
            <a:pPr marL="628650" marR="0" lvl="1" indent="-171450" algn="l" defTabSz="914400" rtl="0" eaLnBrk="1" fontAlgn="base" latinLnBrk="0" hangingPunct="1">
              <a:lnSpc>
                <a:spcPct val="100000"/>
              </a:lnSpc>
              <a:spcBef>
                <a:spcPct val="0"/>
              </a:spcBef>
              <a:spcAft>
                <a:spcPct val="0"/>
              </a:spcAft>
              <a:buClrTx/>
              <a:buSzTx/>
              <a:buFontTx/>
              <a:buChar char="-"/>
              <a:tabLst/>
              <a:defRPr/>
            </a:pPr>
            <a:r>
              <a:rPr lang="en-US" sz="1200" b="0" u="none" kern="1200" baseline="0" dirty="0" smtClean="0">
                <a:solidFill>
                  <a:schemeClr val="tx1"/>
                </a:solidFill>
                <a:effectLst/>
                <a:latin typeface="Times New Roman"/>
                <a:ea typeface="ＭＳ Ｐゴシック" charset="0"/>
                <a:cs typeface="ＭＳ Ｐゴシック" charset="0"/>
              </a:rPr>
              <a:t>Useful when trying to remain unbiased and when there are approximately an equal number of different item types</a:t>
            </a:r>
            <a:endParaRPr lang="en-US" sz="1200" b="0" u="none" kern="1200" dirty="0" smtClean="0">
              <a:solidFill>
                <a:schemeClr val="tx1"/>
              </a:solidFill>
              <a:effectLst/>
              <a:latin typeface="Times New Roman"/>
              <a:ea typeface="ＭＳ Ｐゴシック" charset="0"/>
              <a:cs typeface="ＭＳ Ｐゴシック" charset="0"/>
            </a:endParaRPr>
          </a:p>
          <a:p>
            <a:pPr marL="0" marR="0" indent="0" algn="l" defTabSz="914400" rtl="0" eaLnBrk="1" fontAlgn="base" latinLnBrk="0" hangingPunct="1">
              <a:lnSpc>
                <a:spcPct val="100000"/>
              </a:lnSpc>
              <a:spcBef>
                <a:spcPct val="0"/>
              </a:spcBef>
              <a:spcAft>
                <a:spcPct val="0"/>
              </a:spcAft>
              <a:buClrTx/>
              <a:buSzTx/>
              <a:buFontTx/>
              <a:buNone/>
              <a:tabLst/>
              <a:defRPr/>
            </a:pPr>
            <a:endParaRPr lang="en-US" sz="1200" b="0" u="none" kern="1200" dirty="0" smtClean="0">
              <a:solidFill>
                <a:schemeClr val="tx1"/>
              </a:solidFill>
              <a:effectLst/>
              <a:latin typeface="Times New Roman"/>
              <a:ea typeface="ＭＳ Ｐゴシック" charset="0"/>
              <a:cs typeface="ＭＳ Ｐゴシック" charset="0"/>
            </a:endParaRPr>
          </a:p>
          <a:p>
            <a:pPr marL="0" marR="0" indent="0" algn="l" defTabSz="914400" rtl="0" eaLnBrk="1" fontAlgn="base" latinLnBrk="0" hangingPunct="1">
              <a:lnSpc>
                <a:spcPct val="100000"/>
              </a:lnSpc>
              <a:spcBef>
                <a:spcPct val="0"/>
              </a:spcBef>
              <a:spcAft>
                <a:spcPct val="0"/>
              </a:spcAft>
              <a:buClrTx/>
              <a:buSzTx/>
              <a:buFontTx/>
              <a:buNone/>
              <a:tabLst/>
              <a:defRPr/>
            </a:pPr>
            <a:endParaRPr lang="en-US" sz="1200" b="0" u="none" kern="1200" dirty="0" smtClean="0">
              <a:solidFill>
                <a:schemeClr val="tx1"/>
              </a:solidFill>
              <a:effectLst/>
              <a:latin typeface="Times New Roman"/>
              <a:ea typeface="ＭＳ Ｐゴシック" charset="0"/>
              <a:cs typeface="ＭＳ Ｐゴシック" charset="0"/>
            </a:endParaRPr>
          </a:p>
          <a:p>
            <a:pPr marL="0" marR="0" indent="0" algn="l" defTabSz="914400" rtl="0" eaLnBrk="1" fontAlgn="base" latinLnBrk="0" hangingPunct="1">
              <a:lnSpc>
                <a:spcPct val="100000"/>
              </a:lnSpc>
              <a:spcBef>
                <a:spcPct val="0"/>
              </a:spcBef>
              <a:spcAft>
                <a:spcPct val="0"/>
              </a:spcAft>
              <a:buClrTx/>
              <a:buSzTx/>
              <a:buFontTx/>
              <a:buNone/>
              <a:tabLst/>
              <a:defRPr/>
            </a:pPr>
            <a:r>
              <a:rPr lang="en-US" sz="1200" b="0" u="none" kern="1200" dirty="0" smtClean="0">
                <a:solidFill>
                  <a:schemeClr val="tx1"/>
                </a:solidFill>
                <a:effectLst/>
                <a:latin typeface="Times New Roman"/>
                <a:ea typeface="ＭＳ Ｐゴシック" charset="0"/>
                <a:cs typeface="ＭＳ Ｐゴシック" charset="0"/>
              </a:rPr>
              <a:t>&gt;&gt;&gt;&gt;&gt;&gt;&gt;&gt;&gt;&gt;&gt;&gt;&gt;&gt;&gt;&gt;&gt;&gt;&gt;&gt;&gt;&gt;&gt;&gt;&gt;&gt;&gt;&gt;&gt;&gt;&gt;&gt;&gt;&gt;&gt;&gt;&gt;&gt;&gt;&gt;&gt;&gt;&gt;&gt;&gt;&gt;&gt;&gt;&gt;&gt;&gt;&gt;&gt;&gt;&gt;&gt;&gt;&gt;&gt;&gt;&gt;&gt;&gt;&gt;&gt;&gt;&gt;&gt;&gt;&gt;&gt;&gt;&gt;&gt;&gt;&gt;&gt;&gt;&gt;&gt;&gt;&gt;&gt;&gt;&gt;&gt;&gt;&gt;&gt;&gt;&gt;&gt;&gt;&gt;&gt;&gt;&gt;&gt;&gt;</a:t>
            </a:r>
          </a:p>
          <a:p>
            <a:pPr marL="0" marR="0" indent="0" algn="l" defTabSz="914400" rtl="0" eaLnBrk="1" fontAlgn="base" latinLnBrk="0" hangingPunct="1">
              <a:lnSpc>
                <a:spcPct val="100000"/>
              </a:lnSpc>
              <a:spcBef>
                <a:spcPct val="0"/>
              </a:spcBef>
              <a:spcAft>
                <a:spcPct val="0"/>
              </a:spcAft>
              <a:buClrTx/>
              <a:buSzTx/>
              <a:buFontTx/>
              <a:buNone/>
              <a:tabLst/>
              <a:defRPr/>
            </a:pPr>
            <a:r>
              <a:rPr lang="en-US" sz="1200" b="0" i="1" u="none" kern="1200" dirty="0" smtClean="0">
                <a:solidFill>
                  <a:schemeClr val="tx1"/>
                </a:solidFill>
                <a:effectLst/>
                <a:latin typeface="Times New Roman"/>
                <a:ea typeface="ＭＳ Ｐゴシック" charset="0"/>
                <a:cs typeface="ＭＳ Ｐゴシック" charset="0"/>
              </a:rPr>
              <a:t>Narrative:</a:t>
            </a:r>
          </a:p>
          <a:p>
            <a:pPr marL="0" marR="0" indent="0" algn="l" defTabSz="914400" rtl="0" eaLnBrk="0" fontAlgn="ctr" latinLnBrk="0" hangingPunct="0">
              <a:lnSpc>
                <a:spcPct val="100000"/>
              </a:lnSpc>
              <a:spcBef>
                <a:spcPct val="30000"/>
              </a:spcBef>
              <a:spcAft>
                <a:spcPct val="0"/>
              </a:spcAft>
              <a:buClrTx/>
              <a:buSzTx/>
              <a:buFontTx/>
              <a:buNone/>
              <a:tabLst/>
              <a:defRPr/>
            </a:pPr>
            <a:r>
              <a:rPr lang="en-US" sz="1200" kern="1200" dirty="0" smtClean="0">
                <a:solidFill>
                  <a:schemeClr val="tx1"/>
                </a:solidFill>
                <a:effectLst/>
                <a:latin typeface="Times New Roman"/>
                <a:ea typeface="ＭＳ Ｐゴシック" charset="0"/>
                <a:cs typeface="+mn-cs"/>
              </a:rPr>
              <a:t>There are several methods</a:t>
            </a:r>
            <a:r>
              <a:rPr lang="en-US" sz="1200" kern="1200" baseline="0" dirty="0" smtClean="0">
                <a:solidFill>
                  <a:schemeClr val="tx1"/>
                </a:solidFill>
                <a:effectLst/>
                <a:latin typeface="Times New Roman"/>
                <a:ea typeface="ＭＳ Ｐゴシック" charset="0"/>
                <a:cs typeface="+mn-cs"/>
              </a:rPr>
              <a:t> available for selecting the different types of data samples to be used during the Data Reduction portion of Data Cleaning that aids in model building.  The majority of those techniques fall under the categories of clustering, simple random sampling, or stratified random sampling.  Clustering was discussed in the Data Understanding lesson and it tries </a:t>
            </a:r>
            <a:r>
              <a:rPr lang="en-US" altLang="en-US" i="0" dirty="0" smtClean="0">
                <a:latin typeface="Times New Roman" panose="02020603050405020304" pitchFamily="18" charset="0"/>
              </a:rPr>
              <a:t>to build</a:t>
            </a:r>
            <a:r>
              <a:rPr lang="en-US" altLang="en-US" i="0" baseline="0" dirty="0" smtClean="0">
                <a:latin typeface="Times New Roman" panose="02020603050405020304" pitchFamily="18" charset="0"/>
              </a:rPr>
              <a:t> samples by</a:t>
            </a:r>
            <a:r>
              <a:rPr lang="en-US" altLang="en-US" i="0" dirty="0" smtClean="0">
                <a:latin typeface="Times New Roman" panose="02020603050405020304" pitchFamily="18" charset="0"/>
              </a:rPr>
              <a:t> finding natural subgroups of the cases of the initial data set with similar properties and assign</a:t>
            </a:r>
            <a:r>
              <a:rPr lang="en-US" altLang="en-US" i="0" baseline="0" dirty="0" smtClean="0">
                <a:latin typeface="Times New Roman" panose="02020603050405020304" pitchFamily="18" charset="0"/>
              </a:rPr>
              <a:t> those observations to distinct clusters.  When it is more desirable to have a mixture of case types in the samples, simple and stratified random sample are more useful.</a:t>
            </a:r>
          </a:p>
          <a:p>
            <a:pPr marL="0" marR="0" indent="0" algn="l" defTabSz="914400" rtl="0" eaLnBrk="0" fontAlgn="ctr" latinLnBrk="0" hangingPunct="0">
              <a:lnSpc>
                <a:spcPct val="100000"/>
              </a:lnSpc>
              <a:spcBef>
                <a:spcPct val="30000"/>
              </a:spcBef>
              <a:spcAft>
                <a:spcPct val="0"/>
              </a:spcAft>
              <a:buClrTx/>
              <a:buSzTx/>
              <a:buFontTx/>
              <a:buNone/>
              <a:tabLst/>
              <a:defRPr/>
            </a:pPr>
            <a:endParaRPr lang="en-US" altLang="en-US" i="0" baseline="0" dirty="0" smtClean="0">
              <a:latin typeface="Times New Roman" panose="02020603050405020304" pitchFamily="18" charset="0"/>
            </a:endParaRPr>
          </a:p>
          <a:p>
            <a:pPr marL="0" marR="0" indent="0" algn="l" defTabSz="914400" rtl="0" eaLnBrk="0" fontAlgn="ctr" latinLnBrk="0" hangingPunct="0">
              <a:lnSpc>
                <a:spcPct val="100000"/>
              </a:lnSpc>
              <a:spcBef>
                <a:spcPct val="30000"/>
              </a:spcBef>
              <a:spcAft>
                <a:spcPct val="0"/>
              </a:spcAft>
              <a:buClrTx/>
              <a:buSzTx/>
              <a:buFontTx/>
              <a:buNone/>
              <a:tabLst/>
              <a:defRPr/>
            </a:pPr>
            <a:r>
              <a:rPr lang="en-US" altLang="en-US" i="0" baseline="0" dirty="0" smtClean="0">
                <a:latin typeface="Times New Roman" panose="02020603050405020304" pitchFamily="18" charset="0"/>
              </a:rPr>
              <a:t>Simple random sampling is as straightforward as it sounds:  cases are selected at random to build samples with each sample case selected having an equal chance of being chosen as any other case.</a:t>
            </a:r>
          </a:p>
          <a:p>
            <a:pPr marL="0" marR="0" indent="0" algn="l" defTabSz="914400" rtl="0" eaLnBrk="0" fontAlgn="ctr" latinLnBrk="0" hangingPunct="0">
              <a:lnSpc>
                <a:spcPct val="100000"/>
              </a:lnSpc>
              <a:spcBef>
                <a:spcPct val="30000"/>
              </a:spcBef>
              <a:spcAft>
                <a:spcPct val="0"/>
              </a:spcAft>
              <a:buClrTx/>
              <a:buSzTx/>
              <a:buFontTx/>
              <a:buNone/>
              <a:tabLst/>
              <a:defRPr/>
            </a:pPr>
            <a:endParaRPr lang="en-US" altLang="en-US" i="0" baseline="0" dirty="0" smtClean="0">
              <a:latin typeface="Times New Roman" panose="02020603050405020304" pitchFamily="18" charset="0"/>
            </a:endParaRPr>
          </a:p>
          <a:p>
            <a:pPr marL="0" marR="0" indent="0" algn="l" defTabSz="914400" rtl="0" eaLnBrk="0" fontAlgn="ctr" latinLnBrk="0" hangingPunct="0">
              <a:lnSpc>
                <a:spcPct val="100000"/>
              </a:lnSpc>
              <a:spcBef>
                <a:spcPct val="30000"/>
              </a:spcBef>
              <a:spcAft>
                <a:spcPct val="0"/>
              </a:spcAft>
              <a:buClrTx/>
              <a:buSzTx/>
              <a:buFontTx/>
              <a:buNone/>
              <a:tabLst/>
              <a:defRPr/>
            </a:pPr>
            <a:endParaRPr lang="en-US" altLang="en-US" i="0" baseline="0" dirty="0" smtClean="0">
              <a:latin typeface="Times New Roman" panose="02020603050405020304" pitchFamily="18" charset="0"/>
            </a:endParaRPr>
          </a:p>
          <a:p>
            <a:pPr marL="0" marR="0" indent="0" algn="l" defTabSz="914400" rtl="0" eaLnBrk="0" fontAlgn="ctr" latinLnBrk="0" hangingPunct="0">
              <a:lnSpc>
                <a:spcPct val="100000"/>
              </a:lnSpc>
              <a:spcBef>
                <a:spcPct val="30000"/>
              </a:spcBef>
              <a:spcAft>
                <a:spcPct val="0"/>
              </a:spcAft>
              <a:buClrTx/>
              <a:buSzTx/>
              <a:buFontTx/>
              <a:buNone/>
              <a:tabLst/>
              <a:defRPr/>
            </a:pPr>
            <a:endParaRPr lang="en-US" altLang="en-US" i="0" baseline="0" dirty="0" smtClean="0">
              <a:latin typeface="Times New Roman" panose="02020603050405020304" pitchFamily="18" charset="0"/>
            </a:endParaRPr>
          </a:p>
          <a:p>
            <a:pPr marL="0" marR="0" indent="0" algn="l" defTabSz="914400" rtl="0" eaLnBrk="0" fontAlgn="ctr" latinLnBrk="0" hangingPunct="0">
              <a:lnSpc>
                <a:spcPct val="100000"/>
              </a:lnSpc>
              <a:spcBef>
                <a:spcPct val="30000"/>
              </a:spcBef>
              <a:spcAft>
                <a:spcPct val="0"/>
              </a:spcAft>
              <a:buClrTx/>
              <a:buSzTx/>
              <a:buFontTx/>
              <a:buNone/>
              <a:tabLst/>
              <a:defRPr/>
            </a:pPr>
            <a:endParaRPr lang="en-US" altLang="en-US" i="0" baseline="0" dirty="0" smtClean="0">
              <a:latin typeface="Times New Roman" panose="02020603050405020304" pitchFamily="18" charset="0"/>
            </a:endParaRPr>
          </a:p>
          <a:p>
            <a:pPr marL="0" marR="0" indent="0" algn="l" defTabSz="914400" rtl="0" eaLnBrk="0" fontAlgn="ctr" latinLnBrk="0" hangingPunct="0">
              <a:lnSpc>
                <a:spcPct val="100000"/>
              </a:lnSpc>
              <a:spcBef>
                <a:spcPct val="30000"/>
              </a:spcBef>
              <a:spcAft>
                <a:spcPct val="0"/>
              </a:spcAft>
              <a:buClrTx/>
              <a:buSzTx/>
              <a:buFontTx/>
              <a:buNone/>
              <a:tabLst/>
              <a:defRPr/>
            </a:pPr>
            <a:endParaRPr lang="en-US" altLang="en-US" i="0" baseline="0" dirty="0" smtClean="0">
              <a:latin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24D6EBED-C67D-416E-8CA6-2F39602DA113}" type="slidenum">
              <a:rPr lang="en-US" altLang="en-US" smtClean="0"/>
              <a:pPr/>
              <a:t>65</a:t>
            </a:fld>
            <a:endParaRPr lang="en-US" altLang="en-US"/>
          </a:p>
        </p:txBody>
      </p:sp>
    </p:spTree>
    <p:extLst>
      <p:ext uri="{BB962C8B-B14F-4D97-AF65-F5344CB8AC3E}">
        <p14:creationId xmlns:p14="http://schemas.microsoft.com/office/powerpoint/2010/main" val="75258155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0"/>
              </a:spcBef>
              <a:spcAft>
                <a:spcPct val="0"/>
              </a:spcAft>
              <a:buClrTx/>
              <a:buSzTx/>
              <a:buFontTx/>
              <a:buNone/>
              <a:tabLst/>
              <a:defRPr/>
            </a:pPr>
            <a:r>
              <a:rPr lang="en-US" sz="1200" b="0" u="none" kern="1200" dirty="0" smtClean="0">
                <a:solidFill>
                  <a:schemeClr val="tx1"/>
                </a:solidFill>
                <a:effectLst/>
                <a:latin typeface="Times New Roman"/>
                <a:ea typeface="ＭＳ Ｐゴシック" charset="0"/>
                <a:cs typeface="ＭＳ Ｐゴシック" charset="0"/>
              </a:rPr>
              <a:t>Data Sampling methods:</a:t>
            </a:r>
          </a:p>
          <a:p>
            <a:pPr marL="171450" marR="0" indent="-171450" algn="l" defTabSz="914400" rtl="0" eaLnBrk="1" fontAlgn="base" latinLnBrk="0" hangingPunct="1">
              <a:lnSpc>
                <a:spcPct val="100000"/>
              </a:lnSpc>
              <a:spcBef>
                <a:spcPct val="0"/>
              </a:spcBef>
              <a:spcAft>
                <a:spcPct val="0"/>
              </a:spcAft>
              <a:buClrTx/>
              <a:buSzTx/>
              <a:buFontTx/>
              <a:buChar char="-"/>
              <a:tabLst/>
              <a:defRPr/>
            </a:pPr>
            <a:r>
              <a:rPr lang="en-US" sz="1200" b="0" u="none" kern="1200" dirty="0" smtClean="0">
                <a:solidFill>
                  <a:schemeClr val="tx1"/>
                </a:solidFill>
                <a:effectLst/>
                <a:latin typeface="Times New Roman"/>
                <a:ea typeface="ＭＳ Ｐゴシック" charset="0"/>
                <a:cs typeface="ＭＳ Ｐゴシック" charset="0"/>
              </a:rPr>
              <a:t>Stratified Random Sampling:</a:t>
            </a:r>
          </a:p>
          <a:p>
            <a:pPr marL="628650" marR="0" lvl="1" indent="-171450" algn="l" defTabSz="914400" rtl="0" eaLnBrk="0" fontAlgn="ctr" latinLnBrk="0" hangingPunct="0">
              <a:lnSpc>
                <a:spcPct val="100000"/>
              </a:lnSpc>
              <a:spcBef>
                <a:spcPct val="30000"/>
              </a:spcBef>
              <a:spcAft>
                <a:spcPct val="0"/>
              </a:spcAft>
              <a:buClrTx/>
              <a:buSzTx/>
              <a:buFontTx/>
              <a:buChar char="-"/>
              <a:tabLst/>
              <a:defRPr/>
            </a:pPr>
            <a:r>
              <a:rPr lang="en-US" sz="1200" kern="1200" dirty="0" smtClean="0">
                <a:solidFill>
                  <a:schemeClr val="tx1"/>
                </a:solidFill>
                <a:effectLst/>
                <a:latin typeface="Times New Roman"/>
                <a:ea typeface="ＭＳ Ｐゴシック" charset="0"/>
                <a:cs typeface="ＭＳ Ｐゴシック" charset="0"/>
              </a:rPr>
              <a:t>May need to pay attention to strata</a:t>
            </a:r>
            <a:r>
              <a:rPr lang="en-US" sz="1200" kern="1200" baseline="0" dirty="0" smtClean="0">
                <a:solidFill>
                  <a:schemeClr val="tx1"/>
                </a:solidFill>
                <a:effectLst/>
                <a:latin typeface="Times New Roman"/>
                <a:ea typeface="ＭＳ Ｐゴシック" charset="0"/>
                <a:cs typeface="ＭＳ Ｐゴシック" charset="0"/>
              </a:rPr>
              <a:t> if we decide to sample in data reduction</a:t>
            </a:r>
          </a:p>
          <a:p>
            <a:pPr marL="628650" marR="0" lvl="1" indent="-171450" algn="l" defTabSz="914400" rtl="0" eaLnBrk="0" fontAlgn="ctr" latinLnBrk="0" hangingPunct="0">
              <a:lnSpc>
                <a:spcPct val="100000"/>
              </a:lnSpc>
              <a:spcBef>
                <a:spcPct val="30000"/>
              </a:spcBef>
              <a:spcAft>
                <a:spcPct val="0"/>
              </a:spcAft>
              <a:buClrTx/>
              <a:buSzTx/>
              <a:buFontTx/>
              <a:buChar char="-"/>
              <a:tabLst/>
              <a:defRPr/>
            </a:pPr>
            <a:r>
              <a:rPr lang="en-US" sz="1200" kern="1200" baseline="0" dirty="0" smtClean="0">
                <a:solidFill>
                  <a:schemeClr val="tx1"/>
                </a:solidFill>
                <a:effectLst/>
                <a:latin typeface="Times New Roman"/>
                <a:ea typeface="ＭＳ Ｐゴシック" charset="0"/>
                <a:cs typeface="ＭＳ Ｐゴシック" charset="0"/>
              </a:rPr>
              <a:t>Can stratify on the response variable or on the predictors</a:t>
            </a:r>
          </a:p>
          <a:p>
            <a:pPr marL="628650" marR="0" lvl="1" indent="-171450" algn="l" defTabSz="914400" rtl="0" eaLnBrk="0" fontAlgn="ctr" latinLnBrk="0" hangingPunct="0">
              <a:lnSpc>
                <a:spcPct val="100000"/>
              </a:lnSpc>
              <a:spcBef>
                <a:spcPct val="30000"/>
              </a:spcBef>
              <a:spcAft>
                <a:spcPct val="0"/>
              </a:spcAft>
              <a:buClrTx/>
              <a:buSzTx/>
              <a:buFontTx/>
              <a:buChar char="-"/>
              <a:tabLst/>
              <a:defRPr/>
            </a:pPr>
            <a:r>
              <a:rPr lang="en-US" sz="1200" kern="1200" baseline="0" dirty="0" smtClean="0">
                <a:solidFill>
                  <a:schemeClr val="tx1"/>
                </a:solidFill>
                <a:effectLst/>
                <a:latin typeface="Times New Roman"/>
                <a:ea typeface="ＭＳ Ｐゴシック" charset="0"/>
                <a:cs typeface="ＭＳ Ｐゴシック" charset="0"/>
              </a:rPr>
              <a:t>Can preserve population percentages in the sample</a:t>
            </a:r>
          </a:p>
          <a:p>
            <a:pPr marL="628650" marR="0" lvl="1" indent="-171450" algn="l" defTabSz="914400" rtl="0" eaLnBrk="0" fontAlgn="ctr" latinLnBrk="0" hangingPunct="0">
              <a:lnSpc>
                <a:spcPct val="100000"/>
              </a:lnSpc>
              <a:spcBef>
                <a:spcPct val="30000"/>
              </a:spcBef>
              <a:spcAft>
                <a:spcPct val="0"/>
              </a:spcAft>
              <a:buClrTx/>
              <a:buSzTx/>
              <a:buFontTx/>
              <a:buChar char="-"/>
              <a:tabLst/>
              <a:defRPr/>
            </a:pPr>
            <a:r>
              <a:rPr lang="en-US" sz="1200" kern="1200" baseline="0" dirty="0" smtClean="0">
                <a:solidFill>
                  <a:schemeClr val="tx1"/>
                </a:solidFill>
                <a:effectLst/>
                <a:latin typeface="Times New Roman"/>
                <a:ea typeface="ＭＳ Ｐゴシック" charset="0"/>
                <a:cs typeface="ＭＳ Ｐゴシック" charset="0"/>
              </a:rPr>
              <a:t>Different amounts can be taken from each strata to build models for rare cases so that models could learn patterns in rare cases better (50% 1s and 50% 0s)</a:t>
            </a:r>
          </a:p>
          <a:p>
            <a:pPr marL="1085850" marR="0" lvl="2" indent="-171450" algn="l" defTabSz="914400" rtl="0" eaLnBrk="0" fontAlgn="ctr" latinLnBrk="0" hangingPunct="0">
              <a:lnSpc>
                <a:spcPct val="100000"/>
              </a:lnSpc>
              <a:spcBef>
                <a:spcPct val="30000"/>
              </a:spcBef>
              <a:spcAft>
                <a:spcPct val="0"/>
              </a:spcAft>
              <a:buClrTx/>
              <a:buSzTx/>
              <a:buFontTx/>
              <a:buChar char="-"/>
              <a:tabLst/>
              <a:defRPr/>
            </a:pPr>
            <a:r>
              <a:rPr lang="en-US" sz="1200" kern="1200" baseline="0" dirty="0" smtClean="0">
                <a:solidFill>
                  <a:schemeClr val="tx1"/>
                </a:solidFill>
                <a:effectLst/>
                <a:latin typeface="Times New Roman"/>
                <a:ea typeface="ＭＳ Ｐゴシック" charset="0"/>
                <a:cs typeface="+mn-cs"/>
              </a:rPr>
              <a:t>Could replicate records to achieve equal populations or </a:t>
            </a:r>
            <a:r>
              <a:rPr lang="en-US" sz="1200" kern="1200" baseline="0" dirty="0" err="1" smtClean="0">
                <a:solidFill>
                  <a:schemeClr val="tx1"/>
                </a:solidFill>
                <a:effectLst/>
                <a:latin typeface="Times New Roman"/>
                <a:ea typeface="ＭＳ Ｐゴシック" charset="0"/>
                <a:cs typeface="+mn-cs"/>
              </a:rPr>
              <a:t>downsample</a:t>
            </a:r>
            <a:r>
              <a:rPr lang="en-US" sz="1200" kern="1200" baseline="0" dirty="0" smtClean="0">
                <a:solidFill>
                  <a:schemeClr val="tx1"/>
                </a:solidFill>
                <a:effectLst/>
                <a:latin typeface="Times New Roman"/>
                <a:ea typeface="ＭＳ Ｐゴシック" charset="0"/>
                <a:cs typeface="+mn-cs"/>
              </a:rPr>
              <a:t> if there are enough records to form decision boundaries</a:t>
            </a:r>
          </a:p>
          <a:p>
            <a:pPr marL="1085850" marR="0" lvl="2" indent="-171450" algn="l" defTabSz="914400" rtl="0" eaLnBrk="0" fontAlgn="ctr" latinLnBrk="0" hangingPunct="0">
              <a:lnSpc>
                <a:spcPct val="100000"/>
              </a:lnSpc>
              <a:spcBef>
                <a:spcPct val="30000"/>
              </a:spcBef>
              <a:spcAft>
                <a:spcPct val="0"/>
              </a:spcAft>
              <a:buClrTx/>
              <a:buSzTx/>
              <a:buFontTx/>
              <a:buChar char="-"/>
              <a:tabLst/>
              <a:defRPr/>
            </a:pPr>
            <a:r>
              <a:rPr lang="en-US" sz="1200" kern="1200" baseline="0" dirty="0" smtClean="0">
                <a:solidFill>
                  <a:schemeClr val="tx1"/>
                </a:solidFill>
                <a:effectLst/>
                <a:latin typeface="Times New Roman"/>
                <a:ea typeface="ＭＳ Ｐゴシック" charset="0"/>
                <a:cs typeface="+mn-cs"/>
              </a:rPr>
              <a:t>EX: classification algorithms predict all 0s and no 1s when you have a 5% chance of an incident….algorithm actually predicting likelihood of event occurrence…so predicted probabilities distribution will have a peak at 0.05….since threshold for incident is 0.5, these are all 1s….if prior probability of 0.05 is used instead as the threshold, a confusion matrix will look different at 5% of 1s will actually be predicted!</a:t>
            </a:r>
            <a:endParaRPr lang="en-US" sz="1200" kern="1200" dirty="0" smtClean="0">
              <a:solidFill>
                <a:schemeClr val="tx1"/>
              </a:solidFill>
              <a:effectLst/>
              <a:latin typeface="Times New Roman"/>
              <a:ea typeface="ＭＳ Ｐゴシック" charset="0"/>
              <a:cs typeface="+mn-cs"/>
            </a:endParaRPr>
          </a:p>
          <a:p>
            <a:pPr marL="0" marR="0" indent="0" algn="l" defTabSz="914400" rtl="0" eaLnBrk="0" fontAlgn="ctr" latinLnBrk="0" hangingPunct="0">
              <a:lnSpc>
                <a:spcPct val="100000"/>
              </a:lnSpc>
              <a:spcBef>
                <a:spcPct val="30000"/>
              </a:spcBef>
              <a:spcAft>
                <a:spcPct val="0"/>
              </a:spcAft>
              <a:buClrTx/>
              <a:buSzTx/>
              <a:buFontTx/>
              <a:buNone/>
              <a:tabLst/>
              <a:defRPr/>
            </a:pPr>
            <a:endParaRPr lang="en-US" sz="1200" kern="1200" dirty="0" smtClean="0">
              <a:solidFill>
                <a:schemeClr val="tx1"/>
              </a:solidFill>
              <a:effectLst/>
              <a:latin typeface="Times New Roman"/>
              <a:ea typeface="ＭＳ Ｐゴシック" charset="0"/>
              <a:cs typeface="ＭＳ Ｐゴシック" charset="0"/>
            </a:endParaRPr>
          </a:p>
          <a:p>
            <a:pPr marL="0" marR="0" indent="0" algn="l" defTabSz="914400" rtl="0" eaLnBrk="1" fontAlgn="base" latinLnBrk="0" hangingPunct="1">
              <a:lnSpc>
                <a:spcPct val="100000"/>
              </a:lnSpc>
              <a:spcBef>
                <a:spcPct val="0"/>
              </a:spcBef>
              <a:spcAft>
                <a:spcPct val="0"/>
              </a:spcAft>
              <a:buClrTx/>
              <a:buSzTx/>
              <a:buFontTx/>
              <a:buNone/>
              <a:tabLst/>
              <a:defRPr/>
            </a:pPr>
            <a:endParaRPr lang="en-US" sz="1200" b="0" u="none" kern="1200" dirty="0" smtClean="0">
              <a:solidFill>
                <a:schemeClr val="tx1"/>
              </a:solidFill>
              <a:effectLst/>
              <a:latin typeface="Times New Roman"/>
              <a:ea typeface="ＭＳ Ｐゴシック" charset="0"/>
              <a:cs typeface="ＭＳ Ｐゴシック" charset="0"/>
            </a:endParaRPr>
          </a:p>
          <a:p>
            <a:pPr marL="0" marR="0" indent="0" algn="l" defTabSz="914400" rtl="0" eaLnBrk="1" fontAlgn="base" latinLnBrk="0" hangingPunct="1">
              <a:lnSpc>
                <a:spcPct val="100000"/>
              </a:lnSpc>
              <a:spcBef>
                <a:spcPct val="0"/>
              </a:spcBef>
              <a:spcAft>
                <a:spcPct val="0"/>
              </a:spcAft>
              <a:buClrTx/>
              <a:buSzTx/>
              <a:buFontTx/>
              <a:buNone/>
              <a:tabLst/>
              <a:defRPr/>
            </a:pPr>
            <a:r>
              <a:rPr lang="en-US" sz="1200" b="0" u="none" kern="1200" dirty="0" smtClean="0">
                <a:solidFill>
                  <a:schemeClr val="tx1"/>
                </a:solidFill>
                <a:effectLst/>
                <a:latin typeface="Times New Roman"/>
                <a:ea typeface="ＭＳ Ｐゴシック" charset="0"/>
                <a:cs typeface="ＭＳ Ｐゴシック" charset="0"/>
              </a:rPr>
              <a:t>&gt;&gt;&gt;&gt;&gt;&gt;&gt;&gt;&gt;&gt;&gt;&gt;&gt;&gt;&gt;&gt;&gt;&gt;&gt;&gt;&gt;&gt;&gt;&gt;&gt;&gt;&gt;&gt;&gt;&gt;&gt;&gt;&gt;&gt;&gt;&gt;&gt;&gt;&gt;&gt;&gt;&gt;&gt;&gt;&gt;&gt;&gt;&gt;&gt;&gt;&gt;&gt;&gt;&gt;&gt;&gt;&gt;&gt;&gt;&gt;&gt;&gt;&gt;&gt;&gt;&gt;&gt;&gt;&gt;&gt;&gt;&gt;&gt;&gt;&gt;&gt;&gt;&gt;&gt;&gt;&gt;&gt;&gt;&gt;&gt;&gt;&gt;&gt;&gt;&gt;&gt;&gt;&gt;&gt;&gt;&gt;&gt;&gt;&gt;</a:t>
            </a:r>
          </a:p>
          <a:p>
            <a:pPr marL="0" marR="0" indent="0" algn="l" defTabSz="914400" rtl="0" eaLnBrk="1" fontAlgn="base" latinLnBrk="0" hangingPunct="1">
              <a:lnSpc>
                <a:spcPct val="100000"/>
              </a:lnSpc>
              <a:spcBef>
                <a:spcPct val="0"/>
              </a:spcBef>
              <a:spcAft>
                <a:spcPct val="0"/>
              </a:spcAft>
              <a:buClrTx/>
              <a:buSzTx/>
              <a:buFontTx/>
              <a:buNone/>
              <a:tabLst/>
              <a:defRPr/>
            </a:pPr>
            <a:r>
              <a:rPr lang="en-US" sz="1200" b="0" i="1" u="none" kern="1200" dirty="0" smtClean="0">
                <a:solidFill>
                  <a:schemeClr val="tx1"/>
                </a:solidFill>
                <a:effectLst/>
                <a:latin typeface="Times New Roman"/>
                <a:ea typeface="ＭＳ Ｐゴシック" charset="0"/>
                <a:cs typeface="ＭＳ Ｐゴシック" charset="0"/>
              </a:rPr>
              <a:t>Narrative:</a:t>
            </a:r>
          </a:p>
          <a:p>
            <a:pPr marL="0" marR="0" indent="0" algn="l" defTabSz="914400" rtl="0" eaLnBrk="0" fontAlgn="ctr" latinLnBrk="0" hangingPunct="0">
              <a:lnSpc>
                <a:spcPct val="100000"/>
              </a:lnSpc>
              <a:spcBef>
                <a:spcPct val="30000"/>
              </a:spcBef>
              <a:spcAft>
                <a:spcPct val="0"/>
              </a:spcAft>
              <a:buClrTx/>
              <a:buSzTx/>
              <a:buFontTx/>
              <a:buNone/>
              <a:tabLst/>
              <a:defRPr/>
            </a:pPr>
            <a:r>
              <a:rPr lang="en-US" sz="1200" kern="1200" dirty="0" smtClean="0">
                <a:solidFill>
                  <a:schemeClr val="tx1"/>
                </a:solidFill>
                <a:effectLst/>
                <a:latin typeface="Times New Roman"/>
                <a:ea typeface="ＭＳ Ｐゴシック" charset="0"/>
                <a:cs typeface="ＭＳ Ｐゴシック" charset="0"/>
              </a:rPr>
              <a:t>Stratified sampling is a bit more</a:t>
            </a:r>
            <a:r>
              <a:rPr lang="en-US" sz="1200" kern="1200" baseline="0" dirty="0" smtClean="0">
                <a:solidFill>
                  <a:schemeClr val="tx1"/>
                </a:solidFill>
                <a:effectLst/>
                <a:latin typeface="Times New Roman"/>
                <a:ea typeface="ＭＳ Ｐゴシック" charset="0"/>
                <a:cs typeface="ＭＳ Ｐゴシック" charset="0"/>
              </a:rPr>
              <a:t> detailed as it is focused on selecting cases within each partition of the data, or in other words, cases from each possible case category.  Stratified random sampling can vary based on the stratification and selection criteria specified.  </a:t>
            </a:r>
            <a:endParaRPr lang="en-US" sz="1200" kern="1200" dirty="0" smtClean="0">
              <a:solidFill>
                <a:schemeClr val="tx1"/>
              </a:solidFill>
              <a:effectLst/>
              <a:latin typeface="Times New Roman"/>
              <a:ea typeface="ＭＳ Ｐゴシック" charset="0"/>
              <a:cs typeface="ＭＳ Ｐゴシック" charset="0"/>
            </a:endParaRPr>
          </a:p>
          <a:p>
            <a:pPr marL="0" marR="0" indent="0" algn="l" defTabSz="914400" rtl="0" eaLnBrk="0" fontAlgn="ctr" latinLnBrk="0" hangingPunct="0">
              <a:lnSpc>
                <a:spcPct val="100000"/>
              </a:lnSpc>
              <a:spcBef>
                <a:spcPct val="30000"/>
              </a:spcBef>
              <a:spcAft>
                <a:spcPct val="0"/>
              </a:spcAft>
              <a:buClrTx/>
              <a:buSzTx/>
              <a:buFontTx/>
              <a:buNone/>
              <a:tabLst/>
              <a:defRPr/>
            </a:pPr>
            <a:endParaRPr lang="en-US" sz="1200" kern="1200" dirty="0" smtClean="0">
              <a:solidFill>
                <a:schemeClr val="tx1"/>
              </a:solidFill>
              <a:effectLst/>
              <a:latin typeface="Times New Roman"/>
              <a:ea typeface="ＭＳ Ｐゴシック" charset="0"/>
              <a:cs typeface="ＭＳ Ｐゴシック" charset="0"/>
            </a:endParaRPr>
          </a:p>
          <a:p>
            <a:pPr marL="0" marR="0" indent="0" algn="l" defTabSz="914400" rtl="0" eaLnBrk="0" fontAlgn="ctr" latinLnBrk="0" hangingPunct="0">
              <a:lnSpc>
                <a:spcPct val="100000"/>
              </a:lnSpc>
              <a:spcBef>
                <a:spcPct val="30000"/>
              </a:spcBef>
              <a:spcAft>
                <a:spcPct val="0"/>
              </a:spcAft>
              <a:buClrTx/>
              <a:buSzTx/>
              <a:buFontTx/>
              <a:buNone/>
              <a:tabLst/>
              <a:defRPr/>
            </a:pPr>
            <a:r>
              <a:rPr lang="en-US" sz="1200" kern="1200" dirty="0" smtClean="0">
                <a:solidFill>
                  <a:schemeClr val="tx1"/>
                </a:solidFill>
                <a:effectLst/>
                <a:latin typeface="Times New Roman"/>
                <a:ea typeface="ＭＳ Ｐゴシック" charset="0"/>
                <a:cs typeface="ＭＳ Ｐゴシック" charset="0"/>
              </a:rPr>
              <a:t>Equal stratified random sampling selects the same numbers of cases from each stratum within the population.  Proportional stratified</a:t>
            </a:r>
            <a:r>
              <a:rPr lang="en-US" sz="1200" kern="1200" baseline="0" dirty="0" smtClean="0">
                <a:solidFill>
                  <a:schemeClr val="tx1"/>
                </a:solidFill>
                <a:effectLst/>
                <a:latin typeface="Times New Roman"/>
                <a:ea typeface="ＭＳ Ｐゴシック" charset="0"/>
                <a:cs typeface="ＭＳ Ｐゴシック" charset="0"/>
              </a:rPr>
              <a:t> random sampling can be used to preserve the strata proportions of the population within the samples, as is seen in the above example.  However, it can also be used when subpopulations are lopsided (95% A vs. 5% B) to provide enough target events to create a bias to balance the occurrence of rare events to help improve model classification and prediction precision.  This type of proportional stratified random sampling is also known as </a:t>
            </a:r>
            <a:r>
              <a:rPr lang="en-US" sz="1200" b="1" kern="1200" baseline="0" dirty="0" smtClean="0">
                <a:solidFill>
                  <a:schemeClr val="tx1"/>
                </a:solidFill>
                <a:effectLst/>
                <a:latin typeface="Times New Roman"/>
                <a:ea typeface="ＭＳ Ｐゴシック" charset="0"/>
                <a:cs typeface="ＭＳ Ｐゴシック" charset="0"/>
              </a:rPr>
              <a:t>oversampling</a:t>
            </a:r>
            <a:r>
              <a:rPr lang="en-US" sz="1200" b="0" kern="1200" baseline="0" dirty="0" smtClean="0">
                <a:solidFill>
                  <a:schemeClr val="tx1"/>
                </a:solidFill>
                <a:effectLst/>
                <a:latin typeface="Times New Roman"/>
                <a:ea typeface="ＭＳ Ｐゴシック" charset="0"/>
                <a:cs typeface="ＭＳ Ｐゴシック" charset="0"/>
              </a:rPr>
              <a:t> because creating these biases to balance data sets involves sampling rare cases more than average.  Without balancing category proportions in sampling, resulting models can sometimes fail to capture patterns present the smaller categories and thus yield unlikely predictive results.  Extracting samples from the population with equal proportions of outcome categories can help differentiate characteristics or patterns that contribute to variation in the individual parameters.  The same goal can sometimes be reached by performing the opposite of oversampling, </a:t>
            </a:r>
            <a:r>
              <a:rPr lang="en-US" sz="1200" b="0" kern="1200" baseline="0" dirty="0" err="1" smtClean="0">
                <a:solidFill>
                  <a:schemeClr val="tx1"/>
                </a:solidFill>
                <a:effectLst/>
                <a:latin typeface="Times New Roman"/>
                <a:ea typeface="ＭＳ Ｐゴシック" charset="0"/>
                <a:cs typeface="ＭＳ Ｐゴシック" charset="0"/>
              </a:rPr>
              <a:t>downsampling</a:t>
            </a:r>
            <a:r>
              <a:rPr lang="en-US" sz="1200" b="0" kern="1200" baseline="0" dirty="0" smtClean="0">
                <a:solidFill>
                  <a:schemeClr val="tx1"/>
                </a:solidFill>
                <a:effectLst/>
                <a:latin typeface="Times New Roman"/>
                <a:ea typeface="ＭＳ Ｐゴシック" charset="0"/>
                <a:cs typeface="ＭＳ Ｐゴシック" charset="0"/>
              </a:rPr>
              <a:t>, where equal proportions of categories are created in samples by simply selecting less cases from the subpopulation with the larger proportion in the original population.</a:t>
            </a:r>
            <a:endParaRPr lang="en-US" sz="1200" kern="1200" dirty="0" smtClean="0">
              <a:solidFill>
                <a:schemeClr val="tx1"/>
              </a:solidFill>
              <a:effectLst/>
              <a:latin typeface="Times New Roman"/>
              <a:ea typeface="ＭＳ Ｐゴシック" charset="0"/>
              <a:cs typeface="ＭＳ Ｐゴシック" charset="0"/>
            </a:endParaRPr>
          </a:p>
          <a:p>
            <a:pPr marL="0" marR="0" indent="0" algn="l" defTabSz="914400" rtl="0" eaLnBrk="0" fontAlgn="ctr" latinLnBrk="0" hangingPunct="0">
              <a:lnSpc>
                <a:spcPct val="100000"/>
              </a:lnSpc>
              <a:spcBef>
                <a:spcPct val="30000"/>
              </a:spcBef>
              <a:spcAft>
                <a:spcPct val="0"/>
              </a:spcAft>
              <a:buClrTx/>
              <a:buSzTx/>
              <a:buFontTx/>
              <a:buNone/>
              <a:tabLst/>
              <a:defRPr/>
            </a:pPr>
            <a:endParaRPr lang="en-US" sz="1200" kern="1200" dirty="0" smtClean="0">
              <a:solidFill>
                <a:schemeClr val="tx1"/>
              </a:solidFill>
              <a:effectLst/>
              <a:latin typeface="Times New Roman"/>
              <a:ea typeface="ＭＳ Ｐゴシック" charset="0"/>
              <a:cs typeface="ＭＳ Ｐゴシック" charset="0"/>
            </a:endParaRPr>
          </a:p>
          <a:p>
            <a:pPr marL="0" marR="0" indent="0" algn="l" defTabSz="914400" rtl="0" eaLnBrk="0" fontAlgn="ctr" latinLnBrk="0" hangingPunct="0">
              <a:lnSpc>
                <a:spcPct val="100000"/>
              </a:lnSpc>
              <a:spcBef>
                <a:spcPct val="30000"/>
              </a:spcBef>
              <a:spcAft>
                <a:spcPct val="0"/>
              </a:spcAft>
              <a:buClrTx/>
              <a:buSzTx/>
              <a:buFontTx/>
              <a:buNone/>
              <a:tabLst/>
              <a:defRPr/>
            </a:pPr>
            <a:endParaRPr lang="en-US" sz="1200" kern="1200" dirty="0" smtClean="0">
              <a:solidFill>
                <a:schemeClr val="tx1"/>
              </a:solidFill>
              <a:effectLst/>
              <a:latin typeface="Times New Roman"/>
              <a:ea typeface="ＭＳ Ｐゴシック" charset="0"/>
              <a:cs typeface="+mn-cs"/>
            </a:endParaRPr>
          </a:p>
          <a:p>
            <a:pPr marL="0" marR="0" indent="0" algn="l" defTabSz="914400" rtl="0" eaLnBrk="0" fontAlgn="ctr" latinLnBrk="0" hangingPunct="0">
              <a:lnSpc>
                <a:spcPct val="100000"/>
              </a:lnSpc>
              <a:spcBef>
                <a:spcPct val="30000"/>
              </a:spcBef>
              <a:spcAft>
                <a:spcPct val="0"/>
              </a:spcAft>
              <a:buClrTx/>
              <a:buSzTx/>
              <a:buFontTx/>
              <a:buNone/>
              <a:tabLst/>
              <a:defRPr/>
            </a:pPr>
            <a:endParaRPr lang="en-US" sz="1200" kern="1200" dirty="0" smtClean="0">
              <a:solidFill>
                <a:schemeClr val="tx1"/>
              </a:solidFill>
              <a:effectLst/>
              <a:latin typeface="Times New Roman"/>
              <a:ea typeface="ＭＳ Ｐゴシック" charset="0"/>
              <a:cs typeface="+mn-cs"/>
            </a:endParaRPr>
          </a:p>
          <a:p>
            <a:pPr marL="0" marR="0" indent="0" algn="l" defTabSz="914400" rtl="0" eaLnBrk="0" fontAlgn="ctr" latinLnBrk="0" hangingPunct="0">
              <a:lnSpc>
                <a:spcPct val="100000"/>
              </a:lnSpc>
              <a:spcBef>
                <a:spcPct val="30000"/>
              </a:spcBef>
              <a:spcAft>
                <a:spcPct val="0"/>
              </a:spcAft>
              <a:buClrTx/>
              <a:buSzTx/>
              <a:buFontTx/>
              <a:buNone/>
              <a:tabLst/>
              <a:defRPr/>
            </a:pPr>
            <a:endParaRPr lang="en-US" sz="1200" kern="1200" dirty="0" smtClean="0">
              <a:solidFill>
                <a:schemeClr val="tx1"/>
              </a:solidFill>
              <a:effectLst/>
              <a:latin typeface="Times New Roman"/>
              <a:ea typeface="ＭＳ Ｐゴシック" charset="0"/>
              <a:cs typeface="+mn-cs"/>
            </a:endParaRPr>
          </a:p>
          <a:p>
            <a:pPr marL="0" marR="0" indent="0" algn="l" defTabSz="914400" rtl="0" eaLnBrk="0" fontAlgn="ctr" latinLnBrk="0" hangingPunct="0">
              <a:lnSpc>
                <a:spcPct val="100000"/>
              </a:lnSpc>
              <a:spcBef>
                <a:spcPct val="30000"/>
              </a:spcBef>
              <a:spcAft>
                <a:spcPct val="0"/>
              </a:spcAft>
              <a:buClrTx/>
              <a:buSzTx/>
              <a:buFontTx/>
              <a:buNone/>
              <a:tabLst/>
              <a:defRPr/>
            </a:pPr>
            <a:endParaRPr lang="en-US" sz="1200" kern="1200" dirty="0" smtClean="0">
              <a:solidFill>
                <a:schemeClr val="tx1"/>
              </a:solidFill>
              <a:effectLst/>
              <a:latin typeface="Times New Roman"/>
              <a:ea typeface="ＭＳ Ｐゴシック" charset="0"/>
              <a:cs typeface="+mn-cs"/>
            </a:endParaRPr>
          </a:p>
          <a:p>
            <a:pPr marL="0" marR="0" indent="0" algn="l" defTabSz="914400" rtl="0" eaLnBrk="0" fontAlgn="ctr" latinLnBrk="0" hangingPunct="0">
              <a:lnSpc>
                <a:spcPct val="100000"/>
              </a:lnSpc>
              <a:spcBef>
                <a:spcPct val="30000"/>
              </a:spcBef>
              <a:spcAft>
                <a:spcPct val="0"/>
              </a:spcAft>
              <a:buClrTx/>
              <a:buSzTx/>
              <a:buFontTx/>
              <a:buNone/>
              <a:tabLst/>
              <a:defRPr/>
            </a:pPr>
            <a:endParaRPr lang="en-US" sz="1200" kern="1200" dirty="0" smtClean="0">
              <a:solidFill>
                <a:schemeClr val="tx1"/>
              </a:solidFill>
              <a:effectLst/>
              <a:latin typeface="Times New Roman"/>
              <a:ea typeface="ＭＳ Ｐゴシック" charset="0"/>
              <a:cs typeface="+mn-cs"/>
            </a:endParaRPr>
          </a:p>
          <a:p>
            <a:pPr marL="0" marR="0" indent="0" algn="l" defTabSz="914400" rtl="0" eaLnBrk="0" fontAlgn="ctr" latinLnBrk="0" hangingPunct="0">
              <a:lnSpc>
                <a:spcPct val="100000"/>
              </a:lnSpc>
              <a:spcBef>
                <a:spcPct val="30000"/>
              </a:spcBef>
              <a:spcAft>
                <a:spcPct val="0"/>
              </a:spcAft>
              <a:buClrTx/>
              <a:buSzTx/>
              <a:buFontTx/>
              <a:buNone/>
              <a:tabLst/>
              <a:defRPr/>
            </a:pPr>
            <a:endParaRPr lang="en-US" sz="1200" kern="1200" dirty="0" smtClean="0">
              <a:solidFill>
                <a:schemeClr val="tx1"/>
              </a:solidFill>
              <a:effectLst/>
              <a:latin typeface="Times New Roman"/>
              <a:ea typeface="ＭＳ Ｐゴシック" charset="0"/>
              <a:cs typeface="+mn-cs"/>
            </a:endParaRPr>
          </a:p>
          <a:p>
            <a:pPr marL="0" marR="0" indent="0" algn="l" defTabSz="914400" rtl="0" eaLnBrk="0" fontAlgn="ctr" latinLnBrk="0" hangingPunct="0">
              <a:lnSpc>
                <a:spcPct val="100000"/>
              </a:lnSpc>
              <a:spcBef>
                <a:spcPct val="30000"/>
              </a:spcBef>
              <a:spcAft>
                <a:spcPct val="0"/>
              </a:spcAft>
              <a:buClrTx/>
              <a:buSzTx/>
              <a:buFontTx/>
              <a:buNone/>
              <a:tabLst/>
              <a:defRPr/>
            </a:pPr>
            <a:endParaRPr lang="en-US" sz="1200" kern="1200" dirty="0" smtClean="0">
              <a:solidFill>
                <a:schemeClr val="tx1"/>
              </a:solidFill>
              <a:effectLst/>
              <a:latin typeface="Times New Roman"/>
              <a:ea typeface="ＭＳ Ｐゴシック" charset="0"/>
              <a:cs typeface="+mn-cs"/>
            </a:endParaRPr>
          </a:p>
          <a:p>
            <a:pPr marL="171450" marR="0" indent="-171450" algn="l" defTabSz="914400" rtl="0" eaLnBrk="0" fontAlgn="ctr" latinLnBrk="0" hangingPunct="0">
              <a:lnSpc>
                <a:spcPct val="100000"/>
              </a:lnSpc>
              <a:spcBef>
                <a:spcPct val="30000"/>
              </a:spcBef>
              <a:spcAft>
                <a:spcPct val="0"/>
              </a:spcAft>
              <a:buClrTx/>
              <a:buSzTx/>
              <a:buFontTx/>
              <a:buChar char="-"/>
              <a:tabLst/>
              <a:defRPr/>
            </a:pPr>
            <a:endParaRPr lang="en-US" sz="1200" kern="1200" dirty="0" smtClean="0">
              <a:solidFill>
                <a:schemeClr val="tx1"/>
              </a:solidFill>
              <a:effectLst/>
              <a:latin typeface="Times New Roman"/>
              <a:ea typeface="ＭＳ Ｐゴシック" charset="0"/>
              <a:cs typeface="+mn-cs"/>
            </a:endParaRPr>
          </a:p>
          <a:p>
            <a:pPr marL="0" marR="0" indent="0" algn="l" defTabSz="914400" rtl="0" eaLnBrk="0" fontAlgn="ctr" latinLnBrk="0" hangingPunct="0">
              <a:lnSpc>
                <a:spcPct val="100000"/>
              </a:lnSpc>
              <a:spcBef>
                <a:spcPct val="30000"/>
              </a:spcBef>
              <a:spcAft>
                <a:spcPct val="0"/>
              </a:spcAft>
              <a:buClrTx/>
              <a:buSzTx/>
              <a:buFontTx/>
              <a:buNone/>
              <a:tabLst/>
              <a:defRPr/>
            </a:pPr>
            <a:endParaRPr lang="en-US" sz="1200" kern="1200" dirty="0" smtClean="0">
              <a:solidFill>
                <a:schemeClr val="tx1"/>
              </a:solidFill>
              <a:effectLst/>
              <a:latin typeface="Times New Roman"/>
              <a:ea typeface="ＭＳ Ｐゴシック" charset="0"/>
              <a:cs typeface="+mn-cs"/>
            </a:endParaRPr>
          </a:p>
          <a:p>
            <a:pPr marL="0" marR="0" indent="0" algn="l" defTabSz="914400" rtl="0" eaLnBrk="0" fontAlgn="ctr" latinLnBrk="0" hangingPunct="0">
              <a:lnSpc>
                <a:spcPct val="100000"/>
              </a:lnSpc>
              <a:spcBef>
                <a:spcPct val="30000"/>
              </a:spcBef>
              <a:spcAft>
                <a:spcPct val="0"/>
              </a:spcAft>
              <a:buClrTx/>
              <a:buSzTx/>
              <a:buFontTx/>
              <a:buNone/>
              <a:tabLst/>
              <a:defRPr/>
            </a:pPr>
            <a:endParaRPr lang="en-US" sz="1200" kern="1200" dirty="0" smtClean="0">
              <a:solidFill>
                <a:schemeClr val="tx1"/>
              </a:solidFill>
              <a:effectLst/>
              <a:latin typeface="Times New Roman"/>
              <a:ea typeface="ＭＳ Ｐゴシック" charset="0"/>
              <a:cs typeface="+mn-cs"/>
            </a:endParaRPr>
          </a:p>
          <a:p>
            <a:pPr marL="0" marR="0" indent="0" algn="l" defTabSz="914400" rtl="0" eaLnBrk="0" fontAlgn="ctr" latinLnBrk="0" hangingPunct="0">
              <a:lnSpc>
                <a:spcPct val="100000"/>
              </a:lnSpc>
              <a:spcBef>
                <a:spcPct val="30000"/>
              </a:spcBef>
              <a:spcAft>
                <a:spcPct val="0"/>
              </a:spcAft>
              <a:buClrTx/>
              <a:buSzTx/>
              <a:buFontTx/>
              <a:buNone/>
              <a:tabLst/>
              <a:defRPr/>
            </a:pPr>
            <a:endParaRPr lang="en-US" sz="1200" kern="1200" dirty="0" smtClean="0">
              <a:solidFill>
                <a:schemeClr val="tx1"/>
              </a:solidFill>
              <a:effectLst/>
              <a:latin typeface="Times New Roman"/>
              <a:ea typeface="ＭＳ Ｐゴシック" charset="0"/>
              <a:cs typeface="+mn-cs"/>
            </a:endParaRPr>
          </a:p>
          <a:p>
            <a:pPr marL="0" marR="0" indent="0" algn="l" defTabSz="914400" rtl="0" eaLnBrk="0" fontAlgn="ctr" latinLnBrk="0" hangingPunct="0">
              <a:lnSpc>
                <a:spcPct val="100000"/>
              </a:lnSpc>
              <a:spcBef>
                <a:spcPct val="30000"/>
              </a:spcBef>
              <a:spcAft>
                <a:spcPct val="0"/>
              </a:spcAft>
              <a:buClrTx/>
              <a:buSzTx/>
              <a:buFontTx/>
              <a:buNone/>
              <a:tabLst/>
              <a:defRPr/>
            </a:pPr>
            <a:endParaRPr lang="en-US" sz="1200" kern="1200" dirty="0" smtClean="0">
              <a:solidFill>
                <a:schemeClr val="tx1"/>
              </a:solidFill>
              <a:effectLst/>
              <a:latin typeface="Times New Roman"/>
              <a:ea typeface="ＭＳ Ｐゴシック" charset="0"/>
              <a:cs typeface="+mn-cs"/>
            </a:endParaRPr>
          </a:p>
          <a:p>
            <a:pPr marL="0" marR="0" indent="0" algn="l" defTabSz="914400" rtl="0" eaLnBrk="0" fontAlgn="ctr" latinLnBrk="0" hangingPunct="0">
              <a:lnSpc>
                <a:spcPct val="100000"/>
              </a:lnSpc>
              <a:spcBef>
                <a:spcPct val="30000"/>
              </a:spcBef>
              <a:spcAft>
                <a:spcPct val="0"/>
              </a:spcAft>
              <a:buClrTx/>
              <a:buSzTx/>
              <a:buFontTx/>
              <a:buNone/>
              <a:tabLst/>
              <a:defRPr/>
            </a:pPr>
            <a:endParaRPr lang="en-US" sz="1200" kern="1200" dirty="0" smtClean="0">
              <a:solidFill>
                <a:schemeClr val="tx1"/>
              </a:solidFill>
              <a:effectLst/>
              <a:latin typeface="Times New Roman"/>
              <a:ea typeface="ＭＳ Ｐゴシック" charset="0"/>
              <a:cs typeface="+mn-cs"/>
            </a:endParaRPr>
          </a:p>
          <a:p>
            <a:pPr marL="0" marR="0" indent="0" algn="l" defTabSz="914400" rtl="0" eaLnBrk="0" fontAlgn="ctr" latinLnBrk="0" hangingPunct="0">
              <a:lnSpc>
                <a:spcPct val="100000"/>
              </a:lnSpc>
              <a:spcBef>
                <a:spcPct val="30000"/>
              </a:spcBef>
              <a:spcAft>
                <a:spcPct val="0"/>
              </a:spcAft>
              <a:buClrTx/>
              <a:buSzTx/>
              <a:buFontTx/>
              <a:buNone/>
              <a:tabLst/>
              <a:defRPr/>
            </a:pPr>
            <a:endParaRPr lang="en-US" sz="1200" kern="1200" dirty="0" smtClean="0">
              <a:solidFill>
                <a:schemeClr val="tx1"/>
              </a:solidFill>
              <a:effectLst/>
              <a:latin typeface="Times New Roman"/>
              <a:ea typeface="ＭＳ Ｐゴシック" charset="0"/>
              <a:cs typeface="+mn-cs"/>
            </a:endParaRPr>
          </a:p>
          <a:p>
            <a:pPr marL="0" marR="0" indent="0" algn="l" defTabSz="914400" rtl="0" eaLnBrk="0" fontAlgn="ctr" latinLnBrk="0" hangingPunct="0">
              <a:lnSpc>
                <a:spcPct val="100000"/>
              </a:lnSpc>
              <a:spcBef>
                <a:spcPct val="30000"/>
              </a:spcBef>
              <a:spcAft>
                <a:spcPct val="0"/>
              </a:spcAft>
              <a:buClrTx/>
              <a:buSzTx/>
              <a:buFontTx/>
              <a:buNone/>
              <a:tabLst/>
              <a:defRPr/>
            </a:pPr>
            <a:endParaRPr lang="en-US" sz="1200" kern="1200" dirty="0" smtClean="0">
              <a:solidFill>
                <a:schemeClr val="tx1"/>
              </a:solidFill>
              <a:effectLst/>
              <a:latin typeface="Times New Roman"/>
              <a:ea typeface="ＭＳ Ｐゴシック" charset="0"/>
              <a:cs typeface="+mn-cs"/>
            </a:endParaRPr>
          </a:p>
          <a:p>
            <a:pPr marL="0" marR="0" indent="0" algn="l" defTabSz="914400" rtl="0" eaLnBrk="0" fontAlgn="ctr" latinLnBrk="0" hangingPunct="0">
              <a:lnSpc>
                <a:spcPct val="100000"/>
              </a:lnSpc>
              <a:spcBef>
                <a:spcPct val="30000"/>
              </a:spcBef>
              <a:spcAft>
                <a:spcPct val="0"/>
              </a:spcAft>
              <a:buClrTx/>
              <a:buSzTx/>
              <a:buFontTx/>
              <a:buNone/>
              <a:tabLst/>
              <a:defRPr/>
            </a:pPr>
            <a:endParaRPr lang="en-US" sz="1200" kern="1200" dirty="0" smtClean="0">
              <a:solidFill>
                <a:schemeClr val="tx1"/>
              </a:solidFill>
              <a:effectLst/>
              <a:latin typeface="Times New Roman"/>
              <a:ea typeface="ＭＳ Ｐゴシック" charset="0"/>
              <a:cs typeface="+mn-cs"/>
            </a:endParaRPr>
          </a:p>
          <a:p>
            <a:pPr marL="0" marR="0" indent="0" algn="l" defTabSz="914400" rtl="0" eaLnBrk="0" fontAlgn="ctr" latinLnBrk="0" hangingPunct="0">
              <a:lnSpc>
                <a:spcPct val="100000"/>
              </a:lnSpc>
              <a:spcBef>
                <a:spcPct val="30000"/>
              </a:spcBef>
              <a:spcAft>
                <a:spcPct val="0"/>
              </a:spcAft>
              <a:buClrTx/>
              <a:buSzTx/>
              <a:buFontTx/>
              <a:buNone/>
              <a:tabLst/>
              <a:defRPr/>
            </a:pPr>
            <a:endParaRPr lang="en-US" sz="1200" kern="1200" dirty="0" smtClean="0">
              <a:solidFill>
                <a:schemeClr val="tx1"/>
              </a:solidFill>
              <a:effectLst/>
              <a:latin typeface="Times New Roman"/>
              <a:ea typeface="ＭＳ Ｐゴシック" charset="0"/>
              <a:cs typeface="+mn-cs"/>
            </a:endParaRPr>
          </a:p>
          <a:p>
            <a:pPr marL="0" marR="0" indent="0" algn="l" defTabSz="914400" rtl="0" eaLnBrk="0" fontAlgn="ctr" latinLnBrk="0" hangingPunct="0">
              <a:lnSpc>
                <a:spcPct val="100000"/>
              </a:lnSpc>
              <a:spcBef>
                <a:spcPct val="30000"/>
              </a:spcBef>
              <a:spcAft>
                <a:spcPct val="0"/>
              </a:spcAft>
              <a:buClrTx/>
              <a:buSzTx/>
              <a:buFontTx/>
              <a:buNone/>
              <a:tabLst/>
              <a:defRPr/>
            </a:pPr>
            <a:endParaRPr lang="en-US" sz="1200" kern="1200" dirty="0" smtClean="0">
              <a:solidFill>
                <a:schemeClr val="tx1"/>
              </a:solidFill>
              <a:effectLst/>
              <a:latin typeface="Times New Roman"/>
              <a:ea typeface="ＭＳ Ｐゴシック" charset="0"/>
              <a:cs typeface="+mn-cs"/>
            </a:endParaRPr>
          </a:p>
          <a:p>
            <a:pPr marL="0" marR="0" indent="0" algn="l" defTabSz="914400" rtl="0" eaLnBrk="0" fontAlgn="ctr" latinLnBrk="0" hangingPunct="0">
              <a:lnSpc>
                <a:spcPct val="100000"/>
              </a:lnSpc>
              <a:spcBef>
                <a:spcPct val="30000"/>
              </a:spcBef>
              <a:spcAft>
                <a:spcPct val="0"/>
              </a:spcAft>
              <a:buClrTx/>
              <a:buSzTx/>
              <a:buFontTx/>
              <a:buNone/>
              <a:tabLst/>
              <a:defRPr/>
            </a:pPr>
            <a:endParaRPr lang="en-US" sz="1200" kern="1200" dirty="0" smtClean="0">
              <a:solidFill>
                <a:schemeClr val="tx1"/>
              </a:solidFill>
              <a:effectLst/>
              <a:latin typeface="Times New Roman"/>
              <a:ea typeface="ＭＳ Ｐゴシック" charset="0"/>
              <a:cs typeface="+mn-cs"/>
            </a:endParaRPr>
          </a:p>
          <a:p>
            <a:pPr marL="0" marR="0" indent="0" algn="l" defTabSz="914400" rtl="0" eaLnBrk="0" fontAlgn="ctr" latinLnBrk="0" hangingPunct="0">
              <a:lnSpc>
                <a:spcPct val="100000"/>
              </a:lnSpc>
              <a:spcBef>
                <a:spcPct val="30000"/>
              </a:spcBef>
              <a:spcAft>
                <a:spcPct val="0"/>
              </a:spcAft>
              <a:buClrTx/>
              <a:buSzTx/>
              <a:buFontTx/>
              <a:buNone/>
              <a:tabLst/>
              <a:defRPr/>
            </a:pPr>
            <a:endParaRPr lang="en-US" sz="1200" kern="1200" dirty="0" smtClean="0">
              <a:solidFill>
                <a:schemeClr val="tx1"/>
              </a:solidFill>
              <a:effectLst/>
              <a:latin typeface="Times New Roman"/>
              <a:ea typeface="ＭＳ Ｐゴシック" charset="0"/>
              <a:cs typeface="+mn-cs"/>
            </a:endParaRPr>
          </a:p>
        </p:txBody>
      </p:sp>
      <p:sp>
        <p:nvSpPr>
          <p:cNvPr id="4" name="Slide Number Placeholder 3"/>
          <p:cNvSpPr>
            <a:spLocks noGrp="1"/>
          </p:cNvSpPr>
          <p:nvPr>
            <p:ph type="sldNum" sz="quarter" idx="10"/>
          </p:nvPr>
        </p:nvSpPr>
        <p:spPr/>
        <p:txBody>
          <a:bodyPr/>
          <a:lstStyle/>
          <a:p>
            <a:fld id="{24D6EBED-C67D-416E-8CA6-2F39602DA113}" type="slidenum">
              <a:rPr lang="en-US" altLang="en-US" smtClean="0"/>
              <a:pPr/>
              <a:t>66</a:t>
            </a:fld>
            <a:endParaRPr lang="en-US" altLang="en-US"/>
          </a:p>
        </p:txBody>
      </p:sp>
    </p:spTree>
    <p:extLst>
      <p:ext uri="{BB962C8B-B14F-4D97-AF65-F5344CB8AC3E}">
        <p14:creationId xmlns:p14="http://schemas.microsoft.com/office/powerpoint/2010/main" val="327972028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F3D6B7D5-A3D7-435F-97CF-A69E414A77C1}" type="slidenum">
              <a:rPr lang="en-US" altLang="en-US" sz="1200"/>
              <a:pPr eaLnBrk="1" hangingPunct="1"/>
              <a:t>67</a:t>
            </a:fld>
            <a:endParaRPr lang="en-US" altLang="en-US" sz="1200"/>
          </a:p>
        </p:txBody>
      </p:sp>
      <p:sp>
        <p:nvSpPr>
          <p:cNvPr id="34818"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9"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defRPr/>
            </a:pPr>
            <a:r>
              <a:rPr lang="en-US" sz="1200" b="0" u="none" kern="1200" dirty="0" smtClean="0">
                <a:solidFill>
                  <a:schemeClr val="tx1"/>
                </a:solidFill>
                <a:effectLst/>
                <a:latin typeface="Times New Roman"/>
                <a:ea typeface="ＭＳ Ｐゴシック" charset="0"/>
                <a:cs typeface="ＭＳ Ｐゴシック" charset="0"/>
              </a:rPr>
              <a:t>Other sampling techniques: Bootstrapping:</a:t>
            </a:r>
          </a:p>
          <a:p>
            <a:pPr marL="171450" marR="0" indent="-171450" algn="l" defTabSz="914400" rtl="0" eaLnBrk="1" fontAlgn="base" latinLnBrk="0" hangingPunct="1">
              <a:lnSpc>
                <a:spcPct val="100000"/>
              </a:lnSpc>
              <a:spcBef>
                <a:spcPct val="0"/>
              </a:spcBef>
              <a:spcAft>
                <a:spcPct val="0"/>
              </a:spcAft>
              <a:buClrTx/>
              <a:buSzTx/>
              <a:buFontTx/>
              <a:buChar char="-"/>
              <a:tabLst/>
              <a:defRPr/>
            </a:pPr>
            <a:r>
              <a:rPr lang="en-US" sz="1200" b="0" u="none" kern="1200" dirty="0" smtClean="0">
                <a:solidFill>
                  <a:schemeClr val="tx1"/>
                </a:solidFill>
                <a:effectLst/>
                <a:latin typeface="Times New Roman"/>
                <a:ea typeface="ＭＳ Ｐゴシック" charset="0"/>
                <a:cs typeface="ＭＳ Ｐゴシック" charset="0"/>
              </a:rPr>
              <a:t>Make inference about a</a:t>
            </a:r>
            <a:r>
              <a:rPr lang="en-US" sz="1200" b="0" u="none" kern="1200" baseline="0" dirty="0" smtClean="0">
                <a:solidFill>
                  <a:schemeClr val="tx1"/>
                </a:solidFill>
                <a:effectLst/>
                <a:latin typeface="Times New Roman"/>
                <a:ea typeface="ＭＳ Ｐゴシック" charset="0"/>
                <a:cs typeface="ＭＳ Ｐゴシック" charset="0"/>
              </a:rPr>
              <a:t> population from sample data</a:t>
            </a:r>
          </a:p>
          <a:p>
            <a:pPr marL="171450" marR="0" indent="-171450" algn="l" defTabSz="914400" rtl="0" eaLnBrk="1" fontAlgn="base" latinLnBrk="0" hangingPunct="1">
              <a:lnSpc>
                <a:spcPct val="100000"/>
              </a:lnSpc>
              <a:spcBef>
                <a:spcPct val="0"/>
              </a:spcBef>
              <a:spcAft>
                <a:spcPct val="0"/>
              </a:spcAft>
              <a:buClrTx/>
              <a:buSzTx/>
              <a:buFontTx/>
              <a:buChar char="-"/>
              <a:tabLst/>
              <a:defRPr/>
            </a:pPr>
            <a:r>
              <a:rPr lang="en-US" sz="1200" b="0" u="none" kern="1200" baseline="0" dirty="0" smtClean="0">
                <a:solidFill>
                  <a:schemeClr val="tx1"/>
                </a:solidFill>
                <a:effectLst/>
                <a:latin typeface="Times New Roman"/>
                <a:ea typeface="ＭＳ Ｐゴシック" charset="0"/>
                <a:cs typeface="ＭＳ Ｐゴシック" charset="0"/>
              </a:rPr>
              <a:t>EX: funky herd of cows</a:t>
            </a:r>
          </a:p>
          <a:p>
            <a:pPr marL="171450" marR="0" indent="-171450" algn="l" defTabSz="914400" rtl="0" eaLnBrk="1" fontAlgn="base" latinLnBrk="0" hangingPunct="1">
              <a:lnSpc>
                <a:spcPct val="100000"/>
              </a:lnSpc>
              <a:spcBef>
                <a:spcPct val="0"/>
              </a:spcBef>
              <a:spcAft>
                <a:spcPct val="0"/>
              </a:spcAft>
              <a:buClrTx/>
              <a:buSzTx/>
              <a:buFontTx/>
              <a:buChar char="-"/>
              <a:tabLst/>
              <a:defRPr/>
            </a:pPr>
            <a:r>
              <a:rPr lang="en-US" sz="1200" b="0" u="none" kern="1200" baseline="0" dirty="0" smtClean="0">
                <a:solidFill>
                  <a:schemeClr val="tx1"/>
                </a:solidFill>
                <a:effectLst/>
                <a:latin typeface="Times New Roman"/>
                <a:ea typeface="ＭＳ Ｐゴシック" charset="0"/>
                <a:cs typeface="ＭＳ Ｐゴシック" charset="0"/>
              </a:rPr>
              <a:t>Sampling with replacement</a:t>
            </a:r>
          </a:p>
          <a:p>
            <a:pPr marL="628650" marR="0" lvl="1" indent="-171450" algn="l" defTabSz="914400" rtl="0" eaLnBrk="1" fontAlgn="base" latinLnBrk="0" hangingPunct="1">
              <a:lnSpc>
                <a:spcPct val="100000"/>
              </a:lnSpc>
              <a:spcBef>
                <a:spcPct val="0"/>
              </a:spcBef>
              <a:spcAft>
                <a:spcPct val="0"/>
              </a:spcAft>
              <a:buClrTx/>
              <a:buSzTx/>
              <a:buFontTx/>
              <a:buChar char="-"/>
              <a:tabLst/>
              <a:defRPr/>
            </a:pPr>
            <a:r>
              <a:rPr lang="en-US" sz="1200" b="0" u="none" kern="1200" baseline="0" dirty="0" smtClean="0">
                <a:solidFill>
                  <a:schemeClr val="tx1"/>
                </a:solidFill>
                <a:effectLst/>
                <a:latin typeface="Times New Roman"/>
                <a:ea typeface="ＭＳ Ｐゴシック" charset="0"/>
                <a:cs typeface="ＭＳ Ｐゴシック" charset="0"/>
              </a:rPr>
              <a:t>Always leaves a hold-out sample of ~37% of the original data</a:t>
            </a:r>
            <a:endParaRPr lang="en-US" sz="1200" b="0" u="none" kern="1200" dirty="0" smtClean="0">
              <a:solidFill>
                <a:schemeClr val="tx1"/>
              </a:solidFill>
              <a:effectLst/>
              <a:latin typeface="Times New Roman"/>
              <a:ea typeface="ＭＳ Ｐゴシック" charset="0"/>
              <a:cs typeface="ＭＳ Ｐゴシック" charset="0"/>
            </a:endParaRPr>
          </a:p>
          <a:p>
            <a:pPr marL="0" marR="0" indent="0" algn="l" defTabSz="914400" rtl="0" eaLnBrk="1" fontAlgn="base" latinLnBrk="0" hangingPunct="1">
              <a:lnSpc>
                <a:spcPct val="100000"/>
              </a:lnSpc>
              <a:spcBef>
                <a:spcPct val="0"/>
              </a:spcBef>
              <a:spcAft>
                <a:spcPct val="0"/>
              </a:spcAft>
              <a:buClrTx/>
              <a:buSzTx/>
              <a:buFontTx/>
              <a:buNone/>
              <a:tabLst/>
              <a:defRPr/>
            </a:pPr>
            <a:endParaRPr lang="en-US" sz="1200" b="0" u="none" kern="1200" dirty="0" smtClean="0">
              <a:solidFill>
                <a:schemeClr val="tx1"/>
              </a:solidFill>
              <a:effectLst/>
              <a:latin typeface="Times New Roman"/>
              <a:ea typeface="ＭＳ Ｐゴシック" charset="0"/>
              <a:cs typeface="ＭＳ Ｐゴシック" charset="0"/>
            </a:endParaRPr>
          </a:p>
          <a:p>
            <a:pPr marL="0" marR="0" indent="0" algn="l" defTabSz="914400" rtl="0" eaLnBrk="1" fontAlgn="base" latinLnBrk="0" hangingPunct="1">
              <a:lnSpc>
                <a:spcPct val="100000"/>
              </a:lnSpc>
              <a:spcBef>
                <a:spcPct val="0"/>
              </a:spcBef>
              <a:spcAft>
                <a:spcPct val="0"/>
              </a:spcAft>
              <a:buClrTx/>
              <a:buSzTx/>
              <a:buFontTx/>
              <a:buNone/>
              <a:tabLst/>
              <a:defRPr/>
            </a:pPr>
            <a:endParaRPr lang="en-US" sz="1200" b="0" u="none" kern="1200" dirty="0" smtClean="0">
              <a:solidFill>
                <a:schemeClr val="tx1"/>
              </a:solidFill>
              <a:effectLst/>
              <a:latin typeface="Times New Roman"/>
              <a:ea typeface="ＭＳ Ｐゴシック" charset="0"/>
              <a:cs typeface="ＭＳ Ｐゴシック" charset="0"/>
            </a:endParaRPr>
          </a:p>
          <a:p>
            <a:pPr marL="0" marR="0" indent="0" algn="l" defTabSz="914400" rtl="0" eaLnBrk="1" fontAlgn="base" latinLnBrk="0" hangingPunct="1">
              <a:lnSpc>
                <a:spcPct val="100000"/>
              </a:lnSpc>
              <a:spcBef>
                <a:spcPct val="0"/>
              </a:spcBef>
              <a:spcAft>
                <a:spcPct val="0"/>
              </a:spcAft>
              <a:buClrTx/>
              <a:buSzTx/>
              <a:buFontTx/>
              <a:buNone/>
              <a:tabLst/>
              <a:defRPr/>
            </a:pPr>
            <a:r>
              <a:rPr lang="en-US" sz="1200" b="0" u="none" kern="1200" dirty="0" smtClean="0">
                <a:solidFill>
                  <a:schemeClr val="tx1"/>
                </a:solidFill>
                <a:effectLst/>
                <a:latin typeface="Times New Roman"/>
                <a:ea typeface="ＭＳ Ｐゴシック" charset="0"/>
                <a:cs typeface="ＭＳ Ｐゴシック" charset="0"/>
              </a:rPr>
              <a:t>&gt;&gt;&gt;&gt;&gt;&gt;&gt;&gt;&gt;&gt;&gt;&gt;&gt;&gt;&gt;&gt;&gt;&gt;&gt;&gt;&gt;&gt;&gt;&gt;&gt;&gt;&gt;&gt;&gt;&gt;&gt;&gt;&gt;&gt;&gt;&gt;&gt;&gt;&gt;&gt;&gt;&gt;&gt;&gt;&gt;&gt;&gt;&gt;&gt;&gt;&gt;&gt;&gt;&gt;&gt;&gt;&gt;&gt;&gt;&gt;&gt;&gt;&gt;&gt;&gt;&gt;&gt;&gt;&gt;&gt;&gt;&gt;&gt;&gt;&gt;&gt;&gt;&gt;&gt;&gt;&gt;&gt;&gt;&gt;&gt;&gt;&gt;&gt;&gt;&gt;&gt;&gt;&gt;&gt;&gt;&gt;&gt;&gt;&gt;</a:t>
            </a:r>
          </a:p>
          <a:p>
            <a:pPr marL="0" marR="0" indent="0" algn="l" defTabSz="914400" rtl="0" eaLnBrk="1" fontAlgn="base" latinLnBrk="0" hangingPunct="1">
              <a:lnSpc>
                <a:spcPct val="100000"/>
              </a:lnSpc>
              <a:spcBef>
                <a:spcPct val="0"/>
              </a:spcBef>
              <a:spcAft>
                <a:spcPct val="0"/>
              </a:spcAft>
              <a:buClrTx/>
              <a:buSzTx/>
              <a:buFontTx/>
              <a:buNone/>
              <a:tabLst/>
              <a:defRPr/>
            </a:pPr>
            <a:r>
              <a:rPr lang="en-US" sz="1200" b="0" i="1" u="none" kern="1200" dirty="0" smtClean="0">
                <a:solidFill>
                  <a:schemeClr val="tx1"/>
                </a:solidFill>
                <a:effectLst/>
                <a:latin typeface="Times New Roman"/>
                <a:ea typeface="ＭＳ Ｐゴシック" charset="0"/>
                <a:cs typeface="ＭＳ Ｐゴシック" charset="0"/>
              </a:rPr>
              <a:t>Narrative:</a:t>
            </a:r>
          </a:p>
          <a:p>
            <a:r>
              <a:rPr lang="en-US" altLang="en-US" dirty="0" smtClean="0">
                <a:latin typeface="Times New Roman" panose="02020603050405020304" pitchFamily="18" charset="0"/>
                <a:ea typeface="ＭＳ Ｐゴシック" panose="020B0600070205080204" pitchFamily="34" charset="-128"/>
              </a:rPr>
              <a:t>The basic idea of bootstrapping is that inference about a population from sample data (sample -&gt; population) can be modeled by resampling the sample data and performing inference on these resamples (resample -&gt; sample). As the population is unknown, the true error in a sample statistic against its population value is unknowable. In bootstrap-resamples, the 'population' is in fact the sample, and this is known; hence the quality of inference from resample data -&gt; 'true' sample is measurable.</a:t>
            </a:r>
          </a:p>
          <a:p>
            <a:r>
              <a:rPr lang="en-US" altLang="en-US" dirty="0" smtClean="0">
                <a:latin typeface="Times New Roman" panose="02020603050405020304" pitchFamily="18" charset="0"/>
                <a:ea typeface="ＭＳ Ｐゴシック" panose="020B0600070205080204" pitchFamily="34" charset="-128"/>
              </a:rPr>
              <a:t> </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en-US" dirty="0" smtClean="0">
                <a:latin typeface="Times New Roman" panose="02020603050405020304" pitchFamily="18" charset="0"/>
                <a:ea typeface="ＭＳ Ｐゴシック" panose="020B0600070205080204" pitchFamily="34" charset="-128"/>
              </a:rPr>
              <a:t>Uses analogy of a funky herd of cloned cows. Each cow is a little funky but the entire herd is representative of the original cow (dataset). Evaluate the model on the complete original dataset. End up with a histogram of errors.</a:t>
            </a:r>
          </a:p>
          <a:p>
            <a:endParaRPr lang="en-US" altLang="en-US" dirty="0" smtClean="0">
              <a:latin typeface="Times New Roman" panose="02020603050405020304" pitchFamily="18" charset="0"/>
              <a:ea typeface="ＭＳ Ｐゴシック" panose="020B0600070205080204" pitchFamily="34" charset="-128"/>
            </a:endParaRPr>
          </a:p>
          <a:p>
            <a:pPr eaLnBrk="1" hangingPunct="1">
              <a:spcBef>
                <a:spcPct val="0"/>
              </a:spcBef>
            </a:pPr>
            <a:r>
              <a:rPr lang="en-US" altLang="en-US" dirty="0" smtClean="0">
                <a:latin typeface="Times New Roman" panose="02020603050405020304" pitchFamily="18" charset="0"/>
                <a:ea typeface="ＭＳ Ｐゴシック" panose="020B0600070205080204" pitchFamily="34" charset="-128"/>
              </a:rPr>
              <a:t>Central question of model validation: Have I been fooled?</a:t>
            </a:r>
          </a:p>
          <a:p>
            <a:pPr eaLnBrk="1" hangingPunct="1">
              <a:spcBef>
                <a:spcPct val="0"/>
              </a:spcBef>
            </a:pPr>
            <a:r>
              <a:rPr lang="en-US" altLang="en-US" dirty="0" smtClean="0">
                <a:latin typeface="Times New Roman" panose="02020603050405020304" pitchFamily="18" charset="0"/>
                <a:ea typeface="ＭＳ Ｐゴシック" panose="020B0600070205080204" pitchFamily="34" charset="-128"/>
              </a:rPr>
              <a:t>How likely could I have gotten this result or was I just lucky in this case?</a:t>
            </a:r>
          </a:p>
          <a:p>
            <a:endParaRPr lang="en-US" altLang="en-US" dirty="0" smtClean="0">
              <a:latin typeface="Times New Roman" panose="02020603050405020304" pitchFamily="18" charset="0"/>
              <a:ea typeface="ＭＳ Ｐゴシック" panose="020B0600070205080204" pitchFamily="34" charset="-128"/>
            </a:endParaRPr>
          </a:p>
          <a:p>
            <a:r>
              <a:rPr lang="en-US" altLang="en-US" dirty="0" smtClean="0">
                <a:latin typeface="Times New Roman" panose="02020603050405020304" pitchFamily="18" charset="0"/>
                <a:ea typeface="ＭＳ Ｐゴシック" panose="020B0600070205080204" pitchFamily="34" charset="-128"/>
              </a:rPr>
              <a:t>Bootstrapping</a:t>
            </a:r>
            <a:r>
              <a:rPr lang="en-US" altLang="en-US" baseline="0" dirty="0" smtClean="0">
                <a:latin typeface="Times New Roman" panose="02020603050405020304" pitchFamily="18" charset="0"/>
                <a:ea typeface="ＭＳ Ｐゴシック" panose="020B0600070205080204" pitchFamily="34" charset="-128"/>
              </a:rPr>
              <a:t> designates a sample data set through sampling with replacement.  Sampling with replacement can be thought of as randomly drawing a lottery ball, writing down the number that was drawn, replacing the ball and repeating until a desired sample size has been acquired.  Through this method, a different emphasis is present in the sample data than the original population distribution.  On average, 1/e (~63%) of the records will be selected in a sample for inclusion in the bootstrap sample.  This leaves a 37% hold-out sample (comprised of </a:t>
            </a:r>
            <a:r>
              <a:rPr lang="en-US" altLang="en-US" baseline="0" dirty="0" err="1" smtClean="0">
                <a:latin typeface="Times New Roman" panose="02020603050405020304" pitchFamily="18" charset="0"/>
                <a:ea typeface="ＭＳ Ｐゴシック" panose="020B0600070205080204" pitchFamily="34" charset="-128"/>
              </a:rPr>
              <a:t>unsampled</a:t>
            </a:r>
            <a:r>
              <a:rPr lang="en-US" altLang="en-US" baseline="0" dirty="0" smtClean="0">
                <a:latin typeface="Times New Roman" panose="02020603050405020304" pitchFamily="18" charset="0"/>
                <a:ea typeface="ＭＳ Ｐゴシック" panose="020B0600070205080204" pitchFamily="34" charset="-128"/>
              </a:rPr>
              <a:t> numbers) for each bootstrap sample.  Basically, this means that a hold-out sample of 37% of the data is always left to assess the model, no matter how many samples one makes!  </a:t>
            </a:r>
            <a:endParaRPr lang="en-US" altLang="en-US" dirty="0" smtClean="0">
              <a:latin typeface="Times New Roman" panose="02020603050405020304" pitchFamily="18" charset="0"/>
              <a:ea typeface="ＭＳ Ｐゴシック" panose="020B0600070205080204" pitchFamily="34" charset="-128"/>
            </a:endParaRPr>
          </a:p>
          <a:p>
            <a:pPr eaLnBrk="1" hangingPunct="1">
              <a:spcBef>
                <a:spcPct val="0"/>
              </a:spcBef>
            </a:pPr>
            <a:endParaRPr lang="en-US" altLang="en-US" dirty="0" smtClean="0">
              <a:latin typeface="Times New Roman" panose="02020603050405020304" pitchFamily="18" charset="0"/>
              <a:ea typeface="ＭＳ Ｐゴシック" panose="020B0600070205080204" pitchFamily="34" charset="-128"/>
            </a:endParaRPr>
          </a:p>
          <a:p>
            <a:pPr eaLnBrk="1" hangingPunct="1">
              <a:spcBef>
                <a:spcPct val="0"/>
              </a:spcBef>
            </a:pPr>
            <a:endParaRPr lang="en-US" altLang="en-US" i="1" dirty="0" smtClean="0">
              <a:latin typeface="Times New Roman" panose="02020603050405020304" pitchFamily="18" charset="0"/>
              <a:ea typeface="ＭＳ Ｐゴシック" panose="020B0600070205080204" pitchFamily="34" charset="-128"/>
            </a:endParaRPr>
          </a:p>
          <a:p>
            <a:pPr eaLnBrk="1" hangingPunct="1">
              <a:spcBef>
                <a:spcPct val="0"/>
              </a:spcBef>
            </a:pPr>
            <a:r>
              <a:rPr lang="en-US" altLang="en-US" i="1" dirty="0" smtClean="0">
                <a:latin typeface="Times New Roman" panose="02020603050405020304" pitchFamily="18" charset="0"/>
                <a:ea typeface="ＭＳ Ｐゴシック" panose="020B0600070205080204" pitchFamily="34" charset="-128"/>
              </a:rPr>
              <a:t>Image</a:t>
            </a:r>
            <a:r>
              <a:rPr lang="en-US" altLang="en-US" i="1" baseline="0" dirty="0" smtClean="0">
                <a:latin typeface="Times New Roman" panose="02020603050405020304" pitchFamily="18" charset="0"/>
                <a:ea typeface="ＭＳ Ｐゴシック" panose="020B0600070205080204" pitchFamily="34" charset="-128"/>
              </a:rPr>
              <a:t> from:</a:t>
            </a:r>
          </a:p>
          <a:p>
            <a:pPr eaLnBrk="1" hangingPunct="1">
              <a:spcBef>
                <a:spcPct val="0"/>
              </a:spcBef>
            </a:pPr>
            <a:r>
              <a:rPr lang="en-US" altLang="en-US" dirty="0" smtClean="0">
                <a:latin typeface="Times New Roman" panose="02020603050405020304" pitchFamily="18" charset="0"/>
                <a:ea typeface="ＭＳ Ｐゴシック" panose="020B0600070205080204" pitchFamily="34" charset="-128"/>
              </a:rPr>
              <a:t>http://premium.wpmudev.org/blog/wordpress-random-post-button-plugin/</a:t>
            </a:r>
          </a:p>
          <a:p>
            <a:pPr eaLnBrk="1" hangingPunct="1">
              <a:spcBef>
                <a:spcPct val="0"/>
              </a:spcBef>
            </a:pPr>
            <a:endParaRPr lang="en-US" altLang="en-US" dirty="0" smtClean="0">
              <a:latin typeface="Times New Roman" panose="02020603050405020304" pitchFamily="18" charset="0"/>
              <a:ea typeface="ＭＳ Ｐゴシック" panose="020B0600070205080204" pitchFamily="34" charset="-128"/>
            </a:endParaRPr>
          </a:p>
          <a:p>
            <a:pPr eaLnBrk="1" hangingPunct="1">
              <a:spcBef>
                <a:spcPct val="0"/>
              </a:spcBef>
            </a:pPr>
            <a:endParaRPr lang="en-US" altLang="en-US" dirty="0" smtClean="0">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val="5263656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0"/>
              </a:spcBef>
              <a:spcAft>
                <a:spcPct val="0"/>
              </a:spcAft>
              <a:buClrTx/>
              <a:buSzTx/>
              <a:buFontTx/>
              <a:buNone/>
              <a:tabLst/>
              <a:defRPr/>
            </a:pPr>
            <a:r>
              <a:rPr lang="en-US" sz="1200" b="0" u="none" kern="1200" dirty="0" smtClean="0">
                <a:solidFill>
                  <a:schemeClr val="tx1"/>
                </a:solidFill>
                <a:effectLst/>
                <a:latin typeface="Times New Roman"/>
                <a:ea typeface="ＭＳ Ｐゴシック" charset="0"/>
                <a:cs typeface="ＭＳ Ｐゴシック" charset="0"/>
              </a:rPr>
              <a:t>Other sampling techniques: Cross Validation:</a:t>
            </a:r>
          </a:p>
          <a:p>
            <a:pPr marL="171450" indent="-171450">
              <a:buFontTx/>
              <a:buChar char="•"/>
            </a:pPr>
            <a:r>
              <a:rPr lang="en-US" altLang="en-US" dirty="0" smtClean="0">
                <a:latin typeface="Times New Roman" panose="02020603050405020304" pitchFamily="18" charset="0"/>
                <a:ea typeface="ＭＳ Ｐゴシック" panose="020B0600070205080204" pitchFamily="34" charset="-128"/>
              </a:rPr>
              <a:t>Cross-validation consists of using held-out observations as test data with multiple possible independent observations to hold out</a:t>
            </a:r>
            <a:endParaRPr lang="en-US" altLang="en-US" b="1" baseline="0" dirty="0" smtClean="0">
              <a:latin typeface="Times New Roman"/>
              <a:ea typeface="ＭＳ Ｐゴシック" charset="0"/>
            </a:endParaRPr>
          </a:p>
          <a:p>
            <a:pPr marL="171450" indent="-171450">
              <a:buFontTx/>
              <a:buChar char="•"/>
            </a:pPr>
            <a:r>
              <a:rPr lang="en-US" altLang="en-US" dirty="0" smtClean="0">
                <a:ea typeface="ＭＳ Ｐゴシック" panose="020B0600070205080204" pitchFamily="34" charset="-128"/>
              </a:rPr>
              <a:t>Primarily used to generate a distribution of “out-of-sample” like results</a:t>
            </a:r>
          </a:p>
          <a:p>
            <a:pPr marL="800100" lvl="1" indent="-342900">
              <a:spcBef>
                <a:spcPts val="25"/>
              </a:spcBef>
              <a:spcAft>
                <a:spcPts val="488"/>
              </a:spcAft>
              <a:buFont typeface="Arial" panose="020B0604020202020204" pitchFamily="34" charset="0"/>
              <a:buChar char="•"/>
            </a:pPr>
            <a:r>
              <a:rPr lang="en-US" altLang="en-US" dirty="0" smtClean="0">
                <a:ea typeface="ＭＳ Ｐゴシック" panose="020B0600070205080204" pitchFamily="34" charset="-128"/>
              </a:rPr>
              <a:t>Applicable when there is no available hold-out sample</a:t>
            </a:r>
          </a:p>
          <a:p>
            <a:pPr marL="800100" lvl="1" indent="-342900">
              <a:spcBef>
                <a:spcPts val="25"/>
              </a:spcBef>
              <a:spcAft>
                <a:spcPts val="488"/>
              </a:spcAft>
              <a:buFont typeface="Arial" panose="020B0604020202020204" pitchFamily="34" charset="0"/>
              <a:buChar char="•"/>
            </a:pPr>
            <a:r>
              <a:rPr lang="en-US" altLang="en-US" dirty="0" smtClean="0">
                <a:ea typeface="ＭＳ Ｐゴシック" panose="020B0600070205080204" pitchFamily="34" charset="-128"/>
              </a:rPr>
              <a:t>Helps better train and fit training data</a:t>
            </a:r>
            <a:endParaRPr lang="en-US" baseline="0" dirty="0" smtClean="0"/>
          </a:p>
          <a:p>
            <a:pPr marL="171450" marR="0" indent="-171450" algn="l" defTabSz="914400" rtl="0" eaLnBrk="0" fontAlgn="base" latinLnBrk="0" hangingPunct="0">
              <a:lnSpc>
                <a:spcPct val="100000"/>
              </a:lnSpc>
              <a:spcBef>
                <a:spcPct val="30000"/>
              </a:spcBef>
              <a:spcAft>
                <a:spcPct val="0"/>
              </a:spcAft>
              <a:buClrTx/>
              <a:buSzTx/>
              <a:buFontTx/>
              <a:buChar char="•"/>
              <a:tabLst/>
              <a:defRPr/>
            </a:pPr>
            <a:r>
              <a:rPr lang="en-US" baseline="0" dirty="0" smtClean="0"/>
              <a:t>V refers to how many subsets are used for modeling</a:t>
            </a:r>
          </a:p>
          <a:p>
            <a:pPr marL="171450" marR="0" indent="-171450" algn="l" defTabSz="914400" rtl="0" eaLnBrk="0" fontAlgn="base" latinLnBrk="0" hangingPunct="0">
              <a:lnSpc>
                <a:spcPct val="100000"/>
              </a:lnSpc>
              <a:spcBef>
                <a:spcPct val="30000"/>
              </a:spcBef>
              <a:spcAft>
                <a:spcPct val="0"/>
              </a:spcAft>
              <a:buClrTx/>
              <a:buSzTx/>
              <a:buFontTx/>
              <a:buChar char="•"/>
              <a:tabLst/>
              <a:defRPr/>
            </a:pPr>
            <a:r>
              <a:rPr lang="en-US" baseline="0" dirty="0" smtClean="0"/>
              <a:t>Procedure:</a:t>
            </a:r>
          </a:p>
          <a:p>
            <a:pPr marL="628650" marR="0" lvl="1" indent="-171450" algn="l" defTabSz="914400" rtl="0" eaLnBrk="0" fontAlgn="base" latinLnBrk="0" hangingPunct="0">
              <a:lnSpc>
                <a:spcPct val="100000"/>
              </a:lnSpc>
              <a:spcBef>
                <a:spcPct val="30000"/>
              </a:spcBef>
              <a:spcAft>
                <a:spcPct val="0"/>
              </a:spcAft>
              <a:buClrTx/>
              <a:buSzTx/>
              <a:buFontTx/>
              <a:buChar char="•"/>
              <a:tabLst/>
              <a:defRPr/>
            </a:pPr>
            <a:r>
              <a:rPr lang="en-US" baseline="0" dirty="0" smtClean="0"/>
              <a:t>Create k distinct data subset through random sampling</a:t>
            </a:r>
          </a:p>
          <a:p>
            <a:pPr marL="628650" marR="0" lvl="1" indent="-171450" algn="l" defTabSz="914400" rtl="0" eaLnBrk="0" fontAlgn="base" latinLnBrk="0" hangingPunct="0">
              <a:lnSpc>
                <a:spcPct val="100000"/>
              </a:lnSpc>
              <a:spcBef>
                <a:spcPct val="30000"/>
              </a:spcBef>
              <a:spcAft>
                <a:spcPct val="0"/>
              </a:spcAft>
              <a:buClrTx/>
              <a:buSzTx/>
              <a:buFontTx/>
              <a:buChar char="•"/>
              <a:tabLst/>
              <a:defRPr/>
            </a:pPr>
            <a:r>
              <a:rPr lang="en-US" baseline="0" dirty="0" smtClean="0"/>
              <a:t>Assign a role to each subset. K-1 of them will be used for training, 1 for testing (LOO – leave one out method).  Begin by assigning subset 1 to testing, and subsets 2 through k for training.</a:t>
            </a:r>
          </a:p>
          <a:p>
            <a:pPr marL="628650" marR="0" lvl="1" indent="-171450" algn="l" defTabSz="914400" rtl="0" eaLnBrk="0" fontAlgn="base" latinLnBrk="0" hangingPunct="0">
              <a:lnSpc>
                <a:spcPct val="100000"/>
              </a:lnSpc>
              <a:spcBef>
                <a:spcPct val="30000"/>
              </a:spcBef>
              <a:spcAft>
                <a:spcPct val="0"/>
              </a:spcAft>
              <a:buClrTx/>
              <a:buSzTx/>
              <a:buFontTx/>
              <a:buChar char="•"/>
              <a:tabLst/>
              <a:defRPr/>
            </a:pPr>
            <a:r>
              <a:rPr lang="en-US" baseline="0" dirty="0" smtClean="0"/>
              <a:t>Rotate roles so each subset is used for testing one time and training k-1 times (</a:t>
            </a:r>
            <a:r>
              <a:rPr lang="en-US" altLang="en-US" dirty="0" smtClean="0">
                <a:ea typeface="ＭＳ Ｐゴシック" panose="020B0600070205080204" pitchFamily="34" charset="-128"/>
              </a:rPr>
              <a:t>Sometimes called Rotation Estimation)</a:t>
            </a:r>
            <a:endParaRPr lang="en-US" altLang="en-US" baseline="0" dirty="0" smtClean="0">
              <a:ea typeface="ＭＳ Ｐゴシック" charset="0"/>
            </a:endParaRPr>
          </a:p>
          <a:p>
            <a:pPr marL="171450" marR="0" lvl="0" indent="-171450" algn="l" defTabSz="914400" rtl="0" eaLnBrk="0" fontAlgn="base" latinLnBrk="0" hangingPunct="0">
              <a:lnSpc>
                <a:spcPct val="100000"/>
              </a:lnSpc>
              <a:spcBef>
                <a:spcPct val="30000"/>
              </a:spcBef>
              <a:spcAft>
                <a:spcPct val="0"/>
              </a:spcAft>
              <a:buClrTx/>
              <a:buSzTx/>
              <a:buFontTx/>
              <a:buChar char="•"/>
              <a:tabLst/>
              <a:defRPr/>
            </a:pPr>
            <a:r>
              <a:rPr lang="en-US" baseline="0" dirty="0" smtClean="0"/>
              <a:t>More folds -&gt; smaller held-out sample -&gt; more error variance for held-out data</a:t>
            </a:r>
          </a:p>
          <a:p>
            <a:pPr marL="171450" marR="0" lvl="0" indent="-171450" algn="l" defTabSz="914400" rtl="0" eaLnBrk="0" fontAlgn="base" latinLnBrk="0" hangingPunct="0">
              <a:lnSpc>
                <a:spcPct val="100000"/>
              </a:lnSpc>
              <a:spcBef>
                <a:spcPct val="30000"/>
              </a:spcBef>
              <a:spcAft>
                <a:spcPct val="0"/>
              </a:spcAft>
              <a:buClrTx/>
              <a:buSzTx/>
              <a:buFontTx/>
              <a:buChar char="•"/>
              <a:tabLst/>
              <a:defRPr/>
            </a:pPr>
            <a:r>
              <a:rPr lang="en-US" i="1" baseline="0" dirty="0" smtClean="0"/>
              <a:t>Use in assessing model stability:</a:t>
            </a:r>
          </a:p>
          <a:p>
            <a:pPr marL="628650" lvl="1" indent="-171450">
              <a:buFontTx/>
              <a:buChar char="-"/>
            </a:pPr>
            <a:r>
              <a:rPr lang="en-US" i="0" baseline="0" dirty="0" smtClean="0"/>
              <a:t>Model built of each of the folds (k models)</a:t>
            </a:r>
          </a:p>
          <a:p>
            <a:pPr marL="628650" lvl="1" indent="-171450">
              <a:buFontTx/>
              <a:buChar char="-"/>
            </a:pPr>
            <a:r>
              <a:rPr lang="en-US" i="0" baseline="0" dirty="0" smtClean="0"/>
              <a:t>Errors from testing model with hold-out sample are averaged over the subsets</a:t>
            </a:r>
          </a:p>
          <a:p>
            <a:pPr marL="628650" lvl="1" indent="-171450">
              <a:buFontTx/>
              <a:buChar char="-"/>
            </a:pPr>
            <a:r>
              <a:rPr lang="en-US" i="0" baseline="0" dirty="0" smtClean="0"/>
              <a:t>If accuracy is similar for all folds, the modeling procedure is viewed as being stable and not </a:t>
            </a:r>
            <a:r>
              <a:rPr lang="en-US" i="0" baseline="0" dirty="0" err="1" smtClean="0"/>
              <a:t>overfit</a:t>
            </a:r>
            <a:r>
              <a:rPr lang="en-US" i="0" baseline="0" dirty="0" smtClean="0"/>
              <a:t> (average error is an estimate of accuracy)</a:t>
            </a:r>
          </a:p>
          <a:p>
            <a:pPr marL="171450" lvl="0" indent="-171450">
              <a:buFontTx/>
              <a:buChar char="•"/>
            </a:pPr>
            <a:r>
              <a:rPr lang="en-US" b="1" dirty="0" smtClean="0"/>
              <a:t>NOTE: All observations are used for both training and validation,</a:t>
            </a:r>
            <a:r>
              <a:rPr lang="en-US" b="1" baseline="0" dirty="0" smtClean="0"/>
              <a:t> and each observation is used for validation exactly once (advantage over repeated random sub-sampling)</a:t>
            </a:r>
          </a:p>
          <a:p>
            <a:pPr marL="628650" lvl="1" indent="-171450">
              <a:buFontTx/>
              <a:buChar char="•"/>
            </a:pPr>
            <a:r>
              <a:rPr lang="en-US" altLang="en-US" dirty="0" smtClean="0"/>
              <a:t>Cross validation enables you to determine empirically the minimum variance to be expected in model performance.</a:t>
            </a:r>
          </a:p>
          <a:p>
            <a:pPr marL="628650" lvl="1" indent="-171450">
              <a:buFontTx/>
              <a:buChar char="•"/>
            </a:pPr>
            <a:r>
              <a:rPr lang="en-US" altLang="en-US" dirty="0" smtClean="0">
                <a:solidFill>
                  <a:srgbClr val="000000"/>
                </a:solidFill>
              </a:rPr>
              <a:t>Cross validation</a:t>
            </a:r>
            <a:r>
              <a:rPr lang="en-US" altLang="en-US" dirty="0" smtClean="0"/>
              <a:t> results are very useful in comparing the effectiveness of different model types</a:t>
            </a:r>
            <a:endParaRPr lang="en-US" altLang="en-US" dirty="0" smtClean="0">
              <a:ea typeface="ＭＳ Ｐゴシック" panose="020B0600070205080204" pitchFamily="34" charset="-128"/>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en-US" dirty="0" smtClean="0">
              <a:ea typeface="ＭＳ Ｐゴシック" panose="020B0600070205080204" pitchFamily="34" charset="-128"/>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en-US" dirty="0" smtClean="0">
                <a:latin typeface="Times New Roman" panose="02020603050405020304" pitchFamily="18" charset="0"/>
                <a:ea typeface="ＭＳ Ｐゴシック" panose="020B0600070205080204" pitchFamily="34" charset="-128"/>
              </a:rPr>
              <a:t> </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en-US" dirty="0" smtClean="0">
              <a:ea typeface="ＭＳ Ｐゴシック" panose="020B0600070205080204" pitchFamily="34" charset="-128"/>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en-US" dirty="0" smtClean="0">
              <a:ea typeface="ＭＳ Ｐゴシック" panose="020B0600070205080204" pitchFamily="34" charset="-128"/>
            </a:endParaRPr>
          </a:p>
          <a:p>
            <a:endParaRPr lang="en-US" b="1" dirty="0" smtClean="0"/>
          </a:p>
          <a:p>
            <a:endParaRPr lang="en-US" dirty="0"/>
          </a:p>
        </p:txBody>
      </p:sp>
      <p:sp>
        <p:nvSpPr>
          <p:cNvPr id="4" name="Slide Number Placeholder 3"/>
          <p:cNvSpPr>
            <a:spLocks noGrp="1"/>
          </p:cNvSpPr>
          <p:nvPr>
            <p:ph type="sldNum" sz="quarter" idx="10"/>
          </p:nvPr>
        </p:nvSpPr>
        <p:spPr/>
        <p:txBody>
          <a:bodyPr/>
          <a:lstStyle/>
          <a:p>
            <a:fld id="{24D6EBED-C67D-416E-8CA6-2F39602DA113}" type="slidenum">
              <a:rPr lang="en-US" altLang="en-US" smtClean="0"/>
              <a:pPr/>
              <a:t>68</a:t>
            </a:fld>
            <a:endParaRPr lang="en-US" altLang="en-US"/>
          </a:p>
        </p:txBody>
      </p:sp>
    </p:spTree>
    <p:extLst>
      <p:ext uri="{BB962C8B-B14F-4D97-AF65-F5344CB8AC3E}">
        <p14:creationId xmlns:p14="http://schemas.microsoft.com/office/powerpoint/2010/main" val="136314917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indent="0" algn="l" defTabSz="914400" rtl="0" eaLnBrk="1" fontAlgn="base" latinLnBrk="0" hangingPunct="1">
              <a:lnSpc>
                <a:spcPct val="100000"/>
              </a:lnSpc>
              <a:spcBef>
                <a:spcPct val="30000"/>
              </a:spcBef>
              <a:spcAft>
                <a:spcPts val="1200"/>
              </a:spcAft>
              <a:buClrTx/>
              <a:buSzTx/>
              <a:buFont typeface="Arial Narrow" panose="020B0606020202030204" pitchFamily="34" charset="0"/>
              <a:buNone/>
              <a:tabLst/>
              <a:defRPr/>
            </a:pPr>
            <a:r>
              <a:rPr lang="en-US" altLang="en-US" dirty="0" smtClean="0">
                <a:latin typeface="Arial (body)"/>
              </a:rPr>
              <a:t>As you have</a:t>
            </a:r>
            <a:r>
              <a:rPr lang="en-US" altLang="en-US" baseline="0" dirty="0" smtClean="0">
                <a:latin typeface="Arial (body)"/>
              </a:rPr>
              <a:t> learned, the data preparation process is intensive and very involved.  It involves a number of specific steps and statistical techniques and can significantly affect model performance and optimization.  It should be a process that is ongoing throughout the CRISP-DM process, so it is important to grasp thoroughly.</a:t>
            </a:r>
          </a:p>
          <a:p>
            <a:pPr marL="0" marR="0" indent="0" algn="l" defTabSz="914400" rtl="0" eaLnBrk="1" fontAlgn="base" latinLnBrk="0" hangingPunct="1">
              <a:lnSpc>
                <a:spcPct val="100000"/>
              </a:lnSpc>
              <a:spcBef>
                <a:spcPct val="30000"/>
              </a:spcBef>
              <a:spcAft>
                <a:spcPts val="1200"/>
              </a:spcAft>
              <a:buClrTx/>
              <a:buSzTx/>
              <a:buFont typeface="Arial Narrow" panose="020B0606020202030204" pitchFamily="34" charset="0"/>
              <a:buNone/>
              <a:tabLst/>
              <a:defRPr/>
            </a:pPr>
            <a:endParaRPr lang="en-US" altLang="en-US" baseline="0" dirty="0" smtClean="0">
              <a:latin typeface="Arial (body)"/>
            </a:endParaRPr>
          </a:p>
          <a:p>
            <a:pPr marL="0" marR="0" indent="0" algn="l" defTabSz="914400" rtl="0" eaLnBrk="1" fontAlgn="base" latinLnBrk="0" hangingPunct="1">
              <a:lnSpc>
                <a:spcPct val="100000"/>
              </a:lnSpc>
              <a:spcBef>
                <a:spcPct val="30000"/>
              </a:spcBef>
              <a:spcAft>
                <a:spcPts val="1200"/>
              </a:spcAft>
              <a:buClrTx/>
              <a:buSzTx/>
              <a:buFont typeface="Arial Narrow" panose="020B0606020202030204" pitchFamily="34" charset="0"/>
              <a:buNone/>
              <a:tabLst/>
              <a:defRPr/>
            </a:pPr>
            <a:r>
              <a:rPr lang="en-US" altLang="en-US" baseline="0" dirty="0" smtClean="0">
                <a:latin typeface="Arial (body)"/>
              </a:rPr>
              <a:t>Fortunately, Data Preparation can be summarized with a number of key points:</a:t>
            </a:r>
            <a:endParaRPr lang="en-US" altLang="en-US" dirty="0" smtClean="0">
              <a:latin typeface="Arial (body)"/>
            </a:endParaRPr>
          </a:p>
          <a:p>
            <a:pPr marL="0" marR="0" indent="0" algn="l" defTabSz="914400" rtl="0" eaLnBrk="1" fontAlgn="base" latinLnBrk="0" hangingPunct="1">
              <a:lnSpc>
                <a:spcPct val="100000"/>
              </a:lnSpc>
              <a:spcBef>
                <a:spcPct val="30000"/>
              </a:spcBef>
              <a:spcAft>
                <a:spcPts val="1200"/>
              </a:spcAft>
              <a:buClrTx/>
              <a:buSzTx/>
              <a:buFont typeface="Arial Narrow" panose="020B0606020202030204" pitchFamily="34" charset="0"/>
              <a:buNone/>
              <a:tabLst/>
              <a:defRPr/>
            </a:pPr>
            <a:endParaRPr lang="en-US" altLang="en-US" dirty="0" smtClean="0">
              <a:latin typeface="Arial (body)"/>
            </a:endParaRPr>
          </a:p>
          <a:p>
            <a:pPr marL="0" marR="0" indent="0" algn="l" defTabSz="914400" rtl="0" eaLnBrk="1" fontAlgn="base" latinLnBrk="0" hangingPunct="1">
              <a:lnSpc>
                <a:spcPct val="100000"/>
              </a:lnSpc>
              <a:spcBef>
                <a:spcPct val="30000"/>
              </a:spcBef>
              <a:spcAft>
                <a:spcPts val="1200"/>
              </a:spcAft>
              <a:buClrTx/>
              <a:buSzTx/>
              <a:buFont typeface="Arial Narrow" panose="020B0606020202030204" pitchFamily="34" charset="0"/>
              <a:buAutoNum type="arabicPeriod"/>
              <a:tabLst/>
              <a:defRPr/>
            </a:pPr>
            <a:r>
              <a:rPr lang="en-US" altLang="en-US" dirty="0" smtClean="0">
                <a:latin typeface="Arial (body)"/>
              </a:rPr>
              <a:t> Consider your holdout sample first!</a:t>
            </a:r>
            <a:r>
              <a:rPr lang="en-US" altLang="en-US" dirty="0" smtClean="0">
                <a:latin typeface="Times New Roman" panose="02020603050405020304" pitchFamily="18" charset="0"/>
                <a:ea typeface="ＭＳ Ｐゴシック" panose="020B0600070205080204" pitchFamily="34" charset="-128"/>
              </a:rPr>
              <a:t> </a:t>
            </a:r>
          </a:p>
          <a:p>
            <a:pPr marL="457200" marR="0" lvl="1" indent="0" algn="l" defTabSz="914400" rtl="0" eaLnBrk="1" fontAlgn="base" latinLnBrk="0" hangingPunct="1">
              <a:lnSpc>
                <a:spcPct val="100000"/>
              </a:lnSpc>
              <a:spcBef>
                <a:spcPct val="30000"/>
              </a:spcBef>
              <a:spcAft>
                <a:spcPts val="1200"/>
              </a:spcAft>
              <a:buClrTx/>
              <a:buSzTx/>
              <a:buFont typeface="Arial Narrow" panose="020B0606020202030204" pitchFamily="34" charset="0"/>
              <a:buNone/>
              <a:tabLst/>
              <a:defRPr/>
            </a:pPr>
            <a:r>
              <a:rPr lang="en-US" altLang="en-US" dirty="0" smtClean="0">
                <a:latin typeface="Times New Roman" panose="02020603050405020304" pitchFamily="18" charset="0"/>
                <a:ea typeface="ＭＳ Ｐゴシック" panose="020B0600070205080204" pitchFamily="34" charset="-128"/>
              </a:rPr>
              <a:t>As previously stated, the data preparation process begins with separating the complete</a:t>
            </a:r>
            <a:r>
              <a:rPr lang="en-US" altLang="en-US" baseline="0" dirty="0" smtClean="0">
                <a:latin typeface="Times New Roman" panose="02020603050405020304" pitchFamily="18" charset="0"/>
                <a:ea typeface="ＭＳ Ｐゴシック" panose="020B0600070205080204" pitchFamily="34" charset="-128"/>
              </a:rPr>
              <a:t> raw data set into different samples for use when building the model.</a:t>
            </a:r>
            <a:endParaRPr lang="en-US" altLang="en-US" dirty="0" smtClean="0">
              <a:latin typeface="Times New Roman" panose="02020603050405020304" pitchFamily="18" charset="0"/>
              <a:ea typeface="ＭＳ Ｐゴシック" panose="020B0600070205080204" pitchFamily="34" charset="-128"/>
            </a:endParaRPr>
          </a:p>
          <a:p>
            <a:pPr eaLnBrk="1" hangingPunct="1">
              <a:spcAft>
                <a:spcPts val="1200"/>
              </a:spcAft>
              <a:buFont typeface="Arial Narrow" panose="020B0606020202030204" pitchFamily="34" charset="0"/>
              <a:buAutoNum type="arabicPeriod"/>
            </a:pPr>
            <a:endParaRPr lang="en-US" altLang="en-US" dirty="0" smtClean="0">
              <a:latin typeface="Arial (body)"/>
            </a:endParaRPr>
          </a:p>
          <a:p>
            <a:pPr eaLnBrk="1" hangingPunct="1">
              <a:spcAft>
                <a:spcPts val="1200"/>
              </a:spcAft>
              <a:buFont typeface="Arial Narrow" panose="020B0606020202030204" pitchFamily="34" charset="0"/>
              <a:buAutoNum type="arabicPeriod"/>
            </a:pPr>
            <a:r>
              <a:rPr lang="en-US" altLang="en-US" dirty="0" smtClean="0">
                <a:latin typeface="Arial (body)"/>
              </a:rPr>
              <a:t> Data preparation cannot be separated from modeling</a:t>
            </a:r>
          </a:p>
          <a:p>
            <a:pPr marL="914400" marR="0" lvl="1" indent="-457200" algn="l" defTabSz="914400" rtl="0" eaLnBrk="1" fontAlgn="base" latinLnBrk="0" hangingPunct="1">
              <a:lnSpc>
                <a:spcPct val="100000"/>
              </a:lnSpc>
              <a:spcBef>
                <a:spcPct val="30000"/>
              </a:spcBef>
              <a:spcAft>
                <a:spcPts val="1200"/>
              </a:spcAft>
              <a:buClrTx/>
              <a:buSzTx/>
              <a:buFont typeface="+mj-lt"/>
              <a:buAutoNum type="alphaUcPeriod"/>
              <a:tabLst/>
              <a:defRPr/>
            </a:pPr>
            <a:r>
              <a:rPr lang="en-US" altLang="en-US" dirty="0" smtClean="0">
                <a:latin typeface="Arial (body)"/>
              </a:rPr>
              <a:t>Consider modeling technique assumptions</a:t>
            </a:r>
          </a:p>
          <a:p>
            <a:pPr marL="457200" marR="0" lvl="1" indent="0" algn="l" defTabSz="914400" rtl="0" eaLnBrk="1" fontAlgn="base" latinLnBrk="0" hangingPunct="1">
              <a:lnSpc>
                <a:spcPct val="100000"/>
              </a:lnSpc>
              <a:spcBef>
                <a:spcPct val="30000"/>
              </a:spcBef>
              <a:spcAft>
                <a:spcPts val="1200"/>
              </a:spcAft>
              <a:buClrTx/>
              <a:buSzTx/>
              <a:buFont typeface="+mj-lt"/>
              <a:buNone/>
              <a:tabLst/>
              <a:defRPr/>
            </a:pPr>
            <a:r>
              <a:rPr lang="en-US" sz="1200" b="0" u="none" kern="1200" baseline="0" dirty="0" smtClean="0">
                <a:solidFill>
                  <a:schemeClr val="tx1"/>
                </a:solidFill>
                <a:effectLst/>
                <a:latin typeface="Times New Roman"/>
                <a:ea typeface="ＭＳ Ｐゴシック" charset="0"/>
                <a:cs typeface="ＭＳ Ｐゴシック" charset="0"/>
              </a:rPr>
              <a:t>Additionally, it is important to note that data preparation can be an iterative process that is affected by initial model performance.  Therefore, establishing a model goal early is important, because not only does it affect the selection of modeling techniques, but it also impacts data preparation.  For instance, certain model techniques may require data to be formatted in a particular way (0 to 1; linear; normalized; </a:t>
            </a:r>
            <a:r>
              <a:rPr lang="en-US" sz="1200" b="0" u="none" kern="1200" baseline="0" dirty="0" err="1" smtClean="0">
                <a:solidFill>
                  <a:schemeClr val="tx1"/>
                </a:solidFill>
                <a:effectLst/>
                <a:latin typeface="Times New Roman"/>
                <a:ea typeface="ＭＳ Ｐゴシック" charset="0"/>
                <a:cs typeface="ＭＳ Ｐゴシック" charset="0"/>
              </a:rPr>
              <a:t>etc</a:t>
            </a:r>
            <a:r>
              <a:rPr lang="en-US" sz="1200" b="0" u="none" kern="1200" baseline="0" dirty="0" smtClean="0">
                <a:solidFill>
                  <a:schemeClr val="tx1"/>
                </a:solidFill>
                <a:effectLst/>
                <a:latin typeface="Times New Roman"/>
                <a:ea typeface="ＭＳ Ｐゴシック" charset="0"/>
                <a:cs typeface="ＭＳ Ｐゴシック" charset="0"/>
              </a:rPr>
              <a:t>).  Additionally, as with data understanding, background knowledge of data sources and project specific information can help facilitate the formation of project goals.</a:t>
            </a:r>
          </a:p>
          <a:p>
            <a:pPr marL="914400" lvl="1" indent="-457200" eaLnBrk="1" hangingPunct="1">
              <a:spcAft>
                <a:spcPts val="1200"/>
              </a:spcAft>
              <a:buClrTx/>
              <a:buFont typeface="+mj-lt"/>
              <a:buAutoNum type="alphaUcPeriod"/>
            </a:pPr>
            <a:endParaRPr lang="en-US" altLang="en-US" dirty="0" smtClean="0">
              <a:latin typeface="Arial (body)"/>
            </a:endParaRPr>
          </a:p>
          <a:p>
            <a:pPr marL="0" marR="0" indent="0" algn="l" defTabSz="914400" rtl="0" eaLnBrk="1" fontAlgn="base" latinLnBrk="0" hangingPunct="1">
              <a:lnSpc>
                <a:spcPct val="100000"/>
              </a:lnSpc>
              <a:spcBef>
                <a:spcPct val="30000"/>
              </a:spcBef>
              <a:spcAft>
                <a:spcPts val="1200"/>
              </a:spcAft>
              <a:buClrTx/>
              <a:buSzTx/>
              <a:buFont typeface="Arial Narrow" panose="020B0606020202030204" pitchFamily="34" charset="0"/>
              <a:buAutoNum type="arabicPeriod"/>
              <a:tabLst/>
              <a:defRPr/>
            </a:pPr>
            <a:r>
              <a:rPr lang="en-US" altLang="en-US" dirty="0" smtClean="0">
                <a:latin typeface="Arial (body)"/>
              </a:rPr>
              <a:t> Requires visual, statistical, and advanced methods of exploration</a:t>
            </a:r>
          </a:p>
          <a:p>
            <a:pPr marL="457200" marR="0" lvl="1" indent="0" algn="l" defTabSz="914400" rtl="0" eaLnBrk="1" fontAlgn="base" latinLnBrk="0" hangingPunct="1">
              <a:lnSpc>
                <a:spcPct val="100000"/>
              </a:lnSpc>
              <a:spcBef>
                <a:spcPct val="30000"/>
              </a:spcBef>
              <a:spcAft>
                <a:spcPts val="1200"/>
              </a:spcAft>
              <a:buClrTx/>
              <a:buSzTx/>
              <a:buFont typeface="Arial Narrow" panose="020B0606020202030204" pitchFamily="34" charset="0"/>
              <a:buNone/>
              <a:tabLst/>
              <a:defRPr/>
            </a:pPr>
            <a:r>
              <a:rPr lang="en-US" sz="1200" b="0" u="none" kern="1200" baseline="0" dirty="0" smtClean="0">
                <a:solidFill>
                  <a:schemeClr val="tx1"/>
                </a:solidFill>
                <a:effectLst/>
                <a:latin typeface="Times New Roman"/>
                <a:ea typeface="ＭＳ Ｐゴシック" charset="0"/>
                <a:cs typeface="ＭＳ Ｐゴシック" charset="0"/>
              </a:rPr>
              <a:t>Advanced exploration methods can give insight into appropriate preparation steps.  It can also highlight the need for derived features, which can be critical for optimal model performance.  These explorations can also point out temporal features of the data and any associated noise.</a:t>
            </a:r>
          </a:p>
          <a:p>
            <a:pPr eaLnBrk="1" hangingPunct="1">
              <a:spcAft>
                <a:spcPts val="1200"/>
              </a:spcAft>
              <a:buFont typeface="Arial Narrow" panose="020B0606020202030204" pitchFamily="34" charset="0"/>
              <a:buAutoNum type="arabicPeriod"/>
            </a:pPr>
            <a:endParaRPr lang="en-US" altLang="en-US" dirty="0" smtClean="0">
              <a:latin typeface="Arial (body)"/>
            </a:endParaRPr>
          </a:p>
          <a:p>
            <a:pPr eaLnBrk="1" hangingPunct="1">
              <a:spcAft>
                <a:spcPts val="1200"/>
              </a:spcAft>
              <a:buFont typeface="Arial Narrow" panose="020B0606020202030204" pitchFamily="34" charset="0"/>
              <a:buAutoNum type="arabicPeriod"/>
            </a:pPr>
            <a:r>
              <a:rPr lang="en-US" altLang="en-US" dirty="0" smtClean="0">
                <a:latin typeface="Arial (body)"/>
              </a:rPr>
              <a:t> Derived features can be critical to a model</a:t>
            </a:r>
          </a:p>
          <a:p>
            <a:pPr lvl="1" eaLnBrk="1" hangingPunct="1">
              <a:spcAft>
                <a:spcPts val="1200"/>
              </a:spcAft>
              <a:buFont typeface="Arial Narrow" panose="020B0606020202030204" pitchFamily="34" charset="0"/>
              <a:buNone/>
            </a:pPr>
            <a:r>
              <a:rPr lang="en-US" altLang="en-US" dirty="0" smtClean="0">
                <a:latin typeface="Arial (body)"/>
              </a:rPr>
              <a:t>Going along with the fact that data preparation cannot be separated</a:t>
            </a:r>
            <a:r>
              <a:rPr lang="en-US" altLang="en-US" baseline="0" dirty="0" smtClean="0">
                <a:latin typeface="Arial (body)"/>
              </a:rPr>
              <a:t> from modeling, deriving features can be not only help model optimization, they can be essential for model construction.  Careful consideration must be made as to what inputs will be most beneficial for model performance, and the raw variables given must be used to derive these features if possible if they are not already available.</a:t>
            </a:r>
            <a:endParaRPr lang="en-US" altLang="en-US" dirty="0" smtClean="0">
              <a:latin typeface="Arial (body)"/>
            </a:endParaRPr>
          </a:p>
          <a:p>
            <a:pPr eaLnBrk="1" hangingPunct="1">
              <a:spcAft>
                <a:spcPts val="1200"/>
              </a:spcAft>
              <a:buFont typeface="Arial Narrow" panose="020B0606020202030204" pitchFamily="34" charset="0"/>
              <a:buAutoNum type="arabicPeriod"/>
            </a:pPr>
            <a:endParaRPr lang="en-US" altLang="en-US" dirty="0" smtClean="0">
              <a:latin typeface="Arial (body)"/>
            </a:endParaRPr>
          </a:p>
          <a:p>
            <a:pPr eaLnBrk="1" hangingPunct="1">
              <a:spcAft>
                <a:spcPts val="1200"/>
              </a:spcAft>
              <a:buFont typeface="Arial Narrow" panose="020B0606020202030204" pitchFamily="34" charset="0"/>
              <a:buNone/>
            </a:pPr>
            <a:r>
              <a:rPr lang="en-US" altLang="en-US" dirty="0" smtClean="0">
                <a:latin typeface="Arial (body)"/>
              </a:rPr>
              <a:t>5.</a:t>
            </a:r>
            <a:r>
              <a:rPr lang="en-US" altLang="en-US" baseline="0" dirty="0" smtClean="0">
                <a:latin typeface="Arial (body)"/>
              </a:rPr>
              <a:t> </a:t>
            </a:r>
            <a:r>
              <a:rPr lang="en-US" altLang="en-US" dirty="0" smtClean="0">
                <a:latin typeface="Arial (body)"/>
              </a:rPr>
              <a:t>Be aware of temporal features of the data</a:t>
            </a:r>
          </a:p>
          <a:p>
            <a:pPr lvl="1"/>
            <a:r>
              <a:rPr lang="en-US" altLang="en-US" dirty="0" smtClean="0">
                <a:latin typeface="Times New Roman" panose="02020603050405020304" pitchFamily="18" charset="0"/>
                <a:ea typeface="ＭＳ Ｐゴシック" panose="020B0600070205080204" pitchFamily="34" charset="-128"/>
              </a:rPr>
              <a:t>Temporal data can be difficult to</a:t>
            </a:r>
            <a:r>
              <a:rPr lang="en-US" altLang="en-US" baseline="0" dirty="0" smtClean="0">
                <a:latin typeface="Times New Roman" panose="02020603050405020304" pitchFamily="18" charset="0"/>
                <a:ea typeface="ＭＳ Ｐゴシック" panose="020B0600070205080204" pitchFamily="34" charset="-128"/>
              </a:rPr>
              <a:t> include in a model and can impede model performance by introducing a lot of noise.  Data Preparation techniques such as filtering and smoothing can help transform time series data into a form that is manageable for analysis tools and able to be reconstructed efficiently with modeling algorithms.</a:t>
            </a:r>
            <a:endParaRPr lang="en-US" altLang="en-US" dirty="0" smtClean="0">
              <a:latin typeface="Times New Roman" panose="02020603050405020304" pitchFamily="18" charset="0"/>
              <a:ea typeface="ＭＳ Ｐゴシック" panose="020B0600070205080204" pitchFamily="34" charset="-128"/>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200" b="0" u="none" kern="1200" baseline="0" dirty="0" smtClean="0">
              <a:solidFill>
                <a:schemeClr val="tx1"/>
              </a:solidFill>
              <a:effectLst/>
              <a:latin typeface="Times New Roman"/>
              <a:ea typeface="ＭＳ Ｐゴシック" charset="0"/>
              <a:cs typeface="ＭＳ Ｐゴシック" charset="0"/>
            </a:endParaRPr>
          </a:p>
          <a:p>
            <a:endParaRPr lang="en-US" altLang="en-US" dirty="0" smtClean="0">
              <a:latin typeface="Times New Roman" panose="02020603050405020304" pitchFamily="18" charset="0"/>
              <a:ea typeface="ＭＳ Ｐゴシック" panose="020B0600070205080204" pitchFamily="34" charset="-128"/>
            </a:endParaRPr>
          </a:p>
        </p:txBody>
      </p:sp>
      <p:sp>
        <p:nvSpPr>
          <p:cNvPr id="3174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pPr>
            <a:fld id="{CBEFA4F5-B4EA-43F8-9B21-C9E3DB3E800C}" type="slidenum">
              <a:rPr lang="en-US" altLang="en-US"/>
              <a:pPr eaLnBrk="1" hangingPunct="1">
                <a:spcBef>
                  <a:spcPct val="0"/>
                </a:spcBef>
              </a:pPr>
              <a:t>69</a:t>
            </a:fld>
            <a:endParaRPr lang="en-US" altLang="en-US"/>
          </a:p>
        </p:txBody>
      </p:sp>
    </p:spTree>
    <p:extLst>
      <p:ext uri="{BB962C8B-B14F-4D97-AF65-F5344CB8AC3E}">
        <p14:creationId xmlns:p14="http://schemas.microsoft.com/office/powerpoint/2010/main" val="273119531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itchFamily="18" charset="0"/>
                <a:ea typeface="ＭＳ Ｐゴシック" pitchFamily="34" charset="-128"/>
              </a:defRPr>
            </a:lvl1pPr>
            <a:lvl2pPr marL="742950" indent="-285750">
              <a:spcBef>
                <a:spcPct val="30000"/>
              </a:spcBef>
              <a:defRPr sz="1200">
                <a:solidFill>
                  <a:schemeClr val="tx1"/>
                </a:solidFill>
                <a:latin typeface="Times New Roman" pitchFamily="18" charset="0"/>
                <a:ea typeface="ＭＳ Ｐゴシック" pitchFamily="34" charset="-128"/>
              </a:defRPr>
            </a:lvl2pPr>
            <a:lvl3pPr marL="1143000" indent="-228600">
              <a:spcBef>
                <a:spcPct val="30000"/>
              </a:spcBef>
              <a:defRPr sz="1200">
                <a:solidFill>
                  <a:schemeClr val="tx1"/>
                </a:solidFill>
                <a:latin typeface="Times New Roman" pitchFamily="18" charset="0"/>
                <a:ea typeface="ＭＳ Ｐゴシック" pitchFamily="34" charset="-128"/>
              </a:defRPr>
            </a:lvl3pPr>
            <a:lvl4pPr marL="1600200" indent="-228600">
              <a:spcBef>
                <a:spcPct val="30000"/>
              </a:spcBef>
              <a:defRPr sz="1200">
                <a:solidFill>
                  <a:schemeClr val="tx1"/>
                </a:solidFill>
                <a:latin typeface="Times New Roman" pitchFamily="18" charset="0"/>
                <a:ea typeface="ＭＳ Ｐゴシック" pitchFamily="34" charset="-128"/>
              </a:defRPr>
            </a:lvl4pPr>
            <a:lvl5pPr marL="2057400" indent="-228600">
              <a:spcBef>
                <a:spcPct val="30000"/>
              </a:spcBef>
              <a:defRPr sz="1200">
                <a:solidFill>
                  <a:schemeClr val="tx1"/>
                </a:solidFill>
                <a:latin typeface="Times New Roman" pitchFamily="18" charset="0"/>
                <a:ea typeface="ＭＳ Ｐゴシック" pitchFamily="34" charset="-128"/>
              </a:defRPr>
            </a:lvl5pPr>
            <a:lvl6pPr marL="2514600" indent="-228600" eaLnBrk="0" fontAlgn="base" hangingPunct="0">
              <a:spcBef>
                <a:spcPct val="30000"/>
              </a:spcBef>
              <a:spcAft>
                <a:spcPct val="0"/>
              </a:spcAft>
              <a:defRPr sz="1200">
                <a:solidFill>
                  <a:schemeClr val="tx1"/>
                </a:solidFill>
                <a:latin typeface="Times New Roman" pitchFamily="18" charset="0"/>
                <a:ea typeface="ＭＳ Ｐゴシック" pitchFamily="34" charset="-128"/>
              </a:defRPr>
            </a:lvl6pPr>
            <a:lvl7pPr marL="2971800" indent="-228600" eaLnBrk="0" fontAlgn="base" hangingPunct="0">
              <a:spcBef>
                <a:spcPct val="30000"/>
              </a:spcBef>
              <a:spcAft>
                <a:spcPct val="0"/>
              </a:spcAft>
              <a:defRPr sz="1200">
                <a:solidFill>
                  <a:schemeClr val="tx1"/>
                </a:solidFill>
                <a:latin typeface="Times New Roman" pitchFamily="18" charset="0"/>
                <a:ea typeface="ＭＳ Ｐゴシック" pitchFamily="34" charset="-128"/>
              </a:defRPr>
            </a:lvl7pPr>
            <a:lvl8pPr marL="3429000" indent="-228600" eaLnBrk="0" fontAlgn="base" hangingPunct="0">
              <a:spcBef>
                <a:spcPct val="30000"/>
              </a:spcBef>
              <a:spcAft>
                <a:spcPct val="0"/>
              </a:spcAft>
              <a:defRPr sz="1200">
                <a:solidFill>
                  <a:schemeClr val="tx1"/>
                </a:solidFill>
                <a:latin typeface="Times New Roman" pitchFamily="18" charset="0"/>
                <a:ea typeface="ＭＳ Ｐゴシック" pitchFamily="34" charset="-128"/>
              </a:defRPr>
            </a:lvl8pPr>
            <a:lvl9pPr marL="3886200" indent="-228600" eaLnBrk="0" fontAlgn="base" hangingPunct="0">
              <a:spcBef>
                <a:spcPct val="30000"/>
              </a:spcBef>
              <a:spcAft>
                <a:spcPct val="0"/>
              </a:spcAft>
              <a:defRPr sz="1200">
                <a:solidFill>
                  <a:schemeClr val="tx1"/>
                </a:solidFill>
                <a:latin typeface="Times New Roman" pitchFamily="18" charset="0"/>
                <a:ea typeface="ＭＳ Ｐゴシック" pitchFamily="34" charset="-128"/>
              </a:defRPr>
            </a:lvl9pPr>
          </a:lstStyle>
          <a:p>
            <a:pPr>
              <a:spcBef>
                <a:spcPct val="0"/>
              </a:spcBef>
            </a:pPr>
            <a:fld id="{D0379332-7A02-479C-8D61-B4847B2D8222}" type="slidenum">
              <a:rPr lang="en-US" altLang="en-US">
                <a:latin typeface="Calibri" pitchFamily="34" charset="0"/>
              </a:rPr>
              <a:pPr>
                <a:spcBef>
                  <a:spcPct val="0"/>
                </a:spcBef>
              </a:pPr>
              <a:t>70</a:t>
            </a:fld>
            <a:endParaRPr lang="en-US" altLang="en-US">
              <a:latin typeface="Calibri" pitchFamily="34" charset="0"/>
            </a:endParaRPr>
          </a:p>
        </p:txBody>
      </p:sp>
      <p:sp>
        <p:nvSpPr>
          <p:cNvPr id="8195"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6"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dirty="0" smtClean="0">
              <a:latin typeface="Calibri" pitchFamily="34" charset="0"/>
              <a:ea typeface="ＭＳ Ｐゴシック" pitchFamily="34" charset="-128"/>
            </a:endParaRPr>
          </a:p>
        </p:txBody>
      </p:sp>
    </p:spTree>
    <p:extLst>
      <p:ext uri="{BB962C8B-B14F-4D97-AF65-F5344CB8AC3E}">
        <p14:creationId xmlns:p14="http://schemas.microsoft.com/office/powerpoint/2010/main" val="374731367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itchFamily="18" charset="0"/>
                <a:ea typeface="ＭＳ Ｐゴシック" pitchFamily="34" charset="-128"/>
              </a:defRPr>
            </a:lvl1pPr>
            <a:lvl2pPr marL="742950" indent="-285750">
              <a:spcBef>
                <a:spcPct val="30000"/>
              </a:spcBef>
              <a:defRPr sz="1200">
                <a:solidFill>
                  <a:schemeClr val="tx1"/>
                </a:solidFill>
                <a:latin typeface="Times New Roman" pitchFamily="18" charset="0"/>
                <a:ea typeface="ＭＳ Ｐゴシック" pitchFamily="34" charset="-128"/>
              </a:defRPr>
            </a:lvl2pPr>
            <a:lvl3pPr marL="1143000" indent="-228600">
              <a:spcBef>
                <a:spcPct val="30000"/>
              </a:spcBef>
              <a:defRPr sz="1200">
                <a:solidFill>
                  <a:schemeClr val="tx1"/>
                </a:solidFill>
                <a:latin typeface="Times New Roman" pitchFamily="18" charset="0"/>
                <a:ea typeface="ＭＳ Ｐゴシック" pitchFamily="34" charset="-128"/>
              </a:defRPr>
            </a:lvl3pPr>
            <a:lvl4pPr marL="1600200" indent="-228600">
              <a:spcBef>
                <a:spcPct val="30000"/>
              </a:spcBef>
              <a:defRPr sz="1200">
                <a:solidFill>
                  <a:schemeClr val="tx1"/>
                </a:solidFill>
                <a:latin typeface="Times New Roman" pitchFamily="18" charset="0"/>
                <a:ea typeface="ＭＳ Ｐゴシック" pitchFamily="34" charset="-128"/>
              </a:defRPr>
            </a:lvl4pPr>
            <a:lvl5pPr marL="2057400" indent="-228600">
              <a:spcBef>
                <a:spcPct val="30000"/>
              </a:spcBef>
              <a:defRPr sz="1200">
                <a:solidFill>
                  <a:schemeClr val="tx1"/>
                </a:solidFill>
                <a:latin typeface="Times New Roman" pitchFamily="18" charset="0"/>
                <a:ea typeface="ＭＳ Ｐゴシック" pitchFamily="34" charset="-128"/>
              </a:defRPr>
            </a:lvl5pPr>
            <a:lvl6pPr marL="2514600" indent="-228600" eaLnBrk="0" fontAlgn="base" hangingPunct="0">
              <a:spcBef>
                <a:spcPct val="30000"/>
              </a:spcBef>
              <a:spcAft>
                <a:spcPct val="0"/>
              </a:spcAft>
              <a:defRPr sz="1200">
                <a:solidFill>
                  <a:schemeClr val="tx1"/>
                </a:solidFill>
                <a:latin typeface="Times New Roman" pitchFamily="18" charset="0"/>
                <a:ea typeface="ＭＳ Ｐゴシック" pitchFamily="34" charset="-128"/>
              </a:defRPr>
            </a:lvl6pPr>
            <a:lvl7pPr marL="2971800" indent="-228600" eaLnBrk="0" fontAlgn="base" hangingPunct="0">
              <a:spcBef>
                <a:spcPct val="30000"/>
              </a:spcBef>
              <a:spcAft>
                <a:spcPct val="0"/>
              </a:spcAft>
              <a:defRPr sz="1200">
                <a:solidFill>
                  <a:schemeClr val="tx1"/>
                </a:solidFill>
                <a:latin typeface="Times New Roman" pitchFamily="18" charset="0"/>
                <a:ea typeface="ＭＳ Ｐゴシック" pitchFamily="34" charset="-128"/>
              </a:defRPr>
            </a:lvl7pPr>
            <a:lvl8pPr marL="3429000" indent="-228600" eaLnBrk="0" fontAlgn="base" hangingPunct="0">
              <a:spcBef>
                <a:spcPct val="30000"/>
              </a:spcBef>
              <a:spcAft>
                <a:spcPct val="0"/>
              </a:spcAft>
              <a:defRPr sz="1200">
                <a:solidFill>
                  <a:schemeClr val="tx1"/>
                </a:solidFill>
                <a:latin typeface="Times New Roman" pitchFamily="18" charset="0"/>
                <a:ea typeface="ＭＳ Ｐゴシック" pitchFamily="34" charset="-128"/>
              </a:defRPr>
            </a:lvl8pPr>
            <a:lvl9pPr marL="3886200" indent="-228600" eaLnBrk="0" fontAlgn="base" hangingPunct="0">
              <a:spcBef>
                <a:spcPct val="30000"/>
              </a:spcBef>
              <a:spcAft>
                <a:spcPct val="0"/>
              </a:spcAft>
              <a:defRPr sz="1200">
                <a:solidFill>
                  <a:schemeClr val="tx1"/>
                </a:solidFill>
                <a:latin typeface="Times New Roman" pitchFamily="18" charset="0"/>
                <a:ea typeface="ＭＳ Ｐゴシック" pitchFamily="34" charset="-128"/>
              </a:defRPr>
            </a:lvl9pPr>
          </a:lstStyle>
          <a:p>
            <a:pPr>
              <a:spcBef>
                <a:spcPct val="0"/>
              </a:spcBef>
            </a:pPr>
            <a:fld id="{D0379332-7A02-479C-8D61-B4847B2D8222}" type="slidenum">
              <a:rPr lang="en-US" altLang="en-US">
                <a:latin typeface="Calibri" pitchFamily="34" charset="0"/>
              </a:rPr>
              <a:pPr>
                <a:spcBef>
                  <a:spcPct val="0"/>
                </a:spcBef>
              </a:pPr>
              <a:t>71</a:t>
            </a:fld>
            <a:endParaRPr lang="en-US" altLang="en-US">
              <a:latin typeface="Calibri" pitchFamily="34" charset="0"/>
            </a:endParaRPr>
          </a:p>
        </p:txBody>
      </p:sp>
      <p:sp>
        <p:nvSpPr>
          <p:cNvPr id="8195"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6"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dirty="0" smtClean="0">
              <a:latin typeface="Calibri" pitchFamily="34" charset="0"/>
              <a:ea typeface="ＭＳ Ｐゴシック" pitchFamily="34" charset="-128"/>
            </a:endParaRPr>
          </a:p>
        </p:txBody>
      </p:sp>
    </p:spTree>
    <p:extLst>
      <p:ext uri="{BB962C8B-B14F-4D97-AF65-F5344CB8AC3E}">
        <p14:creationId xmlns:p14="http://schemas.microsoft.com/office/powerpoint/2010/main" val="37473136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8499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r>
              <a:rPr lang="en-US" dirty="0" smtClean="0">
                <a:latin typeface="Times New Roman" charset="0"/>
              </a:rPr>
              <a:t>Next, before looking</a:t>
            </a:r>
            <a:r>
              <a:rPr lang="en-US" baseline="0" dirty="0" smtClean="0">
                <a:latin typeface="Times New Roman" charset="0"/>
              </a:rPr>
              <a:t> at any individual characteristics or attributes in greater detail, we should also put our initial insights about the data into a larger context by thinking about how the data and an understanding of its properties contributes to the overall project.  Without context, the activities we take to improve data understanding may be useless or even confounding.</a:t>
            </a:r>
          </a:p>
          <a:p>
            <a:endParaRPr lang="en-US" baseline="0" dirty="0" smtClean="0">
              <a:latin typeface="Times New Roman" charset="0"/>
            </a:endParaRPr>
          </a:p>
          <a:p>
            <a:r>
              <a:rPr lang="en-US" baseline="0" dirty="0" smtClean="0">
                <a:latin typeface="Times New Roman" charset="0"/>
              </a:rPr>
              <a:t>Here, we see a big picture of modeling flow.  The data is used to decide which model might be most appropriate for selection.  After constructing the model, it can be refined by considering any relevant organizational constraints and then implemented for predicting outcomes for new cases.</a:t>
            </a:r>
          </a:p>
          <a:p>
            <a:endParaRPr lang="en-US" baseline="0" dirty="0" smtClean="0">
              <a:latin typeface="Times New Roman" charset="0"/>
            </a:endParaRPr>
          </a:p>
          <a:p>
            <a:pPr eaLnBrk="1" hangingPunct="1">
              <a:spcBef>
                <a:spcPct val="0"/>
              </a:spcBef>
              <a:defRPr/>
            </a:pPr>
            <a:r>
              <a:rPr lang="en-US" dirty="0" smtClean="0">
                <a:latin typeface="Calibri" panose="020F0502020204030204" pitchFamily="34" charset="0"/>
              </a:rPr>
              <a:t>Seeing how the</a:t>
            </a:r>
            <a:r>
              <a:rPr lang="en-US" baseline="0" dirty="0" smtClean="0">
                <a:latin typeface="Calibri" panose="020F0502020204030204" pitchFamily="34" charset="0"/>
              </a:rPr>
              <a:t> model building process starts with data, it is easy to think about how crucial an accurate data understanding is to the entire process.  An errant step in the beginning can set the entire project off course.  Therefore, we need to spend as much time as we think is necessary in solidifying our data understanding.  This means taking advantage of the intertwined nature of business understanding, data understanding </a:t>
            </a:r>
            <a:r>
              <a:rPr lang="en-US" dirty="0" smtClean="0">
                <a:latin typeface="Calibri" panose="020F0502020204030204" pitchFamily="34" charset="0"/>
              </a:rPr>
              <a:t>and the</a:t>
            </a:r>
            <a:r>
              <a:rPr lang="en-US" baseline="0" dirty="0" smtClean="0">
                <a:latin typeface="Calibri" panose="020F0502020204030204" pitchFamily="34" charset="0"/>
              </a:rPr>
              <a:t> third step in CRISP-DM, Data Preparation, and allowing them to refine each other and our comprehension of the resources at our disposal.</a:t>
            </a:r>
          </a:p>
          <a:p>
            <a:pPr eaLnBrk="1" hangingPunct="1">
              <a:spcBef>
                <a:spcPct val="0"/>
              </a:spcBef>
              <a:defRPr/>
            </a:pPr>
            <a:endParaRPr lang="en-US" baseline="0" dirty="0" smtClean="0">
              <a:latin typeface="Calibri" panose="020F0502020204030204" pitchFamily="34" charset="0"/>
            </a:endParaRPr>
          </a:p>
          <a:p>
            <a:pPr eaLnBrk="1" hangingPunct="1">
              <a:spcBef>
                <a:spcPct val="0"/>
              </a:spcBef>
              <a:defRPr/>
            </a:pPr>
            <a:r>
              <a:rPr lang="en-US" baseline="0" dirty="0" smtClean="0">
                <a:latin typeface="Calibri" panose="020F0502020204030204" pitchFamily="34" charset="0"/>
              </a:rPr>
              <a:t>For instance, the business objectives and project goals, along with the project plan established in business understanding, help us form data mining goals that lead us into Data Understanding.  Knowing what data we might need from our data to tackle our business questions, we can focus on trying to find and understand that data thoroughly in Data Understanding’s Acquisition, Description and Exploration steps.  Furthermore, Assessment of the Situation in Business Understanding will help us know what resources we can look to in order to gather data and gain insights into its meaning.  We are also made aware in this step of Business Understanding of the risks and contingencies present in the data and the project, along with assumptions about requirements and constraints, that will significantly shape our understanding of data quality in Data Understanding.</a:t>
            </a:r>
          </a:p>
          <a:p>
            <a:endParaRPr lang="en-US" baseline="0" dirty="0" smtClean="0">
              <a:latin typeface="Times New Roman" charset="0"/>
            </a:endParaRPr>
          </a:p>
        </p:txBody>
      </p:sp>
      <p:sp>
        <p:nvSpPr>
          <p:cNvPr id="8499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5300">
                <a:solidFill>
                  <a:schemeClr val="tx1"/>
                </a:solidFill>
                <a:latin typeface="Arial" charset="0"/>
                <a:ea typeface="ＭＳ Ｐゴシック" charset="0"/>
                <a:cs typeface="ＭＳ Ｐゴシック" charset="0"/>
              </a:defRPr>
            </a:lvl1pPr>
            <a:lvl2pPr marL="742950" indent="-285750" eaLnBrk="0" hangingPunct="0">
              <a:defRPr sz="5300">
                <a:solidFill>
                  <a:schemeClr val="tx1"/>
                </a:solidFill>
                <a:latin typeface="Arial" charset="0"/>
                <a:ea typeface="ＭＳ Ｐゴシック" charset="0"/>
              </a:defRPr>
            </a:lvl2pPr>
            <a:lvl3pPr marL="1143000" indent="-228600" eaLnBrk="0" hangingPunct="0">
              <a:defRPr sz="5300">
                <a:solidFill>
                  <a:schemeClr val="tx1"/>
                </a:solidFill>
                <a:latin typeface="Arial" charset="0"/>
                <a:ea typeface="ＭＳ Ｐゴシック" charset="0"/>
              </a:defRPr>
            </a:lvl3pPr>
            <a:lvl4pPr marL="1600200" indent="-228600" eaLnBrk="0" hangingPunct="0">
              <a:defRPr sz="5300">
                <a:solidFill>
                  <a:schemeClr val="tx1"/>
                </a:solidFill>
                <a:latin typeface="Arial" charset="0"/>
                <a:ea typeface="ＭＳ Ｐゴシック" charset="0"/>
              </a:defRPr>
            </a:lvl4pPr>
            <a:lvl5pPr marL="2057400" indent="-228600" eaLnBrk="0" hangingPunct="0">
              <a:defRPr sz="5300">
                <a:solidFill>
                  <a:schemeClr val="tx1"/>
                </a:solidFill>
                <a:latin typeface="Arial" charset="0"/>
                <a:ea typeface="ＭＳ Ｐゴシック" charset="0"/>
              </a:defRPr>
            </a:lvl5pPr>
            <a:lvl6pPr marL="2514600" indent="-228600" eaLnBrk="0" fontAlgn="base" hangingPunct="0">
              <a:spcBef>
                <a:spcPct val="0"/>
              </a:spcBef>
              <a:spcAft>
                <a:spcPct val="0"/>
              </a:spcAft>
              <a:defRPr sz="5300">
                <a:solidFill>
                  <a:schemeClr val="tx1"/>
                </a:solidFill>
                <a:latin typeface="Arial" charset="0"/>
                <a:ea typeface="ＭＳ Ｐゴシック" charset="0"/>
              </a:defRPr>
            </a:lvl6pPr>
            <a:lvl7pPr marL="2971800" indent="-228600" eaLnBrk="0" fontAlgn="base" hangingPunct="0">
              <a:spcBef>
                <a:spcPct val="0"/>
              </a:spcBef>
              <a:spcAft>
                <a:spcPct val="0"/>
              </a:spcAft>
              <a:defRPr sz="5300">
                <a:solidFill>
                  <a:schemeClr val="tx1"/>
                </a:solidFill>
                <a:latin typeface="Arial" charset="0"/>
                <a:ea typeface="ＭＳ Ｐゴシック" charset="0"/>
              </a:defRPr>
            </a:lvl7pPr>
            <a:lvl8pPr marL="3429000" indent="-228600" eaLnBrk="0" fontAlgn="base" hangingPunct="0">
              <a:spcBef>
                <a:spcPct val="0"/>
              </a:spcBef>
              <a:spcAft>
                <a:spcPct val="0"/>
              </a:spcAft>
              <a:defRPr sz="5300">
                <a:solidFill>
                  <a:schemeClr val="tx1"/>
                </a:solidFill>
                <a:latin typeface="Arial" charset="0"/>
                <a:ea typeface="ＭＳ Ｐゴシック" charset="0"/>
              </a:defRPr>
            </a:lvl8pPr>
            <a:lvl9pPr marL="3886200" indent="-228600" eaLnBrk="0" fontAlgn="base" hangingPunct="0">
              <a:spcBef>
                <a:spcPct val="0"/>
              </a:spcBef>
              <a:spcAft>
                <a:spcPct val="0"/>
              </a:spcAft>
              <a:defRPr sz="5300">
                <a:solidFill>
                  <a:schemeClr val="tx1"/>
                </a:solidFill>
                <a:latin typeface="Arial" charset="0"/>
                <a:ea typeface="ＭＳ Ｐゴシック" charset="0"/>
              </a:defRPr>
            </a:lvl9pPr>
          </a:lstStyle>
          <a:p>
            <a:pPr eaLnBrk="1" hangingPunct="1"/>
            <a:fld id="{CC4568C2-F4BD-1245-9545-EFDF72DD78EE}" type="slidenum">
              <a:rPr lang="en-US" sz="1200">
                <a:latin typeface="Times New Roman" charset="0"/>
              </a:rPr>
              <a:pPr eaLnBrk="1" hangingPunct="1"/>
              <a:t>9</a:t>
            </a:fld>
            <a:endParaRPr lang="en-US" sz="1200">
              <a:latin typeface="Times New Roman" charset="0"/>
            </a:endParaRPr>
          </a:p>
        </p:txBody>
      </p:sp>
    </p:spTree>
    <p:extLst>
      <p:ext uri="{BB962C8B-B14F-4D97-AF65-F5344CB8AC3E}">
        <p14:creationId xmlns:p14="http://schemas.microsoft.com/office/powerpoint/2010/main" val="390765855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Modeling is the central iterative process that takes results from the business understanding, data</a:t>
            </a:r>
            <a:r>
              <a:rPr lang="en-US" baseline="0" dirty="0" smtClean="0"/>
              <a:t> understanding, and data preparation phases </a:t>
            </a:r>
            <a:r>
              <a:rPr lang="en-US" dirty="0" smtClean="0"/>
              <a:t>as inputs</a:t>
            </a:r>
            <a:r>
              <a:rPr lang="en-US" baseline="0" dirty="0" smtClean="0"/>
              <a:t>.  </a:t>
            </a:r>
          </a:p>
          <a:p>
            <a:endParaRPr lang="en-US" baseline="0" dirty="0" smtClean="0"/>
          </a:p>
          <a:p>
            <a:r>
              <a:rPr lang="en-US" baseline="0" dirty="0" smtClean="0"/>
              <a:t>The outputs of this phase of the CRISP-DM process include:</a:t>
            </a:r>
          </a:p>
          <a:p>
            <a:pPr marL="171450" indent="-171450">
              <a:buFont typeface="Arial" panose="020B0604020202020204" pitchFamily="34" charset="0"/>
              <a:buChar char="•"/>
            </a:pPr>
            <a:r>
              <a:rPr lang="en-US" baseline="0" dirty="0" smtClean="0"/>
              <a:t>Documentation of the modeling technique(s) to be used</a:t>
            </a:r>
          </a:p>
          <a:p>
            <a:pPr marL="171450" indent="-171450">
              <a:buFont typeface="Arial" panose="020B0604020202020204" pitchFamily="34" charset="0"/>
              <a:buChar char="•"/>
            </a:pPr>
            <a:r>
              <a:rPr lang="en-US" baseline="0" dirty="0" smtClean="0"/>
              <a:t>Assumptions used to select modeling technique(s)</a:t>
            </a:r>
          </a:p>
          <a:p>
            <a:pPr marL="171450" indent="-171450">
              <a:buFont typeface="Arial" panose="020B0604020202020204" pitchFamily="34" charset="0"/>
              <a:buChar char="•"/>
            </a:pPr>
            <a:r>
              <a:rPr lang="en-US" baseline="0" dirty="0" smtClean="0"/>
              <a:t>Plan for training, testing, and evaluating the model(s)</a:t>
            </a:r>
          </a:p>
          <a:p>
            <a:pPr marL="171450" indent="-171450">
              <a:buFont typeface="Arial" panose="020B0604020202020204" pitchFamily="34" charset="0"/>
              <a:buChar char="•"/>
            </a:pPr>
            <a:r>
              <a:rPr lang="en-US" baseline="0" dirty="0" smtClean="0"/>
              <a:t>Parameter settings for the selected model(s)</a:t>
            </a:r>
          </a:p>
          <a:p>
            <a:pPr marL="171450" indent="-171450">
              <a:buFont typeface="Arial" panose="020B0604020202020204" pitchFamily="34" charset="0"/>
              <a:buChar char="•"/>
            </a:pPr>
            <a:r>
              <a:rPr lang="en-US" baseline="0" dirty="0" smtClean="0"/>
              <a:t>The model(s) themselves,  </a:t>
            </a:r>
          </a:p>
          <a:p>
            <a:pPr marL="171450" indent="-171450">
              <a:buFont typeface="Arial" panose="020B0604020202020204" pitchFamily="34" charset="0"/>
              <a:buChar char="•"/>
            </a:pPr>
            <a:r>
              <a:rPr lang="en-US" baseline="0" dirty="0" smtClean="0"/>
              <a:t>A description of the model,</a:t>
            </a:r>
          </a:p>
          <a:p>
            <a:pPr marL="171450" indent="-171450">
              <a:buFont typeface="Arial" panose="020B0604020202020204" pitchFamily="34" charset="0"/>
              <a:buChar char="•"/>
            </a:pPr>
            <a:r>
              <a:rPr lang="en-US" baseline="0" dirty="0" smtClean="0"/>
              <a:t>An assessment of the model(s) performance</a:t>
            </a:r>
          </a:p>
          <a:p>
            <a:pPr marL="171450" indent="-171450">
              <a:buFont typeface="Arial" panose="020B0604020202020204" pitchFamily="34" charset="0"/>
              <a:buChar char="•"/>
            </a:pPr>
            <a:r>
              <a:rPr lang="en-US" baseline="0" dirty="0" smtClean="0"/>
              <a:t>Revised parameter settings</a:t>
            </a:r>
          </a:p>
          <a:p>
            <a:pPr marL="0" indent="0">
              <a:buFont typeface="Arial" panose="020B0604020202020204" pitchFamily="34" charset="0"/>
              <a:buNone/>
            </a:pPr>
            <a:endParaRPr lang="en-US" baseline="0" dirty="0" smtClean="0"/>
          </a:p>
          <a:p>
            <a:pPr marL="0" indent="0">
              <a:buFont typeface="Arial" panose="020B0604020202020204" pitchFamily="34" charset="0"/>
              <a:buNone/>
            </a:pPr>
            <a:endParaRPr lang="en-US" baseline="0" dirty="0" smtClean="0"/>
          </a:p>
          <a:p>
            <a:pPr marL="571500" lvl="1" indent="-457200">
              <a:spcBef>
                <a:spcPts val="600"/>
              </a:spcBef>
              <a:buClrTx/>
              <a:buSzPct val="100000"/>
              <a:buFont typeface="+mj-lt"/>
              <a:buAutoNum type="arabicPeriod"/>
            </a:pPr>
            <a:r>
              <a:rPr lang="en-US" b="1" kern="0" dirty="0" smtClean="0"/>
              <a:t>Select Modeling Technique</a:t>
            </a:r>
          </a:p>
          <a:p>
            <a:pPr marL="571500" lvl="2" indent="0">
              <a:spcBef>
                <a:spcPts val="600"/>
              </a:spcBef>
              <a:buClrTx/>
              <a:buSzPct val="100000"/>
              <a:buFont typeface="+mj-lt"/>
              <a:buNone/>
            </a:pPr>
            <a:r>
              <a:rPr lang="en-US" b="1" kern="0" dirty="0" smtClean="0"/>
              <a:t>Modeling</a:t>
            </a:r>
            <a:r>
              <a:rPr lang="en-US" b="1" kern="0" baseline="0" dirty="0" smtClean="0"/>
              <a:t> Techniques</a:t>
            </a:r>
          </a:p>
          <a:p>
            <a:pPr marL="571500" lvl="2" indent="0">
              <a:spcBef>
                <a:spcPts val="600"/>
              </a:spcBef>
              <a:buClrTx/>
              <a:buSzPct val="100000"/>
              <a:buFont typeface="+mj-lt"/>
              <a:buNone/>
            </a:pPr>
            <a:r>
              <a:rPr lang="en-US" b="1" kern="0" baseline="0" dirty="0" smtClean="0"/>
              <a:t>Modeling Assumptions</a:t>
            </a:r>
            <a:endParaRPr lang="en-US" b="1" kern="0" dirty="0" smtClean="0"/>
          </a:p>
          <a:p>
            <a:pPr marL="571500" lvl="1" indent="-457200">
              <a:spcBef>
                <a:spcPts val="600"/>
              </a:spcBef>
              <a:buClrTx/>
              <a:buSzPct val="100000"/>
              <a:buFont typeface="+mj-lt"/>
              <a:buAutoNum type="arabicPeriod"/>
            </a:pPr>
            <a:r>
              <a:rPr lang="en-US" b="1" kern="0" dirty="0" smtClean="0"/>
              <a:t>Generate Test Design</a:t>
            </a:r>
          </a:p>
          <a:p>
            <a:pPr marL="571500" lvl="1" indent="-457200">
              <a:spcBef>
                <a:spcPts val="600"/>
              </a:spcBef>
              <a:buClrTx/>
              <a:buSzPct val="100000"/>
              <a:buFont typeface="+mj-lt"/>
              <a:buAutoNum type="arabicPeriod"/>
            </a:pPr>
            <a:r>
              <a:rPr lang="en-US" b="1" kern="0" dirty="0" smtClean="0"/>
              <a:t>Build Model</a:t>
            </a:r>
          </a:p>
          <a:p>
            <a:pPr marL="571500" lvl="1" indent="-457200">
              <a:spcBef>
                <a:spcPts val="600"/>
              </a:spcBef>
              <a:buClrTx/>
              <a:buSzPct val="100000"/>
              <a:buFont typeface="+mj-lt"/>
              <a:buAutoNum type="arabicPeriod"/>
            </a:pPr>
            <a:r>
              <a:rPr lang="en-US" b="1" kern="0" dirty="0" smtClean="0"/>
              <a:t>Assess Model</a:t>
            </a:r>
          </a:p>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24D6EBED-C67D-416E-8CA6-2F39602DA113}" type="slidenum">
              <a:rPr lang="en-US" altLang="en-US" smtClean="0"/>
              <a:pPr/>
              <a:t>72</a:t>
            </a:fld>
            <a:endParaRPr lang="en-US" altLang="en-US"/>
          </a:p>
        </p:txBody>
      </p:sp>
    </p:spTree>
    <p:extLst>
      <p:ext uri="{BB962C8B-B14F-4D97-AF65-F5344CB8AC3E}">
        <p14:creationId xmlns:p14="http://schemas.microsoft.com/office/powerpoint/2010/main" val="40271031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30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lvl="0" indent="0" algn="l" defTabSz="914400" rtl="0" eaLnBrk="0" fontAlgn="base" latinLnBrk="0" hangingPunct="0">
              <a:lnSpc>
                <a:spcPct val="100000"/>
              </a:lnSpc>
              <a:spcBef>
                <a:spcPct val="30000"/>
              </a:spcBef>
              <a:spcAft>
                <a:spcPct val="0"/>
              </a:spcAft>
              <a:buClrTx/>
              <a:buSzTx/>
              <a:buFont typeface="Arial" panose="020B0604020202020204" pitchFamily="34" charset="0"/>
              <a:buNone/>
              <a:tabLst/>
              <a:defRPr/>
            </a:pPr>
            <a:r>
              <a:rPr lang="en-US" baseline="0" dirty="0" smtClean="0"/>
              <a:t>Do you have a target/ dependent variable? </a:t>
            </a:r>
          </a:p>
          <a:p>
            <a:pPr marL="0" marR="0" lvl="0" indent="0" algn="l" defTabSz="914400" rtl="0" eaLnBrk="0" fontAlgn="base" latinLnBrk="0" hangingPunct="0">
              <a:lnSpc>
                <a:spcPct val="100000"/>
              </a:lnSpc>
              <a:spcBef>
                <a:spcPct val="30000"/>
              </a:spcBef>
              <a:spcAft>
                <a:spcPct val="0"/>
              </a:spcAft>
              <a:buClrTx/>
              <a:buSzTx/>
              <a:buFont typeface="Arial" panose="020B0604020202020204" pitchFamily="34" charset="0"/>
              <a:buNone/>
              <a:tabLst/>
              <a:defRPr/>
            </a:pPr>
            <a:r>
              <a:rPr lang="en-US" baseline="0" dirty="0" smtClean="0"/>
              <a:t>If you do, and if you have “known cases” or cases for which you “know the answer” then you’ll be doing </a:t>
            </a:r>
            <a:r>
              <a:rPr lang="en-US" b="1" baseline="0" dirty="0" smtClean="0"/>
              <a:t>supervised</a:t>
            </a:r>
            <a:r>
              <a:rPr lang="en-US" baseline="0" dirty="0" smtClean="0"/>
              <a:t> modeling. Whereas if you don’t have a target variable, or you don’t “know the answer” for any of the line items/rows of your data tables, you will be doing </a:t>
            </a:r>
            <a:r>
              <a:rPr lang="en-US" b="1" baseline="0" dirty="0" smtClean="0"/>
              <a:t>unsupervised</a:t>
            </a:r>
            <a:r>
              <a:rPr lang="en-US" baseline="0" dirty="0" smtClean="0"/>
              <a:t> modeling.</a:t>
            </a:r>
            <a:endParaRPr lang="en-US" baseline="0" dirty="0" smtClean="0">
              <a:latin typeface="Times New Roman" pitchFamily="18" charset="0"/>
              <a:ea typeface="ＭＳ Ｐゴシック" pitchFamily="34" charset="-128"/>
            </a:endParaRPr>
          </a:p>
          <a:p>
            <a:pPr marL="0" lvl="0" indent="0">
              <a:buFont typeface="Arial" panose="020B0604020202020204" pitchFamily="34" charset="0"/>
              <a:buNone/>
            </a:pPr>
            <a:endParaRPr lang="en-US" baseline="0" dirty="0" smtClean="0"/>
          </a:p>
        </p:txBody>
      </p:sp>
      <p:sp>
        <p:nvSpPr>
          <p:cNvPr id="4301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itchFamily="18" charset="0"/>
                <a:ea typeface="ＭＳ Ｐゴシック" pitchFamily="34" charset="-128"/>
              </a:defRPr>
            </a:lvl1pPr>
            <a:lvl2pPr marL="742950" indent="-285750" eaLnBrk="0" hangingPunct="0">
              <a:spcBef>
                <a:spcPct val="30000"/>
              </a:spcBef>
              <a:defRPr sz="1200">
                <a:solidFill>
                  <a:schemeClr val="tx1"/>
                </a:solidFill>
                <a:latin typeface="Times New Roman" pitchFamily="18" charset="0"/>
                <a:ea typeface="ＭＳ Ｐゴシック" pitchFamily="34" charset="-128"/>
              </a:defRPr>
            </a:lvl2pPr>
            <a:lvl3pPr marL="1143000" indent="-228600" eaLnBrk="0" hangingPunct="0">
              <a:spcBef>
                <a:spcPct val="30000"/>
              </a:spcBef>
              <a:defRPr sz="1200">
                <a:solidFill>
                  <a:schemeClr val="tx1"/>
                </a:solidFill>
                <a:latin typeface="Times New Roman" pitchFamily="18" charset="0"/>
                <a:ea typeface="ＭＳ Ｐゴシック" pitchFamily="34" charset="-128"/>
              </a:defRPr>
            </a:lvl3pPr>
            <a:lvl4pPr marL="1600200" indent="-228600" eaLnBrk="0" hangingPunct="0">
              <a:spcBef>
                <a:spcPct val="30000"/>
              </a:spcBef>
              <a:defRPr sz="1200">
                <a:solidFill>
                  <a:schemeClr val="tx1"/>
                </a:solidFill>
                <a:latin typeface="Times New Roman" pitchFamily="18" charset="0"/>
                <a:ea typeface="ＭＳ Ｐゴシック" pitchFamily="34" charset="-128"/>
              </a:defRPr>
            </a:lvl4pPr>
            <a:lvl5pPr marL="2057400" indent="-228600" eaLnBrk="0" hangingPunct="0">
              <a:spcBef>
                <a:spcPct val="30000"/>
              </a:spcBef>
              <a:defRPr sz="1200">
                <a:solidFill>
                  <a:schemeClr val="tx1"/>
                </a:solidFill>
                <a:latin typeface="Times New Roman" pitchFamily="18" charset="0"/>
                <a:ea typeface="ＭＳ Ｐゴシック" pitchFamily="34" charset="-128"/>
              </a:defRPr>
            </a:lvl5pPr>
            <a:lvl6pPr marL="2514600" indent="-228600" eaLnBrk="0" fontAlgn="base" hangingPunct="0">
              <a:spcBef>
                <a:spcPct val="30000"/>
              </a:spcBef>
              <a:spcAft>
                <a:spcPct val="0"/>
              </a:spcAft>
              <a:defRPr sz="1200">
                <a:solidFill>
                  <a:schemeClr val="tx1"/>
                </a:solidFill>
                <a:latin typeface="Times New Roman" pitchFamily="18" charset="0"/>
                <a:ea typeface="ＭＳ Ｐゴシック" pitchFamily="34" charset="-128"/>
              </a:defRPr>
            </a:lvl6pPr>
            <a:lvl7pPr marL="2971800" indent="-228600" eaLnBrk="0" fontAlgn="base" hangingPunct="0">
              <a:spcBef>
                <a:spcPct val="30000"/>
              </a:spcBef>
              <a:spcAft>
                <a:spcPct val="0"/>
              </a:spcAft>
              <a:defRPr sz="1200">
                <a:solidFill>
                  <a:schemeClr val="tx1"/>
                </a:solidFill>
                <a:latin typeface="Times New Roman" pitchFamily="18" charset="0"/>
                <a:ea typeface="ＭＳ Ｐゴシック" pitchFamily="34" charset="-128"/>
              </a:defRPr>
            </a:lvl7pPr>
            <a:lvl8pPr marL="3429000" indent="-228600" eaLnBrk="0" fontAlgn="base" hangingPunct="0">
              <a:spcBef>
                <a:spcPct val="30000"/>
              </a:spcBef>
              <a:spcAft>
                <a:spcPct val="0"/>
              </a:spcAft>
              <a:defRPr sz="1200">
                <a:solidFill>
                  <a:schemeClr val="tx1"/>
                </a:solidFill>
                <a:latin typeface="Times New Roman" pitchFamily="18" charset="0"/>
                <a:ea typeface="ＭＳ Ｐゴシック" pitchFamily="34" charset="-128"/>
              </a:defRPr>
            </a:lvl8pPr>
            <a:lvl9pPr marL="3886200" indent="-228600" eaLnBrk="0" fontAlgn="base" hangingPunct="0">
              <a:spcBef>
                <a:spcPct val="30000"/>
              </a:spcBef>
              <a:spcAft>
                <a:spcPct val="0"/>
              </a:spcAft>
              <a:defRPr sz="1200">
                <a:solidFill>
                  <a:schemeClr val="tx1"/>
                </a:solidFill>
                <a:latin typeface="Times New Roman" pitchFamily="18" charset="0"/>
                <a:ea typeface="ＭＳ Ｐゴシック" pitchFamily="34" charset="-128"/>
              </a:defRPr>
            </a:lvl9pPr>
          </a:lstStyle>
          <a:p>
            <a:pPr eaLnBrk="1" hangingPunct="1">
              <a:spcBef>
                <a:spcPct val="0"/>
              </a:spcBef>
            </a:pPr>
            <a:fld id="{405F8AAD-BD63-4B05-90A9-A4118A35DAE3}" type="slidenum">
              <a:rPr lang="en-US" altLang="en-US" smtClean="0"/>
              <a:pPr eaLnBrk="1" hangingPunct="1">
                <a:spcBef>
                  <a:spcPct val="0"/>
                </a:spcBef>
              </a:pPr>
              <a:t>73</a:t>
            </a:fld>
            <a:endParaRPr lang="en-US" altLang="en-US" smtClean="0"/>
          </a:p>
        </p:txBody>
      </p:sp>
    </p:spTree>
    <p:extLst>
      <p:ext uri="{BB962C8B-B14F-4D97-AF65-F5344CB8AC3E}">
        <p14:creationId xmlns:p14="http://schemas.microsoft.com/office/powerpoint/2010/main" val="248650050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40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lvl="0" indent="0" algn="l" defTabSz="914400" rtl="0" eaLnBrk="0" fontAlgn="base" latinLnBrk="0" hangingPunct="0">
              <a:lnSpc>
                <a:spcPct val="100000"/>
              </a:lnSpc>
              <a:spcBef>
                <a:spcPct val="30000"/>
              </a:spcBef>
              <a:spcAft>
                <a:spcPct val="0"/>
              </a:spcAft>
              <a:buClrTx/>
              <a:buSzTx/>
              <a:buFont typeface="Arial" panose="020B0604020202020204" pitchFamily="34" charset="0"/>
              <a:buNone/>
              <a:tabLst/>
              <a:defRPr/>
            </a:pPr>
            <a:r>
              <a:rPr lang="en-US" baseline="0" dirty="0" smtClean="0"/>
              <a:t>Do you have a target/ dependent variable? </a:t>
            </a:r>
          </a:p>
          <a:p>
            <a:pPr marL="0" marR="0" lvl="0" indent="0" algn="l" defTabSz="914400" rtl="0" eaLnBrk="0" fontAlgn="base" latinLnBrk="0" hangingPunct="0">
              <a:lnSpc>
                <a:spcPct val="100000"/>
              </a:lnSpc>
              <a:spcBef>
                <a:spcPct val="30000"/>
              </a:spcBef>
              <a:spcAft>
                <a:spcPct val="0"/>
              </a:spcAft>
              <a:buClrTx/>
              <a:buSzTx/>
              <a:buFont typeface="Arial" panose="020B0604020202020204" pitchFamily="34" charset="0"/>
              <a:buNone/>
              <a:tabLst/>
              <a:defRPr/>
            </a:pPr>
            <a:r>
              <a:rPr lang="en-US" baseline="0" dirty="0" smtClean="0"/>
              <a:t>If you do, and if you have “known cases” or cases for which you “know the answer” then you’ll be doing </a:t>
            </a:r>
            <a:r>
              <a:rPr lang="en-US" b="1" baseline="0" dirty="0" smtClean="0"/>
              <a:t>supervised</a:t>
            </a:r>
            <a:r>
              <a:rPr lang="en-US" baseline="0" dirty="0" smtClean="0"/>
              <a:t> modeling. Whereas if you don’t have a target variable, or you don’t “know the answer” for any of the line items/rows of your data tables, you will be doing </a:t>
            </a:r>
            <a:r>
              <a:rPr lang="en-US" b="1" baseline="0" dirty="0" smtClean="0"/>
              <a:t>unsupervised</a:t>
            </a:r>
            <a:r>
              <a:rPr lang="en-US" baseline="0" dirty="0" smtClean="0"/>
              <a:t> modeling.</a:t>
            </a:r>
            <a:endParaRPr lang="en-US" baseline="0" dirty="0" smtClean="0">
              <a:latin typeface="Times New Roman" pitchFamily="18" charset="0"/>
              <a:ea typeface="ＭＳ Ｐゴシック" pitchFamily="34" charset="-128"/>
            </a:endParaRPr>
          </a:p>
        </p:txBody>
      </p:sp>
      <p:sp>
        <p:nvSpPr>
          <p:cNvPr id="4403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itchFamily="18" charset="0"/>
                <a:ea typeface="ＭＳ Ｐゴシック" pitchFamily="34" charset="-128"/>
              </a:defRPr>
            </a:lvl1pPr>
            <a:lvl2pPr marL="742950" indent="-285750" eaLnBrk="0" hangingPunct="0">
              <a:spcBef>
                <a:spcPct val="30000"/>
              </a:spcBef>
              <a:defRPr sz="1200">
                <a:solidFill>
                  <a:schemeClr val="tx1"/>
                </a:solidFill>
                <a:latin typeface="Times New Roman" pitchFamily="18" charset="0"/>
                <a:ea typeface="ＭＳ Ｐゴシック" pitchFamily="34" charset="-128"/>
              </a:defRPr>
            </a:lvl2pPr>
            <a:lvl3pPr marL="1143000" indent="-228600" eaLnBrk="0" hangingPunct="0">
              <a:spcBef>
                <a:spcPct val="30000"/>
              </a:spcBef>
              <a:defRPr sz="1200">
                <a:solidFill>
                  <a:schemeClr val="tx1"/>
                </a:solidFill>
                <a:latin typeface="Times New Roman" pitchFamily="18" charset="0"/>
                <a:ea typeface="ＭＳ Ｐゴシック" pitchFamily="34" charset="-128"/>
              </a:defRPr>
            </a:lvl3pPr>
            <a:lvl4pPr marL="1600200" indent="-228600" eaLnBrk="0" hangingPunct="0">
              <a:spcBef>
                <a:spcPct val="30000"/>
              </a:spcBef>
              <a:defRPr sz="1200">
                <a:solidFill>
                  <a:schemeClr val="tx1"/>
                </a:solidFill>
                <a:latin typeface="Times New Roman" pitchFamily="18" charset="0"/>
                <a:ea typeface="ＭＳ Ｐゴシック" pitchFamily="34" charset="-128"/>
              </a:defRPr>
            </a:lvl4pPr>
            <a:lvl5pPr marL="2057400" indent="-228600" eaLnBrk="0" hangingPunct="0">
              <a:spcBef>
                <a:spcPct val="30000"/>
              </a:spcBef>
              <a:defRPr sz="1200">
                <a:solidFill>
                  <a:schemeClr val="tx1"/>
                </a:solidFill>
                <a:latin typeface="Times New Roman" pitchFamily="18" charset="0"/>
                <a:ea typeface="ＭＳ Ｐゴシック" pitchFamily="34" charset="-128"/>
              </a:defRPr>
            </a:lvl5pPr>
            <a:lvl6pPr marL="2514600" indent="-228600" eaLnBrk="0" fontAlgn="base" hangingPunct="0">
              <a:spcBef>
                <a:spcPct val="30000"/>
              </a:spcBef>
              <a:spcAft>
                <a:spcPct val="0"/>
              </a:spcAft>
              <a:defRPr sz="1200">
                <a:solidFill>
                  <a:schemeClr val="tx1"/>
                </a:solidFill>
                <a:latin typeface="Times New Roman" pitchFamily="18" charset="0"/>
                <a:ea typeface="ＭＳ Ｐゴシック" pitchFamily="34" charset="-128"/>
              </a:defRPr>
            </a:lvl6pPr>
            <a:lvl7pPr marL="2971800" indent="-228600" eaLnBrk="0" fontAlgn="base" hangingPunct="0">
              <a:spcBef>
                <a:spcPct val="30000"/>
              </a:spcBef>
              <a:spcAft>
                <a:spcPct val="0"/>
              </a:spcAft>
              <a:defRPr sz="1200">
                <a:solidFill>
                  <a:schemeClr val="tx1"/>
                </a:solidFill>
                <a:latin typeface="Times New Roman" pitchFamily="18" charset="0"/>
                <a:ea typeface="ＭＳ Ｐゴシック" pitchFamily="34" charset="-128"/>
              </a:defRPr>
            </a:lvl7pPr>
            <a:lvl8pPr marL="3429000" indent="-228600" eaLnBrk="0" fontAlgn="base" hangingPunct="0">
              <a:spcBef>
                <a:spcPct val="30000"/>
              </a:spcBef>
              <a:spcAft>
                <a:spcPct val="0"/>
              </a:spcAft>
              <a:defRPr sz="1200">
                <a:solidFill>
                  <a:schemeClr val="tx1"/>
                </a:solidFill>
                <a:latin typeface="Times New Roman" pitchFamily="18" charset="0"/>
                <a:ea typeface="ＭＳ Ｐゴシック" pitchFamily="34" charset="-128"/>
              </a:defRPr>
            </a:lvl8pPr>
            <a:lvl9pPr marL="3886200" indent="-228600" eaLnBrk="0" fontAlgn="base" hangingPunct="0">
              <a:spcBef>
                <a:spcPct val="30000"/>
              </a:spcBef>
              <a:spcAft>
                <a:spcPct val="0"/>
              </a:spcAft>
              <a:defRPr sz="1200">
                <a:solidFill>
                  <a:schemeClr val="tx1"/>
                </a:solidFill>
                <a:latin typeface="Times New Roman" pitchFamily="18" charset="0"/>
                <a:ea typeface="ＭＳ Ｐゴシック" pitchFamily="34" charset="-128"/>
              </a:defRPr>
            </a:lvl9pPr>
          </a:lstStyle>
          <a:p>
            <a:pPr eaLnBrk="1" hangingPunct="1">
              <a:spcBef>
                <a:spcPct val="0"/>
              </a:spcBef>
            </a:pPr>
            <a:fld id="{9A9CA535-FF7D-4E88-BC00-531C11A8D1D7}" type="slidenum">
              <a:rPr lang="en-US" altLang="en-US" smtClean="0"/>
              <a:pPr eaLnBrk="1" hangingPunct="1">
                <a:spcBef>
                  <a:spcPct val="0"/>
                </a:spcBef>
              </a:pPr>
              <a:t>74</a:t>
            </a:fld>
            <a:endParaRPr lang="en-US" altLang="en-US" smtClean="0"/>
          </a:p>
        </p:txBody>
      </p:sp>
    </p:spTree>
    <p:extLst>
      <p:ext uri="{BB962C8B-B14F-4D97-AF65-F5344CB8AC3E}">
        <p14:creationId xmlns:p14="http://schemas.microsoft.com/office/powerpoint/2010/main" val="204137711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Image Placeholder 1"/>
          <p:cNvSpPr>
            <a:spLocks noGrp="1" noRot="1" noChangeAspect="1" noTextEdit="1"/>
          </p:cNvSpPr>
          <p:nvPr>
            <p:ph type="sldImg"/>
          </p:nvPr>
        </p:nvSpPr>
        <p:spPr bwMode="auto">
          <a:xfrm>
            <a:off x="1371600" y="1143000"/>
            <a:ext cx="41148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6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b="0" i="0" dirty="0" smtClean="0"/>
              <a:t>As</a:t>
            </a:r>
            <a:r>
              <a:rPr lang="en-US" b="0" i="0" baseline="0" dirty="0" smtClean="0"/>
              <a:t> was discussed, your model will either be </a:t>
            </a:r>
            <a:r>
              <a:rPr lang="en-US" b="1" i="0" baseline="0" dirty="0" smtClean="0"/>
              <a:t>supervised</a:t>
            </a:r>
            <a:r>
              <a:rPr lang="en-US" b="0" i="0" baseline="0" dirty="0" smtClean="0"/>
              <a:t> or </a:t>
            </a:r>
            <a:r>
              <a:rPr lang="en-US" b="1" i="0" baseline="0" dirty="0" smtClean="0"/>
              <a:t>unsupervised</a:t>
            </a:r>
            <a:r>
              <a:rPr lang="en-US" b="0" i="0" baseline="0" dirty="0" smtClean="0"/>
              <a:t>. Within each category, there are many different implementations. Supervised models can be either consensus-based models, or contributory. In a </a:t>
            </a:r>
            <a:r>
              <a:rPr lang="en-US" b="1" i="0" baseline="0" dirty="0" smtClean="0"/>
              <a:t>consensus</a:t>
            </a:r>
            <a:r>
              <a:rPr lang="en-US" b="0" i="0" baseline="0" dirty="0" smtClean="0"/>
              <a:t> model, d</a:t>
            </a:r>
            <a:r>
              <a:rPr lang="en-US" dirty="0" smtClean="0"/>
              <a:t>ata are used to create a model summarizing its information and then thrown away. Examples of consensus</a:t>
            </a:r>
            <a:r>
              <a:rPr lang="en-US" baseline="0" dirty="0" smtClean="0"/>
              <a:t> models are Regression, Neural Networks or Decision Trees. When building </a:t>
            </a:r>
            <a:r>
              <a:rPr lang="en-US" b="1" baseline="0" dirty="0" smtClean="0"/>
              <a:t>contributory</a:t>
            </a:r>
            <a:r>
              <a:rPr lang="en-US" baseline="0" dirty="0" smtClean="0"/>
              <a:t> models, d</a:t>
            </a:r>
            <a:r>
              <a:rPr lang="en-US" kern="0" dirty="0" smtClean="0"/>
              <a:t>ata are retained and potentially employed in the model to evaluate a new case. This is done</a:t>
            </a:r>
            <a:r>
              <a:rPr lang="en-US" kern="0" baseline="0" dirty="0" smtClean="0"/>
              <a:t> in nearest neighbor and kernel modeling.</a:t>
            </a:r>
          </a:p>
          <a:p>
            <a:endParaRPr lang="en-US" kern="0" baseline="0" dirty="0" smtClean="0"/>
          </a:p>
          <a:p>
            <a:r>
              <a:rPr lang="en-US" kern="0" baseline="0" dirty="0" smtClean="0"/>
              <a:t>Unsupervised modeling may already be complete if you did a bit of visual exploration outlier detection or PCA during the phases of Data Understanding or Data Preparation. </a:t>
            </a:r>
          </a:p>
          <a:p>
            <a:endParaRPr lang="en-US" kern="0" baseline="0" dirty="0" smtClean="0"/>
          </a:p>
          <a:p>
            <a:r>
              <a:rPr lang="en-US" kern="0" baseline="0" dirty="0" smtClean="0"/>
              <a:t>There is an expression that, to a little boy with a hammer, all the world is a nail. When modeling, however, we don’t want to be so narrowly focused. These are just a few of the tools you have at your disposal. Be sure to explore different options of how to model your data.</a:t>
            </a:r>
          </a:p>
          <a:p>
            <a:endParaRPr lang="en-US" baseline="0" dirty="0" smtClean="0"/>
          </a:p>
          <a:p>
            <a:pPr marL="0" indent="0">
              <a:buFont typeface="Arial" panose="020B0604020202020204" pitchFamily="34" charset="0"/>
              <a:buNone/>
            </a:pPr>
            <a:r>
              <a:rPr lang="en-US" baseline="0" dirty="0" smtClean="0"/>
              <a:t>Image: www.vectorart.com</a:t>
            </a:r>
          </a:p>
          <a:p>
            <a:endParaRPr lang="en-US" altLang="en-US" dirty="0" smtClean="0">
              <a:latin typeface="Times New Roman" pitchFamily="18" charset="0"/>
              <a:ea typeface="ＭＳ Ｐゴシック" pitchFamily="34" charset="-128"/>
            </a:endParaRPr>
          </a:p>
        </p:txBody>
      </p:sp>
      <p:sp>
        <p:nvSpPr>
          <p:cNvPr id="2560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itchFamily="18" charset="0"/>
                <a:ea typeface="ＭＳ Ｐゴシック" pitchFamily="34" charset="-128"/>
              </a:defRPr>
            </a:lvl1pPr>
            <a:lvl2pPr marL="742950" indent="-285750" eaLnBrk="0" hangingPunct="0">
              <a:spcBef>
                <a:spcPct val="30000"/>
              </a:spcBef>
              <a:defRPr sz="1200">
                <a:solidFill>
                  <a:schemeClr val="tx1"/>
                </a:solidFill>
                <a:latin typeface="Times New Roman" pitchFamily="18" charset="0"/>
                <a:ea typeface="ＭＳ Ｐゴシック" pitchFamily="34" charset="-128"/>
              </a:defRPr>
            </a:lvl2pPr>
            <a:lvl3pPr marL="1143000" indent="-228600" eaLnBrk="0" hangingPunct="0">
              <a:spcBef>
                <a:spcPct val="30000"/>
              </a:spcBef>
              <a:defRPr sz="1200">
                <a:solidFill>
                  <a:schemeClr val="tx1"/>
                </a:solidFill>
                <a:latin typeface="Times New Roman" pitchFamily="18" charset="0"/>
                <a:ea typeface="ＭＳ Ｐゴシック" pitchFamily="34" charset="-128"/>
              </a:defRPr>
            </a:lvl3pPr>
            <a:lvl4pPr marL="1600200" indent="-228600" eaLnBrk="0" hangingPunct="0">
              <a:spcBef>
                <a:spcPct val="30000"/>
              </a:spcBef>
              <a:defRPr sz="1200">
                <a:solidFill>
                  <a:schemeClr val="tx1"/>
                </a:solidFill>
                <a:latin typeface="Times New Roman" pitchFamily="18" charset="0"/>
                <a:ea typeface="ＭＳ Ｐゴシック" pitchFamily="34" charset="-128"/>
              </a:defRPr>
            </a:lvl4pPr>
            <a:lvl5pPr marL="2057400" indent="-228600" eaLnBrk="0" hangingPunct="0">
              <a:spcBef>
                <a:spcPct val="30000"/>
              </a:spcBef>
              <a:defRPr sz="1200">
                <a:solidFill>
                  <a:schemeClr val="tx1"/>
                </a:solidFill>
                <a:latin typeface="Times New Roman" pitchFamily="18" charset="0"/>
                <a:ea typeface="ＭＳ Ｐゴシック" pitchFamily="34" charset="-128"/>
              </a:defRPr>
            </a:lvl5pPr>
            <a:lvl6pPr marL="2514600" indent="-228600" eaLnBrk="0" fontAlgn="base" hangingPunct="0">
              <a:spcBef>
                <a:spcPct val="30000"/>
              </a:spcBef>
              <a:spcAft>
                <a:spcPct val="0"/>
              </a:spcAft>
              <a:defRPr sz="1200">
                <a:solidFill>
                  <a:schemeClr val="tx1"/>
                </a:solidFill>
                <a:latin typeface="Times New Roman" pitchFamily="18" charset="0"/>
                <a:ea typeface="ＭＳ Ｐゴシック" pitchFamily="34" charset="-128"/>
              </a:defRPr>
            </a:lvl6pPr>
            <a:lvl7pPr marL="2971800" indent="-228600" eaLnBrk="0" fontAlgn="base" hangingPunct="0">
              <a:spcBef>
                <a:spcPct val="30000"/>
              </a:spcBef>
              <a:spcAft>
                <a:spcPct val="0"/>
              </a:spcAft>
              <a:defRPr sz="1200">
                <a:solidFill>
                  <a:schemeClr val="tx1"/>
                </a:solidFill>
                <a:latin typeface="Times New Roman" pitchFamily="18" charset="0"/>
                <a:ea typeface="ＭＳ Ｐゴシック" pitchFamily="34" charset="-128"/>
              </a:defRPr>
            </a:lvl7pPr>
            <a:lvl8pPr marL="3429000" indent="-228600" eaLnBrk="0" fontAlgn="base" hangingPunct="0">
              <a:spcBef>
                <a:spcPct val="30000"/>
              </a:spcBef>
              <a:spcAft>
                <a:spcPct val="0"/>
              </a:spcAft>
              <a:defRPr sz="1200">
                <a:solidFill>
                  <a:schemeClr val="tx1"/>
                </a:solidFill>
                <a:latin typeface="Times New Roman" pitchFamily="18" charset="0"/>
                <a:ea typeface="ＭＳ Ｐゴシック" pitchFamily="34" charset="-128"/>
              </a:defRPr>
            </a:lvl8pPr>
            <a:lvl9pPr marL="3886200" indent="-228600" eaLnBrk="0" fontAlgn="base" hangingPunct="0">
              <a:spcBef>
                <a:spcPct val="30000"/>
              </a:spcBef>
              <a:spcAft>
                <a:spcPct val="0"/>
              </a:spcAft>
              <a:defRPr sz="1200">
                <a:solidFill>
                  <a:schemeClr val="tx1"/>
                </a:solidFill>
                <a:latin typeface="Times New Roman" pitchFamily="18" charset="0"/>
                <a:ea typeface="ＭＳ Ｐゴシック" pitchFamily="34" charset="-128"/>
              </a:defRPr>
            </a:lvl9pPr>
          </a:lstStyle>
          <a:p>
            <a:pPr eaLnBrk="1" hangingPunct="1">
              <a:spcBef>
                <a:spcPct val="0"/>
              </a:spcBef>
            </a:pPr>
            <a:fld id="{3E54EF10-91AD-4A69-84EF-C07382016C50}" type="slidenum">
              <a:rPr lang="en-US" altLang="en-US">
                <a:solidFill>
                  <a:prstClr val="black"/>
                </a:solidFill>
                <a:cs typeface="Arial" pitchFamily="34" charset="0"/>
              </a:rPr>
              <a:pPr eaLnBrk="1" hangingPunct="1">
                <a:spcBef>
                  <a:spcPct val="0"/>
                </a:spcBef>
              </a:pPr>
              <a:t>75</a:t>
            </a:fld>
            <a:endParaRPr lang="en-US" altLang="en-US">
              <a:solidFill>
                <a:prstClr val="black"/>
              </a:solidFill>
              <a:cs typeface="Arial" pitchFamily="34" charset="0"/>
            </a:endParaRPr>
          </a:p>
        </p:txBody>
      </p:sp>
    </p:spTree>
    <p:extLst>
      <p:ext uri="{BB962C8B-B14F-4D97-AF65-F5344CB8AC3E}">
        <p14:creationId xmlns:p14="http://schemas.microsoft.com/office/powerpoint/2010/main" val="367825035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Regression</a:t>
            </a:r>
            <a:r>
              <a:rPr lang="en-US" baseline="0" dirty="0" smtClean="0"/>
              <a:t> algorithms estimate relationships between one or more predictor, or input variables and a target variable. The target variable can be continuous (linear regression) or binary (logistic).  There are many different types of regression algorithms which can be useful for prediction and feature selection.</a:t>
            </a:r>
          </a:p>
          <a:p>
            <a:endParaRPr lang="en-US" baseline="0" dirty="0" smtClean="0"/>
          </a:p>
          <a:p>
            <a:r>
              <a:rPr lang="en-US" dirty="0" smtClean="0">
                <a:latin typeface="Times New Roman" panose="02020603050405020304" pitchFamily="18" charset="0"/>
              </a:rPr>
              <a:t>A simple linear regression model can have quadratic and geometric terms, but it is still an linear regression. One multiplicative coefficient is being estimated per term.</a:t>
            </a:r>
          </a:p>
          <a:p>
            <a:endParaRPr lang="en-US" dirty="0" smtClean="0">
              <a:latin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24D6EBED-C67D-416E-8CA6-2F39602DA113}" type="slidenum">
              <a:rPr lang="en-US" altLang="en-US" smtClean="0"/>
              <a:pPr/>
              <a:t>76</a:t>
            </a:fld>
            <a:endParaRPr lang="en-US" altLang="en-US"/>
          </a:p>
        </p:txBody>
      </p:sp>
    </p:spTree>
    <p:extLst>
      <p:ext uri="{BB962C8B-B14F-4D97-AF65-F5344CB8AC3E}">
        <p14:creationId xmlns:p14="http://schemas.microsoft.com/office/powerpoint/2010/main" val="385583736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defRPr>
            </a:lvl1pPr>
            <a:lvl2pPr marL="742950" indent="-285750" eaLnBrk="0" hangingPunct="0">
              <a:defRPr sz="2400">
                <a:solidFill>
                  <a:schemeClr val="tx1"/>
                </a:solidFill>
                <a:latin typeface="Arial" panose="020B0604020202020204" pitchFamily="34" charset="0"/>
              </a:defRPr>
            </a:lvl2pPr>
            <a:lvl3pPr marL="1143000" indent="-228600" eaLnBrk="0" hangingPunct="0">
              <a:defRPr sz="2400">
                <a:solidFill>
                  <a:schemeClr val="tx1"/>
                </a:solidFill>
                <a:latin typeface="Arial" panose="020B0604020202020204" pitchFamily="34" charset="0"/>
              </a:defRPr>
            </a:lvl3pPr>
            <a:lvl4pPr marL="1600200" indent="-228600" eaLnBrk="0" hangingPunct="0">
              <a:defRPr sz="2400">
                <a:solidFill>
                  <a:schemeClr val="tx1"/>
                </a:solidFill>
                <a:latin typeface="Arial" panose="020B0604020202020204" pitchFamily="34" charset="0"/>
              </a:defRPr>
            </a:lvl4pPr>
            <a:lvl5pPr marL="2057400" indent="-228600" eaLnBrk="0" hangingPunct="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eaLnBrk="1" hangingPunct="1"/>
            <a:fld id="{33272D84-0F72-484D-8F0E-8E454B25A460}" type="slidenum">
              <a:rPr lang="en-US" sz="1200">
                <a:solidFill>
                  <a:prstClr val="black"/>
                </a:solidFill>
                <a:latin typeface="Calibri" panose="020F0502020204030204" pitchFamily="34" charset="0"/>
                <a:ea typeface="ＭＳ Ｐゴシック" panose="020B0600070205080204" pitchFamily="34" charset="-128"/>
              </a:rPr>
              <a:pPr eaLnBrk="1" hangingPunct="1"/>
              <a:t>77</a:t>
            </a:fld>
            <a:endParaRPr lang="en-US" sz="1200">
              <a:solidFill>
                <a:prstClr val="black"/>
              </a:solidFill>
              <a:latin typeface="Calibri" panose="020F0502020204030204" pitchFamily="34" charset="0"/>
              <a:ea typeface="ＭＳ Ｐゴシック" panose="020B0600070205080204" pitchFamily="34" charset="-128"/>
            </a:endParaRPr>
          </a:p>
        </p:txBody>
      </p:sp>
      <p:sp>
        <p:nvSpPr>
          <p:cNvPr id="45059"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5060"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dirty="0" smtClean="0">
                <a:latin typeface="Times New Roman" panose="02020603050405020304" pitchFamily="18" charset="0"/>
              </a:rPr>
              <a:t>While contributory</a:t>
            </a:r>
            <a:r>
              <a:rPr lang="en-US" baseline="0" dirty="0" smtClean="0">
                <a:latin typeface="Times New Roman" panose="02020603050405020304" pitchFamily="18" charset="0"/>
              </a:rPr>
              <a:t> models need to be prepared for by reducing dimensionality of your data, Regression has a built-in way of handling many variables: </a:t>
            </a:r>
            <a:r>
              <a:rPr lang="en-US" dirty="0" smtClean="0">
                <a:latin typeface="Times New Roman" panose="02020603050405020304" pitchFamily="18" charset="0"/>
              </a:rPr>
              <a:t>Growing Regression Models. </a:t>
            </a:r>
          </a:p>
          <a:p>
            <a:endParaRPr lang="en-US" dirty="0" smtClean="0">
              <a:latin typeface="Times New Roman" panose="02020603050405020304" pitchFamily="18" charset="0"/>
            </a:endParaRPr>
          </a:p>
          <a:p>
            <a:r>
              <a:rPr lang="en-US" dirty="0" smtClean="0">
                <a:latin typeface="Times New Roman" panose="02020603050405020304" pitchFamily="18" charset="0"/>
              </a:rPr>
              <a:t> Stepwise regression adds or removes one term at a time to see what terms</a:t>
            </a:r>
            <a:r>
              <a:rPr lang="en-US" baseline="0" dirty="0" smtClean="0">
                <a:latin typeface="Times New Roman" panose="02020603050405020304" pitchFamily="18" charset="0"/>
              </a:rPr>
              <a:t> are most useful in creating an effective estimator. </a:t>
            </a:r>
          </a:p>
          <a:p>
            <a:r>
              <a:rPr lang="en-US" baseline="0" dirty="0" smtClean="0">
                <a:latin typeface="Times New Roman" panose="02020603050405020304" pitchFamily="18" charset="0"/>
              </a:rPr>
              <a:t>The example shown in this table has a target variable, Y and three input variables, a, b, and c.  Consider a regular regression procedure performed with this data set. The resulting equation may look like: Y = 0a+ 1b+1c. However, if we ran a stepwise algorithm on the same dataset, the result would simply be Y = a since it will capture most of the variance in the target variable.</a:t>
            </a:r>
            <a:endParaRPr lang="en-US" dirty="0" smtClean="0">
              <a:latin typeface="Times New Roman" panose="02020603050405020304" pitchFamily="18" charset="0"/>
            </a:endParaRPr>
          </a:p>
          <a:p>
            <a:pPr eaLnBrk="1" hangingPunct="1">
              <a:spcBef>
                <a:spcPct val="0"/>
              </a:spcBef>
            </a:pPr>
            <a:endParaRPr lang="en-US" dirty="0" smtClean="0">
              <a:latin typeface="Calibri" panose="020F0502020204030204" pitchFamily="34" charset="0"/>
            </a:endParaRPr>
          </a:p>
        </p:txBody>
      </p:sp>
    </p:spTree>
    <p:extLst>
      <p:ext uri="{BB962C8B-B14F-4D97-AF65-F5344CB8AC3E}">
        <p14:creationId xmlns:p14="http://schemas.microsoft.com/office/powerpoint/2010/main" val="372595185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itchFamily="18" charset="0"/>
                <a:ea typeface="ＭＳ Ｐゴシック" pitchFamily="34" charset="-128"/>
              </a:defRPr>
            </a:lvl1pPr>
            <a:lvl2pPr marL="742950" indent="-285750" eaLnBrk="0" hangingPunct="0">
              <a:spcBef>
                <a:spcPct val="30000"/>
              </a:spcBef>
              <a:defRPr sz="1200">
                <a:solidFill>
                  <a:schemeClr val="tx1"/>
                </a:solidFill>
                <a:latin typeface="Times New Roman" pitchFamily="18" charset="0"/>
                <a:ea typeface="ＭＳ Ｐゴシック" pitchFamily="34" charset="-128"/>
              </a:defRPr>
            </a:lvl2pPr>
            <a:lvl3pPr marL="1143000" indent="-228600" eaLnBrk="0" hangingPunct="0">
              <a:spcBef>
                <a:spcPct val="30000"/>
              </a:spcBef>
              <a:defRPr sz="1200">
                <a:solidFill>
                  <a:schemeClr val="tx1"/>
                </a:solidFill>
                <a:latin typeface="Times New Roman" pitchFamily="18" charset="0"/>
                <a:ea typeface="ＭＳ Ｐゴシック" pitchFamily="34" charset="-128"/>
              </a:defRPr>
            </a:lvl3pPr>
            <a:lvl4pPr marL="1600200" indent="-228600" eaLnBrk="0" hangingPunct="0">
              <a:spcBef>
                <a:spcPct val="30000"/>
              </a:spcBef>
              <a:defRPr sz="1200">
                <a:solidFill>
                  <a:schemeClr val="tx1"/>
                </a:solidFill>
                <a:latin typeface="Times New Roman" pitchFamily="18" charset="0"/>
                <a:ea typeface="ＭＳ Ｐゴシック" pitchFamily="34" charset="-128"/>
              </a:defRPr>
            </a:lvl4pPr>
            <a:lvl5pPr marL="2057400" indent="-228600" eaLnBrk="0" hangingPunct="0">
              <a:spcBef>
                <a:spcPct val="30000"/>
              </a:spcBef>
              <a:defRPr sz="1200">
                <a:solidFill>
                  <a:schemeClr val="tx1"/>
                </a:solidFill>
                <a:latin typeface="Times New Roman" pitchFamily="18" charset="0"/>
                <a:ea typeface="ＭＳ Ｐゴシック" pitchFamily="34" charset="-128"/>
              </a:defRPr>
            </a:lvl5pPr>
            <a:lvl6pPr marL="2514600" indent="-228600" eaLnBrk="0" fontAlgn="base" hangingPunct="0">
              <a:spcBef>
                <a:spcPct val="30000"/>
              </a:spcBef>
              <a:spcAft>
                <a:spcPct val="0"/>
              </a:spcAft>
              <a:defRPr sz="1200">
                <a:solidFill>
                  <a:schemeClr val="tx1"/>
                </a:solidFill>
                <a:latin typeface="Times New Roman" pitchFamily="18" charset="0"/>
                <a:ea typeface="ＭＳ Ｐゴシック" pitchFamily="34" charset="-128"/>
              </a:defRPr>
            </a:lvl6pPr>
            <a:lvl7pPr marL="2971800" indent="-228600" eaLnBrk="0" fontAlgn="base" hangingPunct="0">
              <a:spcBef>
                <a:spcPct val="30000"/>
              </a:spcBef>
              <a:spcAft>
                <a:spcPct val="0"/>
              </a:spcAft>
              <a:defRPr sz="1200">
                <a:solidFill>
                  <a:schemeClr val="tx1"/>
                </a:solidFill>
                <a:latin typeface="Times New Roman" pitchFamily="18" charset="0"/>
                <a:ea typeface="ＭＳ Ｐゴシック" pitchFamily="34" charset="-128"/>
              </a:defRPr>
            </a:lvl7pPr>
            <a:lvl8pPr marL="3429000" indent="-228600" eaLnBrk="0" fontAlgn="base" hangingPunct="0">
              <a:spcBef>
                <a:spcPct val="30000"/>
              </a:spcBef>
              <a:spcAft>
                <a:spcPct val="0"/>
              </a:spcAft>
              <a:defRPr sz="1200">
                <a:solidFill>
                  <a:schemeClr val="tx1"/>
                </a:solidFill>
                <a:latin typeface="Times New Roman" pitchFamily="18" charset="0"/>
                <a:ea typeface="ＭＳ Ｐゴシック" pitchFamily="34" charset="-128"/>
              </a:defRPr>
            </a:lvl8pPr>
            <a:lvl9pPr marL="3886200" indent="-228600" eaLnBrk="0" fontAlgn="base" hangingPunct="0">
              <a:spcBef>
                <a:spcPct val="30000"/>
              </a:spcBef>
              <a:spcAft>
                <a:spcPct val="0"/>
              </a:spcAft>
              <a:defRPr sz="1200">
                <a:solidFill>
                  <a:schemeClr val="tx1"/>
                </a:solidFill>
                <a:latin typeface="Times New Roman" pitchFamily="18" charset="0"/>
                <a:ea typeface="ＭＳ Ｐゴシック" pitchFamily="34" charset="-128"/>
              </a:defRPr>
            </a:lvl9pPr>
          </a:lstStyle>
          <a:p>
            <a:pPr eaLnBrk="1" hangingPunct="1">
              <a:spcBef>
                <a:spcPct val="0"/>
              </a:spcBef>
            </a:pPr>
            <a:fld id="{67F843D3-3889-4A8E-8B58-A254D2F406D2}" type="slidenum">
              <a:rPr lang="en-US" altLang="en-US">
                <a:latin typeface="Calibri" pitchFamily="34" charset="0"/>
              </a:rPr>
              <a:pPr eaLnBrk="1" hangingPunct="1">
                <a:spcBef>
                  <a:spcPct val="0"/>
                </a:spcBef>
              </a:pPr>
              <a:t>78</a:t>
            </a:fld>
            <a:endParaRPr lang="en-US" altLang="en-US">
              <a:latin typeface="Calibri" pitchFamily="34" charset="0"/>
            </a:endParaRPr>
          </a:p>
        </p:txBody>
      </p:sp>
      <p:sp>
        <p:nvSpPr>
          <p:cNvPr id="61443"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44"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indent="0" algn="l" defTabSz="914400" rtl="0" eaLnBrk="0" fontAlgn="base" latinLnBrk="0" hangingPunct="0">
              <a:lnSpc>
                <a:spcPct val="100000"/>
              </a:lnSpc>
              <a:spcBef>
                <a:spcPct val="30000"/>
              </a:spcBef>
              <a:spcAft>
                <a:spcPct val="0"/>
              </a:spcAft>
              <a:buClrTx/>
              <a:buSzTx/>
              <a:buFont typeface="Monotype Sorts" charset="2"/>
              <a:buNone/>
              <a:tabLst/>
              <a:defRPr/>
            </a:pPr>
            <a:r>
              <a:rPr lang="en-US" altLang="en-US" dirty="0" smtClean="0"/>
              <a:t>Regression techniques provide</a:t>
            </a:r>
            <a:r>
              <a:rPr lang="en-US" altLang="en-US" baseline="0" dirty="0" smtClean="0"/>
              <a:t>  efficient analysis that is useful for predicting targets. Models are usually easy to interpret since we can see the coefficients for each input variable. Regression techniques can take in many predictor variables. Still, there are some weaknesses to regression modeling, and since it is such a well-known tool, we need to defend against over-use or misuse. Regression requires that we abide by several assumptions about input variables. Evaluating the model can become very complex in high dimensions.  This is because the shape of the response curve is </a:t>
            </a:r>
            <a:r>
              <a:rPr lang="en-US" altLang="en-US" sz="1200" dirty="0" smtClean="0"/>
              <a:t>necessary to choose the best model,</a:t>
            </a:r>
            <a:r>
              <a:rPr lang="en-US" altLang="en-US" sz="1200" baseline="0" dirty="0" smtClean="0"/>
              <a:t> that curve is hard to visualize at high dimensions. Regression is sensitive to outliers, and like most models, we should be wary to extrapolate.</a:t>
            </a:r>
            <a:endParaRPr lang="en-US" altLang="en-US" sz="1200" dirty="0" smtClean="0"/>
          </a:p>
          <a:p>
            <a:pPr>
              <a:buFont typeface="Monotype Sorts" charset="2"/>
              <a:buNone/>
              <a:defRPr/>
            </a:pPr>
            <a:endParaRPr lang="en-US" altLang="en-US" dirty="0" smtClean="0"/>
          </a:p>
          <a:p>
            <a:pPr>
              <a:buFont typeface="Monotype Sorts" charset="2"/>
              <a:buNone/>
              <a:defRPr/>
            </a:pPr>
            <a:endParaRPr lang="en-US" altLang="en-US" dirty="0" smtClean="0"/>
          </a:p>
          <a:p>
            <a:pPr>
              <a:buFont typeface="Monotype Sorts" charset="2"/>
              <a:buNone/>
              <a:defRPr/>
            </a:pPr>
            <a:r>
              <a:rPr lang="en-US" altLang="en-US" dirty="0" smtClean="0"/>
              <a:t>Source: http://n-steps.tetratech-ffx.com/PDF&amp;otherFiles/stat_anal_tools/regression_final.pdf</a:t>
            </a:r>
          </a:p>
        </p:txBody>
      </p:sp>
    </p:spTree>
    <p:extLst>
      <p:ext uri="{BB962C8B-B14F-4D97-AF65-F5344CB8AC3E}">
        <p14:creationId xmlns:p14="http://schemas.microsoft.com/office/powerpoint/2010/main" val="301039799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itchFamily="18" charset="0"/>
                <a:ea typeface="ＭＳ Ｐゴシック" pitchFamily="34" charset="-128"/>
              </a:defRPr>
            </a:lvl1pPr>
            <a:lvl2pPr marL="742950" indent="-285750" eaLnBrk="0" hangingPunct="0">
              <a:spcBef>
                <a:spcPct val="30000"/>
              </a:spcBef>
              <a:defRPr sz="1200">
                <a:solidFill>
                  <a:schemeClr val="tx1"/>
                </a:solidFill>
                <a:latin typeface="Times New Roman" pitchFamily="18" charset="0"/>
                <a:ea typeface="ＭＳ Ｐゴシック" pitchFamily="34" charset="-128"/>
              </a:defRPr>
            </a:lvl2pPr>
            <a:lvl3pPr marL="1143000" indent="-228600" eaLnBrk="0" hangingPunct="0">
              <a:spcBef>
                <a:spcPct val="30000"/>
              </a:spcBef>
              <a:defRPr sz="1200">
                <a:solidFill>
                  <a:schemeClr val="tx1"/>
                </a:solidFill>
                <a:latin typeface="Times New Roman" pitchFamily="18" charset="0"/>
                <a:ea typeface="ＭＳ Ｐゴシック" pitchFamily="34" charset="-128"/>
              </a:defRPr>
            </a:lvl3pPr>
            <a:lvl4pPr marL="1600200" indent="-228600" eaLnBrk="0" hangingPunct="0">
              <a:spcBef>
                <a:spcPct val="30000"/>
              </a:spcBef>
              <a:defRPr sz="1200">
                <a:solidFill>
                  <a:schemeClr val="tx1"/>
                </a:solidFill>
                <a:latin typeface="Times New Roman" pitchFamily="18" charset="0"/>
                <a:ea typeface="ＭＳ Ｐゴシック" pitchFamily="34" charset="-128"/>
              </a:defRPr>
            </a:lvl4pPr>
            <a:lvl5pPr marL="2057400" indent="-228600" eaLnBrk="0" hangingPunct="0">
              <a:spcBef>
                <a:spcPct val="30000"/>
              </a:spcBef>
              <a:defRPr sz="1200">
                <a:solidFill>
                  <a:schemeClr val="tx1"/>
                </a:solidFill>
                <a:latin typeface="Times New Roman" pitchFamily="18" charset="0"/>
                <a:ea typeface="ＭＳ Ｐゴシック" pitchFamily="34" charset="-128"/>
              </a:defRPr>
            </a:lvl5pPr>
            <a:lvl6pPr marL="2514600" indent="-228600" eaLnBrk="0" fontAlgn="base" hangingPunct="0">
              <a:spcBef>
                <a:spcPct val="30000"/>
              </a:spcBef>
              <a:spcAft>
                <a:spcPct val="0"/>
              </a:spcAft>
              <a:defRPr sz="1200">
                <a:solidFill>
                  <a:schemeClr val="tx1"/>
                </a:solidFill>
                <a:latin typeface="Times New Roman" pitchFamily="18" charset="0"/>
                <a:ea typeface="ＭＳ Ｐゴシック" pitchFamily="34" charset="-128"/>
              </a:defRPr>
            </a:lvl6pPr>
            <a:lvl7pPr marL="2971800" indent="-228600" eaLnBrk="0" fontAlgn="base" hangingPunct="0">
              <a:spcBef>
                <a:spcPct val="30000"/>
              </a:spcBef>
              <a:spcAft>
                <a:spcPct val="0"/>
              </a:spcAft>
              <a:defRPr sz="1200">
                <a:solidFill>
                  <a:schemeClr val="tx1"/>
                </a:solidFill>
                <a:latin typeface="Times New Roman" pitchFamily="18" charset="0"/>
                <a:ea typeface="ＭＳ Ｐゴシック" pitchFamily="34" charset="-128"/>
              </a:defRPr>
            </a:lvl7pPr>
            <a:lvl8pPr marL="3429000" indent="-228600" eaLnBrk="0" fontAlgn="base" hangingPunct="0">
              <a:spcBef>
                <a:spcPct val="30000"/>
              </a:spcBef>
              <a:spcAft>
                <a:spcPct val="0"/>
              </a:spcAft>
              <a:defRPr sz="1200">
                <a:solidFill>
                  <a:schemeClr val="tx1"/>
                </a:solidFill>
                <a:latin typeface="Times New Roman" pitchFamily="18" charset="0"/>
                <a:ea typeface="ＭＳ Ｐゴシック" pitchFamily="34" charset="-128"/>
              </a:defRPr>
            </a:lvl8pPr>
            <a:lvl9pPr marL="3886200" indent="-228600" eaLnBrk="0" fontAlgn="base" hangingPunct="0">
              <a:spcBef>
                <a:spcPct val="30000"/>
              </a:spcBef>
              <a:spcAft>
                <a:spcPct val="0"/>
              </a:spcAft>
              <a:defRPr sz="1200">
                <a:solidFill>
                  <a:schemeClr val="tx1"/>
                </a:solidFill>
                <a:latin typeface="Times New Roman" pitchFamily="18" charset="0"/>
                <a:ea typeface="ＭＳ Ｐゴシック" pitchFamily="34" charset="-128"/>
              </a:defRPr>
            </a:lvl9pPr>
          </a:lstStyle>
          <a:p>
            <a:pPr eaLnBrk="1" hangingPunct="1">
              <a:spcBef>
                <a:spcPct val="0"/>
              </a:spcBef>
            </a:pPr>
            <a:fld id="{51ED0A46-1932-4BD1-B143-B41F2BFB7541}" type="slidenum">
              <a:rPr lang="en-US" altLang="en-US" smtClean="0">
                <a:latin typeface="Calibri" pitchFamily="34" charset="0"/>
              </a:rPr>
              <a:pPr eaLnBrk="1" hangingPunct="1">
                <a:spcBef>
                  <a:spcPct val="0"/>
                </a:spcBef>
              </a:pPr>
              <a:t>79</a:t>
            </a:fld>
            <a:endParaRPr lang="en-US" altLang="en-US" smtClean="0">
              <a:latin typeface="Calibri" pitchFamily="34" charset="0"/>
            </a:endParaRPr>
          </a:p>
        </p:txBody>
      </p:sp>
      <p:sp>
        <p:nvSpPr>
          <p:cNvPr id="52227" name="Rectangle 2"/>
          <p:cNvSpPr>
            <a:spLocks noGrp="1" noRot="1" noChangeAspect="1" noChangeArrowheads="1" noTextEdit="1"/>
          </p:cNvSpPr>
          <p:nvPr>
            <p:ph type="sldImg"/>
          </p:nvPr>
        </p:nvSpPr>
        <p:spPr bwMode="auto">
          <a:solidFill>
            <a:srgbClr val="FFFFFF"/>
          </a:solidFill>
          <a:ln>
            <a:solidFill>
              <a:srgbClr val="000000"/>
            </a:solidFill>
            <a:miter lim="800000"/>
            <a:headEnd/>
            <a:tailEnd/>
          </a:ln>
        </p:spPr>
      </p:sp>
      <p:sp>
        <p:nvSpPr>
          <p:cNvPr id="52228" name="Rectangle 3"/>
          <p:cNvSpPr>
            <a:spLocks noGrp="1" noChangeArrowheads="1"/>
          </p:cNvSpPr>
          <p:nvPr>
            <p:ph type="body" idx="1"/>
          </p:nvPr>
        </p:nvSpPr>
        <p:spPr bwMode="auto">
          <a:solidFill>
            <a:srgbClr val="FFFFFF"/>
          </a:solidFill>
          <a:ln>
            <a:solidFill>
              <a:srgbClr val="000000"/>
            </a:solidFill>
            <a:miter lim="800000"/>
            <a:headEnd/>
            <a:tailEnd/>
          </a:ln>
        </p:spPr>
        <p:txBody>
          <a:bodyPr wrap="square" numCol="1" anchor="t" anchorCtr="0" compatLnSpc="1">
            <a:prstTxWarp prst="textNoShape">
              <a:avLst/>
            </a:prstTxWarp>
          </a:bodyPr>
          <a:lstStyle/>
          <a:p>
            <a:pPr eaLnBrk="1" hangingPunct="1">
              <a:spcBef>
                <a:spcPct val="0"/>
              </a:spcBef>
            </a:pPr>
            <a:r>
              <a:rPr lang="en-US" altLang="en-US" dirty="0" smtClean="0">
                <a:latin typeface="Calibri" pitchFamily="34" charset="0"/>
                <a:ea typeface="ＭＳ Ｐゴシック" pitchFamily="34" charset="-128"/>
              </a:rPr>
              <a:t>The term bagging is a combination of </a:t>
            </a:r>
            <a:r>
              <a:rPr lang="en-US" altLang="en-US" b="1" dirty="0" smtClean="0">
                <a:latin typeface="Calibri" pitchFamily="34" charset="0"/>
                <a:ea typeface="ＭＳ Ｐゴシック" pitchFamily="34" charset="-128"/>
              </a:rPr>
              <a:t>B</a:t>
            </a:r>
            <a:r>
              <a:rPr lang="en-US" altLang="en-US" b="0" dirty="0" smtClean="0">
                <a:latin typeface="Calibri" pitchFamily="34" charset="0"/>
                <a:ea typeface="ＭＳ Ｐゴシック" pitchFamily="34" charset="-128"/>
              </a:rPr>
              <a:t>ootstrap</a:t>
            </a:r>
            <a:r>
              <a:rPr lang="en-US" altLang="en-US" b="0" baseline="0" dirty="0" smtClean="0">
                <a:latin typeface="Calibri" pitchFamily="34" charset="0"/>
                <a:ea typeface="ＭＳ Ｐゴシック" pitchFamily="34" charset="-128"/>
              </a:rPr>
              <a:t> </a:t>
            </a:r>
            <a:r>
              <a:rPr lang="en-US" altLang="en-US" b="1" baseline="0" dirty="0" smtClean="0">
                <a:latin typeface="Calibri" pitchFamily="34" charset="0"/>
                <a:ea typeface="ＭＳ Ｐゴシック" pitchFamily="34" charset="-128"/>
              </a:rPr>
              <a:t>Agg</a:t>
            </a:r>
            <a:r>
              <a:rPr lang="en-US" altLang="en-US" b="0" baseline="0" dirty="0" smtClean="0">
                <a:latin typeface="Calibri" pitchFamily="34" charset="0"/>
                <a:ea typeface="ＭＳ Ｐゴシック" pitchFamily="34" charset="-128"/>
              </a:rPr>
              <a:t>regating. </a:t>
            </a:r>
          </a:p>
          <a:p>
            <a:pPr eaLnBrk="1" hangingPunct="1">
              <a:spcBef>
                <a:spcPct val="0"/>
              </a:spcBef>
            </a:pPr>
            <a:r>
              <a:rPr lang="en-US" altLang="en-US" b="0" baseline="0" dirty="0" smtClean="0">
                <a:latin typeface="Calibri" pitchFamily="34" charset="0"/>
                <a:ea typeface="ＭＳ Ｐゴシック" pitchFamily="34" charset="-128"/>
              </a:rPr>
              <a:t>We begin the bagging process by taking a bootstrap sample, which is just sampling (K) times with replacement. This means that each of our K samples may include data that is in the other sample(s). We then fit a model to each of these sample data sets. We will have (K) models. Running the models will give us, then, k results</a:t>
            </a:r>
          </a:p>
        </p:txBody>
      </p:sp>
    </p:spTree>
    <p:extLst>
      <p:ext uri="{BB962C8B-B14F-4D97-AF65-F5344CB8AC3E}">
        <p14:creationId xmlns:p14="http://schemas.microsoft.com/office/powerpoint/2010/main" val="102279553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itchFamily="18" charset="0"/>
                <a:ea typeface="ＭＳ Ｐゴシック" pitchFamily="34" charset="-128"/>
              </a:defRPr>
            </a:lvl1pPr>
            <a:lvl2pPr marL="742950" indent="-285750" eaLnBrk="0" hangingPunct="0">
              <a:spcBef>
                <a:spcPct val="30000"/>
              </a:spcBef>
              <a:defRPr sz="1200">
                <a:solidFill>
                  <a:schemeClr val="tx1"/>
                </a:solidFill>
                <a:latin typeface="Times New Roman" pitchFamily="18" charset="0"/>
                <a:ea typeface="ＭＳ Ｐゴシック" pitchFamily="34" charset="-128"/>
              </a:defRPr>
            </a:lvl2pPr>
            <a:lvl3pPr marL="1143000" indent="-228600" eaLnBrk="0" hangingPunct="0">
              <a:spcBef>
                <a:spcPct val="30000"/>
              </a:spcBef>
              <a:defRPr sz="1200">
                <a:solidFill>
                  <a:schemeClr val="tx1"/>
                </a:solidFill>
                <a:latin typeface="Times New Roman" pitchFamily="18" charset="0"/>
                <a:ea typeface="ＭＳ Ｐゴシック" pitchFamily="34" charset="-128"/>
              </a:defRPr>
            </a:lvl3pPr>
            <a:lvl4pPr marL="1600200" indent="-228600" eaLnBrk="0" hangingPunct="0">
              <a:spcBef>
                <a:spcPct val="30000"/>
              </a:spcBef>
              <a:defRPr sz="1200">
                <a:solidFill>
                  <a:schemeClr val="tx1"/>
                </a:solidFill>
                <a:latin typeface="Times New Roman" pitchFamily="18" charset="0"/>
                <a:ea typeface="ＭＳ Ｐゴシック" pitchFamily="34" charset="-128"/>
              </a:defRPr>
            </a:lvl4pPr>
            <a:lvl5pPr marL="2057400" indent="-228600" eaLnBrk="0" hangingPunct="0">
              <a:spcBef>
                <a:spcPct val="30000"/>
              </a:spcBef>
              <a:defRPr sz="1200">
                <a:solidFill>
                  <a:schemeClr val="tx1"/>
                </a:solidFill>
                <a:latin typeface="Times New Roman" pitchFamily="18" charset="0"/>
                <a:ea typeface="ＭＳ Ｐゴシック" pitchFamily="34" charset="-128"/>
              </a:defRPr>
            </a:lvl5pPr>
            <a:lvl6pPr marL="2514600" indent="-228600" eaLnBrk="0" fontAlgn="base" hangingPunct="0">
              <a:spcBef>
                <a:spcPct val="30000"/>
              </a:spcBef>
              <a:spcAft>
                <a:spcPct val="0"/>
              </a:spcAft>
              <a:defRPr sz="1200">
                <a:solidFill>
                  <a:schemeClr val="tx1"/>
                </a:solidFill>
                <a:latin typeface="Times New Roman" pitchFamily="18" charset="0"/>
                <a:ea typeface="ＭＳ Ｐゴシック" pitchFamily="34" charset="-128"/>
              </a:defRPr>
            </a:lvl6pPr>
            <a:lvl7pPr marL="2971800" indent="-228600" eaLnBrk="0" fontAlgn="base" hangingPunct="0">
              <a:spcBef>
                <a:spcPct val="30000"/>
              </a:spcBef>
              <a:spcAft>
                <a:spcPct val="0"/>
              </a:spcAft>
              <a:defRPr sz="1200">
                <a:solidFill>
                  <a:schemeClr val="tx1"/>
                </a:solidFill>
                <a:latin typeface="Times New Roman" pitchFamily="18" charset="0"/>
                <a:ea typeface="ＭＳ Ｐゴシック" pitchFamily="34" charset="-128"/>
              </a:defRPr>
            </a:lvl7pPr>
            <a:lvl8pPr marL="3429000" indent="-228600" eaLnBrk="0" fontAlgn="base" hangingPunct="0">
              <a:spcBef>
                <a:spcPct val="30000"/>
              </a:spcBef>
              <a:spcAft>
                <a:spcPct val="0"/>
              </a:spcAft>
              <a:defRPr sz="1200">
                <a:solidFill>
                  <a:schemeClr val="tx1"/>
                </a:solidFill>
                <a:latin typeface="Times New Roman" pitchFamily="18" charset="0"/>
                <a:ea typeface="ＭＳ Ｐゴシック" pitchFamily="34" charset="-128"/>
              </a:defRPr>
            </a:lvl8pPr>
            <a:lvl9pPr marL="3886200" indent="-228600" eaLnBrk="0" fontAlgn="base" hangingPunct="0">
              <a:spcBef>
                <a:spcPct val="30000"/>
              </a:spcBef>
              <a:spcAft>
                <a:spcPct val="0"/>
              </a:spcAft>
              <a:defRPr sz="1200">
                <a:solidFill>
                  <a:schemeClr val="tx1"/>
                </a:solidFill>
                <a:latin typeface="Times New Roman" pitchFamily="18" charset="0"/>
                <a:ea typeface="ＭＳ Ｐゴシック" pitchFamily="34" charset="-128"/>
              </a:defRPr>
            </a:lvl9pPr>
          </a:lstStyle>
          <a:p>
            <a:pPr eaLnBrk="1" hangingPunct="1">
              <a:spcBef>
                <a:spcPct val="0"/>
              </a:spcBef>
            </a:pPr>
            <a:fld id="{51ED0A46-1932-4BD1-B143-B41F2BFB7541}" type="slidenum">
              <a:rPr lang="en-US" altLang="en-US" smtClean="0">
                <a:latin typeface="Calibri" pitchFamily="34" charset="0"/>
              </a:rPr>
              <a:pPr eaLnBrk="1" hangingPunct="1">
                <a:spcBef>
                  <a:spcPct val="0"/>
                </a:spcBef>
              </a:pPr>
              <a:t>80</a:t>
            </a:fld>
            <a:endParaRPr lang="en-US" altLang="en-US" smtClean="0">
              <a:latin typeface="Calibri" pitchFamily="34" charset="0"/>
            </a:endParaRPr>
          </a:p>
        </p:txBody>
      </p:sp>
      <p:sp>
        <p:nvSpPr>
          <p:cNvPr id="52227" name="Rectangle 2"/>
          <p:cNvSpPr>
            <a:spLocks noGrp="1" noRot="1" noChangeAspect="1" noChangeArrowheads="1" noTextEdit="1"/>
          </p:cNvSpPr>
          <p:nvPr>
            <p:ph type="sldImg"/>
          </p:nvPr>
        </p:nvSpPr>
        <p:spPr bwMode="auto">
          <a:solidFill>
            <a:srgbClr val="FFFFFF"/>
          </a:solidFill>
          <a:ln>
            <a:solidFill>
              <a:srgbClr val="000000"/>
            </a:solidFill>
            <a:miter lim="800000"/>
            <a:headEnd/>
            <a:tailEnd/>
          </a:ln>
        </p:spPr>
      </p:sp>
      <p:sp>
        <p:nvSpPr>
          <p:cNvPr id="52228" name="Rectangle 3"/>
          <p:cNvSpPr>
            <a:spLocks noGrp="1" noChangeArrowheads="1"/>
          </p:cNvSpPr>
          <p:nvPr>
            <p:ph type="body" idx="1"/>
          </p:nvPr>
        </p:nvSpPr>
        <p:spPr bwMode="auto">
          <a:solidFill>
            <a:srgbClr val="FFFFFF"/>
          </a:solidFill>
          <a:ln>
            <a:solidFill>
              <a:srgbClr val="000000"/>
            </a:solidFill>
            <a:miter lim="800000"/>
            <a:headEnd/>
            <a:tailEnd/>
          </a:ln>
        </p:spPr>
        <p:txBody>
          <a:bodyPr wrap="square" numCol="1" anchor="t" anchorCtr="0" compatLnSpc="1">
            <a:prstTxWarp prst="textNoShape">
              <a:avLst/>
            </a:prstTxWarp>
          </a:bodyPr>
          <a:lstStyle/>
          <a:p>
            <a:pPr eaLnBrk="1" hangingPunct="1">
              <a:spcBef>
                <a:spcPct val="0"/>
              </a:spcBef>
            </a:pPr>
            <a:r>
              <a:rPr lang="en-US" altLang="en-US" b="0" baseline="0" dirty="0" smtClean="0">
                <a:latin typeface="Calibri" pitchFamily="34" charset="0"/>
                <a:ea typeface="ＭＳ Ｐゴシック" pitchFamily="34" charset="-128"/>
              </a:rPr>
              <a:t>The final step of Bagging is averaging the predictions of the models. If we’re doing a classification problem, then the final result will be a majority vote of the classification results of the K models. If it’s a regression, or otherwise continuous prediction algorithm, the final result will be an average of each of the K results.</a:t>
            </a:r>
          </a:p>
          <a:p>
            <a:pPr eaLnBrk="1" hangingPunct="1">
              <a:spcBef>
                <a:spcPct val="0"/>
              </a:spcBef>
            </a:pPr>
            <a:endParaRPr lang="en-US" altLang="en-US" b="0" baseline="0" dirty="0" smtClean="0">
              <a:latin typeface="Calibri" pitchFamily="34" charset="0"/>
              <a:ea typeface="ＭＳ Ｐゴシック" pitchFamily="34" charset="-128"/>
            </a:endParaRPr>
          </a:p>
          <a:p>
            <a:pPr eaLnBrk="1" hangingPunct="1">
              <a:spcBef>
                <a:spcPct val="0"/>
              </a:spcBef>
            </a:pPr>
            <a:r>
              <a:rPr lang="en-US" altLang="en-US" b="0" baseline="0" dirty="0" smtClean="0">
                <a:latin typeface="Calibri" pitchFamily="34" charset="0"/>
                <a:ea typeface="ＭＳ Ｐゴシック" pitchFamily="34" charset="-128"/>
              </a:rPr>
              <a:t>Bagging improves accuracy by decreasing overall variance of the model. It is great for unstable classifiers like CART, that may change significantly with small changes in the data set.</a:t>
            </a:r>
          </a:p>
          <a:p>
            <a:pPr eaLnBrk="1" hangingPunct="1">
              <a:spcBef>
                <a:spcPct val="0"/>
              </a:spcBef>
            </a:pPr>
            <a:endParaRPr lang="en-US" altLang="en-US" b="0" baseline="0" dirty="0" smtClean="0">
              <a:latin typeface="Calibri" pitchFamily="34" charset="0"/>
              <a:ea typeface="ＭＳ Ｐゴシック" pitchFamily="34" charset="-128"/>
            </a:endParaRPr>
          </a:p>
          <a:p>
            <a:pPr>
              <a:spcBef>
                <a:spcPts val="580"/>
              </a:spcBef>
              <a:defRPr/>
            </a:pPr>
            <a:r>
              <a:rPr lang="en-US" i="1" dirty="0" smtClean="0"/>
              <a:t>Bootstrapping simulates the stream of infinite data sets in a bias-variance decomposition. </a:t>
            </a:r>
            <a:r>
              <a:rPr lang="en-US" i="0" dirty="0" smtClean="0"/>
              <a:t>–</a:t>
            </a:r>
            <a:r>
              <a:rPr lang="en-US" i="0" dirty="0" err="1" smtClean="0"/>
              <a:t>Breiman</a:t>
            </a:r>
            <a:r>
              <a:rPr lang="en-US" i="0" baseline="0" dirty="0" smtClean="0"/>
              <a:t> 1996</a:t>
            </a:r>
            <a:endParaRPr lang="en-US" i="0" dirty="0" smtClean="0"/>
          </a:p>
          <a:p>
            <a:pPr>
              <a:spcBef>
                <a:spcPts val="580"/>
              </a:spcBef>
              <a:defRPr/>
            </a:pPr>
            <a:endParaRPr lang="en-US" i="1" dirty="0" smtClean="0"/>
          </a:p>
          <a:p>
            <a:pPr>
              <a:spcBef>
                <a:spcPts val="580"/>
              </a:spcBef>
              <a:defRPr/>
            </a:pPr>
            <a:r>
              <a:rPr lang="en-US" dirty="0" smtClean="0"/>
              <a:t>For more information see:</a:t>
            </a:r>
            <a:r>
              <a:rPr lang="en-US" baseline="0" dirty="0" smtClean="0"/>
              <a:t> </a:t>
            </a:r>
            <a:r>
              <a:rPr lang="en-US" dirty="0" err="1" smtClean="0"/>
              <a:t>Breiman</a:t>
            </a:r>
            <a:r>
              <a:rPr lang="en-US" dirty="0" smtClean="0"/>
              <a:t>, Leo, </a:t>
            </a:r>
            <a:r>
              <a:rPr lang="en-US" i="1" dirty="0" smtClean="0"/>
              <a:t>Bagging Predictors.</a:t>
            </a:r>
            <a:r>
              <a:rPr lang="en-US" i="1" baseline="0" dirty="0" smtClean="0"/>
              <a:t> </a:t>
            </a:r>
            <a:r>
              <a:rPr lang="en-US" i="0" baseline="0" dirty="0" smtClean="0"/>
              <a:t>University of California at Berkley, Department of Statistics Technical Report No. 421, </a:t>
            </a:r>
            <a:r>
              <a:rPr lang="en-US" i="0" dirty="0" smtClean="0"/>
              <a:t>1</a:t>
            </a:r>
            <a:r>
              <a:rPr lang="en-US" dirty="0" smtClean="0"/>
              <a:t>994</a:t>
            </a:r>
          </a:p>
          <a:p>
            <a:pPr>
              <a:spcBef>
                <a:spcPts val="580"/>
              </a:spcBef>
              <a:defRPr/>
            </a:pPr>
            <a:r>
              <a:rPr lang="en-US" dirty="0" smtClean="0"/>
              <a:t>http://statistics.berkeley.edu/sites/default/files/tech-reports/421.pdf</a:t>
            </a:r>
          </a:p>
          <a:p>
            <a:pPr eaLnBrk="1" hangingPunct="1">
              <a:spcBef>
                <a:spcPct val="0"/>
              </a:spcBef>
            </a:pPr>
            <a:endParaRPr lang="en-US" altLang="en-US" dirty="0" smtClean="0">
              <a:latin typeface="Calibri" pitchFamily="34" charset="0"/>
              <a:ea typeface="ＭＳ Ｐゴシック" pitchFamily="34" charset="-128"/>
            </a:endParaRPr>
          </a:p>
        </p:txBody>
      </p:sp>
    </p:spTree>
    <p:extLst>
      <p:ext uri="{BB962C8B-B14F-4D97-AF65-F5344CB8AC3E}">
        <p14:creationId xmlns:p14="http://schemas.microsoft.com/office/powerpoint/2010/main" val="164497867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Add your model descriptions</a:t>
            </a:r>
            <a:r>
              <a:rPr lang="en-US" baseline="0" dirty="0" smtClean="0"/>
              <a:t> into your project document or elsewhere</a:t>
            </a:r>
          </a:p>
          <a:p>
            <a:r>
              <a:rPr lang="en-US" baseline="0" dirty="0" smtClean="0"/>
              <a:t>Like the project document, this is a living documentation of your ongoing work</a:t>
            </a:r>
          </a:p>
          <a:p>
            <a:endParaRPr lang="en-US" baseline="0" dirty="0" smtClean="0"/>
          </a:p>
          <a:p>
            <a:r>
              <a:rPr lang="en-US" dirty="0" smtClean="0"/>
              <a:t>Return to your records</a:t>
            </a:r>
            <a:r>
              <a:rPr lang="en-US" baseline="0" dirty="0" smtClean="0"/>
              <a:t> from Business Understanding and recall what your data mining goals and requirements are. Cross-check your proposed modeling techniques.</a:t>
            </a:r>
          </a:p>
          <a:p>
            <a:endParaRPr lang="en-US" dirty="0" smtClean="0"/>
          </a:p>
          <a:p>
            <a:r>
              <a:rPr lang="en-US" dirty="0" smtClean="0"/>
              <a:t>Return to Data</a:t>
            </a:r>
            <a:r>
              <a:rPr lang="en-US" baseline="0" dirty="0" smtClean="0"/>
              <a:t> Preparation: Is your data in the correct format for the models you are considering to use? You may need to return and reformat data </a:t>
            </a:r>
          </a:p>
          <a:p>
            <a:pPr marL="171450" indent="-171450">
              <a:buFont typeface="Arial" panose="020B0604020202020204" pitchFamily="34" charset="0"/>
              <a:buChar char="•"/>
            </a:pPr>
            <a:r>
              <a:rPr lang="en-US" baseline="0" dirty="0" smtClean="0"/>
              <a:t>Missing values</a:t>
            </a:r>
          </a:p>
          <a:p>
            <a:pPr marL="171450" indent="-171450">
              <a:buFont typeface="Arial" panose="020B0604020202020204" pitchFamily="34" charset="0"/>
              <a:buChar char="•"/>
            </a:pPr>
            <a:r>
              <a:rPr lang="en-US" baseline="0" dirty="0" smtClean="0"/>
              <a:t>Categorical variables</a:t>
            </a:r>
          </a:p>
          <a:p>
            <a:endParaRPr lang="en-US" dirty="0"/>
          </a:p>
        </p:txBody>
      </p:sp>
      <p:sp>
        <p:nvSpPr>
          <p:cNvPr id="4" name="Slide Number Placeholder 3"/>
          <p:cNvSpPr>
            <a:spLocks noGrp="1"/>
          </p:cNvSpPr>
          <p:nvPr>
            <p:ph type="sldNum" sz="quarter" idx="10"/>
          </p:nvPr>
        </p:nvSpPr>
        <p:spPr/>
        <p:txBody>
          <a:bodyPr/>
          <a:lstStyle/>
          <a:p>
            <a:fld id="{24D6EBED-C67D-416E-8CA6-2F39602DA113}" type="slidenum">
              <a:rPr lang="en-US" altLang="en-US" smtClean="0"/>
              <a:pPr/>
              <a:t>81</a:t>
            </a:fld>
            <a:endParaRPr lang="en-US" altLang="en-US"/>
          </a:p>
        </p:txBody>
      </p:sp>
    </p:spTree>
    <p:extLst>
      <p:ext uri="{BB962C8B-B14F-4D97-AF65-F5344CB8AC3E}">
        <p14:creationId xmlns:p14="http://schemas.microsoft.com/office/powerpoint/2010/main" val="35451566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Free statistics and graphics environment that blurs the distinction between users and programmers</a:t>
            </a:r>
          </a:p>
          <a:p>
            <a:endParaRPr lang="en-US" dirty="0" smtClean="0"/>
          </a:p>
          <a:p>
            <a:r>
              <a:rPr lang="en-US" dirty="0" smtClean="0"/>
              <a:t>A system for interactive data analysis – queries,</a:t>
            </a:r>
            <a:r>
              <a:rPr lang="en-US" baseline="0" dirty="0" smtClean="0"/>
              <a:t> summaries, table views, graphical displays, outputs</a:t>
            </a:r>
            <a:endParaRPr lang="en-US" dirty="0" smtClean="0"/>
          </a:p>
          <a:p>
            <a:endParaRPr lang="en-US" dirty="0" smtClean="0"/>
          </a:p>
          <a:p>
            <a:r>
              <a:rPr lang="en-US" dirty="0" smtClean="0"/>
              <a:t>High level programming language – scripts and functions that can be repeated</a:t>
            </a:r>
          </a:p>
          <a:p>
            <a:endParaRPr lang="en-US" dirty="0" smtClean="0"/>
          </a:p>
          <a:p>
            <a:r>
              <a:rPr lang="en-US" dirty="0" smtClean="0"/>
              <a:t>Good system for rapid development of statistical applications (time is money!)</a:t>
            </a:r>
          </a:p>
        </p:txBody>
      </p:sp>
      <p:sp>
        <p:nvSpPr>
          <p:cNvPr id="4" name="Slide Number Placeholder 3"/>
          <p:cNvSpPr>
            <a:spLocks noGrp="1"/>
          </p:cNvSpPr>
          <p:nvPr>
            <p:ph type="sldNum" sz="quarter" idx="10"/>
          </p:nvPr>
        </p:nvSpPr>
        <p:spPr/>
        <p:txBody>
          <a:bodyPr/>
          <a:lstStyle/>
          <a:p>
            <a:fld id="{A1459F39-B369-5D4F-BF58-1D2147E97383}" type="slidenum">
              <a:rPr lang="en-US" smtClean="0"/>
              <a:t>10</a:t>
            </a:fld>
            <a:endParaRPr lang="en-US"/>
          </a:p>
        </p:txBody>
      </p:sp>
    </p:spTree>
    <p:extLst>
      <p:ext uri="{BB962C8B-B14F-4D97-AF65-F5344CB8AC3E}">
        <p14:creationId xmlns:p14="http://schemas.microsoft.com/office/powerpoint/2010/main" val="158750016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smtClean="0"/>
              <a:t>During the model assessment part of the modeling process, we will compare</a:t>
            </a:r>
            <a:r>
              <a:rPr lang="en-US" baseline="0" dirty="0" smtClean="0"/>
              <a:t> our model using m</a:t>
            </a:r>
            <a:r>
              <a:rPr lang="en-US" dirty="0" smtClean="0"/>
              <a:t>easurements established</a:t>
            </a:r>
            <a:r>
              <a:rPr lang="en-US" baseline="0" dirty="0" smtClean="0"/>
              <a:t> in our </a:t>
            </a:r>
            <a:r>
              <a:rPr lang="en-US" dirty="0" smtClean="0"/>
              <a:t>test design. This is to address the Technical and Statistical success of our model. We will address the Business</a:t>
            </a:r>
            <a:r>
              <a:rPr lang="en-US" baseline="0" dirty="0" smtClean="0"/>
              <a:t> Measures in the next Phase</a:t>
            </a:r>
            <a:endParaRPr lang="en-US" dirty="0" smtClean="0"/>
          </a:p>
          <a:p>
            <a:pPr marL="171450" indent="-171450">
              <a:buFont typeface="Arial" panose="020B0604020202020204" pitchFamily="34" charset="0"/>
              <a:buChar char="•"/>
            </a:pPr>
            <a:r>
              <a:rPr lang="en-US" dirty="0" smtClean="0"/>
              <a:t>Now assess the model using them. We may need to adjust the model’s options according to how well the fit is for our validation and test data.</a:t>
            </a:r>
          </a:p>
          <a:p>
            <a:pPr marL="171450" indent="-171450">
              <a:buFont typeface="Arial" panose="020B0604020202020204" pitchFamily="34" charset="0"/>
              <a:buChar char="•"/>
            </a:pPr>
            <a:r>
              <a:rPr lang="en-US" dirty="0" smtClean="0"/>
              <a:t>What is the stopping point? </a:t>
            </a:r>
            <a:r>
              <a:rPr lang="en-US" dirty="0" smtClean="0">
                <a:sym typeface="Wingdings" panose="05000000000000000000" pitchFamily="2" charset="2"/>
              </a:rPr>
              <a:t> slide from john</a:t>
            </a:r>
          </a:p>
          <a:p>
            <a:pPr marL="171450" indent="-171450">
              <a:buFont typeface="Arial" panose="020B0604020202020204" pitchFamily="34" charset="0"/>
              <a:buChar char="•"/>
            </a:pPr>
            <a:r>
              <a:rPr lang="en-US" dirty="0" smtClean="0">
                <a:sym typeface="Wingdings" panose="05000000000000000000" pitchFamily="2" charset="2"/>
              </a:rPr>
              <a:t>Measurements</a:t>
            </a:r>
            <a:r>
              <a:rPr lang="en-US" baseline="0" dirty="0" smtClean="0">
                <a:sym typeface="Wingdings" panose="05000000000000000000" pitchFamily="2" charset="2"/>
              </a:rPr>
              <a:t> </a:t>
            </a:r>
            <a:r>
              <a:rPr lang="en-US" dirty="0" smtClean="0"/>
              <a:t>assessing:</a:t>
            </a:r>
            <a:r>
              <a:rPr lang="en-US" baseline="0" dirty="0" smtClean="0"/>
              <a:t> lift, goodness-of-fit, </a:t>
            </a:r>
            <a:r>
              <a:rPr lang="en-US" dirty="0" smtClean="0"/>
              <a:t>residual</a:t>
            </a:r>
            <a:r>
              <a:rPr lang="en-US" baseline="0" dirty="0" smtClean="0"/>
              <a:t> statistics</a:t>
            </a:r>
          </a:p>
          <a:p>
            <a:pPr marL="628650" lvl="1" indent="-171450">
              <a:buFont typeface="Arial" panose="020B0604020202020204" pitchFamily="34" charset="0"/>
              <a:buChar char="•"/>
            </a:pPr>
            <a:r>
              <a:rPr lang="en-US" dirty="0" smtClean="0"/>
              <a:t>some reward for complexity and some punish for complexity</a:t>
            </a:r>
          </a:p>
          <a:p>
            <a:pPr marL="0" indent="0">
              <a:buFont typeface="Arial" panose="020B0604020202020204" pitchFamily="34" charset="0"/>
              <a:buNone/>
            </a:pPr>
            <a:endParaRPr lang="en-US" sz="1200" b="0" i="1" kern="1200" dirty="0" smtClean="0">
              <a:solidFill>
                <a:schemeClr val="tx1"/>
              </a:solidFill>
              <a:effectLst/>
              <a:latin typeface="Times New Roman"/>
              <a:ea typeface="ＭＳ Ｐゴシック" charset="0"/>
              <a:cs typeface="ＭＳ Ｐゴシック" charset="0"/>
            </a:endParaRPr>
          </a:p>
          <a:p>
            <a:pPr marL="0" indent="0">
              <a:buFont typeface="Arial" panose="020B0604020202020204" pitchFamily="34" charset="0"/>
              <a:buNone/>
            </a:pPr>
            <a:r>
              <a:rPr lang="en-US" sz="1200" b="0" i="0" kern="1200" dirty="0" smtClean="0">
                <a:solidFill>
                  <a:schemeClr val="tx1"/>
                </a:solidFill>
                <a:effectLst/>
                <a:latin typeface="Times New Roman"/>
                <a:ea typeface="ＭＳ Ｐゴシック" charset="0"/>
                <a:cs typeface="ＭＳ Ｐゴシック" charset="0"/>
              </a:rPr>
              <a:t>For</a:t>
            </a:r>
            <a:r>
              <a:rPr lang="en-US" sz="1200" b="0" i="0" kern="1200" baseline="0" dirty="0" smtClean="0">
                <a:solidFill>
                  <a:schemeClr val="tx1"/>
                </a:solidFill>
                <a:effectLst/>
                <a:latin typeface="Times New Roman"/>
                <a:ea typeface="ＭＳ Ｐゴシック" charset="0"/>
                <a:cs typeface="ＭＳ Ｐゴシック" charset="0"/>
              </a:rPr>
              <a:t> more information see: </a:t>
            </a:r>
            <a:r>
              <a:rPr lang="en-US" sz="1200" b="0" i="1" kern="1200" dirty="0" smtClean="0">
                <a:solidFill>
                  <a:schemeClr val="tx1"/>
                </a:solidFill>
                <a:effectLst/>
                <a:latin typeface="Times New Roman"/>
                <a:ea typeface="ＭＳ Ｐゴシック" charset="0"/>
                <a:cs typeface="ＭＳ Ｐゴシック" charset="0"/>
              </a:rPr>
              <a:t>An Introduction to Statistical Learning: With Applications in R - by Gareth James, Trevor Hastie, Robert </a:t>
            </a:r>
            <a:r>
              <a:rPr lang="en-US" sz="1200" b="0" i="1" kern="1200" dirty="0" err="1" smtClean="0">
                <a:solidFill>
                  <a:schemeClr val="tx1"/>
                </a:solidFill>
                <a:effectLst/>
                <a:latin typeface="Times New Roman"/>
                <a:ea typeface="ＭＳ Ｐゴシック" charset="0"/>
                <a:cs typeface="ＭＳ Ｐゴシック" charset="0"/>
              </a:rPr>
              <a:t>Tibshirani</a:t>
            </a:r>
            <a:r>
              <a:rPr lang="en-US" sz="1200" b="0" i="1" kern="1200" dirty="0" smtClean="0">
                <a:solidFill>
                  <a:schemeClr val="tx1"/>
                </a:solidFill>
                <a:effectLst/>
                <a:latin typeface="Times New Roman"/>
                <a:ea typeface="ＭＳ Ｐゴシック" charset="0"/>
                <a:cs typeface="ＭＳ Ｐゴシック" charset="0"/>
              </a:rPr>
              <a:t>, Daniela Witten</a:t>
            </a:r>
            <a:endParaRPr lang="en-US" dirty="0" smtClean="0"/>
          </a:p>
          <a:p>
            <a:pPr marL="342900" indent="-34290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24D6EBED-C67D-416E-8CA6-2F39602DA113}" type="slidenum">
              <a:rPr lang="en-US" altLang="en-US" smtClean="0"/>
              <a:pPr/>
              <a:t>82</a:t>
            </a:fld>
            <a:endParaRPr lang="en-US" altLang="en-US"/>
          </a:p>
        </p:txBody>
      </p:sp>
    </p:spTree>
    <p:extLst>
      <p:ext uri="{BB962C8B-B14F-4D97-AF65-F5344CB8AC3E}">
        <p14:creationId xmlns:p14="http://schemas.microsoft.com/office/powerpoint/2010/main" val="3486213818"/>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itchFamily="18" charset="0"/>
                <a:ea typeface="ＭＳ Ｐゴシック" pitchFamily="34" charset="-128"/>
              </a:defRPr>
            </a:lvl1pPr>
            <a:lvl2pPr marL="731731" indent="-281435">
              <a:spcBef>
                <a:spcPct val="30000"/>
              </a:spcBef>
              <a:defRPr sz="1200">
                <a:solidFill>
                  <a:schemeClr val="tx1"/>
                </a:solidFill>
                <a:latin typeface="Times New Roman" pitchFamily="18" charset="0"/>
                <a:ea typeface="ＭＳ Ｐゴシック" pitchFamily="34" charset="-128"/>
              </a:defRPr>
            </a:lvl2pPr>
            <a:lvl3pPr marL="1125741" indent="-225148">
              <a:spcBef>
                <a:spcPct val="30000"/>
              </a:spcBef>
              <a:defRPr sz="1200">
                <a:solidFill>
                  <a:schemeClr val="tx1"/>
                </a:solidFill>
                <a:latin typeface="Times New Roman" pitchFamily="18" charset="0"/>
                <a:ea typeface="ＭＳ Ｐゴシック" pitchFamily="34" charset="-128"/>
              </a:defRPr>
            </a:lvl3pPr>
            <a:lvl4pPr marL="1576037" indent="-225148">
              <a:spcBef>
                <a:spcPct val="30000"/>
              </a:spcBef>
              <a:defRPr sz="1200">
                <a:solidFill>
                  <a:schemeClr val="tx1"/>
                </a:solidFill>
                <a:latin typeface="Times New Roman" pitchFamily="18" charset="0"/>
                <a:ea typeface="ＭＳ Ｐゴシック" pitchFamily="34" charset="-128"/>
              </a:defRPr>
            </a:lvl4pPr>
            <a:lvl5pPr marL="2026333" indent="-225148">
              <a:spcBef>
                <a:spcPct val="30000"/>
              </a:spcBef>
              <a:defRPr sz="1200">
                <a:solidFill>
                  <a:schemeClr val="tx1"/>
                </a:solidFill>
                <a:latin typeface="Times New Roman" pitchFamily="18" charset="0"/>
                <a:ea typeface="ＭＳ Ｐゴシック" pitchFamily="34" charset="-128"/>
              </a:defRPr>
            </a:lvl5pPr>
            <a:lvl6pPr marL="2476630" indent="-225148" eaLnBrk="0" fontAlgn="base" hangingPunct="0">
              <a:spcBef>
                <a:spcPct val="30000"/>
              </a:spcBef>
              <a:spcAft>
                <a:spcPct val="0"/>
              </a:spcAft>
              <a:defRPr sz="1200">
                <a:solidFill>
                  <a:schemeClr val="tx1"/>
                </a:solidFill>
                <a:latin typeface="Times New Roman" pitchFamily="18" charset="0"/>
                <a:ea typeface="ＭＳ Ｐゴシック" pitchFamily="34" charset="-128"/>
              </a:defRPr>
            </a:lvl6pPr>
            <a:lvl7pPr marL="2926926" indent="-225148" eaLnBrk="0" fontAlgn="base" hangingPunct="0">
              <a:spcBef>
                <a:spcPct val="30000"/>
              </a:spcBef>
              <a:spcAft>
                <a:spcPct val="0"/>
              </a:spcAft>
              <a:defRPr sz="1200">
                <a:solidFill>
                  <a:schemeClr val="tx1"/>
                </a:solidFill>
                <a:latin typeface="Times New Roman" pitchFamily="18" charset="0"/>
                <a:ea typeface="ＭＳ Ｐゴシック" pitchFamily="34" charset="-128"/>
              </a:defRPr>
            </a:lvl7pPr>
            <a:lvl8pPr marL="3377222" indent="-225148" eaLnBrk="0" fontAlgn="base" hangingPunct="0">
              <a:spcBef>
                <a:spcPct val="30000"/>
              </a:spcBef>
              <a:spcAft>
                <a:spcPct val="0"/>
              </a:spcAft>
              <a:defRPr sz="1200">
                <a:solidFill>
                  <a:schemeClr val="tx1"/>
                </a:solidFill>
                <a:latin typeface="Times New Roman" pitchFamily="18" charset="0"/>
                <a:ea typeface="ＭＳ Ｐゴシック" pitchFamily="34" charset="-128"/>
              </a:defRPr>
            </a:lvl8pPr>
            <a:lvl9pPr marL="3827518" indent="-225148" eaLnBrk="0" fontAlgn="base" hangingPunct="0">
              <a:spcBef>
                <a:spcPct val="30000"/>
              </a:spcBef>
              <a:spcAft>
                <a:spcPct val="0"/>
              </a:spcAft>
              <a:defRPr sz="1200">
                <a:solidFill>
                  <a:schemeClr val="tx1"/>
                </a:solidFill>
                <a:latin typeface="Times New Roman" pitchFamily="18" charset="0"/>
                <a:ea typeface="ＭＳ Ｐゴシック" pitchFamily="34" charset="-128"/>
              </a:defRPr>
            </a:lvl9pPr>
          </a:lstStyle>
          <a:p>
            <a:pPr>
              <a:spcBef>
                <a:spcPct val="0"/>
              </a:spcBef>
            </a:pPr>
            <a:fld id="{D0379332-7A02-479C-8D61-B4847B2D8222}" type="slidenum">
              <a:rPr lang="en-US" altLang="en-US">
                <a:solidFill>
                  <a:prstClr val="black"/>
                </a:solidFill>
                <a:latin typeface="Calibri" pitchFamily="34" charset="0"/>
              </a:rPr>
              <a:pPr>
                <a:spcBef>
                  <a:spcPct val="0"/>
                </a:spcBef>
              </a:pPr>
              <a:t>83</a:t>
            </a:fld>
            <a:endParaRPr lang="en-US" altLang="en-US">
              <a:solidFill>
                <a:prstClr val="black"/>
              </a:solidFill>
              <a:latin typeface="Calibri" pitchFamily="34" charset="0"/>
            </a:endParaRPr>
          </a:p>
        </p:txBody>
      </p:sp>
      <p:sp>
        <p:nvSpPr>
          <p:cNvPr id="8195"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6"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latin typeface="Calibri" pitchFamily="34" charset="0"/>
              <a:ea typeface="ＭＳ Ｐゴシック" pitchFamily="34" charset="-128"/>
            </a:endParaRPr>
          </a:p>
        </p:txBody>
      </p:sp>
    </p:spTree>
    <p:extLst>
      <p:ext uri="{BB962C8B-B14F-4D97-AF65-F5344CB8AC3E}">
        <p14:creationId xmlns:p14="http://schemas.microsoft.com/office/powerpoint/2010/main" val="377790258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itchFamily="18" charset="0"/>
                <a:ea typeface="ＭＳ Ｐゴシック" pitchFamily="34" charset="-128"/>
              </a:defRPr>
            </a:lvl1pPr>
            <a:lvl2pPr marL="731731" indent="-281435">
              <a:spcBef>
                <a:spcPct val="30000"/>
              </a:spcBef>
              <a:defRPr sz="1200">
                <a:solidFill>
                  <a:schemeClr val="tx1"/>
                </a:solidFill>
                <a:latin typeface="Times New Roman" pitchFamily="18" charset="0"/>
                <a:ea typeface="ＭＳ Ｐゴシック" pitchFamily="34" charset="-128"/>
              </a:defRPr>
            </a:lvl2pPr>
            <a:lvl3pPr marL="1125741" indent="-225148">
              <a:spcBef>
                <a:spcPct val="30000"/>
              </a:spcBef>
              <a:defRPr sz="1200">
                <a:solidFill>
                  <a:schemeClr val="tx1"/>
                </a:solidFill>
                <a:latin typeface="Times New Roman" pitchFamily="18" charset="0"/>
                <a:ea typeface="ＭＳ Ｐゴシック" pitchFamily="34" charset="-128"/>
              </a:defRPr>
            </a:lvl3pPr>
            <a:lvl4pPr marL="1576037" indent="-225148">
              <a:spcBef>
                <a:spcPct val="30000"/>
              </a:spcBef>
              <a:defRPr sz="1200">
                <a:solidFill>
                  <a:schemeClr val="tx1"/>
                </a:solidFill>
                <a:latin typeface="Times New Roman" pitchFamily="18" charset="0"/>
                <a:ea typeface="ＭＳ Ｐゴシック" pitchFamily="34" charset="-128"/>
              </a:defRPr>
            </a:lvl4pPr>
            <a:lvl5pPr marL="2026333" indent="-225148">
              <a:spcBef>
                <a:spcPct val="30000"/>
              </a:spcBef>
              <a:defRPr sz="1200">
                <a:solidFill>
                  <a:schemeClr val="tx1"/>
                </a:solidFill>
                <a:latin typeface="Times New Roman" pitchFamily="18" charset="0"/>
                <a:ea typeface="ＭＳ Ｐゴシック" pitchFamily="34" charset="-128"/>
              </a:defRPr>
            </a:lvl5pPr>
            <a:lvl6pPr marL="2476630" indent="-225148" eaLnBrk="0" fontAlgn="base" hangingPunct="0">
              <a:spcBef>
                <a:spcPct val="30000"/>
              </a:spcBef>
              <a:spcAft>
                <a:spcPct val="0"/>
              </a:spcAft>
              <a:defRPr sz="1200">
                <a:solidFill>
                  <a:schemeClr val="tx1"/>
                </a:solidFill>
                <a:latin typeface="Times New Roman" pitchFamily="18" charset="0"/>
                <a:ea typeface="ＭＳ Ｐゴシック" pitchFamily="34" charset="-128"/>
              </a:defRPr>
            </a:lvl6pPr>
            <a:lvl7pPr marL="2926926" indent="-225148" eaLnBrk="0" fontAlgn="base" hangingPunct="0">
              <a:spcBef>
                <a:spcPct val="30000"/>
              </a:spcBef>
              <a:spcAft>
                <a:spcPct val="0"/>
              </a:spcAft>
              <a:defRPr sz="1200">
                <a:solidFill>
                  <a:schemeClr val="tx1"/>
                </a:solidFill>
                <a:latin typeface="Times New Roman" pitchFamily="18" charset="0"/>
                <a:ea typeface="ＭＳ Ｐゴシック" pitchFamily="34" charset="-128"/>
              </a:defRPr>
            </a:lvl7pPr>
            <a:lvl8pPr marL="3377222" indent="-225148" eaLnBrk="0" fontAlgn="base" hangingPunct="0">
              <a:spcBef>
                <a:spcPct val="30000"/>
              </a:spcBef>
              <a:spcAft>
                <a:spcPct val="0"/>
              </a:spcAft>
              <a:defRPr sz="1200">
                <a:solidFill>
                  <a:schemeClr val="tx1"/>
                </a:solidFill>
                <a:latin typeface="Times New Roman" pitchFamily="18" charset="0"/>
                <a:ea typeface="ＭＳ Ｐゴシック" pitchFamily="34" charset="-128"/>
              </a:defRPr>
            </a:lvl8pPr>
            <a:lvl9pPr marL="3827518" indent="-225148" eaLnBrk="0" fontAlgn="base" hangingPunct="0">
              <a:spcBef>
                <a:spcPct val="30000"/>
              </a:spcBef>
              <a:spcAft>
                <a:spcPct val="0"/>
              </a:spcAft>
              <a:defRPr sz="1200">
                <a:solidFill>
                  <a:schemeClr val="tx1"/>
                </a:solidFill>
                <a:latin typeface="Times New Roman" pitchFamily="18" charset="0"/>
                <a:ea typeface="ＭＳ Ｐゴシック" pitchFamily="34" charset="-128"/>
              </a:defRPr>
            </a:lvl9pPr>
          </a:lstStyle>
          <a:p>
            <a:pPr>
              <a:spcBef>
                <a:spcPct val="0"/>
              </a:spcBef>
            </a:pPr>
            <a:fld id="{D102B692-FF50-4D6D-ABCB-69A6EB13C194}" type="slidenum">
              <a:rPr lang="en-US" altLang="en-US" smtClean="0">
                <a:latin typeface="Calibri" pitchFamily="34" charset="0"/>
              </a:rPr>
              <a:pPr>
                <a:spcBef>
                  <a:spcPct val="0"/>
                </a:spcBef>
              </a:pPr>
              <a:t>84</a:t>
            </a:fld>
            <a:endParaRPr lang="en-US" altLang="en-US" smtClean="0">
              <a:latin typeface="Calibri" pitchFamily="34" charset="0"/>
            </a:endParaRPr>
          </a:p>
        </p:txBody>
      </p:sp>
      <p:sp>
        <p:nvSpPr>
          <p:cNvPr id="64515"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244" name="Rectangle 3"/>
          <p:cNvSpPr>
            <a:spLocks noGrp="1" noChangeArrowheads="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rtl="0" fontAlgn="ctr"/>
            <a:r>
              <a:rPr lang="en-US" sz="1200" kern="1200" dirty="0" smtClean="0">
                <a:solidFill>
                  <a:schemeClr val="tx1"/>
                </a:solidFill>
                <a:effectLst/>
                <a:latin typeface="+mn-lt"/>
                <a:ea typeface="+mn-ea"/>
                <a:cs typeface="+mn-cs"/>
              </a:rPr>
              <a:t>The Evaluation phase is an assessment of data mining results with respect to business success criteria.  This may</a:t>
            </a:r>
            <a:r>
              <a:rPr lang="en-US" sz="1200" kern="1200" baseline="0" dirty="0" smtClean="0">
                <a:solidFill>
                  <a:schemeClr val="tx1"/>
                </a:solidFill>
                <a:effectLst/>
                <a:latin typeface="+mn-lt"/>
                <a:ea typeface="+mn-ea"/>
                <a:cs typeface="+mn-cs"/>
              </a:rPr>
              <a:t> also produce ideas or hypothesis </a:t>
            </a:r>
            <a:r>
              <a:rPr lang="en-US" sz="1200" kern="1200" dirty="0" smtClean="0">
                <a:solidFill>
                  <a:schemeClr val="tx1"/>
                </a:solidFill>
                <a:effectLst/>
                <a:latin typeface="+mn-lt"/>
                <a:ea typeface="+mn-ea"/>
                <a:cs typeface="+mn-cs"/>
              </a:rPr>
              <a:t>for future data mining projects.</a:t>
            </a:r>
          </a:p>
          <a:p>
            <a:pPr rtl="0" fontAlgn="ctr"/>
            <a:r>
              <a:rPr lang="en-US" sz="1200" kern="1200" dirty="0" smtClean="0">
                <a:solidFill>
                  <a:schemeClr val="tx1"/>
                </a:solidFill>
                <a:effectLst/>
                <a:latin typeface="+mn-lt"/>
                <a:ea typeface="+mn-ea"/>
                <a:cs typeface="+mn-cs"/>
              </a:rPr>
              <a:t>During</a:t>
            </a:r>
            <a:r>
              <a:rPr lang="en-US" sz="1200" kern="1200" baseline="0" dirty="0" smtClean="0">
                <a:solidFill>
                  <a:schemeClr val="tx1"/>
                </a:solidFill>
                <a:effectLst/>
                <a:latin typeface="+mn-lt"/>
                <a:ea typeface="+mn-ea"/>
                <a:cs typeface="+mn-cs"/>
              </a:rPr>
              <a:t> the evaluation phase, we will r</a:t>
            </a:r>
            <a:r>
              <a:rPr lang="en-US" sz="1200" kern="1200" dirty="0" smtClean="0">
                <a:solidFill>
                  <a:schemeClr val="tx1"/>
                </a:solidFill>
                <a:effectLst/>
                <a:latin typeface="+mn-lt"/>
                <a:ea typeface="+mn-ea"/>
                <a:cs typeface="+mn-cs"/>
              </a:rPr>
              <a:t>eview the</a:t>
            </a:r>
            <a:r>
              <a:rPr lang="en-US" sz="1200" kern="1200" baseline="0" dirty="0" smtClean="0">
                <a:solidFill>
                  <a:schemeClr val="tx1"/>
                </a:solidFill>
                <a:effectLst/>
                <a:latin typeface="+mn-lt"/>
                <a:ea typeface="+mn-ea"/>
                <a:cs typeface="+mn-cs"/>
              </a:rPr>
              <a:t> entire CRISP-DM process up to this point in order to i</a:t>
            </a:r>
            <a:r>
              <a:rPr lang="en-US" sz="1200" kern="1200" dirty="0" smtClean="0">
                <a:solidFill>
                  <a:schemeClr val="tx1"/>
                </a:solidFill>
                <a:effectLst/>
                <a:latin typeface="+mn-lt"/>
                <a:ea typeface="+mn-ea"/>
                <a:cs typeface="+mn-cs"/>
              </a:rPr>
              <a:t>dentify any factors that may have been overlooked.</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Then</a:t>
            </a:r>
            <a:r>
              <a:rPr lang="en-US" sz="1200" kern="1200" baseline="0" dirty="0" smtClean="0">
                <a:solidFill>
                  <a:schemeClr val="tx1"/>
                </a:solidFill>
                <a:effectLst/>
                <a:latin typeface="+mn-lt"/>
                <a:ea typeface="+mn-ea"/>
                <a:cs typeface="+mn-cs"/>
              </a:rPr>
              <a:t> we will make a l</a:t>
            </a:r>
            <a:r>
              <a:rPr lang="en-US" sz="1200" kern="1200" dirty="0" smtClean="0">
                <a:solidFill>
                  <a:schemeClr val="tx1"/>
                </a:solidFill>
                <a:effectLst/>
                <a:latin typeface="+mn-lt"/>
                <a:ea typeface="+mn-ea"/>
                <a:cs typeface="+mn-cs"/>
              </a:rPr>
              <a:t>ist of possible actions which can be pursued through further</a:t>
            </a:r>
            <a:r>
              <a:rPr lang="en-US" sz="1200" kern="1200" baseline="0" dirty="0" smtClean="0">
                <a:solidFill>
                  <a:schemeClr val="tx1"/>
                </a:solidFill>
                <a:effectLst/>
                <a:latin typeface="+mn-lt"/>
                <a:ea typeface="+mn-ea"/>
                <a:cs typeface="+mn-cs"/>
              </a:rPr>
              <a:t> iterations of CRISP-DM or project deployment.</a:t>
            </a:r>
            <a:endParaRPr lang="en-US" dirty="0" smtClean="0">
              <a:effectLst/>
            </a:endParaRPr>
          </a:p>
          <a:p>
            <a:pPr eaLnBrk="1" hangingPunct="1">
              <a:spcBef>
                <a:spcPct val="0"/>
              </a:spcBef>
              <a:defRPr/>
            </a:pPr>
            <a:endParaRPr lang="en-US" dirty="0" smtClean="0">
              <a:latin typeface="Calibri" panose="020F0502020204030204" pitchFamily="34" charset="0"/>
            </a:endParaRPr>
          </a:p>
          <a:p>
            <a:pPr eaLnBrk="1" hangingPunct="1">
              <a:spcBef>
                <a:spcPct val="0"/>
              </a:spcBef>
              <a:defRPr/>
            </a:pPr>
            <a:endParaRPr lang="en-US" dirty="0" smtClean="0">
              <a:latin typeface="Calibri" panose="020F0502020204030204" pitchFamily="34" charset="0"/>
            </a:endParaRPr>
          </a:p>
          <a:p>
            <a:pPr marL="571500" lvl="1" indent="-457200">
              <a:spcBef>
                <a:spcPts val="600"/>
              </a:spcBef>
              <a:buClrTx/>
              <a:buSzPct val="100000"/>
              <a:buFont typeface="+mj-lt"/>
              <a:buAutoNum type="arabicPeriod"/>
            </a:pPr>
            <a:r>
              <a:rPr lang="en-US" b="1" dirty="0" smtClean="0">
                <a:solidFill>
                  <a:srgbClr val="000000"/>
                </a:solidFill>
              </a:rPr>
              <a:t>Evaluate Results</a:t>
            </a:r>
          </a:p>
          <a:p>
            <a:pPr marL="571500" lvl="2" indent="0">
              <a:spcBef>
                <a:spcPts val="600"/>
              </a:spcBef>
              <a:buClrTx/>
              <a:buSzPct val="100000"/>
              <a:buFont typeface="+mj-lt"/>
              <a:buNone/>
            </a:pPr>
            <a:r>
              <a:rPr lang="en-US" b="1" dirty="0" smtClean="0">
                <a:solidFill>
                  <a:srgbClr val="000000"/>
                </a:solidFill>
              </a:rPr>
              <a:t>Assessment</a:t>
            </a:r>
            <a:r>
              <a:rPr lang="en-US" b="1" baseline="0" dirty="0" smtClean="0">
                <a:solidFill>
                  <a:srgbClr val="000000"/>
                </a:solidFill>
              </a:rPr>
              <a:t> of Data Mining Results</a:t>
            </a:r>
          </a:p>
          <a:p>
            <a:pPr marL="571500" lvl="2" indent="0">
              <a:spcBef>
                <a:spcPts val="600"/>
              </a:spcBef>
              <a:buClrTx/>
              <a:buSzPct val="100000"/>
              <a:buFont typeface="+mj-lt"/>
              <a:buNone/>
            </a:pPr>
            <a:r>
              <a:rPr lang="en-US" b="1" baseline="0" dirty="0" smtClean="0">
                <a:solidFill>
                  <a:srgbClr val="000000"/>
                </a:solidFill>
              </a:rPr>
              <a:t>Approved Models</a:t>
            </a:r>
          </a:p>
          <a:p>
            <a:pPr marL="571500" lvl="2" indent="0">
              <a:spcBef>
                <a:spcPts val="600"/>
              </a:spcBef>
              <a:buClrTx/>
              <a:buSzPct val="100000"/>
              <a:buFont typeface="+mj-lt"/>
              <a:buNone/>
            </a:pPr>
            <a:endParaRPr lang="en-US" b="1" dirty="0" smtClean="0">
              <a:solidFill>
                <a:srgbClr val="000000"/>
              </a:solidFill>
            </a:endParaRPr>
          </a:p>
          <a:p>
            <a:pPr marL="571500" lvl="1" indent="-457200">
              <a:spcBef>
                <a:spcPts val="600"/>
              </a:spcBef>
              <a:buClrTx/>
              <a:buSzPct val="100000"/>
              <a:buFont typeface="+mj-lt"/>
              <a:buAutoNum type="arabicPeriod"/>
            </a:pPr>
            <a:r>
              <a:rPr lang="en-US" b="1" dirty="0" smtClean="0">
                <a:solidFill>
                  <a:srgbClr val="000000"/>
                </a:solidFill>
              </a:rPr>
              <a:t>Review Process</a:t>
            </a:r>
          </a:p>
          <a:p>
            <a:pPr marL="571500" lvl="1" indent="-457200">
              <a:spcBef>
                <a:spcPts val="600"/>
              </a:spcBef>
              <a:buClrTx/>
              <a:buSzPct val="100000"/>
              <a:buFont typeface="+mj-lt"/>
              <a:buAutoNum type="arabicPeriod"/>
            </a:pPr>
            <a:r>
              <a:rPr lang="en-US" b="1" dirty="0" smtClean="0">
                <a:solidFill>
                  <a:srgbClr val="000000"/>
                </a:solidFill>
              </a:rPr>
              <a:t>Determine Next Steps</a:t>
            </a:r>
          </a:p>
          <a:p>
            <a:pPr eaLnBrk="1" hangingPunct="1">
              <a:spcBef>
                <a:spcPct val="0"/>
              </a:spcBef>
              <a:defRPr/>
            </a:pPr>
            <a:endParaRPr lang="en-US" dirty="0" smtClean="0">
              <a:latin typeface="Calibri" panose="020F0502020204030204" pitchFamily="34" charset="0"/>
            </a:endParaRPr>
          </a:p>
          <a:p>
            <a:pPr eaLnBrk="1" hangingPunct="1">
              <a:spcBef>
                <a:spcPct val="0"/>
              </a:spcBef>
              <a:defRPr/>
            </a:pPr>
            <a:endParaRPr lang="en-US" dirty="0" smtClean="0">
              <a:latin typeface="Calibri" panose="020F0502020204030204" pitchFamily="34" charset="0"/>
            </a:endParaRPr>
          </a:p>
          <a:p>
            <a:pPr eaLnBrk="1" hangingPunct="1">
              <a:spcBef>
                <a:spcPct val="0"/>
              </a:spcBef>
              <a:defRPr/>
            </a:pPr>
            <a:endParaRPr lang="en-US" dirty="0" smtClean="0">
              <a:latin typeface="Calibri" panose="020F0502020204030204" pitchFamily="34" charset="0"/>
            </a:endParaRPr>
          </a:p>
        </p:txBody>
      </p:sp>
    </p:spTree>
    <p:extLst>
      <p:ext uri="{BB962C8B-B14F-4D97-AF65-F5344CB8AC3E}">
        <p14:creationId xmlns:p14="http://schemas.microsoft.com/office/powerpoint/2010/main" val="1138892648"/>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itchFamily="18" charset="0"/>
                <a:ea typeface="ＭＳ Ｐゴシック" pitchFamily="34" charset="-128"/>
              </a:defRPr>
            </a:lvl1pPr>
            <a:lvl2pPr marL="731731" indent="-281435" eaLnBrk="0" hangingPunct="0">
              <a:spcBef>
                <a:spcPct val="30000"/>
              </a:spcBef>
              <a:defRPr sz="1200">
                <a:solidFill>
                  <a:schemeClr val="tx1"/>
                </a:solidFill>
                <a:latin typeface="Times New Roman" pitchFamily="18" charset="0"/>
                <a:ea typeface="ＭＳ Ｐゴシック" pitchFamily="34" charset="-128"/>
              </a:defRPr>
            </a:lvl2pPr>
            <a:lvl3pPr marL="1125741" indent="-225148" eaLnBrk="0" hangingPunct="0">
              <a:spcBef>
                <a:spcPct val="30000"/>
              </a:spcBef>
              <a:defRPr sz="1200">
                <a:solidFill>
                  <a:schemeClr val="tx1"/>
                </a:solidFill>
                <a:latin typeface="Times New Roman" pitchFamily="18" charset="0"/>
                <a:ea typeface="ＭＳ Ｐゴシック" pitchFamily="34" charset="-128"/>
              </a:defRPr>
            </a:lvl3pPr>
            <a:lvl4pPr marL="1576037" indent="-225148" eaLnBrk="0" hangingPunct="0">
              <a:spcBef>
                <a:spcPct val="30000"/>
              </a:spcBef>
              <a:defRPr sz="1200">
                <a:solidFill>
                  <a:schemeClr val="tx1"/>
                </a:solidFill>
                <a:latin typeface="Times New Roman" pitchFamily="18" charset="0"/>
                <a:ea typeface="ＭＳ Ｐゴシック" pitchFamily="34" charset="-128"/>
              </a:defRPr>
            </a:lvl4pPr>
            <a:lvl5pPr marL="2026333" indent="-225148" eaLnBrk="0" hangingPunct="0">
              <a:spcBef>
                <a:spcPct val="30000"/>
              </a:spcBef>
              <a:defRPr sz="1200">
                <a:solidFill>
                  <a:schemeClr val="tx1"/>
                </a:solidFill>
                <a:latin typeface="Times New Roman" pitchFamily="18" charset="0"/>
                <a:ea typeface="ＭＳ Ｐゴシック" pitchFamily="34" charset="-128"/>
              </a:defRPr>
            </a:lvl5pPr>
            <a:lvl6pPr marL="2476630" indent="-225148" eaLnBrk="0" fontAlgn="base" hangingPunct="0">
              <a:spcBef>
                <a:spcPct val="30000"/>
              </a:spcBef>
              <a:spcAft>
                <a:spcPct val="0"/>
              </a:spcAft>
              <a:defRPr sz="1200">
                <a:solidFill>
                  <a:schemeClr val="tx1"/>
                </a:solidFill>
                <a:latin typeface="Times New Roman" pitchFamily="18" charset="0"/>
                <a:ea typeface="ＭＳ Ｐゴシック" pitchFamily="34" charset="-128"/>
              </a:defRPr>
            </a:lvl6pPr>
            <a:lvl7pPr marL="2926926" indent="-225148" eaLnBrk="0" fontAlgn="base" hangingPunct="0">
              <a:spcBef>
                <a:spcPct val="30000"/>
              </a:spcBef>
              <a:spcAft>
                <a:spcPct val="0"/>
              </a:spcAft>
              <a:defRPr sz="1200">
                <a:solidFill>
                  <a:schemeClr val="tx1"/>
                </a:solidFill>
                <a:latin typeface="Times New Roman" pitchFamily="18" charset="0"/>
                <a:ea typeface="ＭＳ Ｐゴシック" pitchFamily="34" charset="-128"/>
              </a:defRPr>
            </a:lvl7pPr>
            <a:lvl8pPr marL="3377222" indent="-225148" eaLnBrk="0" fontAlgn="base" hangingPunct="0">
              <a:spcBef>
                <a:spcPct val="30000"/>
              </a:spcBef>
              <a:spcAft>
                <a:spcPct val="0"/>
              </a:spcAft>
              <a:defRPr sz="1200">
                <a:solidFill>
                  <a:schemeClr val="tx1"/>
                </a:solidFill>
                <a:latin typeface="Times New Roman" pitchFamily="18" charset="0"/>
                <a:ea typeface="ＭＳ Ｐゴシック" pitchFamily="34" charset="-128"/>
              </a:defRPr>
            </a:lvl8pPr>
            <a:lvl9pPr marL="3827518" indent="-225148" eaLnBrk="0" fontAlgn="base" hangingPunct="0">
              <a:spcBef>
                <a:spcPct val="30000"/>
              </a:spcBef>
              <a:spcAft>
                <a:spcPct val="0"/>
              </a:spcAft>
              <a:defRPr sz="1200">
                <a:solidFill>
                  <a:schemeClr val="tx1"/>
                </a:solidFill>
                <a:latin typeface="Times New Roman" pitchFamily="18" charset="0"/>
                <a:ea typeface="ＭＳ Ｐゴシック" pitchFamily="34" charset="-128"/>
              </a:defRPr>
            </a:lvl9pPr>
          </a:lstStyle>
          <a:p>
            <a:pPr eaLnBrk="1" hangingPunct="1">
              <a:spcBef>
                <a:spcPct val="0"/>
              </a:spcBef>
            </a:pPr>
            <a:fld id="{A7152CCA-C667-4419-BCC2-99EA38B14D18}" type="slidenum">
              <a:rPr lang="en-US" altLang="en-US">
                <a:latin typeface="Calibri" pitchFamily="34" charset="0"/>
              </a:rPr>
              <a:pPr eaLnBrk="1" hangingPunct="1">
                <a:spcBef>
                  <a:spcPct val="0"/>
                </a:spcBef>
              </a:pPr>
              <a:t>85</a:t>
            </a:fld>
            <a:endParaRPr lang="en-US" altLang="en-US">
              <a:latin typeface="Calibri" pitchFamily="34" charset="0"/>
            </a:endParaRPr>
          </a:p>
        </p:txBody>
      </p:sp>
      <p:sp>
        <p:nvSpPr>
          <p:cNvPr id="70659"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2772" name="Rectangle 3"/>
          <p:cNvSpPr>
            <a:spLocks noGrp="1" noChangeArrowheads="1"/>
          </p:cNvSpPr>
          <p:nvPr>
            <p:ph type="body" idx="1"/>
          </p:nvPr>
        </p:nvSpPr>
        <p:spPr bwMode="auto"/>
        <p:txBody>
          <a:bodyPr wrap="square" numCol="1" anchor="t" anchorCtr="0" compatLnSpc="1">
            <a:prstTxWarp prst="textNoShape">
              <a:avLst/>
            </a:prstTxWarp>
          </a:bodyPr>
          <a:lstStyle/>
          <a:p>
            <a:pPr eaLnBrk="1" hangingPunct="1">
              <a:spcBef>
                <a:spcPct val="0"/>
              </a:spcBef>
              <a:defRPr/>
            </a:pPr>
            <a:r>
              <a:rPr lang="en-US" dirty="0" smtClean="0">
                <a:latin typeface="Calibri" pitchFamily="34" charset="0"/>
              </a:rPr>
              <a:t>Finding the right threshold or cutoff value to use when model is implemented is important and can require significant effort. Here is a list of possibilities:</a:t>
            </a:r>
          </a:p>
          <a:p>
            <a:pPr marL="228571" indent="-228571">
              <a:spcBef>
                <a:spcPct val="0"/>
              </a:spcBef>
              <a:buFontTx/>
              <a:buAutoNum type="arabicPeriod"/>
              <a:defRPr/>
            </a:pPr>
            <a:r>
              <a:rPr lang="en-US" dirty="0" smtClean="0">
                <a:latin typeface="Calibri" pitchFamily="34" charset="0"/>
              </a:rPr>
              <a:t>The organization is constrained to work a certain percentage of the cases. This is the most straightforward case. From the Cumulative % Response chart, read the expected response, or hit rate.</a:t>
            </a:r>
          </a:p>
          <a:p>
            <a:pPr marL="228571" indent="-228571">
              <a:spcBef>
                <a:spcPct val="0"/>
              </a:spcBef>
              <a:buFontTx/>
              <a:buAutoNum type="arabicPeriod"/>
              <a:defRPr/>
            </a:pPr>
            <a:r>
              <a:rPr lang="en-US" dirty="0" smtClean="0">
                <a:latin typeface="Calibri" pitchFamily="34" charset="0"/>
              </a:rPr>
              <a:t>The organization needs to capture a certain percentage of the responses or hits. Read the chart in the opposite direction.</a:t>
            </a:r>
          </a:p>
          <a:p>
            <a:pPr marL="228571" indent="-228571">
              <a:spcBef>
                <a:spcPct val="0"/>
              </a:spcBef>
              <a:buFontTx/>
              <a:buAutoNum type="arabicPeriod"/>
              <a:defRPr/>
            </a:pPr>
            <a:r>
              <a:rPr lang="en-US" dirty="0" smtClean="0">
                <a:latin typeface="Calibri" pitchFamily="34" charset="0"/>
              </a:rPr>
              <a:t>Minimize costs, given the model. This is usually the most rational answer but requires more analytic effort. </a:t>
            </a:r>
          </a:p>
          <a:p>
            <a:pPr marL="685711" lvl="1" indent="-228571">
              <a:spcBef>
                <a:spcPct val="0"/>
              </a:spcBef>
              <a:buFont typeface="+mj-lt"/>
              <a:buAutoNum type="alphaLcParenR"/>
              <a:defRPr/>
            </a:pPr>
            <a:r>
              <a:rPr lang="en-US" dirty="0" smtClean="0">
                <a:latin typeface="Calibri" pitchFamily="34" charset="0"/>
              </a:rPr>
              <a:t>For each of the cells in the relevant truth table, identify the cost (or value) associated with each cell for an observation that falls within that cell. In most cases, there will be only two non-zero values. </a:t>
            </a:r>
          </a:p>
          <a:p>
            <a:pPr marL="685711" lvl="1" indent="-228571">
              <a:spcBef>
                <a:spcPct val="0"/>
              </a:spcBef>
              <a:buFont typeface="+mj-lt"/>
              <a:buAutoNum type="alphaLcParenR"/>
              <a:defRPr/>
            </a:pPr>
            <a:r>
              <a:rPr lang="en-US" dirty="0" smtClean="0">
                <a:latin typeface="Calibri" pitchFamily="34" charset="0"/>
              </a:rPr>
              <a:t>Calculate the truth table for several points along the chart.</a:t>
            </a:r>
          </a:p>
          <a:p>
            <a:pPr marL="685711" lvl="1" indent="-228571">
              <a:spcBef>
                <a:spcPct val="0"/>
              </a:spcBef>
              <a:buFont typeface="+mj-lt"/>
              <a:buAutoNum type="alphaLcParenR"/>
              <a:defRPr/>
            </a:pPr>
            <a:r>
              <a:rPr lang="en-US" dirty="0" smtClean="0">
                <a:latin typeface="Calibri" pitchFamily="34" charset="0"/>
              </a:rPr>
              <a:t>Multiply the cost for each cell by the number of observations in each cell, and compute total cost.</a:t>
            </a:r>
          </a:p>
          <a:p>
            <a:pPr marL="685711" lvl="1" indent="-228571">
              <a:spcBef>
                <a:spcPct val="0"/>
              </a:spcBef>
              <a:buFont typeface="+mj-lt"/>
              <a:buAutoNum type="alphaLcParenR"/>
              <a:defRPr/>
            </a:pPr>
            <a:r>
              <a:rPr lang="en-US" dirty="0" smtClean="0">
                <a:latin typeface="Calibri" pitchFamily="34" charset="0"/>
              </a:rPr>
              <a:t>Select the truth table, hence the cutoff value, with the minimum cost.</a:t>
            </a:r>
          </a:p>
          <a:p>
            <a:pPr>
              <a:spcBef>
                <a:spcPct val="0"/>
              </a:spcBef>
              <a:defRPr/>
            </a:pPr>
            <a:endParaRPr lang="en-US" dirty="0" smtClean="0">
              <a:latin typeface="Calibri" pitchFamily="34" charset="0"/>
            </a:endParaRPr>
          </a:p>
          <a:p>
            <a:pPr marL="228571" indent="-228571">
              <a:spcBef>
                <a:spcPct val="0"/>
              </a:spcBef>
              <a:defRPr/>
            </a:pPr>
            <a:r>
              <a:rPr lang="en-US" dirty="0" smtClean="0">
                <a:latin typeface="Calibri" pitchFamily="34" charset="0"/>
              </a:rPr>
              <a:t>Note that now the model assessment metric becomes more clear: Select the model that performs best at the chosen threshold, or cutoff value.</a:t>
            </a:r>
          </a:p>
          <a:p>
            <a:pPr marL="228571" indent="-228571">
              <a:spcBef>
                <a:spcPct val="0"/>
              </a:spcBef>
              <a:defRPr/>
            </a:pPr>
            <a:endParaRPr lang="en-US" dirty="0" smtClean="0">
              <a:latin typeface="Calibri" pitchFamily="34" charset="0"/>
            </a:endParaRPr>
          </a:p>
          <a:p>
            <a:pPr>
              <a:defRPr/>
            </a:pPr>
            <a:r>
              <a:rPr lang="en-US" dirty="0" smtClean="0"/>
              <a:t>The triangles of the gain chart show where the leaf node changes in the decision trees. Between triangles, all entities have the same probability (on the same leaf node).</a:t>
            </a:r>
          </a:p>
          <a:p>
            <a:pPr eaLnBrk="1" hangingPunct="1">
              <a:spcBef>
                <a:spcPct val="0"/>
              </a:spcBef>
              <a:defRPr/>
            </a:pPr>
            <a:r>
              <a:rPr lang="en-US" dirty="0" smtClean="0">
                <a:latin typeface="Calibri" pitchFamily="34" charset="0"/>
              </a:rPr>
              <a:t> </a:t>
            </a:r>
          </a:p>
          <a:p>
            <a:pPr marL="228571" indent="-228571">
              <a:spcBef>
                <a:spcPct val="0"/>
              </a:spcBef>
              <a:defRPr/>
            </a:pPr>
            <a:endParaRPr lang="en-US" dirty="0" smtClean="0">
              <a:latin typeface="Calibri" pitchFamily="34" charset="0"/>
            </a:endParaRPr>
          </a:p>
        </p:txBody>
      </p:sp>
    </p:spTree>
    <p:extLst>
      <p:ext uri="{BB962C8B-B14F-4D97-AF65-F5344CB8AC3E}">
        <p14:creationId xmlns:p14="http://schemas.microsoft.com/office/powerpoint/2010/main" val="258807376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itchFamily="18" charset="0"/>
                <a:ea typeface="ＭＳ Ｐゴシック" pitchFamily="34" charset="-128"/>
              </a:defRPr>
            </a:lvl1pPr>
            <a:lvl2pPr marL="731731" indent="-281435" eaLnBrk="0" hangingPunct="0">
              <a:spcBef>
                <a:spcPct val="30000"/>
              </a:spcBef>
              <a:defRPr sz="1200">
                <a:solidFill>
                  <a:schemeClr val="tx1"/>
                </a:solidFill>
                <a:latin typeface="Times New Roman" pitchFamily="18" charset="0"/>
                <a:ea typeface="ＭＳ Ｐゴシック" pitchFamily="34" charset="-128"/>
              </a:defRPr>
            </a:lvl2pPr>
            <a:lvl3pPr marL="1125741" indent="-225148" eaLnBrk="0" hangingPunct="0">
              <a:spcBef>
                <a:spcPct val="30000"/>
              </a:spcBef>
              <a:defRPr sz="1200">
                <a:solidFill>
                  <a:schemeClr val="tx1"/>
                </a:solidFill>
                <a:latin typeface="Times New Roman" pitchFamily="18" charset="0"/>
                <a:ea typeface="ＭＳ Ｐゴシック" pitchFamily="34" charset="-128"/>
              </a:defRPr>
            </a:lvl3pPr>
            <a:lvl4pPr marL="1576037" indent="-225148" eaLnBrk="0" hangingPunct="0">
              <a:spcBef>
                <a:spcPct val="30000"/>
              </a:spcBef>
              <a:defRPr sz="1200">
                <a:solidFill>
                  <a:schemeClr val="tx1"/>
                </a:solidFill>
                <a:latin typeface="Times New Roman" pitchFamily="18" charset="0"/>
                <a:ea typeface="ＭＳ Ｐゴシック" pitchFamily="34" charset="-128"/>
              </a:defRPr>
            </a:lvl4pPr>
            <a:lvl5pPr marL="2026333" indent="-225148" eaLnBrk="0" hangingPunct="0">
              <a:spcBef>
                <a:spcPct val="30000"/>
              </a:spcBef>
              <a:defRPr sz="1200">
                <a:solidFill>
                  <a:schemeClr val="tx1"/>
                </a:solidFill>
                <a:latin typeface="Times New Roman" pitchFamily="18" charset="0"/>
                <a:ea typeface="ＭＳ Ｐゴシック" pitchFamily="34" charset="-128"/>
              </a:defRPr>
            </a:lvl5pPr>
            <a:lvl6pPr marL="2476630" indent="-225148" eaLnBrk="0" fontAlgn="base" hangingPunct="0">
              <a:spcBef>
                <a:spcPct val="30000"/>
              </a:spcBef>
              <a:spcAft>
                <a:spcPct val="0"/>
              </a:spcAft>
              <a:defRPr sz="1200">
                <a:solidFill>
                  <a:schemeClr val="tx1"/>
                </a:solidFill>
                <a:latin typeface="Times New Roman" pitchFamily="18" charset="0"/>
                <a:ea typeface="ＭＳ Ｐゴシック" pitchFamily="34" charset="-128"/>
              </a:defRPr>
            </a:lvl6pPr>
            <a:lvl7pPr marL="2926926" indent="-225148" eaLnBrk="0" fontAlgn="base" hangingPunct="0">
              <a:spcBef>
                <a:spcPct val="30000"/>
              </a:spcBef>
              <a:spcAft>
                <a:spcPct val="0"/>
              </a:spcAft>
              <a:defRPr sz="1200">
                <a:solidFill>
                  <a:schemeClr val="tx1"/>
                </a:solidFill>
                <a:latin typeface="Times New Roman" pitchFamily="18" charset="0"/>
                <a:ea typeface="ＭＳ Ｐゴシック" pitchFamily="34" charset="-128"/>
              </a:defRPr>
            </a:lvl7pPr>
            <a:lvl8pPr marL="3377222" indent="-225148" eaLnBrk="0" fontAlgn="base" hangingPunct="0">
              <a:spcBef>
                <a:spcPct val="30000"/>
              </a:spcBef>
              <a:spcAft>
                <a:spcPct val="0"/>
              </a:spcAft>
              <a:defRPr sz="1200">
                <a:solidFill>
                  <a:schemeClr val="tx1"/>
                </a:solidFill>
                <a:latin typeface="Times New Roman" pitchFamily="18" charset="0"/>
                <a:ea typeface="ＭＳ Ｐゴシック" pitchFamily="34" charset="-128"/>
              </a:defRPr>
            </a:lvl8pPr>
            <a:lvl9pPr marL="3827518" indent="-225148" eaLnBrk="0" fontAlgn="base" hangingPunct="0">
              <a:spcBef>
                <a:spcPct val="30000"/>
              </a:spcBef>
              <a:spcAft>
                <a:spcPct val="0"/>
              </a:spcAft>
              <a:defRPr sz="1200">
                <a:solidFill>
                  <a:schemeClr val="tx1"/>
                </a:solidFill>
                <a:latin typeface="Times New Roman" pitchFamily="18" charset="0"/>
                <a:ea typeface="ＭＳ Ｐゴシック" pitchFamily="34" charset="-128"/>
              </a:defRPr>
            </a:lvl9pPr>
          </a:lstStyle>
          <a:p>
            <a:pPr eaLnBrk="1" hangingPunct="1">
              <a:spcBef>
                <a:spcPct val="0"/>
              </a:spcBef>
            </a:pPr>
            <a:fld id="{F00E404A-198B-4E67-A935-789BF36F6518}" type="slidenum">
              <a:rPr lang="en-US" altLang="en-US">
                <a:latin typeface="Calibri" pitchFamily="34" charset="0"/>
              </a:rPr>
              <a:pPr eaLnBrk="1" hangingPunct="1">
                <a:spcBef>
                  <a:spcPct val="0"/>
                </a:spcBef>
              </a:pPr>
              <a:t>86</a:t>
            </a:fld>
            <a:endParaRPr lang="en-US" altLang="en-US">
              <a:latin typeface="Calibri" pitchFamily="34" charset="0"/>
            </a:endParaRPr>
          </a:p>
        </p:txBody>
      </p:sp>
      <p:sp>
        <p:nvSpPr>
          <p:cNvPr id="64515" name="Rectangle 2"/>
          <p:cNvSpPr>
            <a:spLocks noGrp="1" noRot="1" noChangeAspect="1" noChangeArrowheads="1" noTextEdit="1"/>
          </p:cNvSpPr>
          <p:nvPr>
            <p:ph type="sldImg"/>
          </p:nvPr>
        </p:nvSpPr>
        <p:spPr bwMode="auto">
          <a:xfrm>
            <a:off x="-176213" y="609600"/>
            <a:ext cx="7085013" cy="5314950"/>
          </a:xfrm>
          <a:solidFill>
            <a:srgbClr val="FFFFFF"/>
          </a:solidFill>
          <a:ln>
            <a:solidFill>
              <a:srgbClr val="000000"/>
            </a:solidFill>
            <a:miter lim="800000"/>
            <a:headEnd/>
            <a:tailEnd/>
          </a:ln>
        </p:spPr>
      </p:sp>
      <p:sp>
        <p:nvSpPr>
          <p:cNvPr id="64516" name="Rectangle 3"/>
          <p:cNvSpPr>
            <a:spLocks noGrp="1" noChangeArrowheads="1"/>
          </p:cNvSpPr>
          <p:nvPr>
            <p:ph type="body" idx="1"/>
          </p:nvPr>
        </p:nvSpPr>
        <p:spPr bwMode="auto">
          <a:xfrm>
            <a:off x="857250" y="6197112"/>
            <a:ext cx="5715000" cy="2234921"/>
          </a:xfrm>
          <a:solidFill>
            <a:srgbClr val="FFFFFF"/>
          </a:solidFill>
          <a:ln>
            <a:solidFill>
              <a:srgbClr val="000000"/>
            </a:solidFill>
            <a:miter lim="800000"/>
            <a:headEnd/>
            <a:tailEnd/>
          </a:ln>
        </p:spPr>
        <p:txBody>
          <a:bodyPr wrap="square" numCol="1" anchor="t" anchorCtr="0" compatLnSpc="1">
            <a:prstTxWarp prst="textNoShape">
              <a:avLst/>
            </a:prstTxWarp>
          </a:bodyPr>
          <a:lstStyle/>
          <a:p>
            <a:r>
              <a:rPr lang="en-US" altLang="en-US" dirty="0" smtClean="0">
                <a:latin typeface="Times New Roman" pitchFamily="18" charset="0"/>
                <a:ea typeface="ＭＳ Ｐゴシック" pitchFamily="34" charset="-128"/>
              </a:rPr>
              <a:t>In the Business Understanding</a:t>
            </a:r>
            <a:r>
              <a:rPr lang="en-US" altLang="en-US" baseline="0" dirty="0" smtClean="0">
                <a:latin typeface="Times New Roman" pitchFamily="18" charset="0"/>
                <a:ea typeface="ＭＳ Ｐゴシック" pitchFamily="34" charset="-128"/>
              </a:rPr>
              <a:t> workshop, we discussed criteria of merit. This is what you will use as you generate a test design.</a:t>
            </a:r>
          </a:p>
          <a:p>
            <a:pPr defTabSz="900593" eaLnBrk="0" fontAlgn="base" hangingPunct="0">
              <a:spcBef>
                <a:spcPct val="30000"/>
              </a:spcBef>
              <a:spcAft>
                <a:spcPct val="0"/>
              </a:spcAft>
              <a:defRPr/>
            </a:pPr>
            <a:endParaRPr lang="en-US" altLang="en-US" dirty="0" smtClean="0">
              <a:latin typeface="Times New Roman" pitchFamily="18" charset="0"/>
              <a:ea typeface="ＭＳ Ｐゴシック" pitchFamily="34" charset="-128"/>
            </a:endParaRPr>
          </a:p>
          <a:p>
            <a:pPr defTabSz="900593" eaLnBrk="0" fontAlgn="base" hangingPunct="0">
              <a:spcBef>
                <a:spcPct val="30000"/>
              </a:spcBef>
              <a:spcAft>
                <a:spcPct val="0"/>
              </a:spcAft>
              <a:defRPr/>
            </a:pPr>
            <a:r>
              <a:rPr lang="en-US" altLang="en-US" dirty="0" smtClean="0">
                <a:latin typeface="Times New Roman" pitchFamily="18" charset="0"/>
                <a:ea typeface="ＭＳ Ｐゴシック" pitchFamily="34" charset="-128"/>
              </a:rPr>
              <a:t>This</a:t>
            </a:r>
            <a:r>
              <a:rPr lang="en-US" altLang="en-US" baseline="0" dirty="0" smtClean="0">
                <a:latin typeface="Times New Roman" pitchFamily="18" charset="0"/>
                <a:ea typeface="ＭＳ Ｐゴシック" pitchFamily="34" charset="-128"/>
              </a:rPr>
              <a:t> graph is called a confusion matrix, contingency table, truth table, or error matrix. </a:t>
            </a:r>
            <a:r>
              <a:rPr lang="en-US" altLang="en-US" dirty="0" smtClean="0">
                <a:latin typeface="Times New Roman" pitchFamily="18" charset="0"/>
                <a:ea typeface="ＭＳ Ｐゴシック" pitchFamily="34" charset="-128"/>
              </a:rPr>
              <a:t>It is </a:t>
            </a:r>
            <a:r>
              <a:rPr lang="en-US" altLang="en-US" baseline="0" dirty="0" smtClean="0">
                <a:latin typeface="Times New Roman" pitchFamily="18" charset="0"/>
                <a:ea typeface="ＭＳ Ｐゴシック" pitchFamily="34" charset="-128"/>
              </a:rPr>
              <a:t>showing the results of a supervised model to predict fraud. Across the top of this matrix you see the actuals and on the left side you see the predictions from the model.</a:t>
            </a:r>
          </a:p>
          <a:p>
            <a:pPr defTabSz="900593" eaLnBrk="0" fontAlgn="base" hangingPunct="0">
              <a:spcBef>
                <a:spcPct val="30000"/>
              </a:spcBef>
              <a:spcAft>
                <a:spcPct val="0"/>
              </a:spcAft>
              <a:defRPr/>
            </a:pPr>
            <a:endParaRPr lang="en-US" altLang="en-US" baseline="0" dirty="0" smtClean="0">
              <a:latin typeface="Times New Roman" pitchFamily="18" charset="0"/>
              <a:ea typeface="ＭＳ Ｐゴシック" pitchFamily="34" charset="-128"/>
            </a:endParaRPr>
          </a:p>
          <a:p>
            <a:r>
              <a:rPr lang="en-US" altLang="en-US" dirty="0" smtClean="0">
                <a:latin typeface="Times New Roman" pitchFamily="18" charset="0"/>
                <a:ea typeface="ＭＳ Ｐゴシック" pitchFamily="34" charset="-128"/>
              </a:rPr>
              <a:t>All scoring systems are trading detection (hits) against workload (predicted positives). All systems have thresholds that can be adjusted to optimize this trade-off for a particular solution. </a:t>
            </a:r>
            <a:r>
              <a:rPr lang="en-US" altLang="en-US" baseline="0" dirty="0" smtClean="0">
                <a:latin typeface="Times New Roman" pitchFamily="18" charset="0"/>
                <a:ea typeface="ＭＳ Ｐゴシック" pitchFamily="34" charset="-128"/>
              </a:rPr>
              <a:t>The workload in this case is the investigations which are spawned by predicting that cases are fraudulent. </a:t>
            </a:r>
          </a:p>
          <a:p>
            <a:endParaRPr lang="en-US" altLang="en-US" baseline="0" dirty="0" smtClean="0">
              <a:latin typeface="Times New Roman" pitchFamily="18" charset="0"/>
              <a:ea typeface="ＭＳ Ｐゴシック" pitchFamily="34" charset="-128"/>
            </a:endParaRPr>
          </a:p>
          <a:p>
            <a:r>
              <a:rPr lang="en-US" altLang="en-US" dirty="0" smtClean="0">
                <a:latin typeface="Times New Roman" pitchFamily="18" charset="0"/>
                <a:ea typeface="ＭＳ Ｐゴシック" pitchFamily="34" charset="-128"/>
              </a:rPr>
              <a:t>Even though the model considered</a:t>
            </a:r>
            <a:r>
              <a:rPr lang="en-US" altLang="en-US" baseline="0" dirty="0" smtClean="0">
                <a:latin typeface="Times New Roman" pitchFamily="18" charset="0"/>
                <a:ea typeface="ＭＳ Ｐゴシック" pitchFamily="34" charset="-128"/>
              </a:rPr>
              <a:t> here </a:t>
            </a:r>
            <a:r>
              <a:rPr lang="en-US" altLang="en-US" dirty="0" smtClean="0">
                <a:latin typeface="Times New Roman" pitchFamily="18" charset="0"/>
                <a:ea typeface="ＭＳ Ｐゴシック" pitchFamily="34" charset="-128"/>
              </a:rPr>
              <a:t>is 97% accurate at predicting non-fraud, there are so many more non-fraud instances in the population, that we have to look into 23 cases to find one bad one. </a:t>
            </a:r>
          </a:p>
          <a:p>
            <a:endParaRPr lang="en-US" altLang="en-US" dirty="0" smtClean="0">
              <a:latin typeface="Times New Roman" pitchFamily="18" charset="0"/>
              <a:ea typeface="ＭＳ Ｐゴシック" pitchFamily="34" charset="-128"/>
            </a:endParaRPr>
          </a:p>
          <a:p>
            <a:r>
              <a:rPr lang="en-US" altLang="en-US" dirty="0" smtClean="0">
                <a:latin typeface="Times New Roman" pitchFamily="18" charset="0"/>
                <a:ea typeface="ＭＳ Ｐゴシック" pitchFamily="34" charset="-128"/>
              </a:rPr>
              <a:t>So,</a:t>
            </a:r>
            <a:r>
              <a:rPr lang="en-US" altLang="en-US" baseline="0" dirty="0" smtClean="0">
                <a:latin typeface="Times New Roman" pitchFamily="18" charset="0"/>
                <a:ea typeface="ＭＳ Ｐゴシック" pitchFamily="34" charset="-128"/>
              </a:rPr>
              <a:t> our success criteria may be a smaller overall workload- less cases predicted as fraud, depending on the cost of investigation</a:t>
            </a:r>
            <a:endParaRPr lang="en-US" altLang="en-US" dirty="0" smtClean="0">
              <a:latin typeface="Times New Roman" pitchFamily="18" charset="0"/>
              <a:ea typeface="ＭＳ Ｐゴシック" pitchFamily="34" charset="-128"/>
            </a:endParaRPr>
          </a:p>
          <a:p>
            <a:endParaRPr lang="en-US" altLang="en-US" dirty="0" smtClean="0">
              <a:latin typeface="Times New Roman" pitchFamily="18" charset="0"/>
              <a:ea typeface="ＭＳ Ｐゴシック" pitchFamily="34" charset="-128"/>
            </a:endParaRPr>
          </a:p>
          <a:p>
            <a:endParaRPr lang="en-US" altLang="en-US" dirty="0" smtClean="0">
              <a:latin typeface="Times New Roman" pitchFamily="18" charset="0"/>
              <a:ea typeface="ＭＳ Ｐゴシック" pitchFamily="34" charset="-128"/>
            </a:endParaRPr>
          </a:p>
          <a:p>
            <a:endParaRPr lang="en-US" altLang="en-US" dirty="0" smtClean="0">
              <a:latin typeface="Times New Roman" pitchFamily="18" charset="0"/>
              <a:ea typeface="ＭＳ Ｐゴシック" pitchFamily="34" charset="-128"/>
            </a:endParaRPr>
          </a:p>
          <a:p>
            <a:r>
              <a:rPr lang="en-US" altLang="en-US" dirty="0" smtClean="0">
                <a:latin typeface="Times New Roman" pitchFamily="18" charset="0"/>
                <a:ea typeface="ＭＳ Ｐゴシック" pitchFamily="34" charset="-128"/>
              </a:rPr>
              <a:t>Images: </a:t>
            </a:r>
            <a:r>
              <a:rPr lang="en-US" altLang="en-US" dirty="0" err="1" smtClean="0">
                <a:latin typeface="Times New Roman" pitchFamily="18" charset="0"/>
                <a:ea typeface="ＭＳ Ｐゴシック" pitchFamily="34" charset="-128"/>
              </a:rPr>
              <a:t>Nisbet</a:t>
            </a:r>
            <a:r>
              <a:rPr lang="en-US" altLang="en-US" dirty="0" smtClean="0">
                <a:latin typeface="Times New Roman" pitchFamily="18" charset="0"/>
                <a:ea typeface="ＭＳ Ｐゴシック" pitchFamily="34" charset="-128"/>
              </a:rPr>
              <a:t>, Elder</a:t>
            </a:r>
            <a:r>
              <a:rPr lang="en-US" altLang="en-US" baseline="0" dirty="0" smtClean="0">
                <a:latin typeface="Times New Roman" pitchFamily="18" charset="0"/>
                <a:ea typeface="ＭＳ Ｐゴシック" pitchFamily="34" charset="-128"/>
              </a:rPr>
              <a:t> &amp;</a:t>
            </a:r>
            <a:r>
              <a:rPr lang="en-US" altLang="en-US" dirty="0" smtClean="0">
                <a:latin typeface="Times New Roman" pitchFamily="18" charset="0"/>
                <a:ea typeface="ＭＳ Ｐゴシック" pitchFamily="34" charset="-128"/>
              </a:rPr>
              <a:t> Miner, </a:t>
            </a:r>
            <a:r>
              <a:rPr lang="en-US" altLang="en-US" i="1" dirty="0" smtClean="0">
                <a:latin typeface="Times New Roman" pitchFamily="18" charset="0"/>
                <a:ea typeface="ＭＳ Ｐゴシック" pitchFamily="34" charset="-128"/>
              </a:rPr>
              <a:t>Statistical</a:t>
            </a:r>
            <a:r>
              <a:rPr lang="en-US" altLang="en-US" i="1" baseline="0" dirty="0" smtClean="0">
                <a:latin typeface="Times New Roman" pitchFamily="18" charset="0"/>
                <a:ea typeface="ＭＳ Ｐゴシック" pitchFamily="34" charset="-128"/>
              </a:rPr>
              <a:t> Analysis and Data Mining </a:t>
            </a:r>
            <a:r>
              <a:rPr lang="en-US" altLang="en-US" i="0" baseline="0" dirty="0" smtClean="0">
                <a:latin typeface="Times New Roman" pitchFamily="18" charset="0"/>
                <a:ea typeface="ＭＳ Ｐゴシック" pitchFamily="34" charset="-128"/>
              </a:rPr>
              <a:t>(p308)</a:t>
            </a:r>
            <a:endParaRPr lang="en-US" altLang="en-US" i="0" dirty="0" smtClean="0">
              <a:latin typeface="Times New Roman" pitchFamily="18" charset="0"/>
              <a:ea typeface="ＭＳ Ｐゴシック" pitchFamily="34" charset="-128"/>
            </a:endParaRPr>
          </a:p>
          <a:p>
            <a:endParaRPr lang="en-US" altLang="en-US" dirty="0" smtClean="0">
              <a:latin typeface="Times New Roman" pitchFamily="18" charset="0"/>
              <a:ea typeface="ＭＳ Ｐゴシック" pitchFamily="34" charset="-128"/>
            </a:endParaRPr>
          </a:p>
        </p:txBody>
      </p:sp>
    </p:spTree>
    <p:extLst>
      <p:ext uri="{BB962C8B-B14F-4D97-AF65-F5344CB8AC3E}">
        <p14:creationId xmlns:p14="http://schemas.microsoft.com/office/powerpoint/2010/main" val="2862751890"/>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D6EBED-C67D-416E-8CA6-2F39602DA113}" type="slidenum">
              <a:rPr lang="en-US" altLang="en-US" smtClean="0"/>
              <a:pPr/>
              <a:t>87</a:t>
            </a:fld>
            <a:endParaRPr lang="en-US" altLang="en-US"/>
          </a:p>
        </p:txBody>
      </p:sp>
    </p:spTree>
    <p:extLst>
      <p:ext uri="{BB962C8B-B14F-4D97-AF65-F5344CB8AC3E}">
        <p14:creationId xmlns:p14="http://schemas.microsoft.com/office/powerpoint/2010/main" val="2014722766"/>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itchFamily="18" charset="0"/>
                <a:ea typeface="ＭＳ Ｐゴシック" pitchFamily="34" charset="-128"/>
              </a:defRPr>
            </a:lvl1pPr>
            <a:lvl2pPr marL="731731" indent="-281435" eaLnBrk="0" hangingPunct="0">
              <a:spcBef>
                <a:spcPct val="30000"/>
              </a:spcBef>
              <a:defRPr sz="1200">
                <a:solidFill>
                  <a:schemeClr val="tx1"/>
                </a:solidFill>
                <a:latin typeface="Times New Roman" pitchFamily="18" charset="0"/>
                <a:ea typeface="ＭＳ Ｐゴシック" pitchFamily="34" charset="-128"/>
              </a:defRPr>
            </a:lvl2pPr>
            <a:lvl3pPr marL="1125741" indent="-225148" eaLnBrk="0" hangingPunct="0">
              <a:spcBef>
                <a:spcPct val="30000"/>
              </a:spcBef>
              <a:defRPr sz="1200">
                <a:solidFill>
                  <a:schemeClr val="tx1"/>
                </a:solidFill>
                <a:latin typeface="Times New Roman" pitchFamily="18" charset="0"/>
                <a:ea typeface="ＭＳ Ｐゴシック" pitchFamily="34" charset="-128"/>
              </a:defRPr>
            </a:lvl3pPr>
            <a:lvl4pPr marL="1576037" indent="-225148" eaLnBrk="0" hangingPunct="0">
              <a:spcBef>
                <a:spcPct val="30000"/>
              </a:spcBef>
              <a:defRPr sz="1200">
                <a:solidFill>
                  <a:schemeClr val="tx1"/>
                </a:solidFill>
                <a:latin typeface="Times New Roman" pitchFamily="18" charset="0"/>
                <a:ea typeface="ＭＳ Ｐゴシック" pitchFamily="34" charset="-128"/>
              </a:defRPr>
            </a:lvl4pPr>
            <a:lvl5pPr marL="2026333" indent="-225148" eaLnBrk="0" hangingPunct="0">
              <a:spcBef>
                <a:spcPct val="30000"/>
              </a:spcBef>
              <a:defRPr sz="1200">
                <a:solidFill>
                  <a:schemeClr val="tx1"/>
                </a:solidFill>
                <a:latin typeface="Times New Roman" pitchFamily="18" charset="0"/>
                <a:ea typeface="ＭＳ Ｐゴシック" pitchFamily="34" charset="-128"/>
              </a:defRPr>
            </a:lvl5pPr>
            <a:lvl6pPr marL="2476630" indent="-225148" eaLnBrk="0" fontAlgn="base" hangingPunct="0">
              <a:spcBef>
                <a:spcPct val="30000"/>
              </a:spcBef>
              <a:spcAft>
                <a:spcPct val="0"/>
              </a:spcAft>
              <a:defRPr sz="1200">
                <a:solidFill>
                  <a:schemeClr val="tx1"/>
                </a:solidFill>
                <a:latin typeface="Times New Roman" pitchFamily="18" charset="0"/>
                <a:ea typeface="ＭＳ Ｐゴシック" pitchFamily="34" charset="-128"/>
              </a:defRPr>
            </a:lvl6pPr>
            <a:lvl7pPr marL="2926926" indent="-225148" eaLnBrk="0" fontAlgn="base" hangingPunct="0">
              <a:spcBef>
                <a:spcPct val="30000"/>
              </a:spcBef>
              <a:spcAft>
                <a:spcPct val="0"/>
              </a:spcAft>
              <a:defRPr sz="1200">
                <a:solidFill>
                  <a:schemeClr val="tx1"/>
                </a:solidFill>
                <a:latin typeface="Times New Roman" pitchFamily="18" charset="0"/>
                <a:ea typeface="ＭＳ Ｐゴシック" pitchFamily="34" charset="-128"/>
              </a:defRPr>
            </a:lvl7pPr>
            <a:lvl8pPr marL="3377222" indent="-225148" eaLnBrk="0" fontAlgn="base" hangingPunct="0">
              <a:spcBef>
                <a:spcPct val="30000"/>
              </a:spcBef>
              <a:spcAft>
                <a:spcPct val="0"/>
              </a:spcAft>
              <a:defRPr sz="1200">
                <a:solidFill>
                  <a:schemeClr val="tx1"/>
                </a:solidFill>
                <a:latin typeface="Times New Roman" pitchFamily="18" charset="0"/>
                <a:ea typeface="ＭＳ Ｐゴシック" pitchFamily="34" charset="-128"/>
              </a:defRPr>
            </a:lvl8pPr>
            <a:lvl9pPr marL="3827518" indent="-225148" eaLnBrk="0" fontAlgn="base" hangingPunct="0">
              <a:spcBef>
                <a:spcPct val="30000"/>
              </a:spcBef>
              <a:spcAft>
                <a:spcPct val="0"/>
              </a:spcAft>
              <a:defRPr sz="1200">
                <a:solidFill>
                  <a:schemeClr val="tx1"/>
                </a:solidFill>
                <a:latin typeface="Times New Roman" pitchFamily="18" charset="0"/>
                <a:ea typeface="ＭＳ Ｐゴシック" pitchFamily="34" charset="-128"/>
              </a:defRPr>
            </a:lvl9pPr>
          </a:lstStyle>
          <a:p>
            <a:pPr eaLnBrk="1" hangingPunct="1">
              <a:spcBef>
                <a:spcPct val="0"/>
              </a:spcBef>
            </a:pPr>
            <a:fld id="{38BAC198-DC18-481E-9244-6D6AF1DF1FF9}" type="slidenum">
              <a:rPr lang="en-US" altLang="en-US">
                <a:latin typeface="Calibri" pitchFamily="34" charset="0"/>
              </a:rPr>
              <a:pPr eaLnBrk="1" hangingPunct="1">
                <a:spcBef>
                  <a:spcPct val="0"/>
                </a:spcBef>
              </a:pPr>
              <a:t>88</a:t>
            </a:fld>
            <a:endParaRPr lang="en-US" altLang="en-US">
              <a:latin typeface="Calibri" pitchFamily="34" charset="0"/>
            </a:endParaRPr>
          </a:p>
        </p:txBody>
      </p:sp>
      <p:sp>
        <p:nvSpPr>
          <p:cNvPr id="65539" name="Rectangle 2"/>
          <p:cNvSpPr>
            <a:spLocks noGrp="1" noRot="1" noChangeAspect="1" noChangeArrowheads="1" noTextEdit="1"/>
          </p:cNvSpPr>
          <p:nvPr>
            <p:ph type="sldImg"/>
          </p:nvPr>
        </p:nvSpPr>
        <p:spPr bwMode="auto">
          <a:solidFill>
            <a:srgbClr val="FFFFFF"/>
          </a:solidFill>
          <a:ln>
            <a:solidFill>
              <a:srgbClr val="000000"/>
            </a:solidFill>
            <a:miter lim="800000"/>
            <a:headEnd/>
            <a:tailEnd/>
          </a:ln>
        </p:spPr>
      </p:sp>
      <p:sp>
        <p:nvSpPr>
          <p:cNvPr id="65540" name="Rectangle 3"/>
          <p:cNvSpPr>
            <a:spLocks noGrp="1" noChangeArrowheads="1"/>
          </p:cNvSpPr>
          <p:nvPr>
            <p:ph type="body" idx="1"/>
          </p:nvPr>
        </p:nvSpPr>
        <p:spPr bwMode="auto">
          <a:solidFill>
            <a:srgbClr val="FFFFFF"/>
          </a:solidFill>
          <a:ln>
            <a:solidFill>
              <a:srgbClr val="000000"/>
            </a:solidFill>
            <a:miter lim="800000"/>
            <a:headEnd/>
            <a:tailEnd/>
          </a:ln>
        </p:spPr>
        <p:txBody>
          <a:bodyPr wrap="square" lIns="89718" tIns="44859" rIns="89718" bIns="44859" numCol="1" anchor="t" anchorCtr="0" compatLnSpc="1">
            <a:prstTxWarp prst="textNoShape">
              <a:avLst/>
            </a:prstTxWarp>
          </a:bodyPr>
          <a:lstStyle/>
          <a:p>
            <a:pPr eaLnBrk="1" hangingPunct="1">
              <a:spcBef>
                <a:spcPct val="0"/>
              </a:spcBef>
            </a:pPr>
            <a:r>
              <a:rPr lang="en-US" altLang="en-US" dirty="0" smtClean="0">
                <a:latin typeface="Times New Roman" pitchFamily="18" charset="0"/>
                <a:ea typeface="ＭＳ Ｐゴシック" pitchFamily="34" charset="-128"/>
              </a:rPr>
              <a:t>This</a:t>
            </a:r>
            <a:r>
              <a:rPr lang="en-US" altLang="en-US" baseline="0" dirty="0" smtClean="0">
                <a:latin typeface="Times New Roman" pitchFamily="18" charset="0"/>
                <a:ea typeface="ＭＳ Ｐゴシック" pitchFamily="34" charset="-128"/>
              </a:rPr>
              <a:t> graph is called a confusion matrix, contingency table, truth table, or error matrix. Confusion matrices show results for a supervised model, where we know what the true positives are. Across the top of this matrix you see the actuals (from the known cases, since this is a supervised model) actual no and actual yes, then along the left are the predictions: predicted no and yes. </a:t>
            </a:r>
          </a:p>
          <a:p>
            <a:pPr eaLnBrk="1" hangingPunct="1">
              <a:spcBef>
                <a:spcPct val="0"/>
              </a:spcBef>
            </a:pPr>
            <a:endParaRPr lang="en-US" altLang="en-US" dirty="0" smtClean="0">
              <a:latin typeface="Times New Roman" pitchFamily="18" charset="0"/>
              <a:ea typeface="ＭＳ Ｐゴシック" pitchFamily="34" charset="-128"/>
            </a:endParaRPr>
          </a:p>
          <a:p>
            <a:pPr eaLnBrk="1" hangingPunct="1">
              <a:spcBef>
                <a:spcPct val="0"/>
              </a:spcBef>
            </a:pPr>
            <a:r>
              <a:rPr lang="en-US" altLang="en-US" dirty="0" smtClean="0">
                <a:latin typeface="Times New Roman" pitchFamily="18" charset="0"/>
                <a:ea typeface="ＭＳ Ｐゴシック" pitchFamily="34" charset="-128"/>
              </a:rPr>
              <a:t>As a baseline, with no predictive inputs, one would choose the most common result, No, and would be correct 73.4% of the time (at the bottom</a:t>
            </a:r>
            <a:r>
              <a:rPr lang="en-US" altLang="en-US" baseline="0" dirty="0" smtClean="0">
                <a:latin typeface="Times New Roman" pitchFamily="18" charset="0"/>
                <a:ea typeface="ＭＳ Ｐゴシック" pitchFamily="34" charset="-128"/>
              </a:rPr>
              <a:t> of the matrix)</a:t>
            </a:r>
            <a:r>
              <a:rPr lang="en-US" altLang="en-US" dirty="0" smtClean="0">
                <a:latin typeface="Times New Roman" pitchFamily="18" charset="0"/>
                <a:ea typeface="ＭＳ Ｐゴシック" pitchFamily="34" charset="-128"/>
              </a:rPr>
              <a:t>, and incorrect 26.6% of the time (calculated from totals).</a:t>
            </a:r>
          </a:p>
          <a:p>
            <a:pPr eaLnBrk="1" hangingPunct="1">
              <a:spcBef>
                <a:spcPct val="0"/>
              </a:spcBef>
            </a:pPr>
            <a:endParaRPr lang="en-US" altLang="en-US" dirty="0" smtClean="0">
              <a:latin typeface="Times New Roman" pitchFamily="18" charset="0"/>
              <a:ea typeface="ＭＳ Ｐゴシック" pitchFamily="34" charset="-128"/>
            </a:endParaRPr>
          </a:p>
          <a:p>
            <a:pPr eaLnBrk="1" hangingPunct="1">
              <a:spcBef>
                <a:spcPct val="0"/>
              </a:spcBef>
            </a:pPr>
            <a:r>
              <a:rPr lang="en-US" altLang="en-US" dirty="0" smtClean="0">
                <a:latin typeface="Times New Roman" pitchFamily="18" charset="0"/>
                <a:ea typeface="ＭＳ Ｐゴシック" pitchFamily="34" charset="-128"/>
              </a:rPr>
              <a:t>This predictive model, however, (with a particular threshold) is correct 80.5% of the time, 7.1% better accuracy than the baseline case.</a:t>
            </a:r>
          </a:p>
          <a:p>
            <a:pPr eaLnBrk="1" hangingPunct="1">
              <a:spcBef>
                <a:spcPct val="0"/>
              </a:spcBef>
            </a:pPr>
            <a:r>
              <a:rPr lang="en-US" altLang="en-US" dirty="0" smtClean="0">
                <a:latin typeface="Times New Roman" pitchFamily="18" charset="0"/>
                <a:ea typeface="ＭＳ Ｐゴシック" pitchFamily="34" charset="-128"/>
              </a:rPr>
              <a:t>  </a:t>
            </a:r>
          </a:p>
          <a:p>
            <a:pPr eaLnBrk="1" hangingPunct="1">
              <a:spcBef>
                <a:spcPct val="0"/>
              </a:spcBef>
            </a:pPr>
            <a:r>
              <a:rPr lang="en-US" altLang="en-US" dirty="0" smtClean="0">
                <a:latin typeface="Times New Roman" pitchFamily="18" charset="0"/>
                <a:ea typeface="ＭＳ Ｐゴシック" pitchFamily="34" charset="-128"/>
              </a:rPr>
              <a:t>Consider: What is the cost of 15,167 false negatives? Of 3,853 False Positives? The answers can come from subject matter experts. </a:t>
            </a:r>
          </a:p>
          <a:p>
            <a:pPr eaLnBrk="1" hangingPunct="1">
              <a:spcBef>
                <a:spcPct val="0"/>
              </a:spcBef>
            </a:pPr>
            <a:endParaRPr lang="en-US" altLang="en-US" dirty="0" smtClean="0">
              <a:latin typeface="Times New Roman" pitchFamily="18" charset="0"/>
              <a:ea typeface="ＭＳ Ｐゴシック" pitchFamily="34" charset="-128"/>
            </a:endParaRPr>
          </a:p>
          <a:p>
            <a:pPr eaLnBrk="1" hangingPunct="1">
              <a:spcBef>
                <a:spcPct val="0"/>
              </a:spcBef>
            </a:pPr>
            <a:r>
              <a:rPr lang="en-US" altLang="en-US" baseline="0" dirty="0" smtClean="0">
                <a:latin typeface="Times New Roman" pitchFamily="18" charset="0"/>
                <a:ea typeface="ＭＳ Ｐゴシック" pitchFamily="34" charset="-128"/>
              </a:rPr>
              <a:t>The cost of a false negative versus that of a false positive will determine where you put your cutoff for predictive modeling. For instance, in detecting fraudulent cases, a false negative means that we don’t flag a potentially case and then it turns out to be fraudulent. This is going to depend on the costliness of the case. Alternatively, a false positive means that we flag a case that isn’t fraudulent. That is going to cost us the investigation (or other follow up protocol) for that case even though we will not find anything. The question, then is what is more costly? Missing the fraudulent case or investigating a non-fraudulent case. Other factors will likely come into play here, such as, how expensive is an investigation? How much fraud (in $) is this case worth?</a:t>
            </a:r>
          </a:p>
          <a:p>
            <a:pPr eaLnBrk="1" hangingPunct="1">
              <a:spcBef>
                <a:spcPct val="0"/>
              </a:spcBef>
            </a:pPr>
            <a:endParaRPr lang="en-US" altLang="en-US" baseline="0" dirty="0" smtClean="0">
              <a:latin typeface="Times New Roman" pitchFamily="18" charset="0"/>
              <a:ea typeface="ＭＳ Ｐゴシック" pitchFamily="34" charset="-128"/>
            </a:endParaRPr>
          </a:p>
          <a:p>
            <a:pPr defTabSz="900593" fontAlgn="base">
              <a:spcBef>
                <a:spcPct val="0"/>
              </a:spcBef>
              <a:spcAft>
                <a:spcPct val="0"/>
              </a:spcAft>
              <a:defRPr/>
            </a:pPr>
            <a:r>
              <a:rPr lang="en-US" altLang="en-US" baseline="0" dirty="0" smtClean="0">
                <a:latin typeface="Times New Roman" pitchFamily="18" charset="0"/>
                <a:ea typeface="ＭＳ Ｐゴシック" pitchFamily="34" charset="-128"/>
              </a:rPr>
              <a:t> </a:t>
            </a:r>
            <a:r>
              <a:rPr lang="en-US" altLang="en-US" dirty="0" smtClean="0">
                <a:latin typeface="Times New Roman" pitchFamily="18" charset="0"/>
                <a:ea typeface="ＭＳ Ｐゴシック" pitchFamily="34" charset="-128"/>
              </a:rPr>
              <a:t>The sum of the cost of all</a:t>
            </a:r>
            <a:r>
              <a:rPr lang="en-US" altLang="en-US" baseline="0" dirty="0" smtClean="0">
                <a:latin typeface="Times New Roman" pitchFamily="18" charset="0"/>
                <a:ea typeface="ＭＳ Ｐゴシック" pitchFamily="34" charset="-128"/>
              </a:rPr>
              <a:t> the false negatives and positives </a:t>
            </a:r>
            <a:r>
              <a:rPr lang="en-US" altLang="en-US" dirty="0" smtClean="0">
                <a:latin typeface="Times New Roman" pitchFamily="18" charset="0"/>
                <a:ea typeface="ＭＳ Ｐゴシック" pitchFamily="34" charset="-128"/>
              </a:rPr>
              <a:t>is the total cost of a particular</a:t>
            </a:r>
            <a:r>
              <a:rPr lang="en-US" altLang="en-US" baseline="0" dirty="0" smtClean="0">
                <a:latin typeface="Times New Roman" pitchFamily="18" charset="0"/>
                <a:ea typeface="ＭＳ Ｐゴシック" pitchFamily="34" charset="-128"/>
              </a:rPr>
              <a:t> model</a:t>
            </a:r>
            <a:r>
              <a:rPr lang="en-US" altLang="en-US" dirty="0" smtClean="0">
                <a:latin typeface="Times New Roman" pitchFamily="18" charset="0"/>
                <a:ea typeface="ＭＳ Ｐゴシック" pitchFamily="34" charset="-128"/>
              </a:rPr>
              <a:t>. We will discuss how to set a</a:t>
            </a:r>
            <a:r>
              <a:rPr lang="en-US" altLang="en-US" baseline="0" dirty="0" smtClean="0">
                <a:latin typeface="Times New Roman" pitchFamily="18" charset="0"/>
                <a:ea typeface="ＭＳ Ｐゴシック" pitchFamily="34" charset="-128"/>
              </a:rPr>
              <a:t> threshold or cut-off value in order to minimized the total cost.</a:t>
            </a:r>
            <a:endParaRPr lang="en-US" altLang="en-US" dirty="0" smtClean="0">
              <a:latin typeface="Times New Roman" pitchFamily="18" charset="0"/>
              <a:ea typeface="ＭＳ Ｐゴシック" pitchFamily="34" charset="-128"/>
            </a:endParaRPr>
          </a:p>
          <a:p>
            <a:pPr eaLnBrk="1" hangingPunct="1">
              <a:spcBef>
                <a:spcPct val="0"/>
              </a:spcBef>
            </a:pPr>
            <a:endParaRPr lang="en-US" altLang="en-US" dirty="0" smtClean="0">
              <a:latin typeface="Times New Roman" pitchFamily="18" charset="0"/>
              <a:ea typeface="ＭＳ Ｐゴシック" pitchFamily="34" charset="-128"/>
            </a:endParaRPr>
          </a:p>
        </p:txBody>
      </p:sp>
    </p:spTree>
    <p:extLst>
      <p:ext uri="{BB962C8B-B14F-4D97-AF65-F5344CB8AC3E}">
        <p14:creationId xmlns:p14="http://schemas.microsoft.com/office/powerpoint/2010/main" val="2724386520"/>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Example of SAT average test score results</a:t>
            </a:r>
            <a:endParaRPr lang="en-US" dirty="0" smtClean="0"/>
          </a:p>
          <a:p>
            <a:endParaRPr lang="en-US" baseline="0" dirty="0" smtClean="0"/>
          </a:p>
          <a:p>
            <a:r>
              <a:rPr lang="en-US" baseline="0" dirty="0" smtClean="0"/>
              <a:t>It appears that spending is negatively correlated with SAT scores, but in fact, the data did not account for the different density of students who took the test. In some states, in-state schools only required the ACT test scores and not the SAT. Therefore only students planning to leave state for college took the SAT.</a:t>
            </a:r>
          </a:p>
          <a:p>
            <a:endParaRPr lang="en-US" baseline="0" dirty="0" smtClean="0"/>
          </a:p>
          <a:p>
            <a:r>
              <a:rPr lang="en-US" baseline="0" dirty="0" smtClean="0"/>
              <a:t>If data scientists had considered this visualization of their data, they may have discovered the phenomenon</a:t>
            </a:r>
          </a:p>
          <a:p>
            <a:endParaRPr lang="en-US" baseline="0" dirty="0" smtClean="0"/>
          </a:p>
          <a:p>
            <a:r>
              <a:rPr lang="en-US" baseline="0" dirty="0" smtClean="0"/>
              <a:t>SAT Math and Writing scores show a similar geographic patterns</a:t>
            </a:r>
          </a:p>
          <a:p>
            <a:endParaRPr lang="en-US" baseline="0" dirty="0" smtClean="0"/>
          </a:p>
          <a:p>
            <a:r>
              <a:rPr lang="en-US" baseline="0" dirty="0" smtClean="0"/>
              <a:t>Image and article on this phenomenon:</a:t>
            </a:r>
          </a:p>
          <a:p>
            <a:r>
              <a:rPr lang="en-US" baseline="0" dirty="0" smtClean="0"/>
              <a:t>http://economix.blogs.nytimes.com/2009/08/28/why-the-midwest-rules-on-the-sat/?_php=true&amp;_type=blogs&amp;_r=0</a:t>
            </a:r>
          </a:p>
          <a:p>
            <a:endParaRPr lang="en-US" baseline="0" dirty="0" smtClean="0"/>
          </a:p>
        </p:txBody>
      </p:sp>
      <p:sp>
        <p:nvSpPr>
          <p:cNvPr id="4" name="Slide Number Placeholder 3"/>
          <p:cNvSpPr>
            <a:spLocks noGrp="1"/>
          </p:cNvSpPr>
          <p:nvPr>
            <p:ph type="sldNum" sz="quarter" idx="10"/>
          </p:nvPr>
        </p:nvSpPr>
        <p:spPr/>
        <p:txBody>
          <a:bodyPr/>
          <a:lstStyle/>
          <a:p>
            <a:fld id="{72863585-CEC3-4B20-BE4A-1EA91E8C0F18}" type="slidenum">
              <a:rPr lang="en-US" smtClean="0"/>
              <a:t>89</a:t>
            </a:fld>
            <a:endParaRPr lang="en-US"/>
          </a:p>
        </p:txBody>
      </p:sp>
    </p:spTree>
    <p:extLst>
      <p:ext uri="{BB962C8B-B14F-4D97-AF65-F5344CB8AC3E}">
        <p14:creationId xmlns:p14="http://schemas.microsoft.com/office/powerpoint/2010/main" val="2183123676"/>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Example of SAT average test score results</a:t>
            </a:r>
            <a:endParaRPr lang="en-US" dirty="0" smtClean="0"/>
          </a:p>
          <a:p>
            <a:endParaRPr lang="en-US" baseline="0" dirty="0" smtClean="0"/>
          </a:p>
          <a:p>
            <a:r>
              <a:rPr lang="en-US" baseline="0" dirty="0" smtClean="0"/>
              <a:t>It appears that spending is negatively correlated with SAT scores, but in fact, the data did not account for the different density of students who took the test. In some states, in-state schools only required the ACT test scores and not the SAT. Therefore only students planning to leave state for college took the SAT.</a:t>
            </a:r>
          </a:p>
          <a:p>
            <a:endParaRPr lang="en-US" baseline="0" dirty="0" smtClean="0"/>
          </a:p>
          <a:p>
            <a:r>
              <a:rPr lang="en-US" baseline="0" dirty="0" smtClean="0"/>
              <a:t>If data scientists had considered this visualization of their data, they may have discovered the phenomenon</a:t>
            </a:r>
          </a:p>
          <a:p>
            <a:endParaRPr lang="en-US" baseline="0" dirty="0" smtClean="0"/>
          </a:p>
          <a:p>
            <a:r>
              <a:rPr lang="en-US" baseline="0" dirty="0" smtClean="0"/>
              <a:t>SAT Math and Writing scores show a similar geographic patterns</a:t>
            </a:r>
          </a:p>
          <a:p>
            <a:endParaRPr lang="en-US" baseline="0" dirty="0" smtClean="0"/>
          </a:p>
          <a:p>
            <a:r>
              <a:rPr lang="en-US" baseline="0" dirty="0" smtClean="0"/>
              <a:t>Image and article on this phenomenon:</a:t>
            </a:r>
          </a:p>
          <a:p>
            <a:r>
              <a:rPr lang="en-US" baseline="0" dirty="0" smtClean="0"/>
              <a:t>http://economix.blogs.nytimes.com/2009/08/28/why-the-midwest-rules-on-the-sat/?_php=true&amp;_type=blogs&amp;_r=0</a:t>
            </a:r>
          </a:p>
          <a:p>
            <a:endParaRPr lang="en-US" baseline="0" dirty="0" smtClean="0"/>
          </a:p>
        </p:txBody>
      </p:sp>
      <p:sp>
        <p:nvSpPr>
          <p:cNvPr id="4" name="Slide Number Placeholder 3"/>
          <p:cNvSpPr>
            <a:spLocks noGrp="1"/>
          </p:cNvSpPr>
          <p:nvPr>
            <p:ph type="sldNum" sz="quarter" idx="10"/>
          </p:nvPr>
        </p:nvSpPr>
        <p:spPr/>
        <p:txBody>
          <a:bodyPr/>
          <a:lstStyle/>
          <a:p>
            <a:fld id="{72863585-CEC3-4B20-BE4A-1EA91E8C0F18}" type="slidenum">
              <a:rPr lang="en-US" smtClean="0"/>
              <a:t>90</a:t>
            </a:fld>
            <a:endParaRPr lang="en-US"/>
          </a:p>
        </p:txBody>
      </p:sp>
    </p:spTree>
    <p:extLst>
      <p:ext uri="{BB962C8B-B14F-4D97-AF65-F5344CB8AC3E}">
        <p14:creationId xmlns:p14="http://schemas.microsoft.com/office/powerpoint/2010/main" val="3910454802"/>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38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fontAlgn="t" hangingPunct="1">
              <a:lnSpc>
                <a:spcPct val="80000"/>
              </a:lnSpc>
            </a:pPr>
            <a:r>
              <a:rPr lang="en-US" altLang="en-US" sz="500" b="1" dirty="0">
                <a:latin typeface="Times New Roman" pitchFamily="18" charset="0"/>
                <a:ea typeface="ＭＳ Ｐゴシック" pitchFamily="34" charset="-128"/>
              </a:rPr>
              <a:t>Model failures are costly. Leaders and analysts might initially be very excited about the forecasted performance of a new model. But if they find that the predictions from the model are very wrong when put into use, this can be very discouraging and costly to the organization, causing it to abandon hopes for predictive analytics.</a:t>
            </a:r>
          </a:p>
          <a:p>
            <a:pPr eaLnBrk="1" fontAlgn="t" hangingPunct="1">
              <a:lnSpc>
                <a:spcPct val="80000"/>
              </a:lnSpc>
            </a:pPr>
            <a:r>
              <a:rPr lang="en-US" altLang="en-US" sz="500" b="1" dirty="0">
                <a:latin typeface="Times New Roman" pitchFamily="18" charset="0"/>
                <a:ea typeface="ＭＳ Ｐゴシック" pitchFamily="34" charset="-128"/>
              </a:rPr>
              <a:t> </a:t>
            </a:r>
          </a:p>
          <a:p>
            <a:pPr eaLnBrk="1" fontAlgn="t" hangingPunct="1">
              <a:lnSpc>
                <a:spcPct val="80000"/>
              </a:lnSpc>
            </a:pPr>
            <a:r>
              <a:rPr lang="en-US" altLang="en-US" sz="500" b="1" dirty="0">
                <a:latin typeface="Times New Roman" pitchFamily="18" charset="0"/>
                <a:ea typeface="ＭＳ Ｐゴシック" pitchFamily="34" charset="-128"/>
              </a:rPr>
              <a:t>Leaks from future</a:t>
            </a:r>
            <a:endParaRPr lang="en-US" altLang="en-US" sz="500" dirty="0">
              <a:latin typeface="Times New Roman" pitchFamily="18" charset="0"/>
              <a:ea typeface="ＭＳ Ｐゴシック" pitchFamily="34" charset="-128"/>
            </a:endParaRPr>
          </a:p>
          <a:p>
            <a:pPr lvl="1" eaLnBrk="1" fontAlgn="t" hangingPunct="1">
              <a:lnSpc>
                <a:spcPct val="80000"/>
              </a:lnSpc>
            </a:pPr>
            <a:r>
              <a:rPr lang="en-US" altLang="en-US" sz="500" dirty="0">
                <a:latin typeface="Times New Roman" pitchFamily="18" charset="0"/>
                <a:ea typeface="ＭＳ Ｐゴシック" pitchFamily="34" charset="-128"/>
              </a:rPr>
              <a:t>Inputs include items that cannot be known at the time the business would actually run the model. This is a common model building mistake. Give-away is whenever model is nearly or absolutely perfect, though evidence of this problem can be more subtle.</a:t>
            </a:r>
          </a:p>
          <a:p>
            <a:pPr eaLnBrk="1" fontAlgn="t" hangingPunct="1">
              <a:lnSpc>
                <a:spcPct val="80000"/>
              </a:lnSpc>
            </a:pPr>
            <a:r>
              <a:rPr lang="en-US" altLang="en-US" sz="500" dirty="0">
                <a:latin typeface="Times New Roman" pitchFamily="18" charset="0"/>
                <a:ea typeface="ＭＳ Ｐゴシック" pitchFamily="34" charset="-128"/>
              </a:rPr>
              <a:t> </a:t>
            </a:r>
          </a:p>
          <a:p>
            <a:pPr lvl="1" eaLnBrk="1" fontAlgn="t" hangingPunct="1">
              <a:lnSpc>
                <a:spcPct val="80000"/>
              </a:lnSpc>
            </a:pPr>
            <a:r>
              <a:rPr lang="en-US" altLang="en-US" sz="500" dirty="0">
                <a:latin typeface="Times New Roman" pitchFamily="18" charset="0"/>
                <a:ea typeface="ＭＳ Ｐゴシック" pitchFamily="34" charset="-128"/>
              </a:rPr>
              <a:t> Careful and thoughtful compilation of the data is required. Disciplined scrutiny of all the inputs, by peers or others in the organization, is essential.</a:t>
            </a:r>
          </a:p>
          <a:p>
            <a:pPr eaLnBrk="1" fontAlgn="t" hangingPunct="1">
              <a:lnSpc>
                <a:spcPct val="80000"/>
              </a:lnSpc>
            </a:pPr>
            <a:r>
              <a:rPr lang="en-US" altLang="en-US" sz="500" b="1" dirty="0">
                <a:latin typeface="Times New Roman" pitchFamily="18" charset="0"/>
                <a:ea typeface="ＭＳ Ｐゴシック" pitchFamily="34" charset="-128"/>
              </a:rPr>
              <a:t> </a:t>
            </a:r>
          </a:p>
          <a:p>
            <a:pPr eaLnBrk="1" fontAlgn="t" hangingPunct="1">
              <a:lnSpc>
                <a:spcPct val="80000"/>
              </a:lnSpc>
            </a:pPr>
            <a:r>
              <a:rPr lang="en-US" altLang="en-US" sz="500" b="1" dirty="0" err="1">
                <a:latin typeface="Times New Roman" pitchFamily="18" charset="0"/>
                <a:ea typeface="ＭＳ Ｐゴシック" pitchFamily="34" charset="-128"/>
              </a:rPr>
              <a:t>Overfit</a:t>
            </a:r>
            <a:endParaRPr lang="en-US" altLang="en-US" sz="500" b="1" dirty="0">
              <a:latin typeface="Times New Roman" pitchFamily="18" charset="0"/>
              <a:ea typeface="ＭＳ Ｐゴシック" pitchFamily="34" charset="-128"/>
            </a:endParaRPr>
          </a:p>
          <a:p>
            <a:pPr lvl="1" eaLnBrk="1" fontAlgn="t" hangingPunct="1">
              <a:lnSpc>
                <a:spcPct val="80000"/>
              </a:lnSpc>
            </a:pPr>
            <a:r>
              <a:rPr lang="en-US" altLang="en-US" sz="500" dirty="0">
                <a:latin typeface="Times New Roman" pitchFamily="18" charset="0"/>
                <a:ea typeface="ＭＳ Ｐゴシック" pitchFamily="34" charset="-128"/>
              </a:rPr>
              <a:t>Too many inputs: Some input variables</a:t>
            </a:r>
            <a:r>
              <a:rPr lang="ja-JP" altLang="en-US" sz="500" dirty="0">
                <a:latin typeface="Times New Roman" pitchFamily="18" charset="0"/>
                <a:ea typeface="ＭＳ Ｐゴシック" pitchFamily="34" charset="-128"/>
              </a:rPr>
              <a:t>’</a:t>
            </a:r>
            <a:r>
              <a:rPr lang="en-US" altLang="ja-JP" sz="500" dirty="0">
                <a:latin typeface="Times New Roman" pitchFamily="18" charset="0"/>
                <a:ea typeface="ＭＳ Ｐゴシック" pitchFamily="34" charset="-128"/>
              </a:rPr>
              <a:t> significance is coincidental, such that a different sample would show no significance.</a:t>
            </a:r>
            <a:br>
              <a:rPr lang="en-US" altLang="ja-JP" sz="500" dirty="0">
                <a:latin typeface="Times New Roman" pitchFamily="18" charset="0"/>
                <a:ea typeface="ＭＳ Ｐゴシック" pitchFamily="34" charset="-128"/>
              </a:rPr>
            </a:br>
            <a:r>
              <a:rPr lang="en-US" altLang="ja-JP" sz="500" dirty="0">
                <a:latin typeface="Times New Roman" pitchFamily="18" charset="0"/>
                <a:ea typeface="ＭＳ Ｐゴシック" pitchFamily="34" charset="-128"/>
              </a:rPr>
              <a:t>Too many methods attempted: Try enough methods and one will work, but only by random coincidental chance! The results are not reproducible.</a:t>
            </a:r>
            <a:br>
              <a:rPr lang="en-US" altLang="ja-JP" sz="500" dirty="0">
                <a:latin typeface="Times New Roman" pitchFamily="18" charset="0"/>
                <a:ea typeface="ＭＳ Ｐゴシック" pitchFamily="34" charset="-128"/>
              </a:rPr>
            </a:br>
            <a:r>
              <a:rPr lang="en-US" altLang="ja-JP" sz="500" dirty="0">
                <a:latin typeface="Times New Roman" pitchFamily="18" charset="0"/>
                <a:ea typeface="ＭＳ Ｐゴシック" pitchFamily="34" charset="-128"/>
              </a:rPr>
              <a:t>Chance that random sample is not representative of the relevant population: Observational data shows random relationships because the random sample is not representative of population.</a:t>
            </a:r>
          </a:p>
          <a:p>
            <a:pPr lvl="1" eaLnBrk="1" fontAlgn="t" hangingPunct="1">
              <a:lnSpc>
                <a:spcPct val="80000"/>
              </a:lnSpc>
            </a:pPr>
            <a:r>
              <a:rPr lang="en-US" altLang="en-US" sz="500" dirty="0">
                <a:latin typeface="Times New Roman" pitchFamily="18" charset="0"/>
                <a:ea typeface="ＭＳ Ｐゴシック" pitchFamily="34" charset="-128"/>
              </a:rPr>
              <a:t>Multi-</a:t>
            </a:r>
            <a:r>
              <a:rPr lang="en-US" altLang="en-US" sz="500" dirty="0" err="1">
                <a:latin typeface="Times New Roman" pitchFamily="18" charset="0"/>
                <a:ea typeface="ＭＳ Ｐゴシック" pitchFamily="34" charset="-128"/>
              </a:rPr>
              <a:t>colinearity</a:t>
            </a:r>
            <a:r>
              <a:rPr lang="en-US" altLang="en-US" sz="500" dirty="0">
                <a:latin typeface="Times New Roman" pitchFamily="18" charset="0"/>
                <a:ea typeface="ＭＳ Ｐゴシック" pitchFamily="34" charset="-128"/>
              </a:rPr>
              <a:t> in regression models causes them to work only on training data. (</a:t>
            </a:r>
            <a:r>
              <a:rPr lang="en-US" altLang="en-US" sz="500" dirty="0" err="1">
                <a:latin typeface="Times New Roman" pitchFamily="18" charset="0"/>
                <a:ea typeface="ＭＳ Ｐゴシック" pitchFamily="34" charset="-128"/>
              </a:rPr>
              <a:t>Muli-colinearity</a:t>
            </a:r>
            <a:r>
              <a:rPr lang="en-US" altLang="en-US" sz="500" dirty="0">
                <a:latin typeface="Times New Roman" pitchFamily="18" charset="0"/>
                <a:ea typeface="ＭＳ Ｐゴシック" pitchFamily="34" charset="-128"/>
              </a:rPr>
              <a:t> happens when two or more inputs are highly correlated. Hence all but one of them should be dropped as an input.)</a:t>
            </a:r>
          </a:p>
          <a:p>
            <a:pPr lvl="1" eaLnBrk="1" fontAlgn="t" hangingPunct="1">
              <a:lnSpc>
                <a:spcPct val="80000"/>
              </a:lnSpc>
            </a:pPr>
            <a:r>
              <a:rPr lang="en-US" altLang="en-US" sz="500" dirty="0">
                <a:latin typeface="Times New Roman" pitchFamily="18" charset="0"/>
                <a:ea typeface="ＭＳ Ｐゴシック" pitchFamily="34" charset="-128"/>
              </a:rPr>
              <a:t> </a:t>
            </a:r>
          </a:p>
          <a:p>
            <a:pPr lvl="1" eaLnBrk="1" fontAlgn="t" hangingPunct="1">
              <a:lnSpc>
                <a:spcPct val="80000"/>
              </a:lnSpc>
            </a:pPr>
            <a:r>
              <a:rPr lang="en-US" altLang="en-US" sz="500" dirty="0">
                <a:latin typeface="Times New Roman" pitchFamily="18" charset="0"/>
                <a:ea typeface="ＭＳ Ｐゴシック" pitchFamily="34" charset="-128"/>
              </a:rPr>
              <a:t>Actions to consider: Hold out sample; Get more data;</a:t>
            </a:r>
          </a:p>
          <a:p>
            <a:pPr lvl="1" eaLnBrk="1" fontAlgn="t" hangingPunct="1">
              <a:lnSpc>
                <a:spcPct val="80000"/>
              </a:lnSpc>
            </a:pPr>
            <a:r>
              <a:rPr lang="en-US" altLang="en-US" sz="500" dirty="0">
                <a:latin typeface="Times New Roman" pitchFamily="18" charset="0"/>
                <a:ea typeface="ＭＳ Ｐゴシック" pitchFamily="34" charset="-128"/>
              </a:rPr>
              <a:t>Resampling; Target reshuffling; Reduced number of inputs.</a:t>
            </a:r>
          </a:p>
          <a:p>
            <a:pPr lvl="1" eaLnBrk="1" fontAlgn="t" hangingPunct="1">
              <a:lnSpc>
                <a:spcPct val="80000"/>
              </a:lnSpc>
            </a:pPr>
            <a:r>
              <a:rPr lang="en-US" altLang="en-US" sz="500" dirty="0">
                <a:latin typeface="Times New Roman" pitchFamily="18" charset="0"/>
                <a:ea typeface="ＭＳ Ｐゴシック" pitchFamily="34" charset="-128"/>
              </a:rPr>
              <a:t> </a:t>
            </a:r>
          </a:p>
          <a:p>
            <a:pPr eaLnBrk="1" fontAlgn="t" hangingPunct="1">
              <a:lnSpc>
                <a:spcPct val="80000"/>
              </a:lnSpc>
            </a:pPr>
            <a:r>
              <a:rPr lang="en-US" altLang="en-US" sz="500" b="1" dirty="0">
                <a:latin typeface="Times New Roman" pitchFamily="18" charset="0"/>
                <a:ea typeface="ＭＳ Ｐゴシック" pitchFamily="34" charset="-128"/>
              </a:rPr>
              <a:t>Seasonal changes</a:t>
            </a:r>
            <a:endParaRPr lang="en-US" altLang="en-US" sz="500" dirty="0">
              <a:latin typeface="Times New Roman" pitchFamily="18" charset="0"/>
              <a:ea typeface="ＭＳ Ｐゴシック" pitchFamily="34" charset="-128"/>
            </a:endParaRPr>
          </a:p>
          <a:p>
            <a:pPr lvl="1" eaLnBrk="1" fontAlgn="t" hangingPunct="1">
              <a:lnSpc>
                <a:spcPct val="80000"/>
              </a:lnSpc>
            </a:pPr>
            <a:r>
              <a:rPr lang="en-US" altLang="en-US" sz="500" dirty="0">
                <a:latin typeface="Times New Roman" pitchFamily="18" charset="0"/>
                <a:ea typeface="ＭＳ Ｐゴシック" pitchFamily="34" charset="-128"/>
              </a:rPr>
              <a:t>This is a special case of training data not being representative of the relevant population. If a model is trained only on December data, don</a:t>
            </a:r>
            <a:r>
              <a:rPr lang="ja-JP" altLang="en-US" sz="500" dirty="0">
                <a:latin typeface="Times New Roman" pitchFamily="18" charset="0"/>
                <a:ea typeface="ＭＳ Ｐゴシック" pitchFamily="34" charset="-128"/>
              </a:rPr>
              <a:t>’</a:t>
            </a:r>
            <a:r>
              <a:rPr lang="en-US" altLang="ja-JP" sz="500" dirty="0">
                <a:latin typeface="Times New Roman" pitchFamily="18" charset="0"/>
                <a:ea typeface="ＭＳ Ｐゴシック" pitchFamily="34" charset="-128"/>
              </a:rPr>
              <a:t>t expect it to apply well to January!</a:t>
            </a:r>
            <a:br>
              <a:rPr lang="en-US" altLang="ja-JP" sz="500" dirty="0">
                <a:latin typeface="Times New Roman" pitchFamily="18" charset="0"/>
                <a:ea typeface="ＭＳ Ｐゴシック" pitchFamily="34" charset="-128"/>
              </a:rPr>
            </a:br>
            <a:r>
              <a:rPr lang="en-US" altLang="ja-JP" sz="500" dirty="0">
                <a:latin typeface="Times New Roman" pitchFamily="18" charset="0"/>
                <a:ea typeface="ＭＳ Ｐゴシック" pitchFamily="34" charset="-128"/>
              </a:rPr>
              <a:t>Monday</a:t>
            </a:r>
            <a:r>
              <a:rPr lang="ja-JP" altLang="en-US" sz="500" dirty="0">
                <a:latin typeface="Times New Roman" pitchFamily="18" charset="0"/>
                <a:ea typeface="ＭＳ Ｐゴシック" pitchFamily="34" charset="-128"/>
              </a:rPr>
              <a:t>’</a:t>
            </a:r>
            <a:r>
              <a:rPr lang="en-US" altLang="ja-JP" sz="500" dirty="0">
                <a:latin typeface="Times New Roman" pitchFamily="18" charset="0"/>
                <a:ea typeface="ＭＳ Ｐゴシック" pitchFamily="34" charset="-128"/>
              </a:rPr>
              <a:t>s call volume is nothing like Wednesday</a:t>
            </a:r>
            <a:r>
              <a:rPr lang="ja-JP" altLang="en-US" sz="500" dirty="0">
                <a:latin typeface="Times New Roman" pitchFamily="18" charset="0"/>
                <a:ea typeface="ＭＳ Ｐゴシック" pitchFamily="34" charset="-128"/>
              </a:rPr>
              <a:t>’</a:t>
            </a:r>
            <a:r>
              <a:rPr lang="en-US" altLang="ja-JP" sz="500" dirty="0">
                <a:latin typeface="Times New Roman" pitchFamily="18" charset="0"/>
                <a:ea typeface="ＭＳ Ｐゴシック" pitchFamily="34" charset="-128"/>
              </a:rPr>
              <a:t>s.</a:t>
            </a:r>
          </a:p>
          <a:p>
            <a:pPr lvl="1" eaLnBrk="1" fontAlgn="t" hangingPunct="1">
              <a:lnSpc>
                <a:spcPct val="80000"/>
              </a:lnSpc>
            </a:pPr>
            <a:r>
              <a:rPr lang="en-US" altLang="en-US" sz="500" dirty="0">
                <a:latin typeface="Times New Roman" pitchFamily="18" charset="0"/>
                <a:ea typeface="ＭＳ Ｐゴシック" pitchFamily="34" charset="-128"/>
              </a:rPr>
              <a:t> </a:t>
            </a:r>
          </a:p>
          <a:p>
            <a:pPr lvl="1" eaLnBrk="1" fontAlgn="t" hangingPunct="1">
              <a:lnSpc>
                <a:spcPct val="80000"/>
              </a:lnSpc>
            </a:pPr>
            <a:r>
              <a:rPr lang="en-US" altLang="en-US" sz="500" dirty="0">
                <a:latin typeface="Times New Roman" pitchFamily="18" charset="0"/>
                <a:ea typeface="ＭＳ Ｐゴシック" pitchFamily="34" charset="-128"/>
              </a:rPr>
              <a:t>Data should span all seasons when possible.</a:t>
            </a:r>
          </a:p>
          <a:p>
            <a:pPr lvl="1" eaLnBrk="1" fontAlgn="t" hangingPunct="1">
              <a:lnSpc>
                <a:spcPct val="80000"/>
              </a:lnSpc>
            </a:pPr>
            <a:r>
              <a:rPr lang="en-US" altLang="en-US" sz="500" dirty="0">
                <a:latin typeface="Times New Roman" pitchFamily="18" charset="0"/>
                <a:ea typeface="ＭＳ Ｐゴシック" pitchFamily="34" charset="-128"/>
              </a:rPr>
              <a:t> </a:t>
            </a:r>
          </a:p>
          <a:p>
            <a:pPr eaLnBrk="1" fontAlgn="t" hangingPunct="1">
              <a:lnSpc>
                <a:spcPct val="80000"/>
              </a:lnSpc>
            </a:pPr>
            <a:r>
              <a:rPr lang="en-US" altLang="en-US" sz="500" b="1" dirty="0">
                <a:latin typeface="Times New Roman" pitchFamily="18" charset="0"/>
                <a:ea typeface="ＭＳ Ｐゴシック" pitchFamily="34" charset="-128"/>
              </a:rPr>
              <a:t>Real changes</a:t>
            </a:r>
          </a:p>
          <a:p>
            <a:pPr lvl="1" eaLnBrk="1" fontAlgn="t" hangingPunct="1">
              <a:lnSpc>
                <a:spcPct val="80000"/>
              </a:lnSpc>
            </a:pPr>
            <a:r>
              <a:rPr lang="fr-FR" altLang="en-US" sz="500" dirty="0">
                <a:latin typeface="Times New Roman" pitchFamily="18" charset="0"/>
                <a:ea typeface="ＭＳ Ｐゴシック" pitchFamily="34" charset="-128"/>
              </a:rPr>
              <a:t>World (or local) </a:t>
            </a:r>
            <a:r>
              <a:rPr lang="fr-FR" altLang="en-US" sz="500" dirty="0" err="1">
                <a:latin typeface="Times New Roman" pitchFamily="18" charset="0"/>
                <a:ea typeface="ＭＳ Ｐゴシック" pitchFamily="34" charset="-128"/>
              </a:rPr>
              <a:t>events</a:t>
            </a:r>
            <a:r>
              <a:rPr lang="fr-FR" altLang="en-US" sz="500" dirty="0">
                <a:latin typeface="Times New Roman" pitchFamily="18" charset="0"/>
                <a:ea typeface="ＭＳ Ｐゴシック" pitchFamily="34" charset="-128"/>
              </a:rPr>
              <a:t> </a:t>
            </a:r>
            <a:r>
              <a:rPr lang="fr-FR" altLang="en-US" sz="500" dirty="0" err="1">
                <a:latin typeface="Times New Roman" pitchFamily="18" charset="0"/>
                <a:ea typeface="ＭＳ Ｐゴシック" pitchFamily="34" charset="-128"/>
              </a:rPr>
              <a:t>can</a:t>
            </a:r>
            <a:r>
              <a:rPr lang="fr-FR" altLang="en-US" sz="500" dirty="0">
                <a:latin typeface="Times New Roman" pitchFamily="18" charset="0"/>
                <a:ea typeface="ＭＳ Ｐゴシック" pitchFamily="34" charset="-128"/>
              </a:rPr>
              <a:t> change </a:t>
            </a:r>
            <a:r>
              <a:rPr lang="fr-FR" altLang="en-US" sz="500" dirty="0" err="1">
                <a:latin typeface="Times New Roman" pitchFamily="18" charset="0"/>
                <a:ea typeface="ＭＳ Ｐゴシック" pitchFamily="34" charset="-128"/>
              </a:rPr>
              <a:t>behaviors</a:t>
            </a:r>
            <a:r>
              <a:rPr lang="fr-FR" altLang="en-US" sz="500" dirty="0">
                <a:latin typeface="Times New Roman" pitchFamily="18" charset="0"/>
                <a:ea typeface="ＭＳ Ｐゴシック" pitchFamily="34" charset="-128"/>
              </a:rPr>
              <a:t> and change cause-and-</a:t>
            </a:r>
            <a:r>
              <a:rPr lang="fr-FR" altLang="en-US" sz="500" dirty="0" err="1">
                <a:latin typeface="Times New Roman" pitchFamily="18" charset="0"/>
                <a:ea typeface="ＭＳ Ｐゴシック" pitchFamily="34" charset="-128"/>
              </a:rPr>
              <a:t>effect</a:t>
            </a:r>
            <a:r>
              <a:rPr lang="fr-FR" altLang="en-US" sz="500" dirty="0">
                <a:latin typeface="Times New Roman" pitchFamily="18" charset="0"/>
                <a:ea typeface="ＭＳ Ｐゴシック" pitchFamily="34" charset="-128"/>
              </a:rPr>
              <a:t> </a:t>
            </a:r>
            <a:r>
              <a:rPr lang="fr-FR" altLang="en-US" sz="500" dirty="0" err="1">
                <a:latin typeface="Times New Roman" pitchFamily="18" charset="0"/>
                <a:ea typeface="ＭＳ Ｐゴシック" pitchFamily="34" charset="-128"/>
              </a:rPr>
              <a:t>relationships</a:t>
            </a:r>
            <a:r>
              <a:rPr lang="fr-FR" altLang="en-US" sz="500" dirty="0">
                <a:latin typeface="Times New Roman" pitchFamily="18" charset="0"/>
                <a:ea typeface="ＭＳ Ｐゴシック" pitchFamily="34" charset="-128"/>
              </a:rPr>
              <a:t>. </a:t>
            </a:r>
            <a:r>
              <a:rPr lang="fr-FR" altLang="en-US" sz="500" dirty="0" err="1">
                <a:latin typeface="Times New Roman" pitchFamily="18" charset="0"/>
                <a:ea typeface="ＭＳ Ｐゴシック" pitchFamily="34" charset="-128"/>
              </a:rPr>
              <a:t>Think</a:t>
            </a:r>
            <a:r>
              <a:rPr lang="fr-FR" altLang="en-US" sz="500" dirty="0">
                <a:latin typeface="Times New Roman" pitchFamily="18" charset="0"/>
                <a:ea typeface="ＭＳ Ｐゴシック" pitchFamily="34" charset="-128"/>
              </a:rPr>
              <a:t> about </a:t>
            </a:r>
            <a:r>
              <a:rPr lang="fr-FR" altLang="en-US" sz="500" dirty="0" err="1">
                <a:latin typeface="Times New Roman" pitchFamily="18" charset="0"/>
                <a:ea typeface="ＭＳ Ｐゴシック" pitchFamily="34" charset="-128"/>
              </a:rPr>
              <a:t>these</a:t>
            </a:r>
            <a:r>
              <a:rPr lang="fr-FR" altLang="en-US" sz="500" dirty="0">
                <a:latin typeface="Times New Roman" pitchFamily="18" charset="0"/>
                <a:ea typeface="ＭＳ Ｐゴシック" pitchFamily="34" charset="-128"/>
              </a:rPr>
              <a:t>:</a:t>
            </a:r>
          </a:p>
          <a:p>
            <a:pPr lvl="2" eaLnBrk="1" fontAlgn="t" hangingPunct="1">
              <a:lnSpc>
                <a:spcPct val="80000"/>
              </a:lnSpc>
            </a:pPr>
            <a:r>
              <a:rPr lang="fr-FR" altLang="en-US" sz="500" dirty="0">
                <a:latin typeface="Times New Roman" pitchFamily="18" charset="0"/>
                <a:ea typeface="ＭＳ Ｐゴシック" pitchFamily="34" charset="-128"/>
              </a:rPr>
              <a:t>SARS or </a:t>
            </a:r>
            <a:r>
              <a:rPr lang="fr-FR" altLang="en-US" sz="500" dirty="0" err="1">
                <a:latin typeface="Times New Roman" pitchFamily="18" charset="0"/>
                <a:ea typeface="ＭＳ Ｐゴシック" pitchFamily="34" charset="-128"/>
              </a:rPr>
              <a:t>other</a:t>
            </a:r>
            <a:r>
              <a:rPr lang="fr-FR" altLang="en-US" sz="500" dirty="0">
                <a:latin typeface="Times New Roman" pitchFamily="18" charset="0"/>
                <a:ea typeface="ＭＳ Ｐゴシック" pitchFamily="34" charset="-128"/>
              </a:rPr>
              <a:t> new </a:t>
            </a:r>
            <a:r>
              <a:rPr lang="fr-FR" altLang="en-US" sz="500" dirty="0" err="1">
                <a:latin typeface="Times New Roman" pitchFamily="18" charset="0"/>
                <a:ea typeface="ＭＳ Ｐゴシック" pitchFamily="34" charset="-128"/>
              </a:rPr>
              <a:t>epidemic</a:t>
            </a:r>
            <a:r>
              <a:rPr lang="fr-FR" altLang="en-US" sz="500" dirty="0">
                <a:latin typeface="Times New Roman" pitchFamily="18" charset="0"/>
                <a:ea typeface="ＭＳ Ｐゴシック" pitchFamily="34" charset="-128"/>
              </a:rPr>
              <a:t/>
            </a:r>
            <a:br>
              <a:rPr lang="fr-FR" altLang="en-US" sz="500" dirty="0">
                <a:latin typeface="Times New Roman" pitchFamily="18" charset="0"/>
                <a:ea typeface="ＭＳ Ｐゴシック" pitchFamily="34" charset="-128"/>
              </a:rPr>
            </a:br>
            <a:r>
              <a:rPr lang="fr-FR" altLang="en-US" sz="500" dirty="0">
                <a:latin typeface="Times New Roman" pitchFamily="18" charset="0"/>
                <a:ea typeface="ＭＳ Ｐゴシック" pitchFamily="34" charset="-128"/>
              </a:rPr>
              <a:t>9/11</a:t>
            </a:r>
            <a:br>
              <a:rPr lang="fr-FR" altLang="en-US" sz="500" dirty="0">
                <a:latin typeface="Times New Roman" pitchFamily="18" charset="0"/>
                <a:ea typeface="ＭＳ Ｐゴシック" pitchFamily="34" charset="-128"/>
              </a:rPr>
            </a:br>
            <a:r>
              <a:rPr lang="fr-FR" altLang="en-US" sz="500" dirty="0" err="1">
                <a:latin typeface="Times New Roman" pitchFamily="18" charset="0"/>
                <a:ea typeface="ＭＳ Ｐゴシック" pitchFamily="34" charset="-128"/>
              </a:rPr>
              <a:t>Recession</a:t>
            </a:r>
            <a:r>
              <a:rPr lang="fr-FR" altLang="en-US" sz="500" dirty="0">
                <a:latin typeface="Times New Roman" pitchFamily="18" charset="0"/>
                <a:ea typeface="ＭＳ Ｐゴシック" pitchFamily="34" charset="-128"/>
              </a:rPr>
              <a:t/>
            </a:r>
            <a:br>
              <a:rPr lang="fr-FR" altLang="en-US" sz="500" dirty="0">
                <a:latin typeface="Times New Roman" pitchFamily="18" charset="0"/>
                <a:ea typeface="ＭＳ Ｐゴシック" pitchFamily="34" charset="-128"/>
              </a:rPr>
            </a:br>
            <a:r>
              <a:rPr lang="fr-FR" altLang="en-US" sz="500" dirty="0">
                <a:latin typeface="Times New Roman" pitchFamily="18" charset="0"/>
                <a:ea typeface="ＭＳ Ｐゴシック" pitchFamily="34" charset="-128"/>
              </a:rPr>
              <a:t>Introduction of the Internet to the masses</a:t>
            </a:r>
            <a:br>
              <a:rPr lang="fr-FR" altLang="en-US" sz="500" dirty="0">
                <a:latin typeface="Times New Roman" pitchFamily="18" charset="0"/>
                <a:ea typeface="ＭＳ Ｐゴシック" pitchFamily="34" charset="-128"/>
              </a:rPr>
            </a:br>
            <a:r>
              <a:rPr lang="fr-FR" altLang="en-US" sz="500" dirty="0" err="1">
                <a:latin typeface="Times New Roman" pitchFamily="18" charset="0"/>
                <a:ea typeface="ＭＳ Ｐゴシック" pitchFamily="34" charset="-128"/>
              </a:rPr>
              <a:t>Regime</a:t>
            </a:r>
            <a:r>
              <a:rPr lang="fr-FR" altLang="en-US" sz="500" dirty="0">
                <a:latin typeface="Times New Roman" pitchFamily="18" charset="0"/>
                <a:ea typeface="ＭＳ Ｐゴシック" pitchFamily="34" charset="-128"/>
              </a:rPr>
              <a:t> change in a national </a:t>
            </a:r>
            <a:r>
              <a:rPr lang="fr-FR" altLang="en-US" sz="500" dirty="0" err="1">
                <a:latin typeface="Times New Roman" pitchFamily="18" charset="0"/>
                <a:ea typeface="ＭＳ Ｐゴシック" pitchFamily="34" charset="-128"/>
              </a:rPr>
              <a:t>government</a:t>
            </a:r>
            <a:endParaRPr lang="fr-FR" altLang="en-US" sz="500" dirty="0">
              <a:latin typeface="Times New Roman" pitchFamily="18" charset="0"/>
              <a:ea typeface="ＭＳ Ｐゴシック" pitchFamily="34" charset="-128"/>
            </a:endParaRPr>
          </a:p>
          <a:p>
            <a:pPr lvl="2" eaLnBrk="1" fontAlgn="t" hangingPunct="1">
              <a:lnSpc>
                <a:spcPct val="80000"/>
              </a:lnSpc>
            </a:pPr>
            <a:r>
              <a:rPr lang="fr-FR" altLang="en-US" sz="500" dirty="0" err="1">
                <a:latin typeface="Times New Roman" pitchFamily="18" charset="0"/>
                <a:ea typeface="ＭＳ Ｐゴシック" pitchFamily="34" charset="-128"/>
              </a:rPr>
              <a:t>Climate</a:t>
            </a:r>
            <a:r>
              <a:rPr lang="fr-FR" altLang="en-US" sz="500" dirty="0">
                <a:latin typeface="Times New Roman" pitchFamily="18" charset="0"/>
                <a:ea typeface="ＭＳ Ｐゴシック" pitchFamily="34" charset="-128"/>
              </a:rPr>
              <a:t> change</a:t>
            </a:r>
          </a:p>
          <a:p>
            <a:pPr lvl="1" eaLnBrk="1" fontAlgn="t" hangingPunct="1">
              <a:lnSpc>
                <a:spcPct val="80000"/>
              </a:lnSpc>
            </a:pPr>
            <a:r>
              <a:rPr lang="fr-FR" altLang="en-US" sz="500" dirty="0">
                <a:latin typeface="Times New Roman" pitchFamily="18" charset="0"/>
                <a:ea typeface="ＭＳ Ｐゴシック" pitchFamily="34" charset="-128"/>
              </a:rPr>
              <a:t> </a:t>
            </a:r>
          </a:p>
          <a:p>
            <a:pPr lvl="1" eaLnBrk="1" fontAlgn="t" hangingPunct="1">
              <a:lnSpc>
                <a:spcPct val="80000"/>
              </a:lnSpc>
            </a:pPr>
            <a:r>
              <a:rPr lang="fr-FR" altLang="en-US" sz="500" dirty="0">
                <a:latin typeface="Times New Roman" pitchFamily="18" charset="0"/>
                <a:ea typeface="ＭＳ Ｐゴシック" pitchFamily="34" charset="-128"/>
              </a:rPr>
              <a:t>But the changes </a:t>
            </a:r>
            <a:r>
              <a:rPr lang="fr-FR" altLang="en-US" sz="500" dirty="0" err="1">
                <a:latin typeface="Times New Roman" pitchFamily="18" charset="0"/>
                <a:ea typeface="ＭＳ Ｐゴシック" pitchFamily="34" charset="-128"/>
              </a:rPr>
              <a:t>can</a:t>
            </a:r>
            <a:r>
              <a:rPr lang="fr-FR" altLang="en-US" sz="500" dirty="0">
                <a:latin typeface="Times New Roman" pitchFamily="18" charset="0"/>
                <a:ea typeface="ＭＳ Ｐゴシック" pitchFamily="34" charset="-128"/>
              </a:rPr>
              <a:t> </a:t>
            </a:r>
            <a:r>
              <a:rPr lang="fr-FR" altLang="en-US" sz="500" dirty="0" err="1">
                <a:latin typeface="Times New Roman" pitchFamily="18" charset="0"/>
                <a:ea typeface="ＭＳ Ｐゴシック" pitchFamily="34" charset="-128"/>
              </a:rPr>
              <a:t>be</a:t>
            </a:r>
            <a:r>
              <a:rPr lang="fr-FR" altLang="en-US" sz="500" dirty="0">
                <a:latin typeface="Times New Roman" pitchFamily="18" charset="0"/>
                <a:ea typeface="ＭＳ Ｐゴシック" pitchFamily="34" charset="-128"/>
              </a:rPr>
              <a:t> more local or </a:t>
            </a:r>
            <a:r>
              <a:rPr lang="fr-FR" altLang="en-US" sz="500" dirty="0" err="1">
                <a:latin typeface="Times New Roman" pitchFamily="18" charset="0"/>
                <a:ea typeface="ＭＳ Ｐゴシック" pitchFamily="34" charset="-128"/>
              </a:rPr>
              <a:t>specific</a:t>
            </a:r>
            <a:r>
              <a:rPr lang="fr-FR" altLang="en-US" sz="500" dirty="0">
                <a:latin typeface="Times New Roman" pitchFamily="18" charset="0"/>
                <a:ea typeface="ＭＳ Ｐゴシック" pitchFamily="34" charset="-128"/>
              </a:rPr>
              <a:t> to </a:t>
            </a:r>
            <a:r>
              <a:rPr lang="fr-FR" altLang="en-US" sz="500" dirty="0" err="1">
                <a:latin typeface="Times New Roman" pitchFamily="18" charset="0"/>
                <a:ea typeface="ＭＳ Ｐゴシック" pitchFamily="34" charset="-128"/>
              </a:rPr>
              <a:t>your</a:t>
            </a:r>
            <a:r>
              <a:rPr lang="fr-FR" altLang="en-US" sz="500" dirty="0">
                <a:latin typeface="Times New Roman" pitchFamily="18" charset="0"/>
                <a:ea typeface="ＭＳ Ｐゴシック" pitchFamily="34" charset="-128"/>
              </a:rPr>
              <a:t> </a:t>
            </a:r>
            <a:r>
              <a:rPr lang="fr-FR" altLang="en-US" sz="500" dirty="0" err="1">
                <a:latin typeface="Times New Roman" pitchFamily="18" charset="0"/>
                <a:ea typeface="ＭＳ Ｐゴシック" pitchFamily="34" charset="-128"/>
              </a:rPr>
              <a:t>organization</a:t>
            </a:r>
            <a:r>
              <a:rPr lang="fr-FR" altLang="en-US" sz="500" dirty="0">
                <a:latin typeface="Times New Roman" pitchFamily="18" charset="0"/>
                <a:ea typeface="ＭＳ Ｐゴシック" pitchFamily="34" charset="-128"/>
              </a:rPr>
              <a:t> or the </a:t>
            </a:r>
            <a:r>
              <a:rPr lang="fr-FR" altLang="en-US" sz="500" dirty="0" err="1">
                <a:latin typeface="Times New Roman" pitchFamily="18" charset="0"/>
                <a:ea typeface="ＭＳ Ｐゴシック" pitchFamily="34" charset="-128"/>
              </a:rPr>
              <a:t>industry</a:t>
            </a:r>
            <a:r>
              <a:rPr lang="fr-FR" altLang="en-US" sz="500" dirty="0">
                <a:latin typeface="Times New Roman" pitchFamily="18" charset="0"/>
                <a:ea typeface="ＭＳ Ｐゴシック" pitchFamily="34" charset="-128"/>
              </a:rPr>
              <a:t>, </a:t>
            </a:r>
            <a:r>
              <a:rPr lang="fr-FR" altLang="en-US" sz="500" dirty="0" err="1">
                <a:latin typeface="Times New Roman" pitchFamily="18" charset="0"/>
                <a:ea typeface="ＭＳ Ｐゴシック" pitchFamily="34" charset="-128"/>
              </a:rPr>
              <a:t>such</a:t>
            </a:r>
            <a:r>
              <a:rPr lang="fr-FR" altLang="en-US" sz="500" dirty="0">
                <a:latin typeface="Times New Roman" pitchFamily="18" charset="0"/>
                <a:ea typeface="ＭＳ Ｐゴシック" pitchFamily="34" charset="-128"/>
              </a:rPr>
              <a:t> as a change in </a:t>
            </a:r>
            <a:r>
              <a:rPr lang="fr-FR" altLang="en-US" sz="500" dirty="0" err="1">
                <a:latin typeface="Times New Roman" pitchFamily="18" charset="0"/>
                <a:ea typeface="ＭＳ Ｐゴシック" pitchFamily="34" charset="-128"/>
              </a:rPr>
              <a:t>laws</a:t>
            </a:r>
            <a:r>
              <a:rPr lang="fr-FR" altLang="en-US" sz="500" dirty="0">
                <a:latin typeface="Times New Roman" pitchFamily="18" charset="0"/>
                <a:ea typeface="ＭＳ Ｐゴシック" pitchFamily="34" charset="-128"/>
              </a:rPr>
              <a:t> </a:t>
            </a:r>
            <a:r>
              <a:rPr lang="fr-FR" altLang="en-US" sz="500" dirty="0" err="1">
                <a:latin typeface="Times New Roman" pitchFamily="18" charset="0"/>
                <a:ea typeface="ＭＳ Ｐゴシック" pitchFamily="34" charset="-128"/>
              </a:rPr>
              <a:t>regarding</a:t>
            </a:r>
            <a:r>
              <a:rPr lang="fr-FR" altLang="en-US" sz="500" dirty="0">
                <a:latin typeface="Times New Roman" pitchFamily="18" charset="0"/>
                <a:ea typeface="ＭＳ Ｐゴシック" pitchFamily="34" charset="-128"/>
              </a:rPr>
              <a:t> </a:t>
            </a:r>
            <a:r>
              <a:rPr lang="fr-FR" altLang="en-US" sz="500" dirty="0" err="1">
                <a:latin typeface="Times New Roman" pitchFamily="18" charset="0"/>
                <a:ea typeface="ＭＳ Ｐゴシック" pitchFamily="34" charset="-128"/>
              </a:rPr>
              <a:t>insurance</a:t>
            </a:r>
            <a:r>
              <a:rPr lang="fr-FR" altLang="en-US" sz="500" dirty="0">
                <a:latin typeface="Times New Roman" pitchFamily="18" charset="0"/>
                <a:ea typeface="ＭＳ Ｐゴシック" pitchFamily="34" charset="-128"/>
              </a:rPr>
              <a:t> or </a:t>
            </a:r>
            <a:r>
              <a:rPr lang="fr-FR" altLang="en-US" sz="500" dirty="0" err="1">
                <a:latin typeface="Times New Roman" pitchFamily="18" charset="0"/>
                <a:ea typeface="ＭＳ Ｐゴシック" pitchFamily="34" charset="-128"/>
              </a:rPr>
              <a:t>credit</a:t>
            </a:r>
            <a:r>
              <a:rPr lang="fr-FR" altLang="en-US" sz="500" dirty="0">
                <a:latin typeface="Times New Roman" pitchFamily="18" charset="0"/>
                <a:ea typeface="ＭＳ Ｐゴシック" pitchFamily="34" charset="-128"/>
              </a:rPr>
              <a:t>, or as simple as a release of a new version of a </a:t>
            </a:r>
            <a:r>
              <a:rPr lang="fr-FR" altLang="en-US" sz="500" dirty="0" err="1">
                <a:latin typeface="Times New Roman" pitchFamily="18" charset="0"/>
                <a:ea typeface="ＭＳ Ｐゴシック" pitchFamily="34" charset="-128"/>
              </a:rPr>
              <a:t>product</a:t>
            </a:r>
            <a:r>
              <a:rPr lang="fr-FR" altLang="en-US" sz="500" dirty="0">
                <a:latin typeface="Times New Roman" pitchFamily="18" charset="0"/>
                <a:ea typeface="ＭＳ Ｐゴシック" pitchFamily="34" charset="-128"/>
              </a:rPr>
              <a:t>.</a:t>
            </a:r>
          </a:p>
          <a:p>
            <a:pPr lvl="1" eaLnBrk="1" fontAlgn="t" hangingPunct="1">
              <a:lnSpc>
                <a:spcPct val="80000"/>
              </a:lnSpc>
            </a:pPr>
            <a:r>
              <a:rPr lang="en-US" altLang="en-US" sz="500" dirty="0">
                <a:latin typeface="Times New Roman" pitchFamily="18" charset="0"/>
                <a:ea typeface="ＭＳ Ｐゴシック" pitchFamily="34" charset="-128"/>
              </a:rPr>
              <a:t> </a:t>
            </a:r>
          </a:p>
          <a:p>
            <a:pPr lvl="1" eaLnBrk="1" fontAlgn="t" hangingPunct="1">
              <a:lnSpc>
                <a:spcPct val="80000"/>
              </a:lnSpc>
            </a:pPr>
            <a:r>
              <a:rPr lang="en-US" altLang="en-US" sz="500" dirty="0">
                <a:latin typeface="Times New Roman" pitchFamily="18" charset="0"/>
                <a:ea typeface="ＭＳ Ｐゴシック" pitchFamily="34" charset="-128"/>
              </a:rPr>
              <a:t>If at all possible, every model should be tested on a data sample that post-dates all of the training data. Also, recognize from the start that models should be monitored regularly, so they can be updated in a timely fashion before they reach obsolescence. </a:t>
            </a:r>
          </a:p>
          <a:p>
            <a:pPr lvl="1" eaLnBrk="1" fontAlgn="t" hangingPunct="1">
              <a:lnSpc>
                <a:spcPct val="80000"/>
              </a:lnSpc>
            </a:pPr>
            <a:r>
              <a:rPr lang="en-US" altLang="en-US" sz="500" dirty="0">
                <a:latin typeface="Times New Roman" pitchFamily="18" charset="0"/>
                <a:ea typeface="ＭＳ Ｐゴシック" pitchFamily="34" charset="-128"/>
              </a:rPr>
              <a:t> </a:t>
            </a:r>
          </a:p>
          <a:p>
            <a:pPr eaLnBrk="1" fontAlgn="t" hangingPunct="1">
              <a:lnSpc>
                <a:spcPct val="80000"/>
              </a:lnSpc>
            </a:pPr>
            <a:r>
              <a:rPr lang="en-US" altLang="en-US" sz="500" b="1" dirty="0">
                <a:latin typeface="Times New Roman" pitchFamily="18" charset="0"/>
                <a:ea typeface="ＭＳ Ｐゴシック" pitchFamily="34" charset="-128"/>
              </a:rPr>
              <a:t>Treatment changes</a:t>
            </a:r>
          </a:p>
          <a:p>
            <a:pPr lvl="1" eaLnBrk="1" fontAlgn="t" hangingPunct="1">
              <a:lnSpc>
                <a:spcPct val="80000"/>
              </a:lnSpc>
            </a:pPr>
            <a:r>
              <a:rPr lang="fr-FR" altLang="en-US" sz="500" dirty="0" err="1">
                <a:latin typeface="Times New Roman" pitchFamily="18" charset="0"/>
                <a:ea typeface="ＭＳ Ｐゴシック" pitchFamily="34" charset="-128"/>
              </a:rPr>
              <a:t>When</a:t>
            </a:r>
            <a:r>
              <a:rPr lang="fr-FR" altLang="en-US" sz="500" dirty="0">
                <a:latin typeface="Times New Roman" pitchFamily="18" charset="0"/>
                <a:ea typeface="ＭＳ Ｐゴシック" pitchFamily="34" charset="-128"/>
              </a:rPr>
              <a:t> a new action </a:t>
            </a:r>
            <a:r>
              <a:rPr lang="fr-FR" altLang="en-US" sz="500" dirty="0" err="1">
                <a:latin typeface="Times New Roman" pitchFamily="18" charset="0"/>
                <a:ea typeface="ＭＳ Ｐゴシック" pitchFamily="34" charset="-128"/>
              </a:rPr>
              <a:t>is</a:t>
            </a:r>
            <a:r>
              <a:rPr lang="fr-FR" altLang="en-US" sz="500" dirty="0">
                <a:latin typeface="Times New Roman" pitchFamily="18" charset="0"/>
                <a:ea typeface="ＭＳ Ｐゴシック" pitchFamily="34" charset="-128"/>
              </a:rPr>
              <a:t> </a:t>
            </a:r>
            <a:r>
              <a:rPr lang="fr-FR" altLang="en-US" sz="500" dirty="0" err="1">
                <a:latin typeface="Times New Roman" pitchFamily="18" charset="0"/>
                <a:ea typeface="ＭＳ Ｐゴシック" pitchFamily="34" charset="-128"/>
              </a:rPr>
              <a:t>taken</a:t>
            </a:r>
            <a:r>
              <a:rPr lang="fr-FR" altLang="en-US" sz="500" dirty="0">
                <a:latin typeface="Times New Roman" pitchFamily="18" charset="0"/>
                <a:ea typeface="ＭＳ Ｐゴシック" pitchFamily="34" charset="-128"/>
              </a:rPr>
              <a:t> </a:t>
            </a:r>
            <a:r>
              <a:rPr lang="fr-FR" altLang="en-US" sz="500" dirty="0" err="1">
                <a:latin typeface="Times New Roman" pitchFamily="18" charset="0"/>
                <a:ea typeface="ＭＳ Ｐゴシック" pitchFamily="34" charset="-128"/>
              </a:rPr>
              <a:t>based</a:t>
            </a:r>
            <a:r>
              <a:rPr lang="fr-FR" altLang="en-US" sz="500" dirty="0">
                <a:latin typeface="Times New Roman" pitchFamily="18" charset="0"/>
                <a:ea typeface="ＭＳ Ｐゴシック" pitchFamily="34" charset="-128"/>
              </a:rPr>
              <a:t> on a </a:t>
            </a:r>
            <a:r>
              <a:rPr lang="fr-FR" altLang="en-US" sz="500" dirty="0" err="1">
                <a:latin typeface="Times New Roman" pitchFamily="18" charset="0"/>
                <a:ea typeface="ＭＳ Ｐゴシック" pitchFamily="34" charset="-128"/>
              </a:rPr>
              <a:t>model’s</a:t>
            </a:r>
            <a:r>
              <a:rPr lang="fr-FR" altLang="en-US" sz="500" dirty="0">
                <a:latin typeface="Times New Roman" pitchFamily="18" charset="0"/>
                <a:ea typeface="ＭＳ Ｐゴシック" pitchFamily="34" charset="-128"/>
              </a:rPr>
              <a:t> </a:t>
            </a:r>
            <a:r>
              <a:rPr lang="fr-FR" altLang="en-US" sz="500" dirty="0" err="1">
                <a:latin typeface="Times New Roman" pitchFamily="18" charset="0"/>
                <a:ea typeface="ＭＳ Ｐゴシック" pitchFamily="34" charset="-128"/>
              </a:rPr>
              <a:t>prediction</a:t>
            </a:r>
            <a:r>
              <a:rPr lang="fr-FR" altLang="en-US" sz="500" dirty="0">
                <a:latin typeface="Times New Roman" pitchFamily="18" charset="0"/>
                <a:ea typeface="ＭＳ Ｐゴシック" pitchFamily="34" charset="-128"/>
              </a:rPr>
              <a:t>, </a:t>
            </a:r>
            <a:r>
              <a:rPr lang="fr-FR" altLang="en-US" sz="500" dirty="0" err="1">
                <a:latin typeface="Times New Roman" pitchFamily="18" charset="0"/>
                <a:ea typeface="ＭＳ Ｐゴシック" pitchFamily="34" charset="-128"/>
              </a:rPr>
              <a:t>that</a:t>
            </a:r>
            <a:r>
              <a:rPr lang="fr-FR" altLang="en-US" sz="500" dirty="0">
                <a:latin typeface="Times New Roman" pitchFamily="18" charset="0"/>
                <a:ea typeface="ＭＳ Ｐゴシック" pitchFamily="34" charset="-128"/>
              </a:rPr>
              <a:t> action </a:t>
            </a:r>
            <a:r>
              <a:rPr lang="fr-FR" altLang="en-US" sz="500" dirty="0" err="1">
                <a:latin typeface="Times New Roman" pitchFamily="18" charset="0"/>
                <a:ea typeface="ＭＳ Ｐゴシック" pitchFamily="34" charset="-128"/>
              </a:rPr>
              <a:t>might</a:t>
            </a:r>
            <a:r>
              <a:rPr lang="fr-FR" altLang="en-US" sz="500" dirty="0">
                <a:latin typeface="Times New Roman" pitchFamily="18" charset="0"/>
                <a:ea typeface="ＭＳ Ｐゴシック" pitchFamily="34" charset="-128"/>
              </a:rPr>
              <a:t> </a:t>
            </a:r>
            <a:r>
              <a:rPr lang="fr-FR" altLang="en-US" sz="500" dirty="0" err="1">
                <a:latin typeface="Times New Roman" pitchFamily="18" charset="0"/>
                <a:ea typeface="ＭＳ Ｐゴシック" pitchFamily="34" charset="-128"/>
              </a:rPr>
              <a:t>actually</a:t>
            </a:r>
            <a:r>
              <a:rPr lang="fr-FR" altLang="en-US" sz="500" dirty="0">
                <a:latin typeface="Times New Roman" pitchFamily="18" charset="0"/>
                <a:ea typeface="ＭＳ Ｐゴシック" pitchFamily="34" charset="-128"/>
              </a:rPr>
              <a:t> change </a:t>
            </a:r>
            <a:r>
              <a:rPr lang="fr-FR" altLang="en-US" sz="500" dirty="0" err="1">
                <a:latin typeface="Times New Roman" pitchFamily="18" charset="0"/>
                <a:ea typeface="ＭＳ Ｐゴシック" pitchFamily="34" charset="-128"/>
              </a:rPr>
              <a:t>behaviors</a:t>
            </a:r>
            <a:r>
              <a:rPr lang="fr-FR" altLang="en-US" sz="500" dirty="0">
                <a:latin typeface="Times New Roman" pitchFamily="18" charset="0"/>
                <a:ea typeface="ＭＳ Ｐゴシック" pitchFamily="34" charset="-128"/>
              </a:rPr>
              <a:t> in the opposite </a:t>
            </a:r>
            <a:r>
              <a:rPr lang="fr-FR" altLang="en-US" sz="500" dirty="0" err="1">
                <a:latin typeface="Times New Roman" pitchFamily="18" charset="0"/>
                <a:ea typeface="ＭＳ Ｐゴシック" pitchFamily="34" charset="-128"/>
              </a:rPr>
              <a:t>way</a:t>
            </a:r>
            <a:r>
              <a:rPr lang="fr-FR" altLang="en-US" sz="500" dirty="0">
                <a:latin typeface="Times New Roman" pitchFamily="18" charset="0"/>
                <a:ea typeface="ＭＳ Ｐゴシック" pitchFamily="34" charset="-128"/>
              </a:rPr>
              <a:t>. For </a:t>
            </a:r>
            <a:r>
              <a:rPr lang="fr-FR" altLang="en-US" sz="500" dirty="0" err="1">
                <a:latin typeface="Times New Roman" pitchFamily="18" charset="0"/>
                <a:ea typeface="ＭＳ Ｐゴシック" pitchFamily="34" charset="-128"/>
              </a:rPr>
              <a:t>example</a:t>
            </a:r>
            <a:r>
              <a:rPr lang="fr-FR" altLang="en-US" sz="500" dirty="0">
                <a:latin typeface="Times New Roman" pitchFamily="18" charset="0"/>
                <a:ea typeface="ＭＳ Ｐゴシック" pitchFamily="34" charset="-128"/>
              </a:rPr>
              <a:t>, an </a:t>
            </a:r>
            <a:r>
              <a:rPr lang="fr-FR" altLang="en-US" sz="500" dirty="0" err="1">
                <a:latin typeface="Times New Roman" pitchFamily="18" charset="0"/>
                <a:ea typeface="ＭＳ Ｐゴシック" pitchFamily="34" charset="-128"/>
              </a:rPr>
              <a:t>analysis</a:t>
            </a:r>
            <a:r>
              <a:rPr lang="fr-FR" altLang="en-US" sz="500" dirty="0">
                <a:latin typeface="Times New Roman" pitchFamily="18" charset="0"/>
                <a:ea typeface="ＭＳ Ｐゴシック" pitchFamily="34" charset="-128"/>
              </a:rPr>
              <a:t> </a:t>
            </a:r>
            <a:r>
              <a:rPr lang="fr-FR" altLang="en-US" sz="500" dirty="0" err="1">
                <a:latin typeface="Times New Roman" pitchFamily="18" charset="0"/>
                <a:ea typeface="ＭＳ Ｐゴシック" pitchFamily="34" charset="-128"/>
              </a:rPr>
              <a:t>may</a:t>
            </a:r>
            <a:r>
              <a:rPr lang="fr-FR" altLang="en-US" sz="500" dirty="0">
                <a:latin typeface="Times New Roman" pitchFamily="18" charset="0"/>
                <a:ea typeface="ＭＳ Ｐゴシック" pitchFamily="34" charset="-128"/>
              </a:rPr>
              <a:t> show </a:t>
            </a:r>
            <a:r>
              <a:rPr lang="fr-FR" altLang="en-US" sz="500" dirty="0" err="1">
                <a:latin typeface="Times New Roman" pitchFamily="18" charset="0"/>
                <a:ea typeface="ＭＳ Ｐゴシック" pitchFamily="34" charset="-128"/>
              </a:rPr>
              <a:t>that</a:t>
            </a:r>
            <a:r>
              <a:rPr lang="fr-FR" altLang="en-US" sz="500" dirty="0">
                <a:latin typeface="Times New Roman" pitchFamily="18" charset="0"/>
                <a:ea typeface="ＭＳ Ｐゴシック" pitchFamily="34" charset="-128"/>
              </a:rPr>
              <a:t> the </a:t>
            </a:r>
            <a:r>
              <a:rPr lang="fr-FR" altLang="en-US" sz="500" dirty="0" err="1">
                <a:latin typeface="Times New Roman" pitchFamily="18" charset="0"/>
                <a:ea typeface="ＭＳ Ｐゴシック" pitchFamily="34" charset="-128"/>
              </a:rPr>
              <a:t>most</a:t>
            </a:r>
            <a:r>
              <a:rPr lang="fr-FR" altLang="en-US" sz="500" dirty="0">
                <a:latin typeface="Times New Roman" pitchFamily="18" charset="0"/>
                <a:ea typeface="ＭＳ Ｐゴシック" pitchFamily="34" charset="-128"/>
              </a:rPr>
              <a:t> </a:t>
            </a:r>
            <a:r>
              <a:rPr lang="fr-FR" altLang="en-US" sz="500" dirty="0" err="1">
                <a:latin typeface="Times New Roman" pitchFamily="18" charset="0"/>
                <a:ea typeface="ＭＳ Ｐゴシック" pitchFamily="34" charset="-128"/>
              </a:rPr>
              <a:t>likely</a:t>
            </a:r>
            <a:r>
              <a:rPr lang="fr-FR" altLang="en-US" sz="500" dirty="0">
                <a:latin typeface="Times New Roman" pitchFamily="18" charset="0"/>
                <a:ea typeface="ＭＳ Ｐゴシック" pitchFamily="34" charset="-128"/>
              </a:rPr>
              <a:t> time to contact </a:t>
            </a:r>
            <a:r>
              <a:rPr lang="fr-FR" altLang="en-US" sz="500" dirty="0" err="1">
                <a:latin typeface="Times New Roman" pitchFamily="18" charset="0"/>
                <a:ea typeface="ＭＳ Ｐゴシック" pitchFamily="34" charset="-128"/>
              </a:rPr>
              <a:t>customers</a:t>
            </a:r>
            <a:r>
              <a:rPr lang="fr-FR" altLang="en-US" sz="500" dirty="0">
                <a:latin typeface="Times New Roman" pitchFamily="18" charset="0"/>
                <a:ea typeface="ＭＳ Ｐゴシック" pitchFamily="34" charset="-128"/>
              </a:rPr>
              <a:t> </a:t>
            </a:r>
            <a:r>
              <a:rPr lang="fr-FR" altLang="en-US" sz="500" dirty="0" err="1">
                <a:latin typeface="Times New Roman" pitchFamily="18" charset="0"/>
                <a:ea typeface="ＭＳ Ｐゴシック" pitchFamily="34" charset="-128"/>
              </a:rPr>
              <a:t>is</a:t>
            </a:r>
            <a:r>
              <a:rPr lang="fr-FR" altLang="en-US" sz="500" dirty="0">
                <a:latin typeface="Times New Roman" pitchFamily="18" charset="0"/>
                <a:ea typeface="ＭＳ Ｐゴシック" pitchFamily="34" charset="-128"/>
              </a:rPr>
              <a:t> at 6 pm. Call center </a:t>
            </a:r>
            <a:r>
              <a:rPr lang="fr-FR" altLang="en-US" sz="500" dirty="0" err="1">
                <a:latin typeface="Times New Roman" pitchFamily="18" charset="0"/>
                <a:ea typeface="ＭＳ Ｐゴシック" pitchFamily="34" charset="-128"/>
              </a:rPr>
              <a:t>resources</a:t>
            </a:r>
            <a:r>
              <a:rPr lang="fr-FR" altLang="en-US" sz="500" dirty="0">
                <a:latin typeface="Times New Roman" pitchFamily="18" charset="0"/>
                <a:ea typeface="ＭＳ Ｐゴシック" pitchFamily="34" charset="-128"/>
              </a:rPr>
              <a:t> </a:t>
            </a:r>
            <a:r>
              <a:rPr lang="fr-FR" altLang="en-US" sz="500" dirty="0" err="1">
                <a:latin typeface="Times New Roman" pitchFamily="18" charset="0"/>
                <a:ea typeface="ＭＳ Ｐゴシック" pitchFamily="34" charset="-128"/>
              </a:rPr>
              <a:t>might</a:t>
            </a:r>
            <a:r>
              <a:rPr lang="fr-FR" altLang="en-US" sz="500" dirty="0">
                <a:latin typeface="Times New Roman" pitchFamily="18" charset="0"/>
                <a:ea typeface="ＭＳ Ｐゴシック" pitchFamily="34" charset="-128"/>
              </a:rPr>
              <a:t> </a:t>
            </a:r>
            <a:r>
              <a:rPr lang="fr-FR" altLang="en-US" sz="500" dirty="0" err="1">
                <a:latin typeface="Times New Roman" pitchFamily="18" charset="0"/>
                <a:ea typeface="ＭＳ Ｐゴシック" pitchFamily="34" charset="-128"/>
              </a:rPr>
              <a:t>be</a:t>
            </a:r>
            <a:r>
              <a:rPr lang="fr-FR" altLang="en-US" sz="500" dirty="0">
                <a:latin typeface="Times New Roman" pitchFamily="18" charset="0"/>
                <a:ea typeface="ＭＳ Ｐゴシック" pitchFamily="34" charset="-128"/>
              </a:rPr>
              <a:t> </a:t>
            </a:r>
            <a:r>
              <a:rPr lang="fr-FR" altLang="en-US" sz="500" dirty="0" err="1">
                <a:latin typeface="Times New Roman" pitchFamily="18" charset="0"/>
                <a:ea typeface="ＭＳ Ｐゴシック" pitchFamily="34" charset="-128"/>
              </a:rPr>
              <a:t>alaigned</a:t>
            </a:r>
            <a:r>
              <a:rPr lang="fr-FR" altLang="en-US" sz="500" dirty="0">
                <a:latin typeface="Times New Roman" pitchFamily="18" charset="0"/>
                <a:ea typeface="ＭＳ Ｐゴシック" pitchFamily="34" charset="-128"/>
              </a:rPr>
              <a:t> to </a:t>
            </a:r>
            <a:r>
              <a:rPr lang="fr-FR" altLang="en-US" sz="500" dirty="0" err="1">
                <a:latin typeface="Times New Roman" pitchFamily="18" charset="0"/>
                <a:ea typeface="ＭＳ Ｐゴシック" pitchFamily="34" charset="-128"/>
              </a:rPr>
              <a:t>take</a:t>
            </a:r>
            <a:r>
              <a:rPr lang="fr-FR" altLang="en-US" sz="500" dirty="0">
                <a:latin typeface="Times New Roman" pitchFamily="18" charset="0"/>
                <a:ea typeface="ＭＳ Ｐゴシック" pitchFamily="34" charset="-128"/>
              </a:rPr>
              <a:t> </a:t>
            </a:r>
            <a:r>
              <a:rPr lang="fr-FR" altLang="en-US" sz="500" dirty="0" err="1">
                <a:latin typeface="Times New Roman" pitchFamily="18" charset="0"/>
                <a:ea typeface="ＭＳ Ｐゴシック" pitchFamily="34" charset="-128"/>
              </a:rPr>
              <a:t>advantage</a:t>
            </a:r>
            <a:r>
              <a:rPr lang="fr-FR" altLang="en-US" sz="500" dirty="0">
                <a:latin typeface="Times New Roman" pitchFamily="18" charset="0"/>
                <a:ea typeface="ＭＳ Ｐゴシック" pitchFamily="34" charset="-128"/>
              </a:rPr>
              <a:t> of </a:t>
            </a:r>
            <a:r>
              <a:rPr lang="fr-FR" altLang="en-US" sz="500" dirty="0" err="1">
                <a:latin typeface="Times New Roman" pitchFamily="18" charset="0"/>
                <a:ea typeface="ＭＳ Ｐゴシック" pitchFamily="34" charset="-128"/>
              </a:rPr>
              <a:t>this</a:t>
            </a:r>
            <a:r>
              <a:rPr lang="fr-FR" altLang="en-US" sz="500" dirty="0">
                <a:latin typeface="Times New Roman" pitchFamily="18" charset="0"/>
                <a:ea typeface="ＭＳ Ｐゴシック" pitchFamily="34" charset="-128"/>
              </a:rPr>
              <a:t> </a:t>
            </a:r>
            <a:r>
              <a:rPr lang="fr-FR" altLang="en-US" sz="500" dirty="0" err="1">
                <a:latin typeface="Times New Roman" pitchFamily="18" charset="0"/>
                <a:ea typeface="ＭＳ Ｐゴシック" pitchFamily="34" charset="-128"/>
              </a:rPr>
              <a:t>fact</a:t>
            </a:r>
            <a:r>
              <a:rPr lang="fr-FR" altLang="en-US" sz="500" dirty="0">
                <a:latin typeface="Times New Roman" pitchFamily="18" charset="0"/>
                <a:ea typeface="ＭＳ Ｐゴシック" pitchFamily="34" charset="-128"/>
              </a:rPr>
              <a:t>. It </a:t>
            </a:r>
            <a:r>
              <a:rPr lang="fr-FR" altLang="en-US" sz="500" dirty="0" err="1">
                <a:latin typeface="Times New Roman" pitchFamily="18" charset="0"/>
                <a:ea typeface="ＭＳ Ｐゴシック" pitchFamily="34" charset="-128"/>
              </a:rPr>
              <a:t>works</a:t>
            </a:r>
            <a:r>
              <a:rPr lang="fr-FR" altLang="en-US" sz="500" dirty="0">
                <a:latin typeface="Times New Roman" pitchFamily="18" charset="0"/>
                <a:ea typeface="ＭＳ Ｐゴシック" pitchFamily="34" charset="-128"/>
              </a:rPr>
              <a:t>, </a:t>
            </a:r>
            <a:r>
              <a:rPr lang="fr-FR" altLang="en-US" sz="500" dirty="0" err="1">
                <a:latin typeface="Times New Roman" pitchFamily="18" charset="0"/>
                <a:ea typeface="ＭＳ Ｐゴシック" pitchFamily="34" charset="-128"/>
              </a:rPr>
              <a:t>initially</a:t>
            </a:r>
            <a:r>
              <a:rPr lang="fr-FR" altLang="en-US" sz="500" dirty="0">
                <a:latin typeface="Times New Roman" pitchFamily="18" charset="0"/>
                <a:ea typeface="ＭＳ Ｐゴシック" pitchFamily="34" charset="-128"/>
              </a:rPr>
              <a:t>, but </a:t>
            </a:r>
            <a:r>
              <a:rPr lang="fr-FR" altLang="en-US" sz="500" dirty="0" err="1">
                <a:latin typeface="Times New Roman" pitchFamily="18" charset="0"/>
                <a:ea typeface="ＭＳ Ｐゴシック" pitchFamily="34" charset="-128"/>
              </a:rPr>
              <a:t>then</a:t>
            </a:r>
            <a:r>
              <a:rPr lang="fr-FR" altLang="en-US" sz="500" dirty="0">
                <a:latin typeface="Times New Roman" pitchFamily="18" charset="0"/>
                <a:ea typeface="ＭＳ Ｐゴシック" pitchFamily="34" charset="-128"/>
              </a:rPr>
              <a:t> </a:t>
            </a:r>
            <a:r>
              <a:rPr lang="fr-FR" altLang="en-US" sz="500" dirty="0" err="1">
                <a:latin typeface="Times New Roman" pitchFamily="18" charset="0"/>
                <a:ea typeface="ＭＳ Ｐゴシック" pitchFamily="34" charset="-128"/>
              </a:rPr>
              <a:t>customer</a:t>
            </a:r>
            <a:r>
              <a:rPr lang="fr-FR" altLang="en-US" sz="500" dirty="0">
                <a:latin typeface="Times New Roman" pitchFamily="18" charset="0"/>
                <a:ea typeface="ＭＳ Ｐゴシック" pitchFamily="34" charset="-128"/>
              </a:rPr>
              <a:t> </a:t>
            </a:r>
            <a:r>
              <a:rPr lang="fr-FR" altLang="en-US" sz="500" dirty="0" err="1">
                <a:latin typeface="Times New Roman" pitchFamily="18" charset="0"/>
                <a:ea typeface="ＭＳ Ｐゴシック" pitchFamily="34" charset="-128"/>
              </a:rPr>
              <a:t>behavior</a:t>
            </a:r>
            <a:r>
              <a:rPr lang="fr-FR" altLang="en-US" sz="500" dirty="0">
                <a:latin typeface="Times New Roman" pitchFamily="18" charset="0"/>
                <a:ea typeface="ＭＳ Ｐゴシック" pitchFamily="34" charset="-128"/>
              </a:rPr>
              <a:t> changes to not </a:t>
            </a:r>
            <a:r>
              <a:rPr lang="fr-FR" altLang="en-US" sz="500" dirty="0" err="1">
                <a:latin typeface="Times New Roman" pitchFamily="18" charset="0"/>
                <a:ea typeface="ＭＳ Ｐゴシック" pitchFamily="34" charset="-128"/>
              </a:rPr>
              <a:t>answer</a:t>
            </a:r>
            <a:r>
              <a:rPr lang="fr-FR" altLang="en-US" sz="500" dirty="0">
                <a:latin typeface="Times New Roman" pitchFamily="18" charset="0"/>
                <a:ea typeface="ＭＳ Ｐゴシック" pitchFamily="34" charset="-128"/>
              </a:rPr>
              <a:t> calls at </a:t>
            </a:r>
            <a:r>
              <a:rPr lang="fr-FR" altLang="en-US" sz="500" dirty="0" err="1">
                <a:latin typeface="Times New Roman" pitchFamily="18" charset="0"/>
                <a:ea typeface="ＭＳ Ｐゴシック" pitchFamily="34" charset="-128"/>
              </a:rPr>
              <a:t>this</a:t>
            </a:r>
            <a:r>
              <a:rPr lang="fr-FR" altLang="en-US" sz="500" dirty="0">
                <a:latin typeface="Times New Roman" pitchFamily="18" charset="0"/>
                <a:ea typeface="ＭＳ Ｐゴシック" pitchFamily="34" charset="-128"/>
              </a:rPr>
              <a:t> </a:t>
            </a:r>
            <a:r>
              <a:rPr lang="fr-FR" altLang="en-US" sz="500" dirty="0" err="1">
                <a:latin typeface="Times New Roman" pitchFamily="18" charset="0"/>
                <a:ea typeface="ＭＳ Ｐゴシック" pitchFamily="34" charset="-128"/>
              </a:rPr>
              <a:t>hour</a:t>
            </a:r>
            <a:r>
              <a:rPr lang="fr-FR" altLang="en-US" sz="500" dirty="0">
                <a:latin typeface="Times New Roman" pitchFamily="18" charset="0"/>
                <a:ea typeface="ＭＳ Ｐゴシック" pitchFamily="34" charset="-128"/>
              </a:rPr>
              <a:t>.</a:t>
            </a:r>
          </a:p>
          <a:p>
            <a:pPr lvl="1" eaLnBrk="1" fontAlgn="t" hangingPunct="1">
              <a:lnSpc>
                <a:spcPct val="80000"/>
              </a:lnSpc>
            </a:pPr>
            <a:r>
              <a:rPr lang="fr-FR" altLang="en-US" sz="500" dirty="0" err="1">
                <a:latin typeface="Times New Roman" pitchFamily="18" charset="0"/>
                <a:ea typeface="ＭＳ Ｐゴシック" pitchFamily="34" charset="-128"/>
              </a:rPr>
              <a:t>Likewise</a:t>
            </a:r>
            <a:r>
              <a:rPr lang="fr-FR" altLang="en-US" sz="500" dirty="0">
                <a:latin typeface="Times New Roman" pitchFamily="18" charset="0"/>
                <a:ea typeface="ＭＳ Ｐゴシック" pitchFamily="34" charset="-128"/>
              </a:rPr>
              <a:t>, a </a:t>
            </a:r>
            <a:r>
              <a:rPr lang="fr-FR" altLang="en-US" sz="500" dirty="0" err="1">
                <a:latin typeface="Times New Roman" pitchFamily="18" charset="0"/>
                <a:ea typeface="ＭＳ Ｐゴシック" pitchFamily="34" charset="-128"/>
              </a:rPr>
              <a:t>broad</a:t>
            </a:r>
            <a:r>
              <a:rPr lang="fr-FR" altLang="en-US" sz="500" dirty="0">
                <a:latin typeface="Times New Roman" pitchFamily="18" charset="0"/>
                <a:ea typeface="ＭＳ Ｐゴシック" pitchFamily="34" charset="-128"/>
              </a:rPr>
              <a:t> </a:t>
            </a:r>
            <a:r>
              <a:rPr lang="fr-FR" altLang="en-US" sz="500" dirty="0" err="1">
                <a:latin typeface="Times New Roman" pitchFamily="18" charset="0"/>
                <a:ea typeface="ＭＳ Ｐゴシック" pitchFamily="34" charset="-128"/>
              </a:rPr>
              <a:t>announcement</a:t>
            </a:r>
            <a:r>
              <a:rPr lang="fr-FR" altLang="en-US" sz="500" dirty="0">
                <a:latin typeface="Times New Roman" pitchFamily="18" charset="0"/>
                <a:ea typeface="ＭＳ Ｐゴシック" pitchFamily="34" charset="-128"/>
              </a:rPr>
              <a:t> of a </a:t>
            </a:r>
            <a:r>
              <a:rPr lang="fr-FR" altLang="en-US" sz="500" dirty="0" err="1">
                <a:latin typeface="Times New Roman" pitchFamily="18" charset="0"/>
                <a:ea typeface="ＭＳ Ｐゴシック" pitchFamily="34" charset="-128"/>
              </a:rPr>
              <a:t>forecasted</a:t>
            </a:r>
            <a:r>
              <a:rPr lang="fr-FR" altLang="en-US" sz="500" dirty="0">
                <a:latin typeface="Times New Roman" pitchFamily="18" charset="0"/>
                <a:ea typeface="ＭＳ Ｐゴシック" pitchFamily="34" charset="-128"/>
              </a:rPr>
              <a:t> </a:t>
            </a:r>
            <a:r>
              <a:rPr lang="fr-FR" altLang="en-US" sz="500" dirty="0" err="1">
                <a:latin typeface="Times New Roman" pitchFamily="18" charset="0"/>
                <a:ea typeface="ＭＳ Ｐゴシック" pitchFamily="34" charset="-128"/>
              </a:rPr>
              <a:t>increase</a:t>
            </a:r>
            <a:r>
              <a:rPr lang="fr-FR" altLang="en-US" sz="500" dirty="0">
                <a:latin typeface="Times New Roman" pitchFamily="18" charset="0"/>
                <a:ea typeface="ＭＳ Ｐゴシック" pitchFamily="34" charset="-128"/>
              </a:rPr>
              <a:t> in the </a:t>
            </a:r>
            <a:r>
              <a:rPr lang="fr-FR" altLang="en-US" sz="500" dirty="0" err="1">
                <a:latin typeface="Times New Roman" pitchFamily="18" charset="0"/>
                <a:ea typeface="ＭＳ Ｐゴシック" pitchFamily="34" charset="-128"/>
              </a:rPr>
              <a:t>price</a:t>
            </a:r>
            <a:r>
              <a:rPr lang="fr-FR" altLang="en-US" sz="500" dirty="0">
                <a:latin typeface="Times New Roman" pitchFamily="18" charset="0"/>
                <a:ea typeface="ＭＳ Ｐゴシック" pitchFamily="34" charset="-128"/>
              </a:rPr>
              <a:t> of a </a:t>
            </a:r>
            <a:r>
              <a:rPr lang="fr-FR" altLang="en-US" sz="500" dirty="0" err="1">
                <a:latin typeface="Times New Roman" pitchFamily="18" charset="0"/>
                <a:ea typeface="ＭＳ Ｐゴシック" pitchFamily="34" charset="-128"/>
              </a:rPr>
              <a:t>particular</a:t>
            </a:r>
            <a:r>
              <a:rPr lang="fr-FR" altLang="en-US" sz="500" dirty="0">
                <a:latin typeface="Times New Roman" pitchFamily="18" charset="0"/>
                <a:ea typeface="ＭＳ Ｐゴシック" pitchFamily="34" charset="-128"/>
              </a:rPr>
              <a:t> stock </a:t>
            </a:r>
            <a:r>
              <a:rPr lang="fr-FR" altLang="en-US" sz="500" dirty="0" err="1">
                <a:latin typeface="Times New Roman" pitchFamily="18" charset="0"/>
                <a:ea typeface="ＭＳ Ｐゴシック" pitchFamily="34" charset="-128"/>
              </a:rPr>
              <a:t>might</a:t>
            </a:r>
            <a:r>
              <a:rPr lang="fr-FR" altLang="en-US" sz="500" dirty="0">
                <a:latin typeface="Times New Roman" pitchFamily="18" charset="0"/>
                <a:ea typeface="ＭＳ Ｐゴシック" pitchFamily="34" charset="-128"/>
              </a:rPr>
              <a:t> </a:t>
            </a:r>
            <a:r>
              <a:rPr lang="fr-FR" altLang="en-US" sz="500" dirty="0" err="1">
                <a:latin typeface="Times New Roman" pitchFamily="18" charset="0"/>
                <a:ea typeface="ＭＳ Ｐゴシック" pitchFamily="34" charset="-128"/>
              </a:rPr>
              <a:t>itself</a:t>
            </a:r>
            <a:r>
              <a:rPr lang="fr-FR" altLang="en-US" sz="500" dirty="0">
                <a:latin typeface="Times New Roman" pitchFamily="18" charset="0"/>
                <a:ea typeface="ＭＳ Ｐゴシック" pitchFamily="34" charset="-128"/>
              </a:rPr>
              <a:t> change the </a:t>
            </a:r>
            <a:r>
              <a:rPr lang="fr-FR" altLang="en-US" sz="500" dirty="0" err="1">
                <a:latin typeface="Times New Roman" pitchFamily="18" charset="0"/>
                <a:ea typeface="ＭＳ Ｐゴシック" pitchFamily="34" charset="-128"/>
              </a:rPr>
              <a:t>price</a:t>
            </a:r>
            <a:r>
              <a:rPr lang="fr-FR" altLang="en-US" sz="500" dirty="0">
                <a:latin typeface="Times New Roman" pitchFamily="18" charset="0"/>
                <a:ea typeface="ＭＳ Ｐゴシック" pitchFamily="34" charset="-128"/>
              </a:rPr>
              <a:t> of the stock, </a:t>
            </a:r>
            <a:r>
              <a:rPr lang="fr-FR" altLang="en-US" sz="500" dirty="0" err="1">
                <a:latin typeface="Times New Roman" pitchFamily="18" charset="0"/>
                <a:ea typeface="ＭＳ Ｐゴシック" pitchFamily="34" charset="-128"/>
              </a:rPr>
              <a:t>contrary</a:t>
            </a:r>
            <a:r>
              <a:rPr lang="fr-FR" altLang="en-US" sz="500" dirty="0">
                <a:latin typeface="Times New Roman" pitchFamily="18" charset="0"/>
                <a:ea typeface="ＭＳ Ｐゴシック" pitchFamily="34" charset="-128"/>
              </a:rPr>
              <a:t> to the </a:t>
            </a:r>
            <a:r>
              <a:rPr lang="fr-FR" altLang="en-US" sz="500" dirty="0" err="1">
                <a:latin typeface="Times New Roman" pitchFamily="18" charset="0"/>
                <a:ea typeface="ＭＳ Ｐゴシック" pitchFamily="34" charset="-128"/>
              </a:rPr>
              <a:t>forecast</a:t>
            </a:r>
            <a:r>
              <a:rPr lang="fr-FR" altLang="en-US" sz="500" dirty="0">
                <a:latin typeface="Times New Roman" pitchFamily="18" charset="0"/>
                <a:ea typeface="ＭＳ Ｐゴシック" pitchFamily="34" charset="-128"/>
              </a:rPr>
              <a:t>.</a:t>
            </a:r>
          </a:p>
          <a:p>
            <a:pPr lvl="1" eaLnBrk="1" fontAlgn="t" hangingPunct="1">
              <a:lnSpc>
                <a:spcPct val="80000"/>
              </a:lnSpc>
            </a:pPr>
            <a:r>
              <a:rPr lang="fr-FR" altLang="en-US" sz="500" dirty="0">
                <a:latin typeface="Times New Roman" pitchFamily="18" charset="0"/>
                <a:ea typeface="ＭＳ Ｐゴシック" pitchFamily="34" charset="-128"/>
              </a:rPr>
              <a:t> </a:t>
            </a:r>
          </a:p>
          <a:p>
            <a:pPr lvl="1" eaLnBrk="1" fontAlgn="t" hangingPunct="1">
              <a:lnSpc>
                <a:spcPct val="80000"/>
              </a:lnSpc>
            </a:pPr>
            <a:r>
              <a:rPr lang="fr-FR" altLang="en-US" sz="500" dirty="0" err="1">
                <a:latin typeface="Times New Roman" pitchFamily="18" charset="0"/>
                <a:ea typeface="ＭＳ Ｐゴシック" pitchFamily="34" charset="-128"/>
              </a:rPr>
              <a:t>Every</a:t>
            </a:r>
            <a:r>
              <a:rPr lang="fr-FR" altLang="en-US" sz="500" dirty="0">
                <a:latin typeface="Times New Roman" pitchFamily="18" charset="0"/>
                <a:ea typeface="ＭＳ Ｐゴシック" pitchFamily="34" charset="-128"/>
              </a:rPr>
              <a:t> modeler </a:t>
            </a:r>
            <a:r>
              <a:rPr lang="fr-FR" altLang="en-US" sz="500" dirty="0" err="1">
                <a:latin typeface="Times New Roman" pitchFamily="18" charset="0"/>
                <a:ea typeface="ＭＳ Ｐゴシック" pitchFamily="34" charset="-128"/>
              </a:rPr>
              <a:t>should</a:t>
            </a:r>
            <a:r>
              <a:rPr lang="fr-FR" altLang="en-US" sz="500" dirty="0">
                <a:latin typeface="Times New Roman" pitchFamily="18" charset="0"/>
                <a:ea typeface="ＭＳ Ｐゴシック" pitchFamily="34" charset="-128"/>
              </a:rPr>
              <a:t> </a:t>
            </a:r>
            <a:r>
              <a:rPr lang="fr-FR" altLang="en-US" sz="500" dirty="0" err="1">
                <a:latin typeface="Times New Roman" pitchFamily="18" charset="0"/>
                <a:ea typeface="ＭＳ Ｐゴシック" pitchFamily="34" charset="-128"/>
              </a:rPr>
              <a:t>think</a:t>
            </a:r>
            <a:r>
              <a:rPr lang="fr-FR" altLang="en-US" sz="500" dirty="0">
                <a:latin typeface="Times New Roman" pitchFamily="18" charset="0"/>
                <a:ea typeface="ＭＳ Ｐゴシック" pitchFamily="34" charset="-128"/>
              </a:rPr>
              <a:t> about the impact of actions </a:t>
            </a:r>
            <a:r>
              <a:rPr lang="fr-FR" altLang="en-US" sz="500" dirty="0" err="1">
                <a:latin typeface="Times New Roman" pitchFamily="18" charset="0"/>
                <a:ea typeface="ＭＳ Ｐゴシック" pitchFamily="34" charset="-128"/>
              </a:rPr>
              <a:t>that</a:t>
            </a:r>
            <a:r>
              <a:rPr lang="fr-FR" altLang="en-US" sz="500" dirty="0">
                <a:latin typeface="Times New Roman" pitchFamily="18" charset="0"/>
                <a:ea typeface="ＭＳ Ｐゴシック" pitchFamily="34" charset="-128"/>
              </a:rPr>
              <a:t> </a:t>
            </a:r>
            <a:r>
              <a:rPr lang="fr-FR" altLang="en-US" sz="500" dirty="0" err="1">
                <a:latin typeface="Times New Roman" pitchFamily="18" charset="0"/>
                <a:ea typeface="ＭＳ Ｐゴシック" pitchFamily="34" charset="-128"/>
              </a:rPr>
              <a:t>might</a:t>
            </a:r>
            <a:r>
              <a:rPr lang="fr-FR" altLang="en-US" sz="500" dirty="0">
                <a:latin typeface="Times New Roman" pitchFamily="18" charset="0"/>
                <a:ea typeface="ＭＳ Ｐゴシック" pitchFamily="34" charset="-128"/>
              </a:rPr>
              <a:t> </a:t>
            </a:r>
            <a:r>
              <a:rPr lang="fr-FR" altLang="en-US" sz="500" dirty="0" err="1">
                <a:latin typeface="Times New Roman" pitchFamily="18" charset="0"/>
                <a:ea typeface="ＭＳ Ｐゴシック" pitchFamily="34" charset="-128"/>
              </a:rPr>
              <a:t>be</a:t>
            </a:r>
            <a:r>
              <a:rPr lang="fr-FR" altLang="en-US" sz="500" dirty="0">
                <a:latin typeface="Times New Roman" pitchFamily="18" charset="0"/>
                <a:ea typeface="ＭＳ Ｐゴシック" pitchFamily="34" charset="-128"/>
              </a:rPr>
              <a:t> </a:t>
            </a:r>
            <a:r>
              <a:rPr lang="fr-FR" altLang="en-US" sz="500" dirty="0" err="1">
                <a:latin typeface="Times New Roman" pitchFamily="18" charset="0"/>
                <a:ea typeface="ＭＳ Ｐゴシック" pitchFamily="34" charset="-128"/>
              </a:rPr>
              <a:t>taken</a:t>
            </a:r>
            <a:r>
              <a:rPr lang="fr-FR" altLang="en-US" sz="500" dirty="0">
                <a:latin typeface="Times New Roman" pitchFamily="18" charset="0"/>
                <a:ea typeface="ＭＳ Ｐゴシック" pitchFamily="34" charset="-128"/>
              </a:rPr>
              <a:t> as a </a:t>
            </a:r>
            <a:r>
              <a:rPr lang="fr-FR" altLang="en-US" sz="500" dirty="0" err="1">
                <a:latin typeface="Times New Roman" pitchFamily="18" charset="0"/>
                <a:ea typeface="ＭＳ Ｐゴシック" pitchFamily="34" charset="-128"/>
              </a:rPr>
              <a:t>result</a:t>
            </a:r>
            <a:r>
              <a:rPr lang="fr-FR" altLang="en-US" sz="500" dirty="0">
                <a:latin typeface="Times New Roman" pitchFamily="18" charset="0"/>
                <a:ea typeface="ＭＳ Ｐゴシック" pitchFamily="34" charset="-128"/>
              </a:rPr>
              <a:t> of </a:t>
            </a:r>
            <a:r>
              <a:rPr lang="fr-FR" altLang="en-US" sz="500" dirty="0" err="1">
                <a:latin typeface="Times New Roman" pitchFamily="18" charset="0"/>
                <a:ea typeface="ＭＳ Ｐゴシック" pitchFamily="34" charset="-128"/>
              </a:rPr>
              <a:t>communicating</a:t>
            </a:r>
            <a:r>
              <a:rPr lang="fr-FR" altLang="en-US" sz="500" dirty="0">
                <a:latin typeface="Times New Roman" pitchFamily="18" charset="0"/>
                <a:ea typeface="ＭＳ Ｐゴシック" pitchFamily="34" charset="-128"/>
              </a:rPr>
              <a:t> a </a:t>
            </a:r>
            <a:r>
              <a:rPr lang="fr-FR" altLang="en-US" sz="500" dirty="0" err="1">
                <a:latin typeface="Times New Roman" pitchFamily="18" charset="0"/>
                <a:ea typeface="ＭＳ Ｐゴシック" pitchFamily="34" charset="-128"/>
              </a:rPr>
              <a:t>prediction</a:t>
            </a:r>
            <a:r>
              <a:rPr lang="fr-FR" altLang="en-US" sz="500" dirty="0">
                <a:latin typeface="Times New Roman" pitchFamily="18" charset="0"/>
                <a:ea typeface="ＭＳ Ｐゴシック" pitchFamily="34" charset="-128"/>
              </a:rPr>
              <a:t> of </a:t>
            </a:r>
            <a:r>
              <a:rPr lang="fr-FR" altLang="en-US" sz="500" dirty="0" err="1">
                <a:latin typeface="Times New Roman" pitchFamily="18" charset="0"/>
                <a:ea typeface="ＭＳ Ｐゴシック" pitchFamily="34" charset="-128"/>
              </a:rPr>
              <a:t>any</a:t>
            </a:r>
            <a:r>
              <a:rPr lang="fr-FR" altLang="en-US" sz="500" dirty="0">
                <a:latin typeface="Times New Roman" pitchFamily="18" charset="0"/>
                <a:ea typeface="ＭＳ Ｐゴシック" pitchFamily="34" charset="-128"/>
              </a:rPr>
              <a:t> </a:t>
            </a:r>
            <a:r>
              <a:rPr lang="fr-FR" altLang="en-US" sz="500" dirty="0" err="1">
                <a:latin typeface="Times New Roman" pitchFamily="18" charset="0"/>
                <a:ea typeface="ＭＳ Ｐゴシック" pitchFamily="34" charset="-128"/>
              </a:rPr>
              <a:t>kind</a:t>
            </a:r>
            <a:r>
              <a:rPr lang="fr-FR" altLang="en-US" sz="500" dirty="0">
                <a:latin typeface="Times New Roman" pitchFamily="18" charset="0"/>
                <a:ea typeface="ＭＳ Ｐゴシック" pitchFamily="34" charset="-128"/>
              </a:rPr>
              <a:t>.</a:t>
            </a:r>
            <a:br>
              <a:rPr lang="fr-FR" altLang="en-US" sz="500" dirty="0">
                <a:latin typeface="Times New Roman" pitchFamily="18" charset="0"/>
                <a:ea typeface="ＭＳ Ｐゴシック" pitchFamily="34" charset="-128"/>
              </a:rPr>
            </a:br>
            <a:r>
              <a:rPr lang="fr-FR" altLang="en-US" sz="500" dirty="0">
                <a:latin typeface="Times New Roman" pitchFamily="18" charset="0"/>
                <a:ea typeface="ＭＳ Ｐゴシック" pitchFamily="34" charset="-128"/>
              </a:rPr>
              <a:t> </a:t>
            </a:r>
            <a:endParaRPr lang="en-US" altLang="en-US" sz="500" dirty="0">
              <a:latin typeface="Times New Roman" pitchFamily="18" charset="0"/>
              <a:ea typeface="ＭＳ Ｐゴシック" pitchFamily="34" charset="-128"/>
            </a:endParaRPr>
          </a:p>
          <a:p>
            <a:pPr>
              <a:lnSpc>
                <a:spcPct val="80000"/>
              </a:lnSpc>
            </a:pPr>
            <a:endParaRPr lang="en-US" altLang="en-US" sz="500" dirty="0">
              <a:latin typeface="Times New Roman" pitchFamily="18" charset="0"/>
              <a:ea typeface="ＭＳ Ｐゴシック" pitchFamily="34" charset="-128"/>
            </a:endParaRPr>
          </a:p>
        </p:txBody>
      </p:sp>
      <p:sp>
        <p:nvSpPr>
          <p:cNvPr id="1638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ＭＳ Ｐゴシック" pitchFamily="34" charset="-128"/>
              </a:defRPr>
            </a:lvl1pPr>
            <a:lvl2pPr marL="731731" indent="-281435" eaLnBrk="0" hangingPunct="0">
              <a:defRPr sz="2400">
                <a:solidFill>
                  <a:schemeClr val="tx1"/>
                </a:solidFill>
                <a:latin typeface="Arial" pitchFamily="34" charset="0"/>
                <a:ea typeface="ＭＳ Ｐゴシック" pitchFamily="34" charset="-128"/>
              </a:defRPr>
            </a:lvl2pPr>
            <a:lvl3pPr marL="1125741" indent="-225148" eaLnBrk="0" hangingPunct="0">
              <a:defRPr sz="2400">
                <a:solidFill>
                  <a:schemeClr val="tx1"/>
                </a:solidFill>
                <a:latin typeface="Arial" pitchFamily="34" charset="0"/>
                <a:ea typeface="ＭＳ Ｐゴシック" pitchFamily="34" charset="-128"/>
              </a:defRPr>
            </a:lvl3pPr>
            <a:lvl4pPr marL="1576037" indent="-225148" eaLnBrk="0" hangingPunct="0">
              <a:defRPr sz="2400">
                <a:solidFill>
                  <a:schemeClr val="tx1"/>
                </a:solidFill>
                <a:latin typeface="Arial" pitchFamily="34" charset="0"/>
                <a:ea typeface="ＭＳ Ｐゴシック" pitchFamily="34" charset="-128"/>
              </a:defRPr>
            </a:lvl4pPr>
            <a:lvl5pPr marL="2026333" indent="-225148" eaLnBrk="0" hangingPunct="0">
              <a:defRPr sz="2400">
                <a:solidFill>
                  <a:schemeClr val="tx1"/>
                </a:solidFill>
                <a:latin typeface="Arial" pitchFamily="34" charset="0"/>
                <a:ea typeface="ＭＳ Ｐゴシック" pitchFamily="34" charset="-128"/>
              </a:defRPr>
            </a:lvl5pPr>
            <a:lvl6pPr marL="2476630" indent="-225148"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26926" indent="-225148"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377222" indent="-225148"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27518" indent="-225148"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09D9D1E8-6A24-4952-8A98-840670431739}" type="slidenum">
              <a:rPr lang="en-US" altLang="en-US" sz="1200">
                <a:latin typeface="Times New Roman" pitchFamily="18" charset="0"/>
              </a:rPr>
              <a:pPr eaLnBrk="1" hangingPunct="1"/>
              <a:t>91</a:t>
            </a:fld>
            <a:endParaRPr lang="en-US" altLang="en-US" sz="1200">
              <a:latin typeface="Times New Roman" pitchFamily="18" charset="0"/>
            </a:endParaRPr>
          </a:p>
        </p:txBody>
      </p:sp>
    </p:spTree>
    <p:extLst>
      <p:ext uri="{BB962C8B-B14F-4D97-AF65-F5344CB8AC3E}">
        <p14:creationId xmlns:p14="http://schemas.microsoft.com/office/powerpoint/2010/main" val="4022512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Free statistics and graphics environment that blurs the distinction between users and programmers</a:t>
            </a:r>
          </a:p>
          <a:p>
            <a:endParaRPr lang="en-US" dirty="0" smtClean="0"/>
          </a:p>
          <a:p>
            <a:r>
              <a:rPr lang="en-US" dirty="0" smtClean="0"/>
              <a:t>A system for interactive data analysis – queries,</a:t>
            </a:r>
            <a:r>
              <a:rPr lang="en-US" baseline="0" dirty="0" smtClean="0"/>
              <a:t> summaries, table views, graphical displays, outputs</a:t>
            </a:r>
            <a:endParaRPr lang="en-US" dirty="0" smtClean="0"/>
          </a:p>
          <a:p>
            <a:endParaRPr lang="en-US" dirty="0" smtClean="0"/>
          </a:p>
          <a:p>
            <a:r>
              <a:rPr lang="en-US" dirty="0" smtClean="0"/>
              <a:t>High level programming language – scripts and functions that can be repeated</a:t>
            </a:r>
          </a:p>
          <a:p>
            <a:endParaRPr lang="en-US" dirty="0" smtClean="0"/>
          </a:p>
          <a:p>
            <a:r>
              <a:rPr lang="en-US" dirty="0" smtClean="0"/>
              <a:t>Good system for rapid development of statistical applications (time is money!)</a:t>
            </a:r>
          </a:p>
        </p:txBody>
      </p:sp>
      <p:sp>
        <p:nvSpPr>
          <p:cNvPr id="4" name="Slide Number Placeholder 3"/>
          <p:cNvSpPr>
            <a:spLocks noGrp="1"/>
          </p:cNvSpPr>
          <p:nvPr>
            <p:ph type="sldNum" sz="quarter" idx="10"/>
          </p:nvPr>
        </p:nvSpPr>
        <p:spPr/>
        <p:txBody>
          <a:bodyPr/>
          <a:lstStyle/>
          <a:p>
            <a:fld id="{A1459F39-B369-5D4F-BF58-1D2147E97383}" type="slidenum">
              <a:rPr lang="en-US" smtClean="0"/>
              <a:t>11</a:t>
            </a:fld>
            <a:endParaRPr lang="en-US"/>
          </a:p>
        </p:txBody>
      </p:sp>
    </p:spTree>
    <p:extLst>
      <p:ext uri="{BB962C8B-B14F-4D97-AF65-F5344CB8AC3E}">
        <p14:creationId xmlns:p14="http://schemas.microsoft.com/office/powerpoint/2010/main" val="1587500165"/>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spcBef>
                <a:spcPts val="25"/>
              </a:spcBef>
              <a:spcAft>
                <a:spcPts val="488"/>
              </a:spcAft>
              <a:buFont typeface="Arial" pitchFamily="34" charset="0"/>
              <a:buNone/>
            </a:pPr>
            <a:r>
              <a:rPr lang="en-US" altLang="en-US" dirty="0" smtClean="0">
                <a:ea typeface="ＭＳ Ｐゴシック" pitchFamily="34" charset="-128"/>
              </a:rPr>
              <a:t>Toy example is illustrated</a:t>
            </a:r>
            <a:r>
              <a:rPr lang="en-US" altLang="en-US" baseline="0" dirty="0" smtClean="0">
                <a:ea typeface="ＭＳ Ｐゴシック" pitchFamily="34" charset="-128"/>
              </a:rPr>
              <a:t> in this slide. You would not do this for only 5 subsets!</a:t>
            </a:r>
            <a:endParaRPr lang="en-US" altLang="en-US" dirty="0" smtClean="0">
              <a:ea typeface="ＭＳ Ｐゴシック" pitchFamily="34" charset="-128"/>
            </a:endParaRPr>
          </a:p>
          <a:p>
            <a:pPr marL="0" indent="0">
              <a:spcBef>
                <a:spcPts val="25"/>
              </a:spcBef>
              <a:spcAft>
                <a:spcPts val="488"/>
              </a:spcAft>
              <a:buFont typeface="Arial" pitchFamily="34" charset="0"/>
              <a:buNone/>
            </a:pPr>
            <a:endParaRPr lang="en-US" altLang="en-US" dirty="0" smtClean="0">
              <a:ea typeface="ＭＳ Ｐゴシック" pitchFamily="34" charset="-128"/>
            </a:endParaRPr>
          </a:p>
          <a:p>
            <a:pPr marL="0" indent="0">
              <a:spcBef>
                <a:spcPts val="25"/>
              </a:spcBef>
              <a:spcAft>
                <a:spcPts val="488"/>
              </a:spcAft>
              <a:buFont typeface="Arial" pitchFamily="34" charset="0"/>
              <a:buNone/>
            </a:pPr>
            <a:r>
              <a:rPr lang="en-US" altLang="en-US" dirty="0" smtClean="0">
                <a:ea typeface="ＭＳ Ｐゴシック" pitchFamily="34" charset="-128"/>
              </a:rPr>
              <a:t>Primarily used to generate a distribution of “out-of-sample” like results</a:t>
            </a:r>
          </a:p>
          <a:p>
            <a:pPr marL="171450" indent="-171450">
              <a:spcBef>
                <a:spcPts val="25"/>
              </a:spcBef>
              <a:spcAft>
                <a:spcPts val="488"/>
              </a:spcAft>
              <a:buFont typeface="Arial" pitchFamily="34" charset="0"/>
              <a:buChar char="•"/>
            </a:pPr>
            <a:r>
              <a:rPr lang="en-US" altLang="en-US" dirty="0" smtClean="0">
                <a:ea typeface="ＭＳ Ｐゴシック" pitchFamily="34" charset="-128"/>
              </a:rPr>
              <a:t>No available hold-out sample</a:t>
            </a:r>
          </a:p>
          <a:p>
            <a:pPr marL="171450" indent="-171450">
              <a:spcBef>
                <a:spcPts val="25"/>
              </a:spcBef>
              <a:spcAft>
                <a:spcPts val="488"/>
              </a:spcAft>
              <a:buFont typeface="Arial" pitchFamily="34" charset="0"/>
              <a:buChar char="•"/>
            </a:pPr>
            <a:r>
              <a:rPr lang="en-US" altLang="en-US" dirty="0" smtClean="0">
                <a:ea typeface="ＭＳ Ｐゴシック" pitchFamily="34" charset="-128"/>
              </a:rPr>
              <a:t>Help better train and fit training data</a:t>
            </a:r>
          </a:p>
          <a:p>
            <a:pPr marL="171450" indent="-171450">
              <a:spcBef>
                <a:spcPts val="25"/>
              </a:spcBef>
              <a:spcAft>
                <a:spcPts val="488"/>
              </a:spcAft>
              <a:buFont typeface="Arial" pitchFamily="34" charset="0"/>
              <a:buChar char="•"/>
            </a:pPr>
            <a:r>
              <a:rPr lang="en-US" altLang="en-US" dirty="0" smtClean="0">
                <a:ea typeface="ＭＳ Ｐゴシック" pitchFamily="34" charset="-128"/>
              </a:rPr>
              <a:t>Combines measures</a:t>
            </a:r>
            <a:r>
              <a:rPr lang="en-US" altLang="en-US" baseline="0" dirty="0" smtClean="0">
                <a:ea typeface="ＭＳ Ｐゴシック" pitchFamily="34" charset="-128"/>
              </a:rPr>
              <a:t> of fit/error, each from random, non-overlapping subsets (“unseen”)</a:t>
            </a:r>
            <a:endParaRPr lang="en-US" altLang="en-US" dirty="0" smtClean="0">
              <a:ea typeface="ＭＳ Ｐゴシック" pitchFamily="34" charset="-128"/>
            </a:endParaRPr>
          </a:p>
          <a:p>
            <a:pPr marL="171450" indent="-171450">
              <a:spcBef>
                <a:spcPts val="25"/>
              </a:spcBef>
              <a:spcAft>
                <a:spcPts val="488"/>
              </a:spcAft>
              <a:buFont typeface="Arial" pitchFamily="34" charset="0"/>
              <a:buChar char="•"/>
            </a:pPr>
            <a:endParaRPr lang="en-US" altLang="en-US" dirty="0" smtClean="0">
              <a:ea typeface="ＭＳ Ｐゴシック" pitchFamily="34" charset="-128"/>
            </a:endParaRPr>
          </a:p>
          <a:p>
            <a:pPr marL="0" indent="0">
              <a:spcBef>
                <a:spcPts val="25"/>
              </a:spcBef>
              <a:spcAft>
                <a:spcPts val="488"/>
              </a:spcAft>
              <a:buFont typeface="Arial" pitchFamily="34" charset="0"/>
              <a:buNone/>
            </a:pPr>
            <a:r>
              <a:rPr lang="en-US" altLang="en-US" dirty="0" smtClean="0">
                <a:ea typeface="ＭＳ Ｐゴシック" pitchFamily="34" charset="-128"/>
              </a:rPr>
              <a:t>Partitions are explicit – results repeatable</a:t>
            </a:r>
          </a:p>
          <a:p>
            <a:pPr marL="0" indent="0">
              <a:spcBef>
                <a:spcPts val="25"/>
              </a:spcBef>
              <a:spcAft>
                <a:spcPts val="488"/>
              </a:spcAft>
              <a:buFont typeface="Arial" pitchFamily="34" charset="0"/>
              <a:buNone/>
            </a:pPr>
            <a:endParaRPr lang="en-US" altLang="en-US" dirty="0" smtClean="0">
              <a:ea typeface="ＭＳ Ｐゴシック" pitchFamily="34" charset="-128"/>
            </a:endParaRPr>
          </a:p>
          <a:p>
            <a:pPr marL="0" indent="0">
              <a:spcBef>
                <a:spcPts val="25"/>
              </a:spcBef>
              <a:spcAft>
                <a:spcPts val="488"/>
              </a:spcAft>
              <a:buFont typeface="Arial" pitchFamily="34" charset="0"/>
              <a:buNone/>
            </a:pPr>
            <a:r>
              <a:rPr lang="en-US" altLang="en-US" dirty="0" smtClean="0">
                <a:ea typeface="ＭＳ Ｐゴシック" pitchFamily="34" charset="-128"/>
              </a:rPr>
              <a:t>LOO (Leave One Out) Method – for small</a:t>
            </a:r>
            <a:r>
              <a:rPr lang="en-US" altLang="en-US" baseline="0" dirty="0" smtClean="0">
                <a:ea typeface="ＭＳ Ｐゴシック" pitchFamily="34" charset="-128"/>
              </a:rPr>
              <a:t> data sets you may need to set V=N, for example. If there are 10 samples in your whole dataset, you may want to make N-1 or 9 experiment subsets, each with only one of the samples left out. The final, 10</a:t>
            </a:r>
            <a:r>
              <a:rPr lang="en-US" altLang="en-US" baseline="30000" dirty="0" smtClean="0">
                <a:ea typeface="ＭＳ Ｐゴシック" pitchFamily="34" charset="-128"/>
              </a:rPr>
              <a:t>th</a:t>
            </a:r>
            <a:r>
              <a:rPr lang="en-US" altLang="en-US" baseline="0" dirty="0" smtClean="0">
                <a:ea typeface="ＭＳ Ｐゴシック" pitchFamily="34" charset="-128"/>
              </a:rPr>
              <a:t> experiment subset will be your test dataset.</a:t>
            </a:r>
          </a:p>
          <a:p>
            <a:pPr marL="0" indent="0">
              <a:spcBef>
                <a:spcPts val="25"/>
              </a:spcBef>
              <a:spcAft>
                <a:spcPts val="488"/>
              </a:spcAft>
              <a:buFont typeface="Arial" pitchFamily="34" charset="0"/>
              <a:buNone/>
            </a:pPr>
            <a:endParaRPr lang="en-US" altLang="en-US" dirty="0" smtClean="0">
              <a:ea typeface="ＭＳ Ｐゴシック" pitchFamily="34" charset="-128"/>
            </a:endParaRPr>
          </a:p>
          <a:p>
            <a:pPr marL="0" indent="0">
              <a:spcBef>
                <a:spcPts val="25"/>
              </a:spcBef>
              <a:spcAft>
                <a:spcPts val="488"/>
              </a:spcAft>
              <a:buFont typeface="Arial" pitchFamily="34" charset="0"/>
              <a:buNone/>
            </a:pPr>
            <a:r>
              <a:rPr lang="en-US" altLang="en-US" baseline="0" dirty="0" smtClean="0">
                <a:ea typeface="ＭＳ Ｐゴシック" pitchFamily="34" charset="-128"/>
              </a:rPr>
              <a:t>The difference between this and Bootstrapping is that bootstrapping involves replacement, so you may include a sample in any of your training or test set twice. Cross Validation requires that each sample be non-overlapping, so each line item or data point is going to be assessed only once.</a:t>
            </a:r>
            <a:endParaRPr lang="en-US" altLang="en-US" dirty="0" smtClean="0">
              <a:ea typeface="ＭＳ Ｐゴシック" pitchFamily="34" charset="-128"/>
            </a:endParaRPr>
          </a:p>
          <a:p>
            <a:pPr marL="342900" indent="-342900">
              <a:spcBef>
                <a:spcPts val="25"/>
              </a:spcBef>
              <a:spcAft>
                <a:spcPts val="488"/>
              </a:spcAft>
              <a:buFont typeface="Arial" pitchFamily="34" charset="0"/>
              <a:buChar char="•"/>
            </a:pPr>
            <a:endParaRPr lang="en-US" altLang="en-US" dirty="0" smtClean="0">
              <a:ea typeface="ＭＳ Ｐゴシック" pitchFamily="34" charset="-128"/>
            </a:endParaRPr>
          </a:p>
          <a:p>
            <a:pPr marL="342900" indent="-342900"/>
            <a:endParaRPr lang="en-US" altLang="en-US" dirty="0" smtClean="0">
              <a:ea typeface="ＭＳ Ｐゴシック" pitchFamily="34" charset="-128"/>
            </a:endParaRPr>
          </a:p>
          <a:p>
            <a:endParaRPr lang="en-US" dirty="0"/>
          </a:p>
        </p:txBody>
      </p:sp>
      <p:sp>
        <p:nvSpPr>
          <p:cNvPr id="4" name="Slide Number Placeholder 3"/>
          <p:cNvSpPr>
            <a:spLocks noGrp="1"/>
          </p:cNvSpPr>
          <p:nvPr>
            <p:ph type="sldNum" sz="quarter" idx="10"/>
          </p:nvPr>
        </p:nvSpPr>
        <p:spPr/>
        <p:txBody>
          <a:bodyPr/>
          <a:lstStyle/>
          <a:p>
            <a:fld id="{72863585-CEC3-4B20-BE4A-1EA91E8C0F18}" type="slidenum">
              <a:rPr lang="en-US" smtClean="0"/>
              <a:t>92</a:t>
            </a:fld>
            <a:endParaRPr lang="en-US"/>
          </a:p>
        </p:txBody>
      </p:sp>
    </p:spTree>
    <p:extLst>
      <p:ext uri="{BB962C8B-B14F-4D97-AF65-F5344CB8AC3E}">
        <p14:creationId xmlns:p14="http://schemas.microsoft.com/office/powerpoint/2010/main" val="3431134374"/>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itchFamily="18" charset="0"/>
                <a:ea typeface="ＭＳ Ｐゴシック" pitchFamily="34" charset="-128"/>
              </a:defRPr>
            </a:lvl1pPr>
            <a:lvl2pPr marL="742950" indent="-285750">
              <a:spcBef>
                <a:spcPct val="30000"/>
              </a:spcBef>
              <a:defRPr sz="1200">
                <a:solidFill>
                  <a:schemeClr val="tx1"/>
                </a:solidFill>
                <a:latin typeface="Times New Roman" pitchFamily="18" charset="0"/>
                <a:ea typeface="ＭＳ Ｐゴシック" pitchFamily="34" charset="-128"/>
              </a:defRPr>
            </a:lvl2pPr>
            <a:lvl3pPr marL="1143000" indent="-228600">
              <a:spcBef>
                <a:spcPct val="30000"/>
              </a:spcBef>
              <a:defRPr sz="1200">
                <a:solidFill>
                  <a:schemeClr val="tx1"/>
                </a:solidFill>
                <a:latin typeface="Times New Roman" pitchFamily="18" charset="0"/>
                <a:ea typeface="ＭＳ Ｐゴシック" pitchFamily="34" charset="-128"/>
              </a:defRPr>
            </a:lvl3pPr>
            <a:lvl4pPr marL="1600200" indent="-228600">
              <a:spcBef>
                <a:spcPct val="30000"/>
              </a:spcBef>
              <a:defRPr sz="1200">
                <a:solidFill>
                  <a:schemeClr val="tx1"/>
                </a:solidFill>
                <a:latin typeface="Times New Roman" pitchFamily="18" charset="0"/>
                <a:ea typeface="ＭＳ Ｐゴシック" pitchFamily="34" charset="-128"/>
              </a:defRPr>
            </a:lvl4pPr>
            <a:lvl5pPr marL="2057400" indent="-228600">
              <a:spcBef>
                <a:spcPct val="30000"/>
              </a:spcBef>
              <a:defRPr sz="1200">
                <a:solidFill>
                  <a:schemeClr val="tx1"/>
                </a:solidFill>
                <a:latin typeface="Times New Roman" pitchFamily="18" charset="0"/>
                <a:ea typeface="ＭＳ Ｐゴシック" pitchFamily="34" charset="-128"/>
              </a:defRPr>
            </a:lvl5pPr>
            <a:lvl6pPr marL="2514600" indent="-228600" eaLnBrk="0" fontAlgn="base" hangingPunct="0">
              <a:spcBef>
                <a:spcPct val="30000"/>
              </a:spcBef>
              <a:spcAft>
                <a:spcPct val="0"/>
              </a:spcAft>
              <a:defRPr sz="1200">
                <a:solidFill>
                  <a:schemeClr val="tx1"/>
                </a:solidFill>
                <a:latin typeface="Times New Roman" pitchFamily="18" charset="0"/>
                <a:ea typeface="ＭＳ Ｐゴシック" pitchFamily="34" charset="-128"/>
              </a:defRPr>
            </a:lvl6pPr>
            <a:lvl7pPr marL="2971800" indent="-228600" eaLnBrk="0" fontAlgn="base" hangingPunct="0">
              <a:spcBef>
                <a:spcPct val="30000"/>
              </a:spcBef>
              <a:spcAft>
                <a:spcPct val="0"/>
              </a:spcAft>
              <a:defRPr sz="1200">
                <a:solidFill>
                  <a:schemeClr val="tx1"/>
                </a:solidFill>
                <a:latin typeface="Times New Roman" pitchFamily="18" charset="0"/>
                <a:ea typeface="ＭＳ Ｐゴシック" pitchFamily="34" charset="-128"/>
              </a:defRPr>
            </a:lvl7pPr>
            <a:lvl8pPr marL="3429000" indent="-228600" eaLnBrk="0" fontAlgn="base" hangingPunct="0">
              <a:spcBef>
                <a:spcPct val="30000"/>
              </a:spcBef>
              <a:spcAft>
                <a:spcPct val="0"/>
              </a:spcAft>
              <a:defRPr sz="1200">
                <a:solidFill>
                  <a:schemeClr val="tx1"/>
                </a:solidFill>
                <a:latin typeface="Times New Roman" pitchFamily="18" charset="0"/>
                <a:ea typeface="ＭＳ Ｐゴシック" pitchFamily="34" charset="-128"/>
              </a:defRPr>
            </a:lvl8pPr>
            <a:lvl9pPr marL="3886200" indent="-228600" eaLnBrk="0" fontAlgn="base" hangingPunct="0">
              <a:spcBef>
                <a:spcPct val="30000"/>
              </a:spcBef>
              <a:spcAft>
                <a:spcPct val="0"/>
              </a:spcAft>
              <a:defRPr sz="1200">
                <a:solidFill>
                  <a:schemeClr val="tx1"/>
                </a:solidFill>
                <a:latin typeface="Times New Roman" pitchFamily="18" charset="0"/>
                <a:ea typeface="ＭＳ Ｐゴシック" pitchFamily="34" charset="-128"/>
              </a:defRPr>
            </a:lvl9pPr>
          </a:lstStyle>
          <a:p>
            <a:pPr>
              <a:spcBef>
                <a:spcPct val="0"/>
              </a:spcBef>
            </a:pPr>
            <a:fld id="{D0379332-7A02-479C-8D61-B4847B2D8222}" type="slidenum">
              <a:rPr lang="en-US" altLang="en-US">
                <a:latin typeface="Calibri" pitchFamily="34" charset="0"/>
              </a:rPr>
              <a:pPr>
                <a:spcBef>
                  <a:spcPct val="0"/>
                </a:spcBef>
              </a:pPr>
              <a:t>93</a:t>
            </a:fld>
            <a:endParaRPr lang="en-US" altLang="en-US">
              <a:latin typeface="Calibri" pitchFamily="34" charset="0"/>
            </a:endParaRPr>
          </a:p>
        </p:txBody>
      </p:sp>
      <p:sp>
        <p:nvSpPr>
          <p:cNvPr id="8195"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6"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NOTES: </a:t>
            </a:r>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Deployment = using predictive models for predicting data in the real world!</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baseline="0" dirty="0" smtClean="0"/>
          </a:p>
          <a:p>
            <a:pPr marL="0" marR="0" indent="0" algn="l" defTabSz="914400" rtl="0" eaLnBrk="0" fontAlgn="base" latinLnBrk="0" hangingPunct="0">
              <a:lnSpc>
                <a:spcPct val="100000"/>
              </a:lnSpc>
              <a:spcBef>
                <a:spcPct val="30000"/>
              </a:spcBef>
              <a:spcAft>
                <a:spcPct val="0"/>
              </a:spcAft>
              <a:buClrTx/>
              <a:buSzTx/>
              <a:buFontTx/>
              <a:buNone/>
              <a:tabLst/>
              <a:defRPr/>
            </a:pPr>
            <a:endParaRPr lang="en-US" baseline="0"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i="1" baseline="0" dirty="0" smtClean="0"/>
              <a:t>&gt;&gt;&gt;&gt;&gt;&gt;</a:t>
            </a:r>
          </a:p>
          <a:p>
            <a:pPr marL="0" marR="0" indent="0" algn="l" defTabSz="914400" rtl="0" eaLnBrk="0" fontAlgn="base" latinLnBrk="0" hangingPunct="0">
              <a:lnSpc>
                <a:spcPct val="100000"/>
              </a:lnSpc>
              <a:spcBef>
                <a:spcPct val="30000"/>
              </a:spcBef>
              <a:spcAft>
                <a:spcPct val="0"/>
              </a:spcAft>
              <a:buClrTx/>
              <a:buSzTx/>
              <a:buFontTx/>
              <a:buNone/>
              <a:tabLst/>
              <a:defRPr/>
            </a:pPr>
            <a:r>
              <a:rPr lang="en-US" i="1" baseline="0" dirty="0" smtClean="0"/>
              <a:t>Narrative:</a:t>
            </a:r>
            <a:endParaRPr lang="en-US" baseline="0"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The process of using predictive models for predicting data that were not used in training the model is the final stage of the CRISP-DM process and is known as deployment.</a:t>
            </a:r>
          </a:p>
        </p:txBody>
      </p:sp>
    </p:spTree>
    <p:extLst>
      <p:ext uri="{BB962C8B-B14F-4D97-AF65-F5344CB8AC3E}">
        <p14:creationId xmlns:p14="http://schemas.microsoft.com/office/powerpoint/2010/main" val="3525050803"/>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is deployment?</a:t>
            </a:r>
            <a:endParaRPr lang="en-US" dirty="0"/>
          </a:p>
        </p:txBody>
      </p:sp>
      <p:sp>
        <p:nvSpPr>
          <p:cNvPr id="4" name="Slide Number Placeholder 3"/>
          <p:cNvSpPr>
            <a:spLocks noGrp="1"/>
          </p:cNvSpPr>
          <p:nvPr>
            <p:ph type="sldNum" sz="quarter" idx="10"/>
          </p:nvPr>
        </p:nvSpPr>
        <p:spPr/>
        <p:txBody>
          <a:bodyPr/>
          <a:lstStyle/>
          <a:p>
            <a:fld id="{24D6EBED-C67D-416E-8CA6-2F39602DA113}" type="slidenum">
              <a:rPr lang="en-US" altLang="en-US" smtClean="0"/>
              <a:pPr/>
              <a:t>94</a:t>
            </a:fld>
            <a:endParaRPr lang="en-US" altLang="en-US"/>
          </a:p>
        </p:txBody>
      </p:sp>
    </p:spTree>
    <p:extLst>
      <p:ext uri="{BB962C8B-B14F-4D97-AF65-F5344CB8AC3E}">
        <p14:creationId xmlns:p14="http://schemas.microsoft.com/office/powerpoint/2010/main" val="3662450115"/>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a:t>
            </a:r>
            <a:r>
              <a:rPr lang="en-US" smtClean="0"/>
              <a:t>is deployment?</a:t>
            </a:r>
            <a:endParaRPr lang="en-US"/>
          </a:p>
        </p:txBody>
      </p:sp>
      <p:sp>
        <p:nvSpPr>
          <p:cNvPr id="4" name="Slide Number Placeholder 3"/>
          <p:cNvSpPr>
            <a:spLocks noGrp="1"/>
          </p:cNvSpPr>
          <p:nvPr>
            <p:ph type="sldNum" sz="quarter" idx="10"/>
          </p:nvPr>
        </p:nvSpPr>
        <p:spPr/>
        <p:txBody>
          <a:bodyPr/>
          <a:lstStyle/>
          <a:p>
            <a:fld id="{24D6EBED-C67D-416E-8CA6-2F39602DA113}" type="slidenum">
              <a:rPr lang="en-US" altLang="en-US" smtClean="0"/>
              <a:pPr/>
              <a:t>95</a:t>
            </a:fld>
            <a:endParaRPr lang="en-US" altLang="en-US"/>
          </a:p>
        </p:txBody>
      </p:sp>
    </p:spTree>
    <p:extLst>
      <p:ext uri="{BB962C8B-B14F-4D97-AF65-F5344CB8AC3E}">
        <p14:creationId xmlns:p14="http://schemas.microsoft.com/office/powerpoint/2010/main" val="1700242284"/>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i="0" baseline="0" dirty="0" smtClean="0"/>
              <a:t>NOTES:</a:t>
            </a:r>
          </a:p>
          <a:p>
            <a:pPr marL="0" marR="0" indent="0" algn="l" defTabSz="914400" rtl="0" eaLnBrk="0" fontAlgn="base" latinLnBrk="0" hangingPunct="0">
              <a:lnSpc>
                <a:spcPct val="100000"/>
              </a:lnSpc>
              <a:spcBef>
                <a:spcPct val="30000"/>
              </a:spcBef>
              <a:spcAft>
                <a:spcPct val="0"/>
              </a:spcAft>
              <a:buClrTx/>
              <a:buSzTx/>
              <a:buFontTx/>
              <a:buNone/>
              <a:tabLst/>
              <a:defRPr/>
            </a:pPr>
            <a:r>
              <a:rPr lang="en-US" i="0" baseline="0" dirty="0" smtClean="0"/>
              <a:t>Sending a solution to the customer:</a:t>
            </a:r>
          </a:p>
          <a:p>
            <a:pPr marL="171450" marR="0" indent="-171450" algn="l" defTabSz="914400" rtl="0" eaLnBrk="0" fontAlgn="base" latinLnBrk="0" hangingPunct="0">
              <a:lnSpc>
                <a:spcPct val="100000"/>
              </a:lnSpc>
              <a:spcBef>
                <a:spcPct val="30000"/>
              </a:spcBef>
              <a:spcAft>
                <a:spcPct val="0"/>
              </a:spcAft>
              <a:buClrTx/>
              <a:buSzTx/>
              <a:buFontTx/>
              <a:buChar char="-"/>
              <a:tabLst/>
              <a:defRPr/>
            </a:pPr>
            <a:r>
              <a:rPr lang="en-US" i="0" baseline="0" dirty="0" smtClean="0"/>
              <a:t>Preferred solution = delivering a user-interface or tool that is not able to be manipulated</a:t>
            </a:r>
          </a:p>
          <a:p>
            <a:pPr marL="628650" marR="0" lvl="1" indent="-171450" algn="l" defTabSz="914400" rtl="0" eaLnBrk="0" fontAlgn="base" latinLnBrk="0" hangingPunct="0">
              <a:lnSpc>
                <a:spcPct val="100000"/>
              </a:lnSpc>
              <a:spcBef>
                <a:spcPct val="30000"/>
              </a:spcBef>
              <a:spcAft>
                <a:spcPct val="0"/>
              </a:spcAft>
              <a:buClrTx/>
              <a:buSzTx/>
              <a:buFontTx/>
              <a:buChar char="-"/>
              <a:tabLst/>
              <a:defRPr/>
            </a:pPr>
            <a:r>
              <a:rPr lang="en-US" i="0" baseline="0" dirty="0" smtClean="0"/>
              <a:t>Prevents accidental changes</a:t>
            </a:r>
          </a:p>
          <a:p>
            <a:pPr marL="628650" marR="0" lvl="1" indent="-171450" algn="l" defTabSz="914400" rtl="0" eaLnBrk="0" fontAlgn="base" latinLnBrk="0" hangingPunct="0">
              <a:lnSpc>
                <a:spcPct val="100000"/>
              </a:lnSpc>
              <a:spcBef>
                <a:spcPct val="30000"/>
              </a:spcBef>
              <a:spcAft>
                <a:spcPct val="0"/>
              </a:spcAft>
              <a:buClrTx/>
              <a:buSzTx/>
              <a:buFontTx/>
              <a:buChar char="-"/>
              <a:tabLst/>
              <a:defRPr/>
            </a:pPr>
            <a:r>
              <a:rPr lang="en-US" i="0" baseline="0" dirty="0" smtClean="0"/>
              <a:t>Black box solution</a:t>
            </a:r>
          </a:p>
          <a:p>
            <a:pPr marL="1085850" marR="0" lvl="2" indent="-171450" algn="l" defTabSz="914400" rtl="0" eaLnBrk="0" fontAlgn="base" latinLnBrk="0" hangingPunct="0">
              <a:lnSpc>
                <a:spcPct val="100000"/>
              </a:lnSpc>
              <a:spcBef>
                <a:spcPct val="30000"/>
              </a:spcBef>
              <a:spcAft>
                <a:spcPct val="0"/>
              </a:spcAft>
              <a:buClrTx/>
              <a:buSzTx/>
              <a:buFontTx/>
              <a:buChar char="-"/>
              <a:tabLst/>
              <a:defRPr/>
            </a:pPr>
            <a:r>
              <a:rPr lang="en-US" i="0" baseline="0" dirty="0" smtClean="0"/>
              <a:t>Gather and load new data</a:t>
            </a:r>
          </a:p>
          <a:p>
            <a:pPr marL="1085850" marR="0" lvl="2" indent="-171450" algn="l" defTabSz="914400" rtl="0" eaLnBrk="0" fontAlgn="base" latinLnBrk="0" hangingPunct="0">
              <a:lnSpc>
                <a:spcPct val="100000"/>
              </a:lnSpc>
              <a:spcBef>
                <a:spcPct val="30000"/>
              </a:spcBef>
              <a:spcAft>
                <a:spcPct val="0"/>
              </a:spcAft>
              <a:buClrTx/>
              <a:buSzTx/>
              <a:buFontTx/>
              <a:buChar char="-"/>
              <a:tabLst/>
              <a:defRPr/>
            </a:pPr>
            <a:r>
              <a:rPr lang="en-US" i="0" baseline="0" dirty="0" smtClean="0"/>
              <a:t>Click button to analyze data, generate best models and then compute best prediction from models</a:t>
            </a:r>
          </a:p>
          <a:p>
            <a:pPr marL="1085850" marR="0" lvl="2" indent="-171450" algn="l" defTabSz="914400" rtl="0" eaLnBrk="0" fontAlgn="base" latinLnBrk="0" hangingPunct="0">
              <a:lnSpc>
                <a:spcPct val="100000"/>
              </a:lnSpc>
              <a:spcBef>
                <a:spcPct val="30000"/>
              </a:spcBef>
              <a:spcAft>
                <a:spcPct val="0"/>
              </a:spcAft>
              <a:buClrTx/>
              <a:buSzTx/>
              <a:buFontTx/>
              <a:buChar char="-"/>
              <a:tabLst/>
              <a:defRPr/>
            </a:pPr>
            <a:r>
              <a:rPr lang="en-US" i="0" baseline="0" dirty="0" smtClean="0"/>
              <a:t>Results output or easily retrieved with scores</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i="1" baseline="0" dirty="0" smtClean="0"/>
          </a:p>
          <a:p>
            <a:pPr marL="0" marR="0" indent="0" algn="l" defTabSz="914400" rtl="0" eaLnBrk="0" fontAlgn="base" latinLnBrk="0" hangingPunct="0">
              <a:lnSpc>
                <a:spcPct val="100000"/>
              </a:lnSpc>
              <a:spcBef>
                <a:spcPct val="30000"/>
              </a:spcBef>
              <a:spcAft>
                <a:spcPct val="0"/>
              </a:spcAft>
              <a:buClrTx/>
              <a:buSzTx/>
              <a:buFontTx/>
              <a:buNone/>
              <a:tabLst/>
              <a:defRPr/>
            </a:pPr>
            <a:endParaRPr lang="en-US" i="1" baseline="0"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i="1" baseline="0" dirty="0" smtClean="0"/>
              <a:t>&gt;&gt;&gt;&gt;&gt;&gt;</a:t>
            </a:r>
          </a:p>
          <a:p>
            <a:pPr marL="0" marR="0" indent="0" algn="l" defTabSz="914400" rtl="0" eaLnBrk="0" fontAlgn="base" latinLnBrk="0" hangingPunct="0">
              <a:lnSpc>
                <a:spcPct val="100000"/>
              </a:lnSpc>
              <a:spcBef>
                <a:spcPct val="30000"/>
              </a:spcBef>
              <a:spcAft>
                <a:spcPct val="0"/>
              </a:spcAft>
              <a:buClrTx/>
              <a:buSzTx/>
              <a:buFontTx/>
              <a:buNone/>
              <a:tabLst/>
              <a:defRPr/>
            </a:pPr>
            <a:r>
              <a:rPr lang="en-US" i="1" baseline="0" dirty="0" smtClean="0"/>
              <a:t>Narrative:</a:t>
            </a:r>
            <a:endParaRPr lang="en-US" baseline="0" dirty="0" smtClean="0"/>
          </a:p>
          <a:p>
            <a:r>
              <a:rPr lang="en-US" baseline="0" dirty="0" smtClean="0"/>
              <a:t>After training and developing a model, or a set of best models, a deployed solution can be sent to the customer.  Removing or embedding any training information and simply passing on a user-interface for the end user is often preferred as it can eliminate confusion and can prevent accidental parameter modification or model adjustment.  This interface can be customized further by only giving the user a single node that will Compute the Best Prediction from all Models.  This can even be renamed “Connect New Data Here” so that all the customer would have to do is gather data, load it into the modeling tool, click a button and retrieve results and scores!</a:t>
            </a:r>
          </a:p>
          <a:p>
            <a:endParaRPr lang="en-US" baseline="0" dirty="0" smtClean="0"/>
          </a:p>
          <a:p>
            <a:r>
              <a:rPr lang="en-US" baseline="0" dirty="0" smtClean="0"/>
              <a:t>****************************************************************************</a:t>
            </a:r>
          </a:p>
          <a:p>
            <a:pPr marL="171450" indent="-171450">
              <a:buFont typeface="Arial" panose="020B0604020202020204" pitchFamily="34" charset="0"/>
              <a:buChar char="•"/>
            </a:pPr>
            <a:endParaRPr lang="en-US" baseline="0" dirty="0" smtClean="0"/>
          </a:p>
          <a:p>
            <a:pPr marL="0" indent="0">
              <a:buFontTx/>
              <a:buNone/>
            </a:pPr>
            <a:endParaRPr lang="en-US" baseline="0" dirty="0" smtClean="0"/>
          </a:p>
          <a:p>
            <a:pPr marL="0" indent="0">
              <a:buFontTx/>
              <a:buNone/>
            </a:pPr>
            <a:endParaRPr lang="en-US" baseline="0" dirty="0" smtClean="0"/>
          </a:p>
        </p:txBody>
      </p:sp>
      <p:sp>
        <p:nvSpPr>
          <p:cNvPr id="4" name="Slide Number Placeholder 3"/>
          <p:cNvSpPr>
            <a:spLocks noGrp="1"/>
          </p:cNvSpPr>
          <p:nvPr>
            <p:ph type="sldNum" sz="quarter" idx="10"/>
          </p:nvPr>
        </p:nvSpPr>
        <p:spPr/>
        <p:txBody>
          <a:bodyPr/>
          <a:lstStyle/>
          <a:p>
            <a:fld id="{24D6EBED-C67D-416E-8CA6-2F39602DA113}" type="slidenum">
              <a:rPr lang="en-US" altLang="en-US" smtClean="0"/>
              <a:pPr/>
              <a:t>96</a:t>
            </a:fld>
            <a:endParaRPr lang="en-US" altLang="en-US"/>
          </a:p>
        </p:txBody>
      </p:sp>
    </p:spTree>
    <p:extLst>
      <p:ext uri="{BB962C8B-B14F-4D97-AF65-F5344CB8AC3E}">
        <p14:creationId xmlns:p14="http://schemas.microsoft.com/office/powerpoint/2010/main" val="4151323482"/>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A293F8B0-6FE4-4936-89E8-5CB117099095}" type="slidenum">
              <a:rPr lang="en-US" altLang="en-US" smtClean="0">
                <a:latin typeface="Calibri" panose="020F0502020204030204" pitchFamily="34" charset="0"/>
              </a:rPr>
              <a:pPr>
                <a:spcBef>
                  <a:spcPct val="0"/>
                </a:spcBef>
              </a:pPr>
              <a:t>97</a:t>
            </a:fld>
            <a:endParaRPr lang="en-US" altLang="en-US" smtClean="0">
              <a:latin typeface="Calibri" panose="020F0502020204030204" pitchFamily="34" charset="0"/>
            </a:endParaRPr>
          </a:p>
        </p:txBody>
      </p:sp>
      <p:sp>
        <p:nvSpPr>
          <p:cNvPr id="14339"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244" name="Rectangle 3"/>
          <p:cNvSpPr>
            <a:spLocks noGrp="1" noChangeArrowheads="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i="0" baseline="0" dirty="0" smtClean="0"/>
              <a:t>NOTES:</a:t>
            </a:r>
          </a:p>
          <a:p>
            <a:pPr marL="171450" marR="0" indent="-171450" algn="l" defTabSz="914400" rtl="0" eaLnBrk="0" fontAlgn="base" latinLnBrk="0" hangingPunct="0">
              <a:lnSpc>
                <a:spcPct val="100000"/>
              </a:lnSpc>
              <a:spcBef>
                <a:spcPct val="30000"/>
              </a:spcBef>
              <a:spcAft>
                <a:spcPct val="0"/>
              </a:spcAft>
              <a:buClrTx/>
              <a:buSzTx/>
              <a:buFontTx/>
              <a:buChar char="-"/>
              <a:tabLst/>
              <a:defRPr/>
            </a:pPr>
            <a:r>
              <a:rPr lang="en-US" i="0" baseline="0" dirty="0" smtClean="0"/>
              <a:t>Deployment can look different on a case-by-case basis</a:t>
            </a:r>
          </a:p>
          <a:p>
            <a:pPr marL="628650" marR="0" lvl="1" indent="-171450" algn="l" defTabSz="914400" rtl="0" eaLnBrk="0" fontAlgn="base" latinLnBrk="0" hangingPunct="0">
              <a:lnSpc>
                <a:spcPct val="100000"/>
              </a:lnSpc>
              <a:spcBef>
                <a:spcPct val="30000"/>
              </a:spcBef>
              <a:spcAft>
                <a:spcPct val="0"/>
              </a:spcAft>
              <a:buClrTx/>
              <a:buSzTx/>
              <a:buFontTx/>
              <a:buChar char="-"/>
              <a:tabLst/>
              <a:defRPr/>
            </a:pPr>
            <a:r>
              <a:rPr lang="en-US" i="0" baseline="0" dirty="0" smtClean="0"/>
              <a:t>More of an art than a science</a:t>
            </a:r>
          </a:p>
          <a:p>
            <a:pPr marL="171450" marR="0" indent="-171450" algn="l" defTabSz="914400" rtl="0" eaLnBrk="0" fontAlgn="base" latinLnBrk="0" hangingPunct="0">
              <a:lnSpc>
                <a:spcPct val="100000"/>
              </a:lnSpc>
              <a:spcBef>
                <a:spcPct val="30000"/>
              </a:spcBef>
              <a:spcAft>
                <a:spcPct val="0"/>
              </a:spcAft>
              <a:buClrTx/>
              <a:buSzTx/>
              <a:buFontTx/>
              <a:buChar char="-"/>
              <a:tabLst/>
              <a:defRPr/>
            </a:pPr>
            <a:r>
              <a:rPr lang="en-US" i="0" baseline="0" dirty="0" smtClean="0"/>
              <a:t>Includes four main components:</a:t>
            </a:r>
          </a:p>
          <a:p>
            <a:pPr marL="628650" marR="0" lvl="1" indent="-171450" algn="l" defTabSz="914400" rtl="0" eaLnBrk="0" fontAlgn="base" latinLnBrk="0" hangingPunct="0">
              <a:lnSpc>
                <a:spcPct val="100000"/>
              </a:lnSpc>
              <a:spcBef>
                <a:spcPct val="30000"/>
              </a:spcBef>
              <a:spcAft>
                <a:spcPct val="0"/>
              </a:spcAft>
              <a:buClrTx/>
              <a:buSzTx/>
              <a:buFontTx/>
              <a:buChar char="-"/>
              <a:tabLst/>
              <a:defRPr/>
            </a:pPr>
            <a:r>
              <a:rPr lang="en-US" i="0" baseline="0" dirty="0" smtClean="0"/>
              <a:t>Planning deployment</a:t>
            </a:r>
          </a:p>
          <a:p>
            <a:pPr marL="628650" marR="0" lvl="1" indent="-171450" algn="l" defTabSz="914400" rtl="0" eaLnBrk="0" fontAlgn="base" latinLnBrk="0" hangingPunct="0">
              <a:lnSpc>
                <a:spcPct val="100000"/>
              </a:lnSpc>
              <a:spcBef>
                <a:spcPct val="30000"/>
              </a:spcBef>
              <a:spcAft>
                <a:spcPct val="0"/>
              </a:spcAft>
              <a:buClrTx/>
              <a:buSzTx/>
              <a:buFontTx/>
              <a:buChar char="-"/>
              <a:tabLst/>
              <a:defRPr/>
            </a:pPr>
            <a:r>
              <a:rPr lang="en-US" i="0" baseline="0" dirty="0" smtClean="0"/>
              <a:t>Planning monitoring and maintenance</a:t>
            </a:r>
          </a:p>
          <a:p>
            <a:pPr marL="628650" marR="0" lvl="1" indent="-171450" algn="l" defTabSz="914400" rtl="0" eaLnBrk="0" fontAlgn="base" latinLnBrk="0" hangingPunct="0">
              <a:lnSpc>
                <a:spcPct val="100000"/>
              </a:lnSpc>
              <a:spcBef>
                <a:spcPct val="30000"/>
              </a:spcBef>
              <a:spcAft>
                <a:spcPct val="0"/>
              </a:spcAft>
              <a:buClrTx/>
              <a:buSzTx/>
              <a:buFontTx/>
              <a:buChar char="-"/>
              <a:tabLst/>
              <a:defRPr/>
            </a:pPr>
            <a:r>
              <a:rPr lang="en-US" i="0" baseline="0" dirty="0" smtClean="0"/>
              <a:t>Producing a final report</a:t>
            </a:r>
          </a:p>
          <a:p>
            <a:pPr marL="628650" marR="0" lvl="1" indent="-171450" algn="l" defTabSz="914400" rtl="0" eaLnBrk="0" fontAlgn="base" latinLnBrk="0" hangingPunct="0">
              <a:lnSpc>
                <a:spcPct val="100000"/>
              </a:lnSpc>
              <a:spcBef>
                <a:spcPct val="30000"/>
              </a:spcBef>
              <a:spcAft>
                <a:spcPct val="0"/>
              </a:spcAft>
              <a:buClrTx/>
              <a:buSzTx/>
              <a:buFontTx/>
              <a:buChar char="-"/>
              <a:tabLst/>
              <a:defRPr/>
            </a:pPr>
            <a:r>
              <a:rPr lang="en-US" i="0" baseline="0" dirty="0" smtClean="0"/>
              <a:t>Reviewing the project</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i="0" baseline="0" dirty="0" smtClean="0"/>
          </a:p>
          <a:p>
            <a:pPr marL="0" marR="0" indent="0" algn="l" defTabSz="914400" rtl="0" eaLnBrk="0" fontAlgn="base" latinLnBrk="0" hangingPunct="0">
              <a:lnSpc>
                <a:spcPct val="100000"/>
              </a:lnSpc>
              <a:spcBef>
                <a:spcPct val="30000"/>
              </a:spcBef>
              <a:spcAft>
                <a:spcPct val="0"/>
              </a:spcAft>
              <a:buClrTx/>
              <a:buSzTx/>
              <a:buFontTx/>
              <a:buNone/>
              <a:tabLst/>
              <a:defRPr/>
            </a:pPr>
            <a:endParaRPr lang="en-US" i="1" baseline="0"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i="1" baseline="0" dirty="0" smtClean="0"/>
              <a:t>&gt;&gt;&gt;&gt;&gt;&gt;</a:t>
            </a:r>
          </a:p>
          <a:p>
            <a:pPr marL="0" marR="0" indent="0" algn="l" defTabSz="914400" rtl="0" eaLnBrk="0" fontAlgn="base" latinLnBrk="0" hangingPunct="0">
              <a:lnSpc>
                <a:spcPct val="100000"/>
              </a:lnSpc>
              <a:spcBef>
                <a:spcPct val="30000"/>
              </a:spcBef>
              <a:spcAft>
                <a:spcPct val="0"/>
              </a:spcAft>
              <a:buClrTx/>
              <a:buSzTx/>
              <a:buFontTx/>
              <a:buNone/>
              <a:tabLst/>
              <a:defRPr/>
            </a:pPr>
            <a:r>
              <a:rPr lang="en-US" i="1" baseline="0" dirty="0" smtClean="0"/>
              <a:t>Narrative:</a:t>
            </a:r>
            <a:endParaRPr lang="en-US" dirty="0" smtClean="0"/>
          </a:p>
          <a:p>
            <a:pPr marL="0" indent="0">
              <a:buNone/>
            </a:pPr>
            <a:r>
              <a:rPr lang="en-US" dirty="0" smtClean="0"/>
              <a:t>Deployment</a:t>
            </a:r>
            <a:r>
              <a:rPr lang="en-US" baseline="0" dirty="0" smtClean="0"/>
              <a:t> </a:t>
            </a:r>
            <a:r>
              <a:rPr lang="en-US" dirty="0" smtClean="0"/>
              <a:t>is </a:t>
            </a:r>
            <a:r>
              <a:rPr lang="en-US" b="1" dirty="0" smtClean="0"/>
              <a:t>more of an art than it is a science.</a:t>
            </a:r>
            <a:r>
              <a:rPr lang="en-US" b="1" baseline="0" dirty="0" smtClean="0"/>
              <a:t> </a:t>
            </a:r>
            <a:r>
              <a:rPr lang="en-US" altLang="en-US" b="0" dirty="0" smtClean="0">
                <a:solidFill>
                  <a:srgbClr val="000000"/>
                </a:solidFill>
              </a:rPr>
              <a:t>Deployment</a:t>
            </a:r>
            <a:r>
              <a:rPr lang="en-US" altLang="en-US" b="0" baseline="0" dirty="0" smtClean="0">
                <a:solidFill>
                  <a:srgbClr val="000000"/>
                </a:solidFill>
              </a:rPr>
              <a:t> has four key components that include planning the actual deployment process, planning monitoring and maintenance, producing a final report and reviewing the project as a whole.</a:t>
            </a:r>
          </a:p>
          <a:p>
            <a:pPr marL="228600" indent="-228600">
              <a:buAutoNum type="arabicPeriod"/>
            </a:pPr>
            <a:endParaRPr lang="en-US" altLang="en-US" b="1" dirty="0" smtClean="0">
              <a:solidFill>
                <a:srgbClr val="000000"/>
              </a:solidFill>
            </a:endParaRPr>
          </a:p>
          <a:p>
            <a:pPr marL="228600" indent="-228600">
              <a:buAutoNum type="arabicPeriod"/>
            </a:pPr>
            <a:r>
              <a:rPr lang="en-US" altLang="en-US" b="1" dirty="0" smtClean="0">
                <a:solidFill>
                  <a:srgbClr val="000000"/>
                </a:solidFill>
              </a:rPr>
              <a:t>Create deployment</a:t>
            </a:r>
            <a:r>
              <a:rPr lang="en-US" altLang="en-US" b="1" baseline="0" dirty="0" smtClean="0">
                <a:solidFill>
                  <a:srgbClr val="000000"/>
                </a:solidFill>
              </a:rPr>
              <a:t> plan</a:t>
            </a:r>
          </a:p>
          <a:p>
            <a:pPr marL="228600" indent="-228600">
              <a:buAutoNum type="arabicPeriod"/>
            </a:pPr>
            <a:r>
              <a:rPr lang="en-US" altLang="en-US" b="1" baseline="0" dirty="0" smtClean="0">
                <a:solidFill>
                  <a:srgbClr val="000000"/>
                </a:solidFill>
              </a:rPr>
              <a:t>Model monitoring plan</a:t>
            </a:r>
          </a:p>
          <a:p>
            <a:pPr marL="0" indent="0">
              <a:buNone/>
            </a:pPr>
            <a:r>
              <a:rPr lang="en-US" altLang="en-US" b="1" dirty="0" smtClean="0">
                <a:solidFill>
                  <a:srgbClr val="000000"/>
                </a:solidFill>
              </a:rPr>
              <a:t>Model maintenance plan</a:t>
            </a:r>
          </a:p>
          <a:p>
            <a:pPr marL="0" indent="0">
              <a:buNone/>
            </a:pPr>
            <a:r>
              <a:rPr lang="en-US" altLang="en-US" b="1" dirty="0" smtClean="0">
                <a:solidFill>
                  <a:srgbClr val="000000"/>
                </a:solidFill>
              </a:rPr>
              <a:t>3. Produce final written report</a:t>
            </a:r>
          </a:p>
          <a:p>
            <a:pPr marL="0" indent="0">
              <a:buNone/>
            </a:pPr>
            <a:r>
              <a:rPr lang="en-US" altLang="en-US" b="1" dirty="0" smtClean="0">
                <a:solidFill>
                  <a:srgbClr val="000000"/>
                </a:solidFill>
              </a:rPr>
              <a:t>Produce final modeling presentation</a:t>
            </a:r>
          </a:p>
          <a:p>
            <a:pPr marL="0" indent="0">
              <a:buNone/>
            </a:pPr>
            <a:r>
              <a:rPr lang="en-US" altLang="en-US" b="1" dirty="0" smtClean="0">
                <a:solidFill>
                  <a:srgbClr val="000000"/>
                </a:solidFill>
              </a:rPr>
              <a:t>4. Review</a:t>
            </a:r>
            <a:r>
              <a:rPr lang="en-US" altLang="en-US" b="1" baseline="0" dirty="0" smtClean="0">
                <a:solidFill>
                  <a:srgbClr val="000000"/>
                </a:solidFill>
              </a:rPr>
              <a:t> project</a:t>
            </a:r>
            <a:endParaRPr lang="en-US" altLang="en-US" b="1" dirty="0" smtClean="0">
              <a:solidFill>
                <a:srgbClr val="000000"/>
              </a:solidFill>
            </a:endParaRPr>
          </a:p>
        </p:txBody>
      </p:sp>
    </p:spTree>
    <p:extLst>
      <p:ext uri="{BB962C8B-B14F-4D97-AF65-F5344CB8AC3E}">
        <p14:creationId xmlns:p14="http://schemas.microsoft.com/office/powerpoint/2010/main" val="3256045080"/>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Times New Roman"/>
                <a:ea typeface="ＭＳ Ｐゴシック" charset="0"/>
                <a:cs typeface="ＭＳ Ｐゴシック" charset="0"/>
              </a:rPr>
              <a:t>NOTES: </a:t>
            </a:r>
          </a:p>
          <a:p>
            <a:pPr marL="171450" indent="-171450">
              <a:buFontTx/>
              <a:buChar char="-"/>
            </a:pPr>
            <a:r>
              <a:rPr lang="en-US" sz="1200" b="0" i="0" u="none" strike="noStrike" kern="1200" baseline="0" dirty="0" smtClean="0">
                <a:solidFill>
                  <a:schemeClr val="tx1"/>
                </a:solidFill>
                <a:latin typeface="Times New Roman"/>
                <a:ea typeface="ＭＳ Ｐゴシック" charset="0"/>
                <a:cs typeface="ＭＳ Ｐゴシック" charset="0"/>
              </a:rPr>
              <a:t>Deployment plans incorporate:</a:t>
            </a:r>
          </a:p>
          <a:p>
            <a:pPr marL="628650" lvl="1" indent="-171450">
              <a:buFontTx/>
              <a:buChar char="-"/>
            </a:pPr>
            <a:r>
              <a:rPr lang="en-US" sz="1200" b="0" i="0" u="none" strike="noStrike" kern="1200" baseline="0" dirty="0" smtClean="0">
                <a:solidFill>
                  <a:schemeClr val="tx1"/>
                </a:solidFill>
                <a:latin typeface="Times New Roman"/>
                <a:ea typeface="ＭＳ Ｐゴシック" charset="0"/>
                <a:cs typeface="ＭＳ Ｐゴシック" charset="0"/>
              </a:rPr>
              <a:t>Data mining analyses / techniques / results</a:t>
            </a:r>
          </a:p>
          <a:p>
            <a:pPr marL="628650" lvl="1" indent="-171450">
              <a:buFontTx/>
              <a:buChar char="-"/>
            </a:pPr>
            <a:r>
              <a:rPr lang="en-US" sz="1200" b="0" i="0" u="none" strike="noStrike" kern="1200" baseline="0" dirty="0" smtClean="0">
                <a:solidFill>
                  <a:schemeClr val="tx1"/>
                </a:solidFill>
                <a:latin typeface="Times New Roman"/>
                <a:ea typeface="ＭＳ Ｐゴシック" charset="0"/>
                <a:cs typeface="ＭＳ Ｐゴシック" charset="0"/>
              </a:rPr>
              <a:t>Model implementation guidelines</a:t>
            </a:r>
          </a:p>
          <a:p>
            <a:pPr marL="628650" lvl="1" indent="-171450">
              <a:buFontTx/>
              <a:buChar char="-"/>
            </a:pPr>
            <a:r>
              <a:rPr lang="en-US" sz="1200" b="0" i="0" u="none" strike="noStrike" kern="1200" baseline="0" dirty="0" smtClean="0">
                <a:solidFill>
                  <a:schemeClr val="tx1"/>
                </a:solidFill>
                <a:latin typeface="Times New Roman"/>
                <a:ea typeface="ＭＳ Ｐゴシック" charset="0"/>
                <a:cs typeface="ＭＳ Ｐゴシック" charset="0"/>
              </a:rPr>
              <a:t>Project business goals</a:t>
            </a:r>
          </a:p>
          <a:p>
            <a:pPr marL="1085850" lvl="2" indent="-171450">
              <a:buFontTx/>
              <a:buChar char="-"/>
            </a:pPr>
            <a:r>
              <a:rPr lang="en-US" sz="1200" b="0" i="0" u="none" strike="noStrike" kern="1200" baseline="0" dirty="0" smtClean="0">
                <a:solidFill>
                  <a:schemeClr val="tx1"/>
                </a:solidFill>
                <a:latin typeface="Times New Roman"/>
                <a:ea typeface="ＭＳ Ｐゴシック" charset="0"/>
                <a:cs typeface="ＭＳ Ｐゴシック" charset="0"/>
              </a:rPr>
              <a:t>Helps insure model is utilized to full potential and return on investment is reached</a:t>
            </a:r>
          </a:p>
          <a:p>
            <a:pPr marL="1085850" lvl="2" indent="-171450">
              <a:buFontTx/>
              <a:buChar char="-"/>
            </a:pPr>
            <a:r>
              <a:rPr lang="en-US" sz="1200" b="0" i="0" u="none" strike="noStrike" kern="1200" baseline="0" dirty="0" smtClean="0">
                <a:solidFill>
                  <a:schemeClr val="tx1"/>
                </a:solidFill>
                <a:latin typeface="Times New Roman"/>
                <a:ea typeface="ＭＳ Ｐゴシック" charset="0"/>
                <a:cs typeface="ＭＳ Ｐゴシック" charset="0"/>
              </a:rPr>
              <a:t>Accomplished by including ideas about how to pass knowledge and information to users in understandable formats</a:t>
            </a:r>
          </a:p>
          <a:p>
            <a:endParaRPr lang="en-US" sz="1200" b="0" i="0" u="none" strike="noStrike" kern="1200" baseline="0" dirty="0" smtClean="0">
              <a:solidFill>
                <a:schemeClr val="tx1"/>
              </a:solidFill>
              <a:latin typeface="Times New Roman"/>
              <a:ea typeface="ＭＳ Ｐゴシック" charset="0"/>
              <a:cs typeface="ＭＳ Ｐゴシック" charset="0"/>
            </a:endParaRPr>
          </a:p>
          <a:p>
            <a:pPr marL="171450" marR="0" indent="-171450" algn="l" defTabSz="914400" rtl="0" eaLnBrk="0" fontAlgn="base" latinLnBrk="0" hangingPunct="0">
              <a:lnSpc>
                <a:spcPct val="100000"/>
              </a:lnSpc>
              <a:spcBef>
                <a:spcPct val="30000"/>
              </a:spcBef>
              <a:spcAft>
                <a:spcPct val="0"/>
              </a:spcAft>
              <a:buClrTx/>
              <a:buSzTx/>
              <a:buFontTx/>
              <a:buChar char="-"/>
              <a:tabLst/>
              <a:defRPr/>
            </a:pPr>
            <a:r>
              <a:rPr lang="en-US" i="0" baseline="0" dirty="0" smtClean="0"/>
              <a:t>Deployment plan components:</a:t>
            </a:r>
          </a:p>
          <a:p>
            <a:pPr marL="228600" marR="0" indent="-228600" algn="l" defTabSz="914400" rtl="0" eaLnBrk="0" fontAlgn="base" latinLnBrk="0" hangingPunct="0">
              <a:lnSpc>
                <a:spcPct val="100000"/>
              </a:lnSpc>
              <a:spcBef>
                <a:spcPct val="30000"/>
              </a:spcBef>
              <a:spcAft>
                <a:spcPct val="0"/>
              </a:spcAft>
              <a:buClrTx/>
              <a:buSzTx/>
              <a:buFontTx/>
              <a:buAutoNum type="arabicParenR"/>
              <a:tabLst/>
              <a:defRPr/>
            </a:pPr>
            <a:r>
              <a:rPr lang="en-US" i="0" baseline="0" dirty="0" smtClean="0"/>
              <a:t>Describes procedures:</a:t>
            </a:r>
          </a:p>
          <a:p>
            <a:pPr marL="685800" marR="0" lvl="1" indent="-228600" algn="l" defTabSz="914400" rtl="0" eaLnBrk="0" fontAlgn="base" latinLnBrk="0" hangingPunct="0">
              <a:lnSpc>
                <a:spcPct val="100000"/>
              </a:lnSpc>
              <a:spcBef>
                <a:spcPct val="30000"/>
              </a:spcBef>
              <a:spcAft>
                <a:spcPct val="0"/>
              </a:spcAft>
              <a:buClrTx/>
              <a:buSzTx/>
              <a:buFontTx/>
              <a:buAutoNum type="alphaLcParenR"/>
              <a:tabLst/>
              <a:defRPr/>
            </a:pPr>
            <a:r>
              <a:rPr lang="en-US" i="0" baseline="0" dirty="0" smtClean="0"/>
              <a:t>Data mining and analysis</a:t>
            </a:r>
          </a:p>
          <a:p>
            <a:pPr marL="685800" marR="0" lvl="1" indent="-228600" algn="l" defTabSz="914400" rtl="0" eaLnBrk="0" fontAlgn="base" latinLnBrk="0" hangingPunct="0">
              <a:lnSpc>
                <a:spcPct val="100000"/>
              </a:lnSpc>
              <a:spcBef>
                <a:spcPct val="30000"/>
              </a:spcBef>
              <a:spcAft>
                <a:spcPct val="0"/>
              </a:spcAft>
              <a:buClrTx/>
              <a:buSzTx/>
              <a:buFontTx/>
              <a:buAutoNum type="alphaLcParenR"/>
              <a:tabLst/>
              <a:defRPr/>
            </a:pPr>
            <a:r>
              <a:rPr lang="en-US" i="0" baseline="0" dirty="0" smtClean="0"/>
              <a:t>Model creation procedures</a:t>
            </a:r>
          </a:p>
          <a:p>
            <a:pPr marL="685800" marR="0" lvl="1" indent="-228600" algn="l" defTabSz="914400" rtl="0" eaLnBrk="0" fontAlgn="base" latinLnBrk="0" hangingPunct="0">
              <a:lnSpc>
                <a:spcPct val="100000"/>
              </a:lnSpc>
              <a:spcBef>
                <a:spcPct val="30000"/>
              </a:spcBef>
              <a:spcAft>
                <a:spcPct val="0"/>
              </a:spcAft>
              <a:buClrTx/>
              <a:buSzTx/>
              <a:buFontTx/>
              <a:buAutoNum type="alphaLcParenR"/>
              <a:tabLst/>
              <a:defRPr/>
            </a:pPr>
            <a:r>
              <a:rPr lang="en-US" i="0" baseline="0" dirty="0" smtClean="0"/>
              <a:t>Evaluation and interpretation strategies and procedures (how they relate to business objectives)</a:t>
            </a:r>
          </a:p>
          <a:p>
            <a:pPr marL="1143000" marR="0" lvl="2" indent="-228600" algn="l" defTabSz="914400" rtl="0" eaLnBrk="0" fontAlgn="base" latinLnBrk="0" hangingPunct="0">
              <a:lnSpc>
                <a:spcPct val="100000"/>
              </a:lnSpc>
              <a:spcBef>
                <a:spcPct val="30000"/>
              </a:spcBef>
              <a:spcAft>
                <a:spcPct val="0"/>
              </a:spcAft>
              <a:buClrTx/>
              <a:buSzTx/>
              <a:buFontTx/>
              <a:buAutoNum type="arabicParenR"/>
              <a:tabLst/>
              <a:defRPr/>
            </a:pPr>
            <a:r>
              <a:rPr lang="en-US" i="0" baseline="0" dirty="0" smtClean="0"/>
              <a:t>Steps for monitoring model and results</a:t>
            </a:r>
          </a:p>
          <a:p>
            <a:pPr marL="1143000" marR="0" lvl="2" indent="-228600" algn="l" defTabSz="914400" rtl="0" eaLnBrk="0" fontAlgn="base" latinLnBrk="0" hangingPunct="0">
              <a:lnSpc>
                <a:spcPct val="100000"/>
              </a:lnSpc>
              <a:spcBef>
                <a:spcPct val="30000"/>
              </a:spcBef>
              <a:spcAft>
                <a:spcPct val="0"/>
              </a:spcAft>
              <a:buClrTx/>
              <a:buSzTx/>
              <a:buFontTx/>
              <a:buAutoNum type="arabicParenR"/>
              <a:tabLst/>
              <a:defRPr/>
            </a:pPr>
            <a:r>
              <a:rPr lang="en-US" i="0" baseline="0" dirty="0" smtClean="0"/>
              <a:t>Methods for measuring / tracking benefits</a:t>
            </a:r>
          </a:p>
          <a:p>
            <a:pPr marL="1143000" marR="0" lvl="2" indent="-228600" algn="l" defTabSz="914400" rtl="0" eaLnBrk="0" fontAlgn="base" latinLnBrk="0" hangingPunct="0">
              <a:lnSpc>
                <a:spcPct val="100000"/>
              </a:lnSpc>
              <a:spcBef>
                <a:spcPct val="30000"/>
              </a:spcBef>
              <a:spcAft>
                <a:spcPct val="0"/>
              </a:spcAft>
              <a:buClrTx/>
              <a:buSzTx/>
              <a:buFontTx/>
              <a:buAutoNum type="arabicParenR"/>
              <a:tabLst/>
              <a:defRPr/>
            </a:pPr>
            <a:r>
              <a:rPr lang="en-US" i="0" baseline="0" dirty="0" smtClean="0"/>
              <a:t>Record of potential problems to lookout for and alternative deployment plans if problems are significant</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i="1" baseline="0" dirty="0" smtClean="0"/>
          </a:p>
          <a:p>
            <a:pPr marL="0" marR="0" indent="0" algn="l" defTabSz="914400" rtl="0" eaLnBrk="0" fontAlgn="base" latinLnBrk="0" hangingPunct="0">
              <a:lnSpc>
                <a:spcPct val="100000"/>
              </a:lnSpc>
              <a:spcBef>
                <a:spcPct val="30000"/>
              </a:spcBef>
              <a:spcAft>
                <a:spcPct val="0"/>
              </a:spcAft>
              <a:buClrTx/>
              <a:buSzTx/>
              <a:buFontTx/>
              <a:buNone/>
              <a:tabLst/>
              <a:defRPr/>
            </a:pPr>
            <a:endParaRPr lang="en-US" i="1" baseline="0"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i="1" baseline="0" dirty="0" smtClean="0"/>
              <a:t>&gt;&gt;&gt;&gt;&gt;&gt;</a:t>
            </a:r>
          </a:p>
          <a:p>
            <a:pPr marL="0" marR="0" indent="0" algn="l" defTabSz="914400" rtl="0" eaLnBrk="0" fontAlgn="base" latinLnBrk="0" hangingPunct="0">
              <a:lnSpc>
                <a:spcPct val="100000"/>
              </a:lnSpc>
              <a:spcBef>
                <a:spcPct val="30000"/>
              </a:spcBef>
              <a:spcAft>
                <a:spcPct val="0"/>
              </a:spcAft>
              <a:buClrTx/>
              <a:buSzTx/>
              <a:buFontTx/>
              <a:buNone/>
              <a:tabLst/>
              <a:defRPr/>
            </a:pPr>
            <a:r>
              <a:rPr lang="en-US" i="1" baseline="0" dirty="0" smtClean="0"/>
              <a:t>Narrative:</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200" b="0" i="1" u="none" strike="noStrike" kern="1200" baseline="0" dirty="0" smtClean="0">
              <a:solidFill>
                <a:schemeClr val="tx1"/>
              </a:solidFill>
              <a:latin typeface="Times New Roman"/>
              <a:ea typeface="ＭＳ Ｐゴシック" charset="0"/>
              <a:cs typeface="ＭＳ Ｐゴシック" charset="0"/>
            </a:endParaRPr>
          </a:p>
          <a:p>
            <a:r>
              <a:rPr lang="en-US" sz="1200" b="0" i="0" u="none" strike="noStrike" kern="1200" baseline="0" dirty="0" smtClean="0">
                <a:solidFill>
                  <a:schemeClr val="tx1"/>
                </a:solidFill>
                <a:latin typeface="Times New Roman"/>
                <a:ea typeface="ＭＳ Ｐゴシック" charset="0"/>
                <a:cs typeface="ＭＳ Ｐゴシック" charset="0"/>
              </a:rPr>
              <a:t>In order to make sure deployment is effective and models are utilized to their full potential, plans really take into account the </a:t>
            </a:r>
            <a:r>
              <a:rPr lang="en-US" sz="1200" b="1" i="0" u="none" strike="noStrike" kern="1200" baseline="0" dirty="0" smtClean="0">
                <a:solidFill>
                  <a:schemeClr val="tx1"/>
                </a:solidFill>
                <a:latin typeface="Times New Roman"/>
                <a:ea typeface="ＭＳ Ｐゴシック" charset="0"/>
                <a:cs typeface="ＭＳ Ｐゴシック" charset="0"/>
              </a:rPr>
              <a:t>business goals of the project</a:t>
            </a:r>
            <a:r>
              <a:rPr lang="en-US" sz="1200" b="0" i="0" u="none" strike="noStrike" kern="1200" baseline="0" dirty="0" smtClean="0">
                <a:solidFill>
                  <a:schemeClr val="tx1"/>
                </a:solidFill>
                <a:latin typeface="Times New Roman"/>
                <a:ea typeface="ＭＳ Ｐゴシック" charset="0"/>
                <a:cs typeface="ＭＳ Ｐゴシック" charset="0"/>
              </a:rPr>
              <a:t>.  The strategies developed in the plan focus on using and implementing the </a:t>
            </a:r>
            <a:r>
              <a:rPr lang="en-US" sz="1200" b="1" i="0" u="none" strike="noStrike" kern="1200" baseline="0" dirty="0" smtClean="0">
                <a:solidFill>
                  <a:schemeClr val="tx1"/>
                </a:solidFill>
                <a:latin typeface="Times New Roman"/>
                <a:ea typeface="ＭＳ Ｐゴシック" charset="0"/>
                <a:cs typeface="ＭＳ Ｐゴシック" charset="0"/>
              </a:rPr>
              <a:t>data mining results </a:t>
            </a:r>
            <a:r>
              <a:rPr lang="en-US" sz="1200" b="0" i="0" u="none" strike="noStrike" kern="1200" baseline="0" dirty="0" smtClean="0">
                <a:solidFill>
                  <a:schemeClr val="tx1"/>
                </a:solidFill>
                <a:latin typeface="Times New Roman"/>
                <a:ea typeface="ＭＳ Ｐゴシック" charset="0"/>
                <a:cs typeface="ＭＳ Ｐゴシック" charset="0"/>
              </a:rPr>
              <a:t>and </a:t>
            </a:r>
            <a:r>
              <a:rPr lang="en-US" sz="1200" b="1" i="0" u="none" strike="noStrike" kern="1200" baseline="0" dirty="0" smtClean="0">
                <a:solidFill>
                  <a:schemeClr val="tx1"/>
                </a:solidFill>
                <a:latin typeface="Times New Roman"/>
                <a:ea typeface="ＭＳ Ｐゴシック" charset="0"/>
                <a:cs typeface="ＭＳ Ｐゴシック" charset="0"/>
              </a:rPr>
              <a:t>predictive capabilities</a:t>
            </a:r>
            <a:r>
              <a:rPr lang="en-US" sz="1200" b="0" i="0" u="none" strike="noStrike" kern="1200" baseline="0" dirty="0" smtClean="0">
                <a:solidFill>
                  <a:schemeClr val="tx1"/>
                </a:solidFill>
                <a:latin typeface="Times New Roman"/>
                <a:ea typeface="ＭＳ Ｐゴシック" charset="0"/>
                <a:cs typeface="ＭＳ Ｐゴシック" charset="0"/>
              </a:rPr>
              <a:t> of the model into the customer’s business.  Therefore, plans will incorporate ideas for effectively passing knowledge and information to users in understandable formats.  This includes planning for how the tools, model and results will be deployed within the customer organization’s hierarchy and system.</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200" b="0" i="0" u="none" strike="noStrike" kern="1200" baseline="0" dirty="0" smtClean="0">
              <a:solidFill>
                <a:schemeClr val="tx1"/>
              </a:solidFill>
              <a:latin typeface="Times New Roman"/>
              <a:ea typeface="ＭＳ Ｐゴシック" charset="0"/>
              <a:cs typeface="ＭＳ Ｐゴシック" charset="0"/>
            </a:endParaRPr>
          </a:p>
          <a:p>
            <a:r>
              <a:rPr lang="en-US" sz="1200" b="0" i="0" u="none" strike="noStrike" kern="1200" baseline="0" dirty="0" smtClean="0">
                <a:solidFill>
                  <a:schemeClr val="tx1"/>
                </a:solidFill>
                <a:latin typeface="Times New Roman"/>
                <a:ea typeface="ＭＳ Ｐゴシック" charset="0"/>
                <a:cs typeface="ＭＳ Ｐゴシック" charset="0"/>
              </a:rPr>
              <a:t>As previously stated, the plan should thoroughly describe the </a:t>
            </a:r>
            <a:r>
              <a:rPr lang="en-US" sz="1200" b="1" i="1" u="none" strike="noStrike" kern="1200" baseline="0" dirty="0" smtClean="0">
                <a:solidFill>
                  <a:schemeClr val="tx1"/>
                </a:solidFill>
                <a:latin typeface="Times New Roman"/>
                <a:ea typeface="ＭＳ Ｐゴシック" charset="0"/>
                <a:cs typeface="ＭＳ Ｐゴシック" charset="0"/>
              </a:rPr>
              <a:t>procedures</a:t>
            </a:r>
            <a:r>
              <a:rPr lang="en-US" sz="1200" b="0" i="0" u="none" strike="noStrike" kern="1200" baseline="0" dirty="0" smtClean="0">
                <a:solidFill>
                  <a:schemeClr val="tx1"/>
                </a:solidFill>
                <a:latin typeface="Times New Roman"/>
                <a:ea typeface="ＭＳ Ｐゴシック" charset="0"/>
                <a:cs typeface="ＭＳ Ｐゴシック" charset="0"/>
              </a:rPr>
              <a:t> used to create the relevant model (which includes all of the </a:t>
            </a:r>
            <a:r>
              <a:rPr lang="en-US" sz="1200" b="1" i="1" u="none" strike="noStrike" kern="1200" baseline="0" dirty="0" smtClean="0">
                <a:solidFill>
                  <a:schemeClr val="tx1"/>
                </a:solidFill>
                <a:latin typeface="Times New Roman"/>
                <a:ea typeface="ＭＳ Ｐゴシック" charset="0"/>
                <a:cs typeface="ＭＳ Ｐゴシック" charset="0"/>
              </a:rPr>
              <a:t>data analysis procedures</a:t>
            </a:r>
            <a:r>
              <a:rPr lang="en-US" sz="1200" b="0" i="0" u="none" strike="noStrike" kern="1200" baseline="0" dirty="0" smtClean="0">
                <a:solidFill>
                  <a:schemeClr val="tx1"/>
                </a:solidFill>
                <a:latin typeface="Times New Roman"/>
                <a:ea typeface="ＭＳ Ｐゴシック" charset="0"/>
                <a:cs typeface="ＭＳ Ｐゴシック" charset="0"/>
              </a:rPr>
              <a:t> that were critical in model formation, as well as </a:t>
            </a:r>
            <a:r>
              <a:rPr lang="en-US" sz="1200" b="1" i="1" u="none" strike="noStrike" kern="1200" baseline="0" dirty="0" smtClean="0">
                <a:solidFill>
                  <a:schemeClr val="tx1"/>
                </a:solidFill>
                <a:latin typeface="Times New Roman"/>
                <a:ea typeface="ＭＳ Ｐゴシック" charset="0"/>
                <a:cs typeface="ＭＳ Ｐゴシック" charset="0"/>
              </a:rPr>
              <a:t>evaluation/interpretation strategies</a:t>
            </a:r>
            <a:r>
              <a:rPr lang="en-US" sz="1200" b="0" i="0" u="none" strike="noStrike" kern="1200" baseline="0" dirty="0" smtClean="0">
                <a:solidFill>
                  <a:schemeClr val="tx1"/>
                </a:solidFill>
                <a:latin typeface="Times New Roman"/>
                <a:ea typeface="ＭＳ Ｐゴシック" charset="0"/>
                <a:cs typeface="ＭＳ Ｐゴシック" charset="0"/>
              </a:rPr>
              <a:t>).  The plan will also include steps for both interpreting and deploying results from future data mining tasks and model implementation.</a:t>
            </a:r>
          </a:p>
          <a:p>
            <a:endParaRPr lang="en-US" sz="1200" b="0" i="0" u="none" strike="noStrike" kern="1200" baseline="0" dirty="0" smtClean="0">
              <a:solidFill>
                <a:schemeClr val="tx1"/>
              </a:solidFill>
              <a:latin typeface="Times New Roman"/>
              <a:ea typeface="ＭＳ Ｐゴシック" charset="0"/>
              <a:cs typeface="ＭＳ Ｐゴシック" charset="0"/>
            </a:endParaRPr>
          </a:p>
          <a:p>
            <a:r>
              <a:rPr lang="en-US" sz="1200" b="0" i="0" u="none" strike="noStrike" kern="1200" baseline="0" dirty="0" smtClean="0">
                <a:solidFill>
                  <a:schemeClr val="tx1"/>
                </a:solidFill>
                <a:latin typeface="Times New Roman"/>
                <a:ea typeface="ＭＳ Ｐゴシック" charset="0"/>
                <a:cs typeface="ＭＳ Ｐゴシック" charset="0"/>
              </a:rPr>
              <a:t>Finally, the deployment plan will include plans for </a:t>
            </a:r>
            <a:r>
              <a:rPr lang="en-US" sz="1200" b="0" i="1" u="none" strike="noStrike" kern="1200" baseline="0" dirty="0" smtClean="0">
                <a:solidFill>
                  <a:schemeClr val="tx1"/>
                </a:solidFill>
                <a:latin typeface="Times New Roman"/>
                <a:ea typeface="ＭＳ Ｐゴシック" charset="0"/>
                <a:cs typeface="ＭＳ Ｐゴシック" charset="0"/>
              </a:rPr>
              <a:t>monitoring the use of the model and its results</a:t>
            </a:r>
            <a:r>
              <a:rPr lang="en-US" sz="1200" b="0" i="0" u="none" strike="noStrike" kern="1200" baseline="0" dirty="0" smtClean="0">
                <a:solidFill>
                  <a:schemeClr val="tx1"/>
                </a:solidFill>
                <a:latin typeface="Times New Roman"/>
                <a:ea typeface="ＭＳ Ｐゴシック" charset="0"/>
                <a:cs typeface="ＭＳ Ｐゴシック" charset="0"/>
              </a:rPr>
              <a:t> within the customer’s business and keeping track of </a:t>
            </a:r>
            <a:r>
              <a:rPr lang="en-US" sz="1200" b="0" i="1" u="none" strike="noStrike" kern="1200" baseline="0" dirty="0" smtClean="0">
                <a:solidFill>
                  <a:schemeClr val="tx1"/>
                </a:solidFill>
                <a:latin typeface="Times New Roman"/>
                <a:ea typeface="ＭＳ Ｐゴシック" charset="0"/>
                <a:cs typeface="ＭＳ Ｐゴシック" charset="0"/>
              </a:rPr>
              <a:t>measuring the benefits achieved </a:t>
            </a:r>
            <a:r>
              <a:rPr lang="en-US" sz="1200" b="0" i="0" u="none" strike="noStrike" kern="1200" baseline="0" dirty="0" smtClean="0">
                <a:solidFill>
                  <a:schemeClr val="tx1"/>
                </a:solidFill>
                <a:latin typeface="Times New Roman"/>
                <a:ea typeface="ＭＳ Ｐゴシック" charset="0"/>
                <a:cs typeface="ＭＳ Ｐゴシック" charset="0"/>
              </a:rPr>
              <a:t>through the use of the new data mining practices.  Any </a:t>
            </a:r>
            <a:r>
              <a:rPr lang="en-US" sz="1200" b="0" i="1" u="none" strike="noStrike" kern="1200" baseline="0" dirty="0" smtClean="0">
                <a:solidFill>
                  <a:schemeClr val="tx1"/>
                </a:solidFill>
                <a:latin typeface="Times New Roman"/>
                <a:ea typeface="ＭＳ Ｐゴシック" charset="0"/>
                <a:cs typeface="ＭＳ Ｐゴシック" charset="0"/>
              </a:rPr>
              <a:t>potential problems or road-blocks</a:t>
            </a:r>
            <a:r>
              <a:rPr lang="en-US" sz="1200" b="0" i="0" u="none" strike="noStrike" kern="1200" baseline="0" dirty="0" smtClean="0">
                <a:solidFill>
                  <a:schemeClr val="tx1"/>
                </a:solidFill>
                <a:latin typeface="Times New Roman"/>
                <a:ea typeface="ＭＳ Ｐゴシック" charset="0"/>
                <a:cs typeface="ＭＳ Ｐゴシック" charset="0"/>
              </a:rPr>
              <a:t> identified in model preparation should also be noted in the Deployment Plan so that users will be on the lookout for them and have </a:t>
            </a:r>
            <a:r>
              <a:rPr lang="en-US" sz="1200" b="0" i="1" u="none" strike="noStrike" kern="1200" baseline="0" dirty="0" smtClean="0">
                <a:solidFill>
                  <a:schemeClr val="tx1"/>
                </a:solidFill>
                <a:latin typeface="Times New Roman"/>
                <a:ea typeface="ＭＳ Ｐゴシック" charset="0"/>
                <a:cs typeface="ＭＳ Ｐゴシック" charset="0"/>
              </a:rPr>
              <a:t>strategies on-hand for troubleshooting </a:t>
            </a:r>
            <a:r>
              <a:rPr lang="en-US" sz="1200" b="0" i="0" u="none" strike="noStrike" kern="1200" baseline="0" dirty="0" smtClean="0">
                <a:solidFill>
                  <a:schemeClr val="tx1"/>
                </a:solidFill>
                <a:latin typeface="Times New Roman"/>
                <a:ea typeface="ＭＳ Ｐゴシック" charset="0"/>
                <a:cs typeface="ＭＳ Ｐゴシック" charset="0"/>
              </a:rPr>
              <a:t>or fixing the problems.  Alternatively, if problems are significant, the deployment plan may include </a:t>
            </a:r>
            <a:r>
              <a:rPr lang="en-US" sz="1200" b="0" i="1" u="none" strike="noStrike" kern="1200" baseline="0" dirty="0" smtClean="0">
                <a:solidFill>
                  <a:schemeClr val="tx1"/>
                </a:solidFill>
                <a:latin typeface="Times New Roman"/>
                <a:ea typeface="ＭＳ Ｐゴシック" charset="0"/>
                <a:cs typeface="ＭＳ Ｐゴシック" charset="0"/>
              </a:rPr>
              <a:t>alternative plans for deployment</a:t>
            </a:r>
            <a:r>
              <a:rPr lang="en-US" sz="1200" b="0" i="0" u="none" strike="noStrike" kern="1200" baseline="0" dirty="0" smtClean="0">
                <a:solidFill>
                  <a:schemeClr val="tx1"/>
                </a:solidFill>
                <a:latin typeface="Times New Roman"/>
                <a:ea typeface="ＭＳ Ｐゴシック" charset="0"/>
                <a:cs typeface="ＭＳ Ｐゴシック" charset="0"/>
              </a:rPr>
              <a:t>.</a:t>
            </a:r>
          </a:p>
          <a:p>
            <a:endParaRPr lang="en-US" sz="1200" b="1" i="0" u="none" strike="noStrike" kern="1200" baseline="0" dirty="0" smtClean="0">
              <a:solidFill>
                <a:schemeClr val="tx1"/>
              </a:solidFill>
              <a:latin typeface="Times New Roman"/>
              <a:ea typeface="ＭＳ Ｐゴシック" charset="0"/>
              <a:cs typeface="ＭＳ Ｐゴシック" charset="0"/>
            </a:endParaRPr>
          </a:p>
          <a:p>
            <a:endParaRPr lang="en-US" dirty="0"/>
          </a:p>
        </p:txBody>
      </p:sp>
      <p:sp>
        <p:nvSpPr>
          <p:cNvPr id="4" name="Slide Number Placeholder 3"/>
          <p:cNvSpPr>
            <a:spLocks noGrp="1"/>
          </p:cNvSpPr>
          <p:nvPr>
            <p:ph type="sldNum" sz="quarter" idx="10"/>
          </p:nvPr>
        </p:nvSpPr>
        <p:spPr/>
        <p:txBody>
          <a:bodyPr/>
          <a:lstStyle/>
          <a:p>
            <a:fld id="{24D6EBED-C67D-416E-8CA6-2F39602DA113}" type="slidenum">
              <a:rPr lang="en-US" altLang="en-US" smtClean="0"/>
              <a:pPr/>
              <a:t>98</a:t>
            </a:fld>
            <a:endParaRPr lang="en-US" altLang="en-US"/>
          </a:p>
        </p:txBody>
      </p:sp>
    </p:spTree>
    <p:extLst>
      <p:ext uri="{BB962C8B-B14F-4D97-AF65-F5344CB8AC3E}">
        <p14:creationId xmlns:p14="http://schemas.microsoft.com/office/powerpoint/2010/main" val="28496401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8" name="TextBox 7"/>
          <p:cNvSpPr txBox="1"/>
          <p:nvPr/>
        </p:nvSpPr>
        <p:spPr>
          <a:xfrm>
            <a:off x="1828800" y="3159760"/>
            <a:ext cx="457200" cy="1034129"/>
          </a:xfrm>
          <a:prstGeom prst="rect">
            <a:avLst/>
          </a:prstGeom>
          <a:noFill/>
        </p:spPr>
        <p:txBody>
          <a:bodyPr wrap="square" lIns="0" tIns="9144" rIns="0" bIns="9144" rtlCol="0" anchor="ctr" anchorCtr="0">
            <a:spAutoFit/>
          </a:bodyPr>
          <a:lstStyle/>
          <a:p>
            <a:r>
              <a:rPr lang="en-US" sz="6600" dirty="0" smtClean="0">
                <a:solidFill>
                  <a:prstClr val="white"/>
                </a:solidFill>
                <a:effectLst>
                  <a:outerShdw blurRad="38100" dist="38100" dir="2700000" algn="tl">
                    <a:srgbClr val="000000">
                      <a:alpha val="43137"/>
                    </a:srgbClr>
                  </a:outerShdw>
                </a:effectLst>
              </a:rPr>
              <a:t>{</a:t>
            </a:r>
            <a:endParaRPr lang="en-US" sz="6600" dirty="0">
              <a:solidFill>
                <a:prstClr val="white"/>
              </a:solidFill>
              <a:effectLst>
                <a:outerShdw blurRad="38100" dist="38100" dir="2700000" algn="tl">
                  <a:srgbClr val="000000">
                    <a:alpha val="43137"/>
                  </a:srgbClr>
                </a:outerShdw>
              </a:effectLst>
            </a:endParaRPr>
          </a:p>
        </p:txBody>
      </p:sp>
      <p:sp>
        <p:nvSpPr>
          <p:cNvPr id="2" name="Title 1"/>
          <p:cNvSpPr>
            <a:spLocks noGrp="1"/>
          </p:cNvSpPr>
          <p:nvPr>
            <p:ph type="ctrTitle"/>
          </p:nvPr>
        </p:nvSpPr>
        <p:spPr>
          <a:xfrm>
            <a:off x="777240" y="1219200"/>
            <a:ext cx="7543800" cy="2152650"/>
          </a:xfrm>
        </p:spPr>
        <p:txBody>
          <a:bodyPr>
            <a:noAutofit/>
          </a:bodyPr>
          <a:lstStyle>
            <a:lvl1pPr>
              <a:defRPr sz="6000">
                <a:solidFill>
                  <a:schemeClr val="tx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2133600" y="3375491"/>
            <a:ext cx="6172200" cy="685800"/>
          </a:xfrm>
        </p:spPr>
        <p:txBody>
          <a:bodyPr anchor="ctr"/>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15" name="Date Placeholder 14"/>
          <p:cNvSpPr>
            <a:spLocks noGrp="1"/>
          </p:cNvSpPr>
          <p:nvPr>
            <p:ph type="dt" sz="half" idx="10"/>
          </p:nvPr>
        </p:nvSpPr>
        <p:spPr/>
        <p:txBody>
          <a:bodyPr/>
          <a:lstStyle/>
          <a:p>
            <a:fld id="{2069C06D-4ED8-42C6-905D-CA84CA1B6CBF}" type="datetime2">
              <a:rPr lang="en-US" smtClean="0">
                <a:solidFill>
                  <a:prstClr val="white">
                    <a:alpha val="60000"/>
                  </a:prstClr>
                </a:solidFill>
              </a:rPr>
              <a:pPr/>
              <a:t>Monday, February 9, 15</a:t>
            </a:fld>
            <a:endParaRPr lang="en-US" dirty="0">
              <a:solidFill>
                <a:prstClr val="white">
                  <a:alpha val="60000"/>
                </a:prstClr>
              </a:solidFill>
            </a:endParaRPr>
          </a:p>
        </p:txBody>
      </p:sp>
      <p:sp>
        <p:nvSpPr>
          <p:cNvPr id="16" name="Slide Number Placeholder 15"/>
          <p:cNvSpPr>
            <a:spLocks noGrp="1"/>
          </p:cNvSpPr>
          <p:nvPr>
            <p:ph type="sldNum" sz="quarter" idx="11"/>
          </p:nvPr>
        </p:nvSpPr>
        <p:spPr/>
        <p:txBody>
          <a:bodyPr/>
          <a:lstStyle/>
          <a:p>
            <a:fld id="{1789C0F2-17E0-497A-9BBE-0C73201AAFE3}" type="slidenum">
              <a:rPr lang="en-US" smtClean="0">
                <a:solidFill>
                  <a:prstClr val="white">
                    <a:alpha val="60000"/>
                  </a:prstClr>
                </a:solidFill>
              </a:rPr>
              <a:pPr/>
              <a:t>‹#›</a:t>
            </a:fld>
            <a:endParaRPr lang="en-US" dirty="0">
              <a:solidFill>
                <a:prstClr val="white">
                  <a:alpha val="60000"/>
                </a:prstClr>
              </a:solidFill>
            </a:endParaRPr>
          </a:p>
        </p:txBody>
      </p:sp>
      <p:sp>
        <p:nvSpPr>
          <p:cNvPr id="17" name="Footer Placeholder 16"/>
          <p:cNvSpPr>
            <a:spLocks noGrp="1"/>
          </p:cNvSpPr>
          <p:nvPr>
            <p:ph type="ftr" sz="quarter" idx="12"/>
          </p:nvPr>
        </p:nvSpPr>
        <p:spPr/>
        <p:txBody>
          <a:bodyPr/>
          <a:lstStyle/>
          <a:p>
            <a:endParaRPr lang="en-US" dirty="0">
              <a:solidFill>
                <a:prstClr val="white">
                  <a:alpha val="60000"/>
                </a:prstClr>
              </a:solidFill>
            </a:endParaRPr>
          </a:p>
        </p:txBody>
      </p:sp>
    </p:spTree>
    <p:extLst>
      <p:ext uri="{BB962C8B-B14F-4D97-AF65-F5344CB8AC3E}">
        <p14:creationId xmlns:p14="http://schemas.microsoft.com/office/powerpoint/2010/main" val="688341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2133600" y="685801"/>
            <a:ext cx="5791200" cy="3505199"/>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56EEE0E-EDB0-4D84-86B0-50833DF22902}" type="datetime2">
              <a:rPr lang="en-US" smtClean="0">
                <a:solidFill>
                  <a:prstClr val="white">
                    <a:alpha val="60000"/>
                  </a:prstClr>
                </a:solidFill>
              </a:rPr>
              <a:pPr/>
              <a:t>Monday, February 9, 15</a:t>
            </a:fld>
            <a:endParaRPr lang="en-US">
              <a:solidFill>
                <a:prstClr val="white">
                  <a:alpha val="60000"/>
                </a:prstClr>
              </a:solidFill>
            </a:endParaRPr>
          </a:p>
        </p:txBody>
      </p:sp>
      <p:sp>
        <p:nvSpPr>
          <p:cNvPr id="5" name="Footer Placeholder 4"/>
          <p:cNvSpPr>
            <a:spLocks noGrp="1"/>
          </p:cNvSpPr>
          <p:nvPr>
            <p:ph type="ftr" sz="quarter" idx="11"/>
          </p:nvPr>
        </p:nvSpPr>
        <p:spPr/>
        <p:txBody>
          <a:bodyPr/>
          <a:lstStyle/>
          <a:p>
            <a:endParaRPr lang="en-US">
              <a:solidFill>
                <a:prstClr val="white">
                  <a:alpha val="60000"/>
                </a:prstClr>
              </a:solidFill>
            </a:endParaRPr>
          </a:p>
        </p:txBody>
      </p:sp>
      <p:sp>
        <p:nvSpPr>
          <p:cNvPr id="6" name="Slide Number Placeholder 5"/>
          <p:cNvSpPr>
            <a:spLocks noGrp="1"/>
          </p:cNvSpPr>
          <p:nvPr>
            <p:ph type="sldNum" sz="quarter" idx="12"/>
          </p:nvPr>
        </p:nvSpPr>
        <p:spPr/>
        <p:txBody>
          <a:bodyPr/>
          <a:lstStyle/>
          <a:p>
            <a:fld id="{1789C0F2-17E0-497A-9BBE-0C73201AAFE3}" type="slidenum">
              <a:rPr lang="en-US" smtClean="0">
                <a:solidFill>
                  <a:prstClr val="white">
                    <a:alpha val="60000"/>
                  </a:prstClr>
                </a:solidFill>
              </a:rPr>
              <a:pPr/>
              <a:t>‹#›</a:t>
            </a:fld>
            <a:endParaRPr lang="en-US">
              <a:solidFill>
                <a:prstClr val="white">
                  <a:alpha val="60000"/>
                </a:prstClr>
              </a:solidFill>
            </a:endParaRPr>
          </a:p>
        </p:txBody>
      </p:sp>
    </p:spTree>
    <p:extLst>
      <p:ext uri="{BB962C8B-B14F-4D97-AF65-F5344CB8AC3E}">
        <p14:creationId xmlns:p14="http://schemas.microsoft.com/office/powerpoint/2010/main" val="1338186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09600" y="609601"/>
            <a:ext cx="2133600" cy="518160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2895600" y="685801"/>
            <a:ext cx="5029200" cy="4572000"/>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114372C-B5AB-4C39-B273-B99224EB4DD5}" type="datetime2">
              <a:rPr lang="en-US" smtClean="0">
                <a:solidFill>
                  <a:prstClr val="white">
                    <a:alpha val="60000"/>
                  </a:prstClr>
                </a:solidFill>
              </a:rPr>
              <a:pPr/>
              <a:t>Monday, February 9, 15</a:t>
            </a:fld>
            <a:endParaRPr lang="en-US">
              <a:solidFill>
                <a:prstClr val="white">
                  <a:alpha val="60000"/>
                </a:prstClr>
              </a:solidFill>
            </a:endParaRPr>
          </a:p>
        </p:txBody>
      </p:sp>
      <p:sp>
        <p:nvSpPr>
          <p:cNvPr id="5" name="Footer Placeholder 4"/>
          <p:cNvSpPr>
            <a:spLocks noGrp="1"/>
          </p:cNvSpPr>
          <p:nvPr>
            <p:ph type="ftr" sz="quarter" idx="11"/>
          </p:nvPr>
        </p:nvSpPr>
        <p:spPr/>
        <p:txBody>
          <a:bodyPr/>
          <a:lstStyle/>
          <a:p>
            <a:endParaRPr lang="en-US">
              <a:solidFill>
                <a:prstClr val="white">
                  <a:alpha val="60000"/>
                </a:prstClr>
              </a:solidFill>
            </a:endParaRPr>
          </a:p>
        </p:txBody>
      </p:sp>
      <p:sp>
        <p:nvSpPr>
          <p:cNvPr id="6" name="Slide Number Placeholder 5"/>
          <p:cNvSpPr>
            <a:spLocks noGrp="1"/>
          </p:cNvSpPr>
          <p:nvPr>
            <p:ph type="sldNum" sz="quarter" idx="12"/>
          </p:nvPr>
        </p:nvSpPr>
        <p:spPr/>
        <p:txBody>
          <a:bodyPr/>
          <a:lstStyle/>
          <a:p>
            <a:fld id="{1789C0F2-17E0-497A-9BBE-0C73201AAFE3}" type="slidenum">
              <a:rPr lang="en-US" smtClean="0">
                <a:solidFill>
                  <a:prstClr val="white">
                    <a:alpha val="60000"/>
                  </a:prstClr>
                </a:solidFill>
              </a:rPr>
              <a:pPr/>
              <a:t>‹#›</a:t>
            </a:fld>
            <a:endParaRPr lang="en-US">
              <a:solidFill>
                <a:prstClr val="white">
                  <a:alpha val="60000"/>
                </a:prstClr>
              </a:solidFill>
            </a:endParaRPr>
          </a:p>
        </p:txBody>
      </p:sp>
    </p:spTree>
    <p:extLst>
      <p:ext uri="{BB962C8B-B14F-4D97-AF65-F5344CB8AC3E}">
        <p14:creationId xmlns:p14="http://schemas.microsoft.com/office/powerpoint/2010/main" val="88654315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1"/>
          <p:cNvSpPr>
            <a:spLocks noGrp="1"/>
          </p:cNvSpPr>
          <p:nvPr>
            <p:ph type="sldNum" sz="quarter" idx="10"/>
          </p:nvPr>
        </p:nvSpPr>
        <p:spPr/>
        <p:txBody>
          <a:bodyPr/>
          <a:lstStyle>
            <a:lvl1pPr>
              <a:defRPr/>
            </a:lvl1pPr>
          </a:lstStyle>
          <a:p>
            <a:fld id="{546A7558-8113-43FC-9CEF-8553AEA2DD1C}" type="slidenum">
              <a:rPr lang="en-US" altLang="en-US"/>
              <a:pPr/>
              <a:t>‹#›</a:t>
            </a:fld>
            <a:endParaRPr lang="en-US" altLang="en-US"/>
          </a:p>
        </p:txBody>
      </p:sp>
    </p:spTree>
    <p:extLst>
      <p:ext uri="{BB962C8B-B14F-4D97-AF65-F5344CB8AC3E}">
        <p14:creationId xmlns:p14="http://schemas.microsoft.com/office/powerpoint/2010/main" val="11096742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Title 12"/>
          <p:cNvSpPr>
            <a:spLocks noGrp="1"/>
          </p:cNvSpPr>
          <p:nvPr>
            <p:ph type="title"/>
          </p:nvPr>
        </p:nvSpPr>
        <p:spPr/>
        <p:txBody>
          <a:bodyPr/>
          <a:lstStyle/>
          <a:p>
            <a:r>
              <a:rPr lang="en-US" smtClean="0"/>
              <a:t>Click to edit Master title style</a:t>
            </a:r>
            <a:endParaRPr lang="en-US"/>
          </a:p>
        </p:txBody>
      </p:sp>
      <p:sp>
        <p:nvSpPr>
          <p:cNvPr id="14" name="Date Placeholder 13"/>
          <p:cNvSpPr>
            <a:spLocks noGrp="1"/>
          </p:cNvSpPr>
          <p:nvPr>
            <p:ph type="dt" sz="half" idx="10"/>
          </p:nvPr>
        </p:nvSpPr>
        <p:spPr/>
        <p:txBody>
          <a:bodyPr/>
          <a:lstStyle/>
          <a:p>
            <a:fld id="{14CB1CAA-32CD-4B55-B92A-B8F0843CACF4}" type="datetime2">
              <a:rPr lang="en-US" smtClean="0">
                <a:solidFill>
                  <a:prstClr val="white">
                    <a:alpha val="60000"/>
                  </a:prstClr>
                </a:solidFill>
              </a:rPr>
              <a:pPr/>
              <a:t>Monday, February 9, 15</a:t>
            </a:fld>
            <a:endParaRPr lang="en-US" dirty="0">
              <a:solidFill>
                <a:prstClr val="white">
                  <a:alpha val="60000"/>
                </a:prstClr>
              </a:solidFill>
            </a:endParaRPr>
          </a:p>
        </p:txBody>
      </p:sp>
      <p:sp>
        <p:nvSpPr>
          <p:cNvPr id="15" name="Slide Number Placeholder 14"/>
          <p:cNvSpPr>
            <a:spLocks noGrp="1"/>
          </p:cNvSpPr>
          <p:nvPr>
            <p:ph type="sldNum" sz="quarter" idx="11"/>
          </p:nvPr>
        </p:nvSpPr>
        <p:spPr/>
        <p:txBody>
          <a:bodyPr/>
          <a:lstStyle/>
          <a:p>
            <a:fld id="{1789C0F2-17E0-497A-9BBE-0C73201AAFE3}" type="slidenum">
              <a:rPr lang="en-US" smtClean="0">
                <a:solidFill>
                  <a:prstClr val="white">
                    <a:alpha val="60000"/>
                  </a:prstClr>
                </a:solidFill>
              </a:rPr>
              <a:pPr/>
              <a:t>‹#›</a:t>
            </a:fld>
            <a:endParaRPr lang="en-US" dirty="0">
              <a:solidFill>
                <a:prstClr val="white">
                  <a:alpha val="60000"/>
                </a:prstClr>
              </a:solidFill>
            </a:endParaRPr>
          </a:p>
        </p:txBody>
      </p:sp>
      <p:sp>
        <p:nvSpPr>
          <p:cNvPr id="16" name="Footer Placeholder 15"/>
          <p:cNvSpPr>
            <a:spLocks noGrp="1"/>
          </p:cNvSpPr>
          <p:nvPr>
            <p:ph type="ftr" sz="quarter" idx="12"/>
          </p:nvPr>
        </p:nvSpPr>
        <p:spPr/>
        <p:txBody>
          <a:bodyPr/>
          <a:lstStyle/>
          <a:p>
            <a:endParaRPr lang="en-US" dirty="0">
              <a:solidFill>
                <a:prstClr val="white">
                  <a:alpha val="60000"/>
                </a:prstClr>
              </a:solidFill>
            </a:endParaRPr>
          </a:p>
        </p:txBody>
      </p:sp>
    </p:spTree>
    <p:extLst>
      <p:ext uri="{BB962C8B-B14F-4D97-AF65-F5344CB8AC3E}">
        <p14:creationId xmlns:p14="http://schemas.microsoft.com/office/powerpoint/2010/main" val="41855751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TextBox 7"/>
          <p:cNvSpPr txBox="1"/>
          <p:nvPr/>
        </p:nvSpPr>
        <p:spPr>
          <a:xfrm>
            <a:off x="4267200" y="4074497"/>
            <a:ext cx="457200" cy="1015663"/>
          </a:xfrm>
          <a:prstGeom prst="rect">
            <a:avLst/>
          </a:prstGeom>
          <a:noFill/>
        </p:spPr>
        <p:txBody>
          <a:bodyPr wrap="square" lIns="0" tIns="0" rIns="0" bIns="0" rtlCol="0" anchor="t" anchorCtr="0">
            <a:spAutoFit/>
          </a:bodyPr>
          <a:lstStyle/>
          <a:p>
            <a:r>
              <a:rPr lang="en-US" sz="6600" dirty="0" smtClean="0">
                <a:solidFill>
                  <a:prstClr val="white"/>
                </a:solidFill>
                <a:effectLst>
                  <a:outerShdw blurRad="38100" dist="38100" dir="2700000" algn="tl">
                    <a:srgbClr val="000000">
                      <a:alpha val="43137"/>
                    </a:srgbClr>
                  </a:outerShdw>
                </a:effectLst>
              </a:rPr>
              <a:t>{</a:t>
            </a:r>
            <a:endParaRPr lang="en-US" sz="6600" dirty="0">
              <a:solidFill>
                <a:prstClr val="white"/>
              </a:solidFill>
              <a:effectLst>
                <a:outerShdw blurRad="38100" dist="38100" dir="2700000" algn="tl">
                  <a:srgbClr val="000000">
                    <a:alpha val="43137"/>
                  </a:srgbClr>
                </a:outerShdw>
              </a:effectLst>
            </a:endParaRPr>
          </a:p>
        </p:txBody>
      </p:sp>
      <p:sp>
        <p:nvSpPr>
          <p:cNvPr id="3" name="Text Placeholder 2"/>
          <p:cNvSpPr>
            <a:spLocks noGrp="1"/>
          </p:cNvSpPr>
          <p:nvPr>
            <p:ph type="body" idx="1"/>
          </p:nvPr>
        </p:nvSpPr>
        <p:spPr>
          <a:xfrm>
            <a:off x="4572000" y="4267368"/>
            <a:ext cx="3733800" cy="731520"/>
          </a:xfrm>
        </p:spPr>
        <p:txBody>
          <a:bodyPr anchor="ctr">
            <a:normAutofit/>
          </a:bodyPr>
          <a:lstStyle>
            <a:lvl1pPr marL="0" indent="0">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12" name="Date Placeholder 11"/>
          <p:cNvSpPr>
            <a:spLocks noGrp="1"/>
          </p:cNvSpPr>
          <p:nvPr>
            <p:ph type="dt" sz="half" idx="10"/>
          </p:nvPr>
        </p:nvSpPr>
        <p:spPr/>
        <p:txBody>
          <a:bodyPr/>
          <a:lstStyle/>
          <a:p>
            <a:fld id="{3AD8CDC4-3D19-4983-B478-82F6B8E5AB66}" type="datetime2">
              <a:rPr lang="en-US" smtClean="0">
                <a:solidFill>
                  <a:prstClr val="white">
                    <a:alpha val="60000"/>
                  </a:prstClr>
                </a:solidFill>
              </a:rPr>
              <a:pPr/>
              <a:t>Monday, February 9, 15</a:t>
            </a:fld>
            <a:endParaRPr lang="en-US" dirty="0">
              <a:solidFill>
                <a:prstClr val="white">
                  <a:alpha val="60000"/>
                </a:prstClr>
              </a:solidFill>
            </a:endParaRPr>
          </a:p>
        </p:txBody>
      </p:sp>
      <p:sp>
        <p:nvSpPr>
          <p:cNvPr id="13" name="Slide Number Placeholder 12"/>
          <p:cNvSpPr>
            <a:spLocks noGrp="1"/>
          </p:cNvSpPr>
          <p:nvPr>
            <p:ph type="sldNum" sz="quarter" idx="11"/>
          </p:nvPr>
        </p:nvSpPr>
        <p:spPr/>
        <p:txBody>
          <a:bodyPr/>
          <a:lstStyle/>
          <a:p>
            <a:fld id="{1789C0F2-17E0-497A-9BBE-0C73201AAFE3}" type="slidenum">
              <a:rPr lang="en-US" smtClean="0">
                <a:solidFill>
                  <a:prstClr val="white">
                    <a:alpha val="60000"/>
                  </a:prstClr>
                </a:solidFill>
              </a:rPr>
              <a:pPr/>
              <a:t>‹#›</a:t>
            </a:fld>
            <a:endParaRPr lang="en-US" dirty="0">
              <a:solidFill>
                <a:prstClr val="white">
                  <a:alpha val="60000"/>
                </a:prstClr>
              </a:solidFill>
            </a:endParaRPr>
          </a:p>
        </p:txBody>
      </p:sp>
      <p:sp>
        <p:nvSpPr>
          <p:cNvPr id="14" name="Footer Placeholder 13"/>
          <p:cNvSpPr>
            <a:spLocks noGrp="1"/>
          </p:cNvSpPr>
          <p:nvPr>
            <p:ph type="ftr" sz="quarter" idx="12"/>
          </p:nvPr>
        </p:nvSpPr>
        <p:spPr/>
        <p:txBody>
          <a:bodyPr/>
          <a:lstStyle/>
          <a:p>
            <a:endParaRPr lang="en-US" dirty="0">
              <a:solidFill>
                <a:prstClr val="white">
                  <a:alpha val="60000"/>
                </a:prstClr>
              </a:solidFill>
            </a:endParaRPr>
          </a:p>
        </p:txBody>
      </p:sp>
      <p:sp>
        <p:nvSpPr>
          <p:cNvPr id="4" name="Title 3"/>
          <p:cNvSpPr>
            <a:spLocks noGrp="1"/>
          </p:cNvSpPr>
          <p:nvPr>
            <p:ph type="title"/>
          </p:nvPr>
        </p:nvSpPr>
        <p:spPr>
          <a:xfrm>
            <a:off x="2286000" y="1905000"/>
            <a:ext cx="6035040" cy="2350008"/>
          </a:xfrm>
        </p:spPr>
        <p:txBody>
          <a:bodyPr/>
          <a:lstStyle>
            <a:lvl1pPr marL="0" algn="l" defTabSz="914400" rtl="0" eaLnBrk="1" latinLnBrk="0" hangingPunct="1">
              <a:spcBef>
                <a:spcPct val="0"/>
              </a:spcBef>
              <a:buNone/>
              <a:defRPr lang="en-US" sz="5400" b="0" kern="1200" cap="none" dirty="0" smtClean="0">
                <a:solidFill>
                  <a:schemeClr val="tx1"/>
                </a:solidFill>
                <a:effectLst>
                  <a:outerShdw blurRad="38100" dist="38100" dir="2700000" algn="tl">
                    <a:srgbClr val="000000">
                      <a:alpha val="43137"/>
                    </a:srgbClr>
                  </a:outerShdw>
                </a:effectLst>
                <a:latin typeface="+mj-lt"/>
                <a:ea typeface="+mj-ea"/>
                <a:cs typeface="+mj-cs"/>
              </a:defRPr>
            </a:lvl1pPr>
          </a:lstStyle>
          <a:p>
            <a:r>
              <a:rPr lang="en-US" smtClean="0"/>
              <a:t>Click to edit Master title style</a:t>
            </a:r>
            <a:endParaRPr lang="en-US" dirty="0"/>
          </a:p>
        </p:txBody>
      </p:sp>
    </p:spTree>
    <p:extLst>
      <p:ext uri="{BB962C8B-B14F-4D97-AF65-F5344CB8AC3E}">
        <p14:creationId xmlns:p14="http://schemas.microsoft.com/office/powerpoint/2010/main" val="14314915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Date Placeholder 7"/>
          <p:cNvSpPr>
            <a:spLocks noGrp="1"/>
          </p:cNvSpPr>
          <p:nvPr>
            <p:ph type="dt" sz="half" idx="10"/>
          </p:nvPr>
        </p:nvSpPr>
        <p:spPr/>
        <p:txBody>
          <a:bodyPr/>
          <a:lstStyle/>
          <a:p>
            <a:fld id="{84B82477-D5D3-4181-8C11-75D0F2433A87}" type="datetime2">
              <a:rPr lang="en-US" smtClean="0">
                <a:solidFill>
                  <a:prstClr val="white">
                    <a:alpha val="60000"/>
                  </a:prstClr>
                </a:solidFill>
              </a:rPr>
              <a:pPr/>
              <a:t>Monday, February 9, 15</a:t>
            </a:fld>
            <a:endParaRPr lang="en-US" dirty="0">
              <a:solidFill>
                <a:prstClr val="white">
                  <a:alpha val="60000"/>
                </a:prstClr>
              </a:solidFill>
            </a:endParaRPr>
          </a:p>
        </p:txBody>
      </p:sp>
      <p:sp>
        <p:nvSpPr>
          <p:cNvPr id="9" name="Slide Number Placeholder 8"/>
          <p:cNvSpPr>
            <a:spLocks noGrp="1"/>
          </p:cNvSpPr>
          <p:nvPr>
            <p:ph type="sldNum" sz="quarter" idx="11"/>
          </p:nvPr>
        </p:nvSpPr>
        <p:spPr/>
        <p:txBody>
          <a:bodyPr/>
          <a:lstStyle/>
          <a:p>
            <a:fld id="{1789C0F2-17E0-497A-9BBE-0C73201AAFE3}" type="slidenum">
              <a:rPr lang="en-US" smtClean="0">
                <a:solidFill>
                  <a:prstClr val="white">
                    <a:alpha val="60000"/>
                  </a:prstClr>
                </a:solidFill>
              </a:rPr>
              <a:pPr/>
              <a:t>‹#›</a:t>
            </a:fld>
            <a:endParaRPr lang="en-US" dirty="0">
              <a:solidFill>
                <a:prstClr val="white">
                  <a:alpha val="60000"/>
                </a:prstClr>
              </a:solidFill>
            </a:endParaRPr>
          </a:p>
        </p:txBody>
      </p:sp>
      <p:sp>
        <p:nvSpPr>
          <p:cNvPr id="10" name="Footer Placeholder 9"/>
          <p:cNvSpPr>
            <a:spLocks noGrp="1"/>
          </p:cNvSpPr>
          <p:nvPr>
            <p:ph type="ftr" sz="quarter" idx="12"/>
          </p:nvPr>
        </p:nvSpPr>
        <p:spPr/>
        <p:txBody>
          <a:bodyPr/>
          <a:lstStyle/>
          <a:p>
            <a:endParaRPr lang="en-US" dirty="0">
              <a:solidFill>
                <a:prstClr val="white">
                  <a:alpha val="60000"/>
                </a:prstClr>
              </a:solidFill>
            </a:endParaRPr>
          </a:p>
        </p:txBody>
      </p:sp>
      <p:sp>
        <p:nvSpPr>
          <p:cNvPr id="11" name="Title 10"/>
          <p:cNvSpPr>
            <a:spLocks noGrp="1"/>
          </p:cNvSpPr>
          <p:nvPr>
            <p:ph type="title"/>
          </p:nvPr>
        </p:nvSpPr>
        <p:spPr/>
        <p:txBody>
          <a:bodyPr/>
          <a:lstStyle/>
          <a:p>
            <a:r>
              <a:rPr lang="en-US" smtClean="0"/>
              <a:t>Click to edit Master title style</a:t>
            </a:r>
            <a:endParaRPr lang="en-US" dirty="0"/>
          </a:p>
        </p:txBody>
      </p:sp>
      <p:sp>
        <p:nvSpPr>
          <p:cNvPr id="5" name="Content Placeholder 4"/>
          <p:cNvSpPr>
            <a:spLocks noGrp="1"/>
          </p:cNvSpPr>
          <p:nvPr>
            <p:ph sz="quarter" idx="13"/>
          </p:nvPr>
        </p:nvSpPr>
        <p:spPr>
          <a:xfrm>
            <a:off x="1344168" y="658368"/>
            <a:ext cx="3273552" cy="3429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6"/>
          <p:cNvSpPr>
            <a:spLocks noGrp="1"/>
          </p:cNvSpPr>
          <p:nvPr>
            <p:ph sz="quarter" idx="14"/>
          </p:nvPr>
        </p:nvSpPr>
        <p:spPr>
          <a:xfrm>
            <a:off x="5029200" y="658368"/>
            <a:ext cx="3273552" cy="34321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7506059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341120" y="661976"/>
            <a:ext cx="3273552" cy="639762"/>
          </a:xfrm>
        </p:spPr>
        <p:txBody>
          <a:bodyPr anchor="ctr">
            <a:noAutofit/>
          </a:bodyPr>
          <a:lstStyle>
            <a:lvl1pPr marL="0" indent="0">
              <a:buNone/>
              <a:defRPr sz="2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344168" y="1371600"/>
            <a:ext cx="3276600" cy="2743200"/>
          </a:xfrm>
        </p:spPr>
        <p:txBody>
          <a:bodyPr anchor="t"/>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029200" y="661976"/>
            <a:ext cx="3273552" cy="639762"/>
          </a:xfrm>
        </p:spPr>
        <p:txBody>
          <a:bodyPr anchor="ctr">
            <a:noAutofit/>
          </a:bodyPr>
          <a:lstStyle>
            <a:lvl1pPr marL="0" indent="0">
              <a:buNone/>
              <a:defRPr sz="2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029200" y="1371600"/>
            <a:ext cx="3273552" cy="2743200"/>
          </a:xfrm>
        </p:spPr>
        <p:txBody>
          <a:bodyPr anchor="t"/>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TextBox 12"/>
          <p:cNvSpPr txBox="1"/>
          <p:nvPr/>
        </p:nvSpPr>
        <p:spPr>
          <a:xfrm>
            <a:off x="1056640" y="520192"/>
            <a:ext cx="457200" cy="923330"/>
          </a:xfrm>
          <a:prstGeom prst="rect">
            <a:avLst/>
          </a:prstGeom>
          <a:noFill/>
        </p:spPr>
        <p:txBody>
          <a:bodyPr wrap="square" lIns="0" tIns="0" rIns="0" bIns="0" rtlCol="0" anchor="t" anchorCtr="0">
            <a:spAutoFit/>
          </a:bodyPr>
          <a:lstStyle/>
          <a:p>
            <a:r>
              <a:rPr lang="en-US" sz="6000" dirty="0" smtClean="0">
                <a:solidFill>
                  <a:prstClr val="white"/>
                </a:solidFill>
                <a:effectLst>
                  <a:outerShdw blurRad="38100" dist="38100" dir="2700000" algn="tl">
                    <a:srgbClr val="000000">
                      <a:alpha val="43137"/>
                    </a:srgbClr>
                  </a:outerShdw>
                </a:effectLst>
              </a:rPr>
              <a:t>{</a:t>
            </a:r>
            <a:endParaRPr lang="en-US" sz="6000" dirty="0">
              <a:solidFill>
                <a:prstClr val="white"/>
              </a:solidFill>
              <a:effectLst>
                <a:outerShdw blurRad="38100" dist="38100" dir="2700000" algn="tl">
                  <a:srgbClr val="000000">
                    <a:alpha val="43137"/>
                  </a:srgbClr>
                </a:outerShdw>
              </a:effectLst>
            </a:endParaRPr>
          </a:p>
        </p:txBody>
      </p:sp>
      <p:sp>
        <p:nvSpPr>
          <p:cNvPr id="18" name="TextBox 17"/>
          <p:cNvSpPr txBox="1"/>
          <p:nvPr/>
        </p:nvSpPr>
        <p:spPr>
          <a:xfrm>
            <a:off x="4780280" y="520192"/>
            <a:ext cx="457200" cy="923330"/>
          </a:xfrm>
          <a:prstGeom prst="rect">
            <a:avLst/>
          </a:prstGeom>
          <a:noFill/>
        </p:spPr>
        <p:txBody>
          <a:bodyPr wrap="square" lIns="0" tIns="0" rIns="0" bIns="0" rtlCol="0" anchor="t" anchorCtr="0">
            <a:spAutoFit/>
          </a:bodyPr>
          <a:lstStyle/>
          <a:p>
            <a:r>
              <a:rPr lang="en-US" sz="6000" dirty="0" smtClean="0">
                <a:solidFill>
                  <a:prstClr val="white"/>
                </a:solidFill>
                <a:effectLst>
                  <a:outerShdw blurRad="38100" dist="38100" dir="2700000" algn="tl">
                    <a:srgbClr val="000000">
                      <a:alpha val="43137"/>
                    </a:srgbClr>
                  </a:outerShdw>
                </a:effectLst>
              </a:rPr>
              <a:t>{</a:t>
            </a:r>
            <a:endParaRPr lang="en-US" sz="6000" dirty="0">
              <a:solidFill>
                <a:prstClr val="white"/>
              </a:solidFill>
              <a:effectLst>
                <a:outerShdw blurRad="38100" dist="38100" dir="2700000" algn="tl">
                  <a:srgbClr val="000000">
                    <a:alpha val="43137"/>
                  </a:srgbClr>
                </a:outerShdw>
              </a:effectLst>
            </a:endParaRPr>
          </a:p>
        </p:txBody>
      </p:sp>
      <p:sp>
        <p:nvSpPr>
          <p:cNvPr id="12" name="Title 11"/>
          <p:cNvSpPr>
            <a:spLocks noGrp="1"/>
          </p:cNvSpPr>
          <p:nvPr>
            <p:ph type="title"/>
          </p:nvPr>
        </p:nvSpPr>
        <p:spPr/>
        <p:txBody>
          <a:bodyPr/>
          <a:lstStyle/>
          <a:p>
            <a:r>
              <a:rPr lang="en-US" smtClean="0"/>
              <a:t>Click to edit Master title style</a:t>
            </a:r>
            <a:endParaRPr lang="en-US" dirty="0"/>
          </a:p>
        </p:txBody>
      </p:sp>
      <p:sp>
        <p:nvSpPr>
          <p:cNvPr id="14" name="Date Placeholder 13"/>
          <p:cNvSpPr>
            <a:spLocks noGrp="1"/>
          </p:cNvSpPr>
          <p:nvPr>
            <p:ph type="dt" sz="half" idx="10"/>
          </p:nvPr>
        </p:nvSpPr>
        <p:spPr/>
        <p:txBody>
          <a:bodyPr/>
          <a:lstStyle/>
          <a:p>
            <a:fld id="{213E253B-1893-4367-8BAE-DF4BC10DC578}" type="datetime2">
              <a:rPr lang="en-US" smtClean="0">
                <a:solidFill>
                  <a:prstClr val="white">
                    <a:alpha val="60000"/>
                  </a:prstClr>
                </a:solidFill>
              </a:rPr>
              <a:pPr/>
              <a:t>Monday, February 9, 15</a:t>
            </a:fld>
            <a:endParaRPr lang="en-US" dirty="0">
              <a:solidFill>
                <a:prstClr val="white">
                  <a:alpha val="60000"/>
                </a:prstClr>
              </a:solidFill>
            </a:endParaRPr>
          </a:p>
        </p:txBody>
      </p:sp>
      <p:sp>
        <p:nvSpPr>
          <p:cNvPr id="15" name="Slide Number Placeholder 14"/>
          <p:cNvSpPr>
            <a:spLocks noGrp="1"/>
          </p:cNvSpPr>
          <p:nvPr>
            <p:ph type="sldNum" sz="quarter" idx="11"/>
          </p:nvPr>
        </p:nvSpPr>
        <p:spPr/>
        <p:txBody>
          <a:bodyPr/>
          <a:lstStyle/>
          <a:p>
            <a:fld id="{1789C0F2-17E0-497A-9BBE-0C73201AAFE3}" type="slidenum">
              <a:rPr lang="en-US" smtClean="0">
                <a:solidFill>
                  <a:prstClr val="white">
                    <a:alpha val="60000"/>
                  </a:prstClr>
                </a:solidFill>
              </a:rPr>
              <a:pPr/>
              <a:t>‹#›</a:t>
            </a:fld>
            <a:endParaRPr lang="en-US" dirty="0">
              <a:solidFill>
                <a:prstClr val="white">
                  <a:alpha val="60000"/>
                </a:prstClr>
              </a:solidFill>
            </a:endParaRPr>
          </a:p>
        </p:txBody>
      </p:sp>
      <p:sp>
        <p:nvSpPr>
          <p:cNvPr id="16" name="Footer Placeholder 15"/>
          <p:cNvSpPr>
            <a:spLocks noGrp="1"/>
          </p:cNvSpPr>
          <p:nvPr>
            <p:ph type="ftr" sz="quarter" idx="12"/>
          </p:nvPr>
        </p:nvSpPr>
        <p:spPr/>
        <p:txBody>
          <a:bodyPr/>
          <a:lstStyle/>
          <a:p>
            <a:endParaRPr lang="en-US" dirty="0">
              <a:solidFill>
                <a:prstClr val="white">
                  <a:alpha val="60000"/>
                </a:prstClr>
              </a:solidFill>
            </a:endParaRPr>
          </a:p>
        </p:txBody>
      </p:sp>
    </p:spTree>
    <p:extLst>
      <p:ext uri="{BB962C8B-B14F-4D97-AF65-F5344CB8AC3E}">
        <p14:creationId xmlns:p14="http://schemas.microsoft.com/office/powerpoint/2010/main" val="5766068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7" name="Date Placeholder 6"/>
          <p:cNvSpPr>
            <a:spLocks noGrp="1"/>
          </p:cNvSpPr>
          <p:nvPr>
            <p:ph type="dt" sz="half" idx="10"/>
          </p:nvPr>
        </p:nvSpPr>
        <p:spPr/>
        <p:txBody>
          <a:bodyPr/>
          <a:lstStyle/>
          <a:p>
            <a:fld id="{8B62300D-25B3-4603-86C9-4CB776489F00}" type="datetime2">
              <a:rPr lang="en-US" smtClean="0">
                <a:solidFill>
                  <a:prstClr val="white">
                    <a:alpha val="60000"/>
                  </a:prstClr>
                </a:solidFill>
              </a:rPr>
              <a:pPr/>
              <a:t>Monday, February 9, 15</a:t>
            </a:fld>
            <a:endParaRPr lang="en-US" dirty="0">
              <a:solidFill>
                <a:prstClr val="white">
                  <a:alpha val="60000"/>
                </a:prstClr>
              </a:solidFill>
            </a:endParaRPr>
          </a:p>
        </p:txBody>
      </p:sp>
      <p:sp>
        <p:nvSpPr>
          <p:cNvPr id="8" name="Slide Number Placeholder 7"/>
          <p:cNvSpPr>
            <a:spLocks noGrp="1"/>
          </p:cNvSpPr>
          <p:nvPr>
            <p:ph type="sldNum" sz="quarter" idx="11"/>
          </p:nvPr>
        </p:nvSpPr>
        <p:spPr/>
        <p:txBody>
          <a:bodyPr/>
          <a:lstStyle/>
          <a:p>
            <a:fld id="{1789C0F2-17E0-497A-9BBE-0C73201AAFE3}" type="slidenum">
              <a:rPr lang="en-US" smtClean="0">
                <a:solidFill>
                  <a:prstClr val="white">
                    <a:alpha val="60000"/>
                  </a:prstClr>
                </a:solidFill>
              </a:rPr>
              <a:pPr/>
              <a:t>‹#›</a:t>
            </a:fld>
            <a:endParaRPr lang="en-US" dirty="0">
              <a:solidFill>
                <a:prstClr val="white">
                  <a:alpha val="60000"/>
                </a:prstClr>
              </a:solidFill>
            </a:endParaRPr>
          </a:p>
        </p:txBody>
      </p:sp>
      <p:sp>
        <p:nvSpPr>
          <p:cNvPr id="9" name="Footer Placeholder 8"/>
          <p:cNvSpPr>
            <a:spLocks noGrp="1"/>
          </p:cNvSpPr>
          <p:nvPr>
            <p:ph type="ftr" sz="quarter" idx="12"/>
          </p:nvPr>
        </p:nvSpPr>
        <p:spPr/>
        <p:txBody>
          <a:bodyPr/>
          <a:lstStyle/>
          <a:p>
            <a:endParaRPr lang="en-US" dirty="0">
              <a:solidFill>
                <a:prstClr val="white">
                  <a:alpha val="60000"/>
                </a:prstClr>
              </a:solidFill>
            </a:endParaRPr>
          </a:p>
        </p:txBody>
      </p:sp>
    </p:spTree>
    <p:extLst>
      <p:ext uri="{BB962C8B-B14F-4D97-AF65-F5344CB8AC3E}">
        <p14:creationId xmlns:p14="http://schemas.microsoft.com/office/powerpoint/2010/main" val="29383824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C6314AD9-FCC8-48B7-B85B-012A91320DFF}" type="datetime2">
              <a:rPr lang="en-US" smtClean="0">
                <a:solidFill>
                  <a:prstClr val="white">
                    <a:alpha val="60000"/>
                  </a:prstClr>
                </a:solidFill>
              </a:rPr>
              <a:pPr/>
              <a:t>Monday, February 9, 15</a:t>
            </a:fld>
            <a:endParaRPr lang="en-US" dirty="0">
              <a:solidFill>
                <a:prstClr val="white">
                  <a:alpha val="60000"/>
                </a:prstClr>
              </a:solidFill>
            </a:endParaRPr>
          </a:p>
        </p:txBody>
      </p:sp>
      <p:sp>
        <p:nvSpPr>
          <p:cNvPr id="6" name="Slide Number Placeholder 5"/>
          <p:cNvSpPr>
            <a:spLocks noGrp="1"/>
          </p:cNvSpPr>
          <p:nvPr>
            <p:ph type="sldNum" sz="quarter" idx="11"/>
          </p:nvPr>
        </p:nvSpPr>
        <p:spPr/>
        <p:txBody>
          <a:bodyPr/>
          <a:lstStyle/>
          <a:p>
            <a:fld id="{1789C0F2-17E0-497A-9BBE-0C73201AAFE3}" type="slidenum">
              <a:rPr lang="en-US" smtClean="0">
                <a:solidFill>
                  <a:prstClr val="white">
                    <a:alpha val="60000"/>
                  </a:prstClr>
                </a:solidFill>
              </a:rPr>
              <a:pPr/>
              <a:t>‹#›</a:t>
            </a:fld>
            <a:endParaRPr lang="en-US" dirty="0">
              <a:solidFill>
                <a:prstClr val="white">
                  <a:alpha val="60000"/>
                </a:prstClr>
              </a:solidFill>
            </a:endParaRPr>
          </a:p>
        </p:txBody>
      </p:sp>
      <p:sp>
        <p:nvSpPr>
          <p:cNvPr id="7" name="Footer Placeholder 6"/>
          <p:cNvSpPr>
            <a:spLocks noGrp="1"/>
          </p:cNvSpPr>
          <p:nvPr>
            <p:ph type="ftr" sz="quarter" idx="12"/>
          </p:nvPr>
        </p:nvSpPr>
        <p:spPr/>
        <p:txBody>
          <a:bodyPr/>
          <a:lstStyle/>
          <a:p>
            <a:endParaRPr lang="en-US" dirty="0">
              <a:solidFill>
                <a:prstClr val="white">
                  <a:alpha val="60000"/>
                </a:prstClr>
              </a:solidFill>
            </a:endParaRPr>
          </a:p>
        </p:txBody>
      </p:sp>
    </p:spTree>
    <p:extLst>
      <p:ext uri="{BB962C8B-B14F-4D97-AF65-F5344CB8AC3E}">
        <p14:creationId xmlns:p14="http://schemas.microsoft.com/office/powerpoint/2010/main" val="28496101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TextBox 8"/>
          <p:cNvSpPr txBox="1"/>
          <p:nvPr/>
        </p:nvSpPr>
        <p:spPr>
          <a:xfrm>
            <a:off x="5328920" y="1774588"/>
            <a:ext cx="457200" cy="1231106"/>
          </a:xfrm>
          <a:prstGeom prst="rect">
            <a:avLst/>
          </a:prstGeom>
          <a:noFill/>
        </p:spPr>
        <p:txBody>
          <a:bodyPr wrap="square" lIns="0" tIns="0" rIns="0" bIns="0" rtlCol="0" anchor="t" anchorCtr="0">
            <a:spAutoFit/>
          </a:bodyPr>
          <a:lstStyle/>
          <a:p>
            <a:r>
              <a:rPr lang="en-US" sz="8000" dirty="0" smtClean="0">
                <a:solidFill>
                  <a:prstClr val="white"/>
                </a:solidFill>
                <a:effectLst>
                  <a:outerShdw blurRad="38100" dist="38100" dir="2700000" algn="tl">
                    <a:srgbClr val="000000">
                      <a:alpha val="43137"/>
                    </a:srgbClr>
                  </a:outerShdw>
                </a:effectLst>
              </a:rPr>
              <a:t>{</a:t>
            </a:r>
            <a:endParaRPr lang="en-US" sz="8000" dirty="0">
              <a:solidFill>
                <a:prstClr val="white"/>
              </a:solidFill>
              <a:effectLst>
                <a:outerShdw blurRad="38100" dist="38100" dir="2700000" algn="tl">
                  <a:srgbClr val="000000">
                    <a:alpha val="43137"/>
                  </a:srgbClr>
                </a:outerShdw>
              </a:effectLst>
            </a:endParaRPr>
          </a:p>
        </p:txBody>
      </p:sp>
      <p:sp>
        <p:nvSpPr>
          <p:cNvPr id="3" name="Content Placeholder 2"/>
          <p:cNvSpPr>
            <a:spLocks noGrp="1"/>
          </p:cNvSpPr>
          <p:nvPr>
            <p:ph idx="1"/>
          </p:nvPr>
        </p:nvSpPr>
        <p:spPr>
          <a:xfrm>
            <a:off x="838200" y="685801"/>
            <a:ext cx="4343400" cy="3429000"/>
          </a:xfrm>
        </p:spPr>
        <p:txBody>
          <a:bodyPr anchor="ctr"/>
          <a:lstStyle>
            <a:lvl1pPr>
              <a:defRPr sz="2400"/>
            </a:lvl1pPr>
            <a:lvl2pPr>
              <a:defRPr sz="22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5715000" y="685801"/>
            <a:ext cx="2590800" cy="3429000"/>
          </a:xfrm>
        </p:spPr>
        <p:txBody>
          <a:bodyPr anchor="ct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5" name="Date Placeholder 14"/>
          <p:cNvSpPr>
            <a:spLocks noGrp="1"/>
          </p:cNvSpPr>
          <p:nvPr>
            <p:ph type="dt" sz="half" idx="10"/>
          </p:nvPr>
        </p:nvSpPr>
        <p:spPr/>
        <p:txBody>
          <a:bodyPr/>
          <a:lstStyle/>
          <a:p>
            <a:fld id="{3182DC50-D5DB-4F94-B367-9876CD2C4012}" type="datetime2">
              <a:rPr lang="en-US" smtClean="0">
                <a:solidFill>
                  <a:prstClr val="white">
                    <a:alpha val="60000"/>
                  </a:prstClr>
                </a:solidFill>
              </a:rPr>
              <a:pPr/>
              <a:t>Monday, February 9, 15</a:t>
            </a:fld>
            <a:endParaRPr lang="en-US" dirty="0">
              <a:solidFill>
                <a:prstClr val="white">
                  <a:alpha val="60000"/>
                </a:prstClr>
              </a:solidFill>
            </a:endParaRPr>
          </a:p>
        </p:txBody>
      </p:sp>
      <p:sp>
        <p:nvSpPr>
          <p:cNvPr id="16" name="Slide Number Placeholder 15"/>
          <p:cNvSpPr>
            <a:spLocks noGrp="1"/>
          </p:cNvSpPr>
          <p:nvPr>
            <p:ph type="sldNum" sz="quarter" idx="11"/>
          </p:nvPr>
        </p:nvSpPr>
        <p:spPr/>
        <p:txBody>
          <a:bodyPr/>
          <a:lstStyle/>
          <a:p>
            <a:fld id="{1789C0F2-17E0-497A-9BBE-0C73201AAFE3}" type="slidenum">
              <a:rPr lang="en-US" smtClean="0">
                <a:solidFill>
                  <a:prstClr val="white">
                    <a:alpha val="60000"/>
                  </a:prstClr>
                </a:solidFill>
              </a:rPr>
              <a:pPr/>
              <a:t>‹#›</a:t>
            </a:fld>
            <a:endParaRPr lang="en-US" dirty="0">
              <a:solidFill>
                <a:prstClr val="white">
                  <a:alpha val="60000"/>
                </a:prstClr>
              </a:solidFill>
            </a:endParaRPr>
          </a:p>
        </p:txBody>
      </p:sp>
      <p:sp>
        <p:nvSpPr>
          <p:cNvPr id="17" name="Footer Placeholder 16"/>
          <p:cNvSpPr>
            <a:spLocks noGrp="1"/>
          </p:cNvSpPr>
          <p:nvPr>
            <p:ph type="ftr" sz="quarter" idx="12"/>
          </p:nvPr>
        </p:nvSpPr>
        <p:spPr/>
        <p:txBody>
          <a:bodyPr/>
          <a:lstStyle/>
          <a:p>
            <a:endParaRPr lang="en-US" dirty="0">
              <a:solidFill>
                <a:prstClr val="white">
                  <a:alpha val="60000"/>
                </a:prstClr>
              </a:solidFill>
            </a:endParaRPr>
          </a:p>
        </p:txBody>
      </p:sp>
      <p:sp>
        <p:nvSpPr>
          <p:cNvPr id="18" name="Title 17"/>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34812963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1219200" y="612775"/>
            <a:ext cx="6705600" cy="2546985"/>
          </a:xfrm>
          <a:effectLst>
            <a:outerShdw blurRad="152400" dist="317500" dir="5400000" sx="90000" sy="-19000" rotWithShape="0">
              <a:prstClr val="black">
                <a:alpha val="15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2743200" y="3453047"/>
            <a:ext cx="5029200" cy="720804"/>
          </a:xfrm>
        </p:spPr>
        <p:txBody>
          <a:bodyPr anchor="ct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9" name="TextBox 8"/>
          <p:cNvSpPr txBox="1"/>
          <p:nvPr/>
        </p:nvSpPr>
        <p:spPr>
          <a:xfrm>
            <a:off x="2435352" y="3331464"/>
            <a:ext cx="457200" cy="923330"/>
          </a:xfrm>
          <a:prstGeom prst="rect">
            <a:avLst/>
          </a:prstGeom>
          <a:noFill/>
        </p:spPr>
        <p:txBody>
          <a:bodyPr wrap="square" lIns="0" tIns="0" rIns="0" bIns="0" rtlCol="0" anchor="t" anchorCtr="0">
            <a:spAutoFit/>
          </a:bodyPr>
          <a:lstStyle/>
          <a:p>
            <a:r>
              <a:rPr lang="en-US" sz="6000" dirty="0" smtClean="0">
                <a:solidFill>
                  <a:prstClr val="white"/>
                </a:solidFill>
                <a:effectLst>
                  <a:outerShdw blurRad="38100" dist="38100" dir="2700000" algn="tl">
                    <a:srgbClr val="000000">
                      <a:alpha val="43137"/>
                    </a:srgbClr>
                  </a:outerShdw>
                </a:effectLst>
              </a:rPr>
              <a:t>{</a:t>
            </a:r>
            <a:endParaRPr lang="en-US" sz="6000" dirty="0">
              <a:solidFill>
                <a:prstClr val="white"/>
              </a:solidFill>
              <a:effectLst>
                <a:outerShdw blurRad="38100" dist="38100" dir="2700000" algn="tl">
                  <a:srgbClr val="000000">
                    <a:alpha val="43137"/>
                  </a:srgbClr>
                </a:outerShdw>
              </a:effectLst>
            </a:endParaRPr>
          </a:p>
        </p:txBody>
      </p:sp>
      <p:sp>
        <p:nvSpPr>
          <p:cNvPr id="11" name="Title 10"/>
          <p:cNvSpPr>
            <a:spLocks noGrp="1"/>
          </p:cNvSpPr>
          <p:nvPr>
            <p:ph type="title"/>
          </p:nvPr>
        </p:nvSpPr>
        <p:spPr/>
        <p:txBody>
          <a:bodyPr/>
          <a:lstStyle/>
          <a:p>
            <a:r>
              <a:rPr lang="en-US" smtClean="0"/>
              <a:t>Click to edit Master title style</a:t>
            </a:r>
            <a:endParaRPr lang="en-US"/>
          </a:p>
        </p:txBody>
      </p:sp>
      <p:sp>
        <p:nvSpPr>
          <p:cNvPr id="13" name="Date Placeholder 12"/>
          <p:cNvSpPr>
            <a:spLocks noGrp="1"/>
          </p:cNvSpPr>
          <p:nvPr>
            <p:ph type="dt" sz="half" idx="10"/>
          </p:nvPr>
        </p:nvSpPr>
        <p:spPr/>
        <p:txBody>
          <a:bodyPr/>
          <a:lstStyle/>
          <a:p>
            <a:fld id="{292EB412-E790-42EA-81FE-2925D3A43D91}" type="datetime2">
              <a:rPr lang="en-US" smtClean="0">
                <a:solidFill>
                  <a:prstClr val="white">
                    <a:alpha val="60000"/>
                  </a:prstClr>
                </a:solidFill>
              </a:rPr>
              <a:pPr/>
              <a:t>Monday, February 9, 15</a:t>
            </a:fld>
            <a:endParaRPr lang="en-US" dirty="0">
              <a:solidFill>
                <a:prstClr val="white">
                  <a:alpha val="60000"/>
                </a:prstClr>
              </a:solidFill>
            </a:endParaRPr>
          </a:p>
        </p:txBody>
      </p:sp>
      <p:sp>
        <p:nvSpPr>
          <p:cNvPr id="14" name="Slide Number Placeholder 13"/>
          <p:cNvSpPr>
            <a:spLocks noGrp="1"/>
          </p:cNvSpPr>
          <p:nvPr>
            <p:ph type="sldNum" sz="quarter" idx="11"/>
          </p:nvPr>
        </p:nvSpPr>
        <p:spPr/>
        <p:txBody>
          <a:bodyPr/>
          <a:lstStyle/>
          <a:p>
            <a:fld id="{1789C0F2-17E0-497A-9BBE-0C73201AAFE3}" type="slidenum">
              <a:rPr lang="en-US" smtClean="0">
                <a:solidFill>
                  <a:prstClr val="white">
                    <a:alpha val="60000"/>
                  </a:prstClr>
                </a:solidFill>
              </a:rPr>
              <a:pPr/>
              <a:t>‹#›</a:t>
            </a:fld>
            <a:endParaRPr lang="en-US" dirty="0">
              <a:solidFill>
                <a:prstClr val="white">
                  <a:alpha val="60000"/>
                </a:prstClr>
              </a:solidFill>
            </a:endParaRPr>
          </a:p>
        </p:txBody>
      </p:sp>
      <p:sp>
        <p:nvSpPr>
          <p:cNvPr id="15" name="Footer Placeholder 14"/>
          <p:cNvSpPr>
            <a:spLocks noGrp="1"/>
          </p:cNvSpPr>
          <p:nvPr>
            <p:ph type="ftr" sz="quarter" idx="12"/>
          </p:nvPr>
        </p:nvSpPr>
        <p:spPr/>
        <p:txBody>
          <a:bodyPr/>
          <a:lstStyle/>
          <a:p>
            <a:endParaRPr lang="en-US" dirty="0">
              <a:solidFill>
                <a:prstClr val="white">
                  <a:alpha val="60000"/>
                </a:prstClr>
              </a:solidFill>
            </a:endParaRPr>
          </a:p>
        </p:txBody>
      </p:sp>
    </p:spTree>
    <p:extLst>
      <p:ext uri="{BB962C8B-B14F-4D97-AF65-F5344CB8AC3E}">
        <p14:creationId xmlns:p14="http://schemas.microsoft.com/office/powerpoint/2010/main" val="214217413"/>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7" name="Rectangle 6"/>
          <p:cNvSpPr/>
          <p:nvPr/>
        </p:nvSpPr>
        <p:spPr>
          <a:xfrm>
            <a:off x="0" y="0"/>
            <a:ext cx="9144000" cy="6858000"/>
          </a:xfrm>
          <a:prstGeom prst="rect">
            <a:avLst/>
          </a:prstGeom>
          <a:gradFill>
            <a:gsLst>
              <a:gs pos="0">
                <a:schemeClr val="accent6">
                  <a:lumMod val="50000"/>
                  <a:alpha val="36000"/>
                </a:schemeClr>
              </a:gs>
              <a:gs pos="100000">
                <a:schemeClr val="bg2">
                  <a:alpha val="1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 name="Oval 7"/>
          <p:cNvSpPr/>
          <p:nvPr/>
        </p:nvSpPr>
        <p:spPr>
          <a:xfrm rot="19724275">
            <a:off x="1373221" y="1038440"/>
            <a:ext cx="7240620" cy="5706987"/>
          </a:xfrm>
          <a:prstGeom prst="ellipse">
            <a:avLst/>
          </a:prstGeom>
          <a:gradFill flip="none" rotWithShape="1">
            <a:gsLst>
              <a:gs pos="0">
                <a:schemeClr val="accent6">
                  <a:lumMod val="60000"/>
                  <a:lumOff val="40000"/>
                  <a:alpha val="7000"/>
                </a:schemeClr>
              </a:gs>
              <a:gs pos="58000">
                <a:schemeClr val="bg2">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 name="Oval 8"/>
          <p:cNvSpPr/>
          <p:nvPr/>
        </p:nvSpPr>
        <p:spPr>
          <a:xfrm rot="17656910">
            <a:off x="-274211" y="1165875"/>
            <a:ext cx="5538472" cy="4480459"/>
          </a:xfrm>
          <a:prstGeom prst="ellipse">
            <a:avLst/>
          </a:prstGeom>
          <a:gradFill flip="none" rotWithShape="1">
            <a:gsLst>
              <a:gs pos="0">
                <a:schemeClr val="accent6">
                  <a:lumMod val="60000"/>
                  <a:lumOff val="40000"/>
                  <a:alpha val="8000"/>
                </a:schemeClr>
              </a:gs>
              <a:gs pos="58000">
                <a:schemeClr val="bg2">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 name="Oval 9"/>
          <p:cNvSpPr/>
          <p:nvPr/>
        </p:nvSpPr>
        <p:spPr>
          <a:xfrm rot="19724275">
            <a:off x="3277955" y="116854"/>
            <a:ext cx="6479362" cy="4754757"/>
          </a:xfrm>
          <a:prstGeom prst="ellipse">
            <a:avLst/>
          </a:prstGeom>
          <a:gradFill flip="none" rotWithShape="1">
            <a:gsLst>
              <a:gs pos="0">
                <a:schemeClr val="accent6">
                  <a:lumMod val="60000"/>
                  <a:lumOff val="40000"/>
                  <a:alpha val="8000"/>
                </a:schemeClr>
              </a:gs>
              <a:gs pos="58000">
                <a:schemeClr val="bg2">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 name="Title Placeholder 1"/>
          <p:cNvSpPr>
            <a:spLocks noGrp="1"/>
          </p:cNvSpPr>
          <p:nvPr>
            <p:ph type="title"/>
          </p:nvPr>
        </p:nvSpPr>
        <p:spPr>
          <a:xfrm>
            <a:off x="777240" y="4876800"/>
            <a:ext cx="7543800" cy="914400"/>
          </a:xfrm>
          <a:prstGeom prst="rect">
            <a:avLst/>
          </a:prstGeom>
        </p:spPr>
        <p:txBody>
          <a:bodyPr vert="horz" lIns="91440" tIns="45720" rIns="91440" bIns="45720" rtlCol="0" anchor="b">
            <a:noAutofit/>
          </a:bodyPr>
          <a:lstStyle/>
          <a:p>
            <a:r>
              <a:rPr lang="en-US" smtClean="0"/>
              <a:t>Click to edit Master title style</a:t>
            </a:r>
            <a:endParaRPr lang="en-US" dirty="0"/>
          </a:p>
        </p:txBody>
      </p:sp>
      <p:sp>
        <p:nvSpPr>
          <p:cNvPr id="3" name="Text Placeholder 2"/>
          <p:cNvSpPr>
            <a:spLocks noGrp="1"/>
          </p:cNvSpPr>
          <p:nvPr>
            <p:ph type="body" idx="1"/>
          </p:nvPr>
        </p:nvSpPr>
        <p:spPr>
          <a:xfrm>
            <a:off x="2133600" y="685801"/>
            <a:ext cx="6096000" cy="3657599"/>
          </a:xfrm>
          <a:prstGeom prst="rect">
            <a:avLst/>
          </a:prstGeom>
        </p:spPr>
        <p:txBody>
          <a:bodyPr vert="horz" lIns="91440" tIns="45720" rIns="91440" bIns="45720" rtlCol="0"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172200" y="6154738"/>
            <a:ext cx="2133600" cy="365125"/>
          </a:xfrm>
          <a:prstGeom prst="rect">
            <a:avLst/>
          </a:prstGeom>
        </p:spPr>
        <p:txBody>
          <a:bodyPr vert="horz" lIns="91440" tIns="45720" rIns="91440" bIns="45720" rtlCol="0" anchor="t"/>
          <a:lstStyle>
            <a:lvl1pPr algn="r">
              <a:defRPr sz="1100">
                <a:solidFill>
                  <a:schemeClr val="tx1">
                    <a:alpha val="60000"/>
                  </a:schemeClr>
                </a:solidFill>
                <a:effectLst/>
              </a:defRPr>
            </a:lvl1pPr>
          </a:lstStyle>
          <a:p>
            <a:fld id="{0B385921-A91A-409C-921C-0E0EC1E750EC}" type="datetime2">
              <a:rPr lang="en-US" smtClean="0">
                <a:solidFill>
                  <a:prstClr val="white">
                    <a:alpha val="60000"/>
                  </a:prstClr>
                </a:solidFill>
              </a:rPr>
              <a:pPr/>
              <a:t>Monday, February 9, 15</a:t>
            </a:fld>
            <a:endParaRPr lang="en-US" dirty="0">
              <a:solidFill>
                <a:prstClr val="white">
                  <a:alpha val="60000"/>
                </a:prstClr>
              </a:solidFill>
            </a:endParaRPr>
          </a:p>
        </p:txBody>
      </p:sp>
      <p:sp>
        <p:nvSpPr>
          <p:cNvPr id="5" name="Footer Placeholder 4"/>
          <p:cNvSpPr>
            <a:spLocks noGrp="1"/>
          </p:cNvSpPr>
          <p:nvPr>
            <p:ph type="ftr" sz="quarter" idx="3"/>
          </p:nvPr>
        </p:nvSpPr>
        <p:spPr>
          <a:xfrm>
            <a:off x="822960" y="6154738"/>
            <a:ext cx="4572000" cy="365125"/>
          </a:xfrm>
          <a:prstGeom prst="rect">
            <a:avLst/>
          </a:prstGeom>
        </p:spPr>
        <p:txBody>
          <a:bodyPr vert="horz" lIns="91440" tIns="45720" rIns="91440" bIns="45720" rtlCol="0" anchor="t"/>
          <a:lstStyle>
            <a:lvl1pPr algn="l">
              <a:defRPr sz="1100">
                <a:solidFill>
                  <a:schemeClr val="tx1">
                    <a:alpha val="60000"/>
                  </a:schemeClr>
                </a:solidFill>
                <a:effectLst/>
              </a:defRPr>
            </a:lvl1pPr>
          </a:lstStyle>
          <a:p>
            <a:endParaRPr lang="en-US" dirty="0">
              <a:solidFill>
                <a:prstClr val="white">
                  <a:alpha val="60000"/>
                </a:prstClr>
              </a:solidFill>
            </a:endParaRPr>
          </a:p>
        </p:txBody>
      </p:sp>
      <p:sp>
        <p:nvSpPr>
          <p:cNvPr id="6" name="Slide Number Placeholder 5"/>
          <p:cNvSpPr>
            <a:spLocks noGrp="1"/>
          </p:cNvSpPr>
          <p:nvPr>
            <p:ph type="sldNum" sz="quarter" idx="4"/>
          </p:nvPr>
        </p:nvSpPr>
        <p:spPr>
          <a:xfrm>
            <a:off x="822960" y="5842000"/>
            <a:ext cx="2133600" cy="304800"/>
          </a:xfrm>
          <a:prstGeom prst="rect">
            <a:avLst/>
          </a:prstGeom>
        </p:spPr>
        <p:txBody>
          <a:bodyPr vert="horz" lIns="91440" tIns="45720" rIns="91440" bIns="9144" rtlCol="0" anchor="b"/>
          <a:lstStyle>
            <a:lvl1pPr algn="l">
              <a:defRPr sz="1600">
                <a:solidFill>
                  <a:schemeClr val="tx1">
                    <a:alpha val="60000"/>
                  </a:schemeClr>
                </a:solidFill>
                <a:effectLst/>
              </a:defRPr>
            </a:lvl1pPr>
          </a:lstStyle>
          <a:p>
            <a:fld id="{1789C0F2-17E0-497A-9BBE-0C73201AAFE3}" type="slidenum">
              <a:rPr lang="en-US" smtClean="0">
                <a:solidFill>
                  <a:prstClr val="white">
                    <a:alpha val="60000"/>
                  </a:prstClr>
                </a:solidFill>
              </a:rPr>
              <a:pPr/>
              <a:t>‹#›</a:t>
            </a:fld>
            <a:endParaRPr lang="en-US" dirty="0">
              <a:solidFill>
                <a:prstClr val="white">
                  <a:alpha val="60000"/>
                </a:prstClr>
              </a:solidFill>
            </a:endParaRPr>
          </a:p>
        </p:txBody>
      </p:sp>
    </p:spTree>
    <p:extLst>
      <p:ext uri="{BB962C8B-B14F-4D97-AF65-F5344CB8AC3E}">
        <p14:creationId xmlns:p14="http://schemas.microsoft.com/office/powerpoint/2010/main" val="3313769377"/>
      </p:ext>
    </p:extLst>
  </p:cSld>
  <p:clrMap bg1="dk1" tx1="lt1" bg2="dk2" tx2="lt2" accent1="accent1" accent2="accent2" accent3="accent3" accent4="accent4" accent5="accent5" accent6="accent6" hlink="hlink" folHlink="folHlink"/>
  <p:sldLayoutIdLst>
    <p:sldLayoutId id="2147484038" r:id="rId1"/>
    <p:sldLayoutId id="2147484039" r:id="rId2"/>
    <p:sldLayoutId id="2147484040" r:id="rId3"/>
    <p:sldLayoutId id="2147484041" r:id="rId4"/>
    <p:sldLayoutId id="2147484042" r:id="rId5"/>
    <p:sldLayoutId id="2147484043" r:id="rId6"/>
    <p:sldLayoutId id="2147484044" r:id="rId7"/>
    <p:sldLayoutId id="2147484045" r:id="rId8"/>
    <p:sldLayoutId id="2147484046" r:id="rId9"/>
    <p:sldLayoutId id="2147484047" r:id="rId10"/>
    <p:sldLayoutId id="2147484048" r:id="rId11"/>
    <p:sldLayoutId id="2147484049" r:id="rId12"/>
  </p:sldLayoutIdLst>
  <p:hf sldNum="0" hdr="0" ftr="0" dt="0"/>
  <p:txStyles>
    <p:titleStyle>
      <a:lvl1pPr algn="l" defTabSz="914400" rtl="0" eaLnBrk="1" latinLnBrk="0" hangingPunct="1">
        <a:spcBef>
          <a:spcPct val="0"/>
        </a:spcBef>
        <a:buNone/>
        <a:defRPr sz="4900" kern="1200">
          <a:solidFill>
            <a:schemeClr val="tx1"/>
          </a:solidFill>
          <a:effectLst>
            <a:outerShdw blurRad="38100" dist="38100" dir="2700000" algn="tl">
              <a:srgbClr val="000000">
                <a:alpha val="43137"/>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74320" indent="-256032" algn="l" defTabSz="914400" rtl="0" eaLnBrk="1" latinLnBrk="0" hangingPunct="1">
        <a:spcBef>
          <a:spcPct val="20000"/>
        </a:spcBef>
        <a:spcAft>
          <a:spcPts val="0"/>
        </a:spcAft>
        <a:buSzPct val="60000"/>
        <a:buFont typeface="Wingdings" pitchFamily="2" charset="2"/>
        <a:buChar char=""/>
        <a:defRPr sz="2100" kern="1200">
          <a:solidFill>
            <a:schemeClr val="tx1"/>
          </a:solidFill>
          <a:effectLst>
            <a:outerShdw blurRad="38100" dist="38100" dir="2700000" algn="tl">
              <a:srgbClr val="000000">
                <a:alpha val="43137"/>
              </a:srgbClr>
            </a:outerShdw>
          </a:effectLst>
          <a:latin typeface="+mn-lt"/>
          <a:ea typeface="+mn-ea"/>
          <a:cs typeface="+mn-cs"/>
        </a:defRPr>
      </a:lvl1pPr>
      <a:lvl2pPr marL="640080" indent="-256032" algn="l" defTabSz="914400" rtl="0" eaLnBrk="1" latinLnBrk="0" hangingPunct="1">
        <a:spcBef>
          <a:spcPct val="20000"/>
        </a:spcBef>
        <a:buSzPct val="60000"/>
        <a:buFont typeface="Wingdings" pitchFamily="2" charset="2"/>
        <a:buChar char=""/>
        <a:defRPr sz="1900" kern="1200">
          <a:solidFill>
            <a:schemeClr val="tx1"/>
          </a:solidFill>
          <a:effectLst>
            <a:outerShdw blurRad="38100" dist="38100" dir="2700000" algn="tl">
              <a:srgbClr val="000000">
                <a:alpha val="43137"/>
              </a:srgbClr>
            </a:outerShdw>
          </a:effectLst>
          <a:latin typeface="+mn-lt"/>
          <a:ea typeface="+mn-ea"/>
          <a:cs typeface="+mn-cs"/>
        </a:defRPr>
      </a:lvl2pPr>
      <a:lvl3pPr marL="1005840" indent="-256032" algn="l" defTabSz="914400" rtl="0" eaLnBrk="1" latinLnBrk="0" hangingPunct="1">
        <a:spcBef>
          <a:spcPct val="20000"/>
        </a:spcBef>
        <a:buSzPct val="60000"/>
        <a:buFont typeface="Wingdings" pitchFamily="2" charset="2"/>
        <a:buChar char=""/>
        <a:defRPr sz="1700" kern="1200">
          <a:solidFill>
            <a:schemeClr val="tx1"/>
          </a:solidFill>
          <a:effectLst>
            <a:outerShdw blurRad="38100" dist="38100" dir="2700000" algn="tl">
              <a:srgbClr val="000000">
                <a:alpha val="43137"/>
              </a:srgbClr>
            </a:outerShdw>
          </a:effectLst>
          <a:latin typeface="+mn-lt"/>
          <a:ea typeface="+mn-ea"/>
          <a:cs typeface="+mn-cs"/>
        </a:defRPr>
      </a:lvl3pPr>
      <a:lvl4pPr marL="1371600" indent="-256032" algn="l" defTabSz="914400" rtl="0" eaLnBrk="1" latinLnBrk="0" hangingPunct="1">
        <a:spcBef>
          <a:spcPct val="20000"/>
        </a:spcBef>
        <a:buSzPct val="60000"/>
        <a:buFont typeface="Wingdings" pitchFamily="2" charset="2"/>
        <a:buChar char=""/>
        <a:defRPr sz="1600" kern="1200">
          <a:solidFill>
            <a:schemeClr val="tx1"/>
          </a:solidFill>
          <a:effectLst>
            <a:outerShdw blurRad="38100" dist="38100" dir="2700000" algn="tl">
              <a:srgbClr val="000000">
                <a:alpha val="43137"/>
              </a:srgbClr>
            </a:outerShdw>
          </a:effectLst>
          <a:latin typeface="+mn-lt"/>
          <a:ea typeface="+mn-ea"/>
          <a:cs typeface="+mn-cs"/>
        </a:defRPr>
      </a:lvl4pPr>
      <a:lvl5pPr marL="1645920" indent="-256032" algn="l" defTabSz="914400" rtl="0" eaLnBrk="1" latinLnBrk="0" hangingPunct="1">
        <a:spcBef>
          <a:spcPct val="20000"/>
        </a:spcBef>
        <a:buSzPct val="60000"/>
        <a:buFont typeface="Wingdings" pitchFamily="2" charset="2"/>
        <a:buChar char=""/>
        <a:defRPr sz="1500" kern="1200">
          <a:solidFill>
            <a:schemeClr val="tx1"/>
          </a:solidFill>
          <a:effectLst>
            <a:outerShdw blurRad="38100" dist="38100" dir="2700000" algn="tl">
              <a:srgbClr val="000000">
                <a:alpha val="43137"/>
              </a:srgbClr>
            </a:outerShdw>
          </a:effectLst>
          <a:latin typeface="+mn-lt"/>
          <a:ea typeface="+mn-ea"/>
          <a:cs typeface="+mn-cs"/>
        </a:defRPr>
      </a:lvl5pPr>
      <a:lvl6pPr marL="1965960" indent="-256032" algn="l" defTabSz="914400" rtl="0" eaLnBrk="1" latinLnBrk="0" hangingPunct="1">
        <a:spcBef>
          <a:spcPct val="20000"/>
        </a:spcBef>
        <a:buSzPct val="60000"/>
        <a:buFont typeface="Wingdings" pitchFamily="2" charset="2"/>
        <a:buChar char=""/>
        <a:defRPr sz="1400" kern="1200">
          <a:solidFill>
            <a:schemeClr val="tx1"/>
          </a:solidFill>
          <a:effectLst>
            <a:outerShdw blurRad="38100" dist="38100" dir="2700000" algn="ctr" rotWithShape="0">
              <a:srgbClr val="000000">
                <a:alpha val="43000"/>
              </a:srgbClr>
            </a:outerShdw>
          </a:effectLst>
          <a:latin typeface="+mn-lt"/>
          <a:ea typeface="+mn-ea"/>
          <a:cs typeface="+mn-cs"/>
        </a:defRPr>
      </a:lvl6pPr>
      <a:lvl7pPr marL="2240280" indent="-256032" algn="l" defTabSz="914400" rtl="0" eaLnBrk="1" latinLnBrk="0" hangingPunct="1">
        <a:spcBef>
          <a:spcPct val="20000"/>
        </a:spcBef>
        <a:buSzPct val="60000"/>
        <a:buFont typeface="Wingdings" pitchFamily="2" charset="2"/>
        <a:buChar char=""/>
        <a:defRPr sz="1400" kern="1200">
          <a:solidFill>
            <a:schemeClr val="tx1"/>
          </a:solidFill>
          <a:effectLst>
            <a:outerShdw blurRad="38100" dist="38100" dir="2700000" algn="ctr" rotWithShape="0">
              <a:srgbClr val="000000">
                <a:alpha val="43000"/>
              </a:srgbClr>
            </a:outerShdw>
          </a:effectLst>
          <a:latin typeface="+mn-lt"/>
          <a:ea typeface="+mn-ea"/>
          <a:cs typeface="+mn-cs"/>
        </a:defRPr>
      </a:lvl7pPr>
      <a:lvl8pPr marL="2514600" indent="-256032" algn="l" defTabSz="914400" rtl="0" eaLnBrk="1" latinLnBrk="0" hangingPunct="1">
        <a:spcBef>
          <a:spcPct val="20000"/>
        </a:spcBef>
        <a:buSzPct val="60000"/>
        <a:buFont typeface="Wingdings" pitchFamily="2" charset="2"/>
        <a:buChar char=""/>
        <a:defRPr sz="1400" kern="1200">
          <a:solidFill>
            <a:schemeClr val="tx1"/>
          </a:solidFill>
          <a:effectLst>
            <a:outerShdw blurRad="38100" dist="38100" dir="2700000" algn="ctr" rotWithShape="0">
              <a:srgbClr val="000000">
                <a:alpha val="43000"/>
              </a:srgbClr>
            </a:outerShdw>
          </a:effectLst>
          <a:latin typeface="+mn-lt"/>
          <a:ea typeface="+mn-ea"/>
          <a:cs typeface="+mn-cs"/>
        </a:defRPr>
      </a:lvl8pPr>
      <a:lvl9pPr marL="2834640" indent="-256032" algn="l" defTabSz="914400" rtl="0" eaLnBrk="1" latinLnBrk="0" hangingPunct="1">
        <a:spcBef>
          <a:spcPct val="20000"/>
        </a:spcBef>
        <a:buSzPct val="60000"/>
        <a:buFont typeface="Wingdings" pitchFamily="2" charset="2"/>
        <a:buChar char=""/>
        <a:defRPr sz="1400" kern="1200">
          <a:solidFill>
            <a:schemeClr val="tx1"/>
          </a:solidFill>
          <a:effectLst>
            <a:outerShdw blurRad="38100" dist="38100" dir="2700000" algn="ctr" rotWithShape="0">
              <a:srgbClr val="000000">
                <a:alpha val="43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1" Type="http://schemas.openxmlformats.org/officeDocument/2006/relationships/image" Target="../media/image25.png"/><Relationship Id="rId12" Type="http://schemas.openxmlformats.org/officeDocument/2006/relationships/image" Target="../media/image26.png"/><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19.png"/><Relationship Id="rId6" Type="http://schemas.openxmlformats.org/officeDocument/2006/relationships/image" Target="../media/image20.png"/><Relationship Id="rId7" Type="http://schemas.openxmlformats.org/officeDocument/2006/relationships/image" Target="../media/image21.png"/><Relationship Id="rId8" Type="http://schemas.openxmlformats.org/officeDocument/2006/relationships/image" Target="../media/image22.png"/><Relationship Id="rId9" Type="http://schemas.openxmlformats.org/officeDocument/2006/relationships/image" Target="../media/image23.png"/><Relationship Id="rId10" Type="http://schemas.openxmlformats.org/officeDocument/2006/relationships/image" Target="../media/image2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7.png"/></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30.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2.pn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33.pn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3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5.png"/><Relationship Id="rId7" Type="http://schemas.openxmlformats.org/officeDocument/2006/relationships/image" Target="../media/image6.png"/><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3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31.xml.rels><?xml version="1.0" encoding="UTF-8" standalone="yes"?>
<Relationships xmlns="http://schemas.openxmlformats.org/package/2006/relationships"><Relationship Id="rId11" Type="http://schemas.openxmlformats.org/officeDocument/2006/relationships/hyperlink" Target="http://en.wikipedia.org/wiki/Cross_Industry_Standard_Process_for_Data_Mining%23cite_note-AzevedoSantos-7" TargetMode="External"/><Relationship Id="rId12" Type="http://schemas.openxmlformats.org/officeDocument/2006/relationships/hyperlink" Target="http://en.wikipedia.org/wiki/Cross_Industry_Standard_Process_for_Data_Mining%23cite_note-Harper06-8" TargetMode="External"/><Relationship Id="rId13" Type="http://schemas.openxmlformats.org/officeDocument/2006/relationships/image" Target="../media/image36.png"/><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hyperlink" Target="http://en.wikipedia.org/wiki/Cross_Industry_Standard_Process_for_Data_Mining%23cite_note-Shearer00-1" TargetMode="External"/><Relationship Id="rId4" Type="http://schemas.openxmlformats.org/officeDocument/2006/relationships/hyperlink" Target="http://en.wikipedia.org/wiki/Data_mining" TargetMode="External"/><Relationship Id="rId5" Type="http://schemas.openxmlformats.org/officeDocument/2006/relationships/hyperlink" Target="http://en.wikipedia.org/wiki/Cross_Industry_Standard_Process_for_Data_Mining%23cite_note-KDnug2002-2" TargetMode="External"/><Relationship Id="rId6" Type="http://schemas.openxmlformats.org/officeDocument/2006/relationships/hyperlink" Target="http://en.wikipedia.org/wiki/Cross_Industry_Standard_Process_for_Data_Mining%23cite_note-KDnug2004-3" TargetMode="External"/><Relationship Id="rId7" Type="http://schemas.openxmlformats.org/officeDocument/2006/relationships/hyperlink" Target="http://en.wikipedia.org/wiki/Cross_Industry_Standard_Process_for_Data_Mining%23cite_note-KDnug2007-4" TargetMode="External"/><Relationship Id="rId8" Type="http://schemas.openxmlformats.org/officeDocument/2006/relationships/hyperlink" Target="http://en.wikipedia.org/wiki/SEMMA" TargetMode="External"/><Relationship Id="rId9" Type="http://schemas.openxmlformats.org/officeDocument/2006/relationships/hyperlink" Target="http://en.wikipedia.org/wiki/Cross_Industry_Standard_Process_for_Data_Mining%23cite_note-Marban-5" TargetMode="External"/><Relationship Id="rId10" Type="http://schemas.openxmlformats.org/officeDocument/2006/relationships/hyperlink" Target="http://en.wikipedia.org/wiki/Cross_Industry_Standard_Process_for_Data_Mining%23cite_note-kurgan-6"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37.jpe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4.xml.rels><?xml version="1.0" encoding="UTF-8" standalone="yes"?>
<Relationships xmlns="http://schemas.openxmlformats.org/package/2006/relationships"><Relationship Id="rId3" Type="http://schemas.openxmlformats.org/officeDocument/2006/relationships/hyperlink" Target="http://www.businessintelligence.info/dss/ejemplo-data-mining-panales-y-cerveza.html" TargetMode="External"/><Relationship Id="rId4" Type="http://schemas.openxmlformats.org/officeDocument/2006/relationships/hyperlink" Target="http://en.wikipedia.org/wiki/K-means_algorithm" TargetMode="External"/><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5.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6.xml.rels><?xml version="1.0" encoding="UTF-8" standalone="yes"?>
<Relationships xmlns="http://schemas.openxmlformats.org/package/2006/relationships"><Relationship Id="rId3" Type="http://schemas.openxmlformats.org/officeDocument/2006/relationships/image" Target="../media/image38.jpeg"/><Relationship Id="rId4" Type="http://schemas.openxmlformats.org/officeDocument/2006/relationships/comments" Target="../comments/comment1.xml"/><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7.xml.rels><?xml version="1.0" encoding="UTF-8" standalone="yes"?>
<Relationships xmlns="http://schemas.openxmlformats.org/package/2006/relationships"><Relationship Id="rId3" Type="http://schemas.openxmlformats.org/officeDocument/2006/relationships/image" Target="../media/image39.png"/><Relationship Id="rId4" Type="http://schemas.openxmlformats.org/officeDocument/2006/relationships/comments" Target="../comments/comment2.xml"/><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8.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41.xml.rels><?xml version="1.0" encoding="UTF-8" standalone="yes"?>
<Relationships xmlns="http://schemas.openxmlformats.org/package/2006/relationships"><Relationship Id="rId3" Type="http://schemas.openxmlformats.org/officeDocument/2006/relationships/diagramData" Target="../diagrams/data2.xml"/><Relationship Id="rId4" Type="http://schemas.openxmlformats.org/officeDocument/2006/relationships/diagramLayout" Target="../diagrams/layout2.xml"/><Relationship Id="rId5" Type="http://schemas.openxmlformats.org/officeDocument/2006/relationships/diagramQuickStyle" Target="../diagrams/quickStyle2.xml"/><Relationship Id="rId6" Type="http://schemas.openxmlformats.org/officeDocument/2006/relationships/diagramColors" Target="../diagrams/colors2.xml"/><Relationship Id="rId7" Type="http://schemas.microsoft.com/office/2007/relationships/diagramDrawing" Target="../diagrams/drawing2.xml"/><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4.xml.rels><?xml version="1.0" encoding="UTF-8" standalone="yes"?>
<Relationships xmlns="http://schemas.openxmlformats.org/package/2006/relationships"><Relationship Id="rId3" Type="http://schemas.openxmlformats.org/officeDocument/2006/relationships/chart" Target="../charts/chart2.xml"/><Relationship Id="rId4" Type="http://schemas.openxmlformats.org/officeDocument/2006/relationships/chart" Target="../charts/chart3.xml"/><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5.xml.rels><?xml version="1.0" encoding="UTF-8" standalone="yes"?>
<Relationships xmlns="http://schemas.openxmlformats.org/package/2006/relationships"><Relationship Id="rId3" Type="http://schemas.openxmlformats.org/officeDocument/2006/relationships/diagramData" Target="../diagrams/data3.xml"/><Relationship Id="rId4" Type="http://schemas.openxmlformats.org/officeDocument/2006/relationships/diagramLayout" Target="../diagrams/layout3.xml"/><Relationship Id="rId5" Type="http://schemas.openxmlformats.org/officeDocument/2006/relationships/diagramQuickStyle" Target="../diagrams/quickStyle3.xml"/><Relationship Id="rId6" Type="http://schemas.openxmlformats.org/officeDocument/2006/relationships/diagramColors" Target="../diagrams/colors3.xml"/><Relationship Id="rId7" Type="http://schemas.microsoft.com/office/2007/relationships/diagramDrawing" Target="../diagrams/drawing3.xml"/><Relationship Id="rId8" Type="http://schemas.openxmlformats.org/officeDocument/2006/relationships/image" Target="../media/image40.jpeg"/><Relationship Id="rId9" Type="http://schemas.openxmlformats.org/officeDocument/2006/relationships/image" Target="../media/image41.wmf"/><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42.png"/></Relationships>
</file>

<file path=ppt/slides/_rels/slide49.xml.rels><?xml version="1.0" encoding="UTF-8" standalone="yes"?>
<Relationships xmlns="http://schemas.openxmlformats.org/package/2006/relationships"><Relationship Id="rId3" Type="http://schemas.openxmlformats.org/officeDocument/2006/relationships/diagramData" Target="../diagrams/data4.xml"/><Relationship Id="rId4" Type="http://schemas.openxmlformats.org/officeDocument/2006/relationships/diagramLayout" Target="../diagrams/layout4.xml"/><Relationship Id="rId5" Type="http://schemas.openxmlformats.org/officeDocument/2006/relationships/diagramQuickStyle" Target="../diagrams/quickStyle4.xml"/><Relationship Id="rId6" Type="http://schemas.openxmlformats.org/officeDocument/2006/relationships/diagramColors" Target="../diagrams/colors4.xml"/><Relationship Id="rId7" Type="http://schemas.microsoft.com/office/2007/relationships/diagramDrawing" Target="../diagrams/drawing4.xml"/><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43.jpeg"/></Relationships>
</file>

<file path=ppt/slides/_rels/slide52.xml.rels><?xml version="1.0" encoding="UTF-8" standalone="yes"?>
<Relationships xmlns="http://schemas.openxmlformats.org/package/2006/relationships"><Relationship Id="rId3" Type="http://schemas.openxmlformats.org/officeDocument/2006/relationships/image" Target="../media/image44.jpg"/><Relationship Id="rId4" Type="http://schemas.openxmlformats.org/officeDocument/2006/relationships/image" Target="../media/image45.emf"/><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4.xml"/></Relationships>
</file>

<file path=ppt/slides/_rels/slide57.xml.rels><?xml version="1.0" encoding="UTF-8" standalone="yes"?>
<Relationships xmlns="http://schemas.openxmlformats.org/package/2006/relationships"><Relationship Id="rId3" Type="http://schemas.openxmlformats.org/officeDocument/2006/relationships/image" Target="../media/image46.png"/><Relationship Id="rId4" Type="http://schemas.openxmlformats.org/officeDocument/2006/relationships/chart" Target="../charts/chart4.xml"/><Relationship Id="rId5" Type="http://schemas.openxmlformats.org/officeDocument/2006/relationships/chart" Target="../charts/chart5.xml"/><Relationship Id="rId6" Type="http://schemas.openxmlformats.org/officeDocument/2006/relationships/chart" Target="../charts/chart6.xml"/><Relationship Id="rId7" Type="http://schemas.openxmlformats.org/officeDocument/2006/relationships/chart" Target="../charts/chart7.xml"/><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chart" Target="../charts/chart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7.xml"/><Relationship Id="rId3" Type="http://schemas.openxmlformats.org/officeDocument/2006/relationships/image" Target="../media/image47.png"/></Relationships>
</file>

<file path=ppt/slides/_rels/slide6.xml.rels><?xml version="1.0" encoding="UTF-8" standalone="yes"?>
<Relationships xmlns="http://schemas.openxmlformats.org/package/2006/relationships"><Relationship Id="rId3" Type="http://schemas.openxmlformats.org/officeDocument/2006/relationships/image" Target="../media/image10.gif"/><Relationship Id="rId4" Type="http://schemas.openxmlformats.org/officeDocument/2006/relationships/image" Target="../media/image11.jpe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48.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 Id="rId3" Type="http://schemas.openxmlformats.org/officeDocument/2006/relationships/image" Target="../media/image49.jpe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 Id="rId3" Type="http://schemas.openxmlformats.org/officeDocument/2006/relationships/image" Target="../media/image50.jpe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14.png"/><Relationship Id="rId6" Type="http://schemas.microsoft.com/office/2007/relationships/hdphoto" Target="../media/hdphoto1.wdp"/><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8.xml"/></Relationships>
</file>

<file path=ppt/slides/_rels/slide71.xml.rels><?xml version="1.0" encoding="UTF-8" standalone="yes"?>
<Relationships xmlns="http://schemas.openxmlformats.org/package/2006/relationships"><Relationship Id="rId3" Type="http://schemas.openxmlformats.org/officeDocument/2006/relationships/hyperlink" Target="http://www.businessintelligence.info/dss/ejemplo-data-mining-panales-y-cerveza.html" TargetMode="External"/><Relationship Id="rId4" Type="http://schemas.openxmlformats.org/officeDocument/2006/relationships/hyperlink" Target="http://en.wikipedia.org/wiki/K-means_algorithm" TargetMode="External"/><Relationship Id="rId1" Type="http://schemas.openxmlformats.org/officeDocument/2006/relationships/slideLayout" Target="../slideLayouts/slideLayout1.xml"/><Relationship Id="rId2" Type="http://schemas.openxmlformats.org/officeDocument/2006/relationships/notesSlide" Target="../notesSlides/notesSlide69.xml"/></Relationships>
</file>

<file path=ppt/slides/_rels/slide72.xml.rels><?xml version="1.0" encoding="UTF-8" standalone="yes"?>
<Relationships xmlns="http://schemas.openxmlformats.org/package/2006/relationships"><Relationship Id="rId3" Type="http://schemas.openxmlformats.org/officeDocument/2006/relationships/diagramData" Target="../diagrams/data5.xml"/><Relationship Id="rId4" Type="http://schemas.openxmlformats.org/officeDocument/2006/relationships/diagramLayout" Target="../diagrams/layout5.xml"/><Relationship Id="rId5" Type="http://schemas.openxmlformats.org/officeDocument/2006/relationships/diagramQuickStyle" Target="../diagrams/quickStyle5.xml"/><Relationship Id="rId6" Type="http://schemas.openxmlformats.org/officeDocument/2006/relationships/diagramColors" Target="../diagrams/colors5.xml"/><Relationship Id="rId7" Type="http://schemas.microsoft.com/office/2007/relationships/diagramDrawing" Target="../diagrams/drawing5.xml"/><Relationship Id="rId1" Type="http://schemas.openxmlformats.org/officeDocument/2006/relationships/slideLayout" Target="../slideLayouts/slideLayout2.xml"/><Relationship Id="rId2" Type="http://schemas.openxmlformats.org/officeDocument/2006/relationships/notesSlide" Target="../notesSlides/notesSlide70.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s>
</file>

<file path=ppt/slides/_rels/slide75.xml.rels><?xml version="1.0" encoding="UTF-8" standalone="yes"?>
<Relationships xmlns="http://schemas.openxmlformats.org/package/2006/relationships"><Relationship Id="rId3" Type="http://schemas.openxmlformats.org/officeDocument/2006/relationships/image" Target="../media/image51.png"/><Relationship Id="rId4" Type="http://schemas.microsoft.com/office/2007/relationships/hdphoto" Target="../media/hdphoto2.wdp"/><Relationship Id="rId1" Type="http://schemas.openxmlformats.org/officeDocument/2006/relationships/slideLayout" Target="../slideLayouts/slideLayout2.xml"/><Relationship Id="rId2" Type="http://schemas.openxmlformats.org/officeDocument/2006/relationships/notesSlide" Target="../notesSlides/notesSlide73.xml"/></Relationships>
</file>

<file path=ppt/slides/_rels/slide76.xml.rels><?xml version="1.0" encoding="UTF-8" standalone="yes"?>
<Relationships xmlns="http://schemas.openxmlformats.org/package/2006/relationships"><Relationship Id="rId3" Type="http://schemas.openxmlformats.org/officeDocument/2006/relationships/image" Target="../media/image52.png"/><Relationship Id="rId4" Type="http://schemas.openxmlformats.org/officeDocument/2006/relationships/image" Target="../media/image53.png"/><Relationship Id="rId1" Type="http://schemas.openxmlformats.org/officeDocument/2006/relationships/slideLayout" Target="../slideLayouts/slideLayout2.xml"/><Relationship Id="rId2" Type="http://schemas.openxmlformats.org/officeDocument/2006/relationships/notesSlide" Target="../notesSlides/notesSlide74.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s>
</file>

<file path=ppt/slides/_rels/slide78.xml.rels><?xml version="1.0" encoding="UTF-8" standalone="yes"?>
<Relationships xmlns="http://schemas.openxmlformats.org/package/2006/relationships"><Relationship Id="rId3" Type="http://schemas.openxmlformats.org/officeDocument/2006/relationships/image" Target="../media/image54.png"/><Relationship Id="rId4" Type="http://schemas.openxmlformats.org/officeDocument/2006/relationships/image" Target="../media/image55.png"/><Relationship Id="rId1" Type="http://schemas.openxmlformats.org/officeDocument/2006/relationships/slideLayout" Target="../slideLayouts/slideLayout2.xml"/><Relationship Id="rId2" Type="http://schemas.openxmlformats.org/officeDocument/2006/relationships/notesSlide" Target="../notesSlides/notesSlide7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s>
</file>

<file path=ppt/slides/_rels/slide8.xml.rels><?xml version="1.0" encoding="UTF-8" standalone="yes"?>
<Relationships xmlns="http://schemas.openxmlformats.org/package/2006/relationships"><Relationship Id="rId3" Type="http://schemas.openxmlformats.org/officeDocument/2006/relationships/chart" Target="../charts/chart1.xml"/><Relationship Id="rId4" Type="http://schemas.openxmlformats.org/officeDocument/2006/relationships/image" Target="../media/image15.emf"/><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s>
</file>

<file path=ppt/slides/_rels/slide81.xml.rels><?xml version="1.0" encoding="UTF-8" standalone="yes"?>
<Relationships xmlns="http://schemas.openxmlformats.org/package/2006/relationships"><Relationship Id="rId3" Type="http://schemas.openxmlformats.org/officeDocument/2006/relationships/image" Target="../media/image56.png"/><Relationship Id="rId4" Type="http://schemas.microsoft.com/office/2007/relationships/hdphoto" Target="../media/hdphoto3.wdp"/><Relationship Id="rId5" Type="http://schemas.openxmlformats.org/officeDocument/2006/relationships/image" Target="../media/image57.png"/><Relationship Id="rId1" Type="http://schemas.openxmlformats.org/officeDocument/2006/relationships/slideLayout" Target="../slideLayouts/slideLayout2.xml"/><Relationship Id="rId2" Type="http://schemas.openxmlformats.org/officeDocument/2006/relationships/notesSlide" Target="../notesSlides/notesSlide79.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1.xml"/></Relationships>
</file>

<file path=ppt/slides/_rels/slide84.xml.rels><?xml version="1.0" encoding="UTF-8" standalone="yes"?>
<Relationships xmlns="http://schemas.openxmlformats.org/package/2006/relationships"><Relationship Id="rId3" Type="http://schemas.openxmlformats.org/officeDocument/2006/relationships/diagramData" Target="../diagrams/data6.xml"/><Relationship Id="rId4" Type="http://schemas.openxmlformats.org/officeDocument/2006/relationships/diagramLayout" Target="../diagrams/layout6.xml"/><Relationship Id="rId5" Type="http://schemas.openxmlformats.org/officeDocument/2006/relationships/diagramQuickStyle" Target="../diagrams/quickStyle6.xml"/><Relationship Id="rId6" Type="http://schemas.openxmlformats.org/officeDocument/2006/relationships/diagramColors" Target="../diagrams/colors6.xml"/><Relationship Id="rId7" Type="http://schemas.microsoft.com/office/2007/relationships/diagramDrawing" Target="../diagrams/drawing6.xml"/><Relationship Id="rId8" Type="http://schemas.openxmlformats.org/officeDocument/2006/relationships/comments" Target="../comments/comment3.xml"/><Relationship Id="rId1" Type="http://schemas.openxmlformats.org/officeDocument/2006/relationships/slideLayout" Target="../slideLayouts/slideLayout2.xml"/><Relationship Id="rId2" Type="http://schemas.openxmlformats.org/officeDocument/2006/relationships/notesSlide" Target="../notesSlides/notesSlide8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3.xml"/><Relationship Id="rId3" Type="http://schemas.openxmlformats.org/officeDocument/2006/relationships/image" Target="../media/image58.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4.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5.xml"/><Relationship Id="rId3" Type="http://schemas.openxmlformats.org/officeDocument/2006/relationships/image" Target="../media/image59.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6.xml"/><Relationship Id="rId3" Type="http://schemas.openxmlformats.org/officeDocument/2006/relationships/comments" Target="../comments/comment4.xml"/></Relationships>
</file>

<file path=ppt/slides/_rels/slide89.xml.rels><?xml version="1.0" encoding="UTF-8" standalone="yes"?>
<Relationships xmlns="http://schemas.openxmlformats.org/package/2006/relationships"><Relationship Id="rId3" Type="http://schemas.openxmlformats.org/officeDocument/2006/relationships/image" Target="../media/image60.jpeg"/><Relationship Id="rId4" Type="http://schemas.openxmlformats.org/officeDocument/2006/relationships/comments" Target="../comments/comment5.xml"/><Relationship Id="rId1" Type="http://schemas.openxmlformats.org/officeDocument/2006/relationships/slideLayout" Target="../slideLayouts/slideLayout2.xml"/><Relationship Id="rId2" Type="http://schemas.openxmlformats.org/officeDocument/2006/relationships/notesSlide" Target="../notesSlides/notesSlide8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6.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8.xml"/><Relationship Id="rId3" Type="http://schemas.openxmlformats.org/officeDocument/2006/relationships/image" Target="../media/image61.jpe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9.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0.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1.xml"/></Relationships>
</file>

<file path=ppt/slides/_rels/slide94.xml.rels><?xml version="1.0" encoding="UTF-8" standalone="yes"?>
<Relationships xmlns="http://schemas.openxmlformats.org/package/2006/relationships"><Relationship Id="rId3" Type="http://schemas.openxmlformats.org/officeDocument/2006/relationships/image" Target="../media/image320.png"/><Relationship Id="rId4" Type="http://schemas.openxmlformats.org/officeDocument/2006/relationships/image" Target="../media/image330.png"/><Relationship Id="rId5" Type="http://schemas.openxmlformats.org/officeDocument/2006/relationships/image" Target="../media/image340.png"/><Relationship Id="rId1" Type="http://schemas.openxmlformats.org/officeDocument/2006/relationships/slideLayout" Target="../slideLayouts/slideLayout2.xml"/><Relationship Id="rId2" Type="http://schemas.openxmlformats.org/officeDocument/2006/relationships/notesSlide" Target="../notesSlides/notesSlide92.xml"/></Relationships>
</file>

<file path=ppt/slides/_rels/slide95.xml.rels><?xml version="1.0" encoding="UTF-8" standalone="yes"?>
<Relationships xmlns="http://schemas.openxmlformats.org/package/2006/relationships"><Relationship Id="rId11" Type="http://schemas.openxmlformats.org/officeDocument/2006/relationships/image" Target="../media/image43.png"/><Relationship Id="rId12" Type="http://schemas.openxmlformats.org/officeDocument/2006/relationships/image" Target="../media/image44.png"/><Relationship Id="rId13" Type="http://schemas.openxmlformats.org/officeDocument/2006/relationships/image" Target="../media/image45.png"/><Relationship Id="rId14" Type="http://schemas.openxmlformats.org/officeDocument/2006/relationships/image" Target="../media/image460.png"/><Relationship Id="rId1" Type="http://schemas.openxmlformats.org/officeDocument/2006/relationships/slideLayout" Target="../slideLayouts/slideLayout2.xml"/><Relationship Id="rId2" Type="http://schemas.openxmlformats.org/officeDocument/2006/relationships/notesSlide" Target="../notesSlides/notesSlide93.xml"/><Relationship Id="rId3" Type="http://schemas.openxmlformats.org/officeDocument/2006/relationships/image" Target="../media/image350.png"/><Relationship Id="rId4" Type="http://schemas.openxmlformats.org/officeDocument/2006/relationships/image" Target="../media/image360.png"/><Relationship Id="rId5" Type="http://schemas.openxmlformats.org/officeDocument/2006/relationships/image" Target="../media/image37.png"/><Relationship Id="rId6" Type="http://schemas.openxmlformats.org/officeDocument/2006/relationships/image" Target="../media/image38.png"/><Relationship Id="rId7" Type="http://schemas.openxmlformats.org/officeDocument/2006/relationships/image" Target="../media/image390.png"/><Relationship Id="rId8" Type="http://schemas.openxmlformats.org/officeDocument/2006/relationships/image" Target="../media/image40.png"/><Relationship Id="rId9" Type="http://schemas.openxmlformats.org/officeDocument/2006/relationships/image" Target="../media/image41.png"/><Relationship Id="rId10" Type="http://schemas.openxmlformats.org/officeDocument/2006/relationships/image" Target="../media/image420.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4.xml"/></Relationships>
</file>

<file path=ppt/slides/_rels/slide97.xml.rels><?xml version="1.0" encoding="UTF-8" standalone="yes"?>
<Relationships xmlns="http://schemas.openxmlformats.org/package/2006/relationships"><Relationship Id="rId3" Type="http://schemas.openxmlformats.org/officeDocument/2006/relationships/diagramData" Target="../diagrams/data7.xml"/><Relationship Id="rId4" Type="http://schemas.openxmlformats.org/officeDocument/2006/relationships/diagramLayout" Target="../diagrams/layout7.xml"/><Relationship Id="rId5" Type="http://schemas.openxmlformats.org/officeDocument/2006/relationships/diagramQuickStyle" Target="../diagrams/quickStyle7.xml"/><Relationship Id="rId6" Type="http://schemas.openxmlformats.org/officeDocument/2006/relationships/diagramColors" Target="../diagrams/colors7.xml"/><Relationship Id="rId7" Type="http://schemas.microsoft.com/office/2007/relationships/diagramDrawing" Target="../diagrams/drawing7.xml"/><Relationship Id="rId1" Type="http://schemas.openxmlformats.org/officeDocument/2006/relationships/slideLayout" Target="../slideLayouts/slideLayout2.xml"/><Relationship Id="rId2" Type="http://schemas.openxmlformats.org/officeDocument/2006/relationships/notesSlide" Target="../notesSlides/notesSlide95.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77240" y="845978"/>
            <a:ext cx="7543800" cy="2152650"/>
          </a:xfrm>
        </p:spPr>
        <p:txBody>
          <a:bodyPr>
            <a:noAutofit/>
          </a:bodyPr>
          <a:lstStyle/>
          <a:p>
            <a:r>
              <a:rPr lang="en-US" sz="4400" dirty="0" smtClean="0"/>
              <a:t>Introduction to Data Analysis with R and Python</a:t>
            </a:r>
            <a:r>
              <a:rPr lang="en-US" sz="4000" dirty="0" smtClean="0"/>
              <a:t/>
            </a:r>
            <a:br>
              <a:rPr lang="en-US" sz="4000" dirty="0" smtClean="0"/>
            </a:br>
            <a:r>
              <a:rPr lang="en-US" sz="2200" i="1" dirty="0" smtClean="0"/>
              <a:t>Statistical Tools for Data Mining and Analytics</a:t>
            </a:r>
            <a:endParaRPr lang="en-US" sz="2200" i="1" dirty="0"/>
          </a:p>
        </p:txBody>
      </p:sp>
      <p:sp>
        <p:nvSpPr>
          <p:cNvPr id="3" name="Subtitle 2"/>
          <p:cNvSpPr>
            <a:spLocks noGrp="1"/>
          </p:cNvSpPr>
          <p:nvPr>
            <p:ph type="subTitle" idx="1"/>
          </p:nvPr>
        </p:nvSpPr>
        <p:spPr/>
        <p:txBody>
          <a:bodyPr>
            <a:normAutofit fontScale="92500" lnSpcReduction="10000"/>
          </a:bodyPr>
          <a:lstStyle/>
          <a:p>
            <a:r>
              <a:rPr lang="en-US" smtClean="0"/>
              <a:t>David Ryan</a:t>
            </a:r>
          </a:p>
          <a:p>
            <a:r>
              <a:rPr lang="en-US" smtClean="0"/>
              <a:t>February 12, 2015</a:t>
            </a:r>
            <a:endParaRPr lang="en-US" dirty="0"/>
          </a:p>
        </p:txBody>
      </p:sp>
    </p:spTree>
    <p:extLst>
      <p:ext uri="{BB962C8B-B14F-4D97-AF65-F5344CB8AC3E}">
        <p14:creationId xmlns:p14="http://schemas.microsoft.com/office/powerpoint/2010/main" val="3063718936"/>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34018" y="228601"/>
            <a:ext cx="7543800" cy="914400"/>
          </a:xfrm>
        </p:spPr>
        <p:txBody>
          <a:bodyPr/>
          <a:lstStyle/>
          <a:p>
            <a:r>
              <a:rPr lang="en-US" dirty="0" smtClean="0"/>
              <a:t>Statistical Software</a:t>
            </a:r>
            <a:endParaRPr lang="en-US" dirty="0"/>
          </a:p>
        </p:txBody>
      </p:sp>
      <p:pic>
        <p:nvPicPr>
          <p:cNvPr id="5" name="Picture 4"/>
          <p:cNvPicPr>
            <a:picLocks noChangeAspect="1"/>
          </p:cNvPicPr>
          <p:nvPr/>
        </p:nvPicPr>
        <p:blipFill>
          <a:blip r:embed="rId3"/>
          <a:stretch>
            <a:fillRect/>
          </a:stretch>
        </p:blipFill>
        <p:spPr>
          <a:xfrm>
            <a:off x="6754510" y="5174725"/>
            <a:ext cx="1740460" cy="1322749"/>
          </a:xfrm>
          <a:prstGeom prst="rect">
            <a:avLst/>
          </a:prstGeom>
        </p:spPr>
      </p:pic>
      <p:pic>
        <p:nvPicPr>
          <p:cNvPr id="7" name="Picture 6"/>
          <p:cNvPicPr>
            <a:picLocks noChangeAspect="1"/>
          </p:cNvPicPr>
          <p:nvPr/>
        </p:nvPicPr>
        <p:blipFill>
          <a:blip r:embed="rId4"/>
          <a:stretch>
            <a:fillRect/>
          </a:stretch>
        </p:blipFill>
        <p:spPr>
          <a:xfrm>
            <a:off x="663746" y="5675529"/>
            <a:ext cx="2446867" cy="821945"/>
          </a:xfrm>
          <a:prstGeom prst="rect">
            <a:avLst/>
          </a:prstGeom>
        </p:spPr>
      </p:pic>
      <p:pic>
        <p:nvPicPr>
          <p:cNvPr id="8" name="Picture 7"/>
          <p:cNvPicPr>
            <a:picLocks noChangeAspect="1"/>
          </p:cNvPicPr>
          <p:nvPr/>
        </p:nvPicPr>
        <p:blipFill>
          <a:blip r:embed="rId5"/>
          <a:stretch>
            <a:fillRect/>
          </a:stretch>
        </p:blipFill>
        <p:spPr>
          <a:xfrm>
            <a:off x="649031" y="2943757"/>
            <a:ext cx="2154766" cy="861906"/>
          </a:xfrm>
          <a:prstGeom prst="rect">
            <a:avLst/>
          </a:prstGeom>
        </p:spPr>
      </p:pic>
      <p:pic>
        <p:nvPicPr>
          <p:cNvPr id="9" name="Picture 8"/>
          <p:cNvPicPr>
            <a:picLocks noChangeAspect="1"/>
          </p:cNvPicPr>
          <p:nvPr/>
        </p:nvPicPr>
        <p:blipFill>
          <a:blip r:embed="rId6"/>
          <a:stretch>
            <a:fillRect/>
          </a:stretch>
        </p:blipFill>
        <p:spPr>
          <a:xfrm>
            <a:off x="6259770" y="3658397"/>
            <a:ext cx="2235200" cy="812800"/>
          </a:xfrm>
          <a:prstGeom prst="rect">
            <a:avLst/>
          </a:prstGeom>
        </p:spPr>
      </p:pic>
      <p:pic>
        <p:nvPicPr>
          <p:cNvPr id="10" name="Picture 9"/>
          <p:cNvPicPr>
            <a:picLocks noChangeAspect="1"/>
          </p:cNvPicPr>
          <p:nvPr/>
        </p:nvPicPr>
        <p:blipFill>
          <a:blip r:embed="rId7"/>
          <a:stretch>
            <a:fillRect/>
          </a:stretch>
        </p:blipFill>
        <p:spPr>
          <a:xfrm>
            <a:off x="663746" y="1143002"/>
            <a:ext cx="2819400" cy="1219200"/>
          </a:xfrm>
          <a:prstGeom prst="rect">
            <a:avLst/>
          </a:prstGeom>
        </p:spPr>
      </p:pic>
      <p:pic>
        <p:nvPicPr>
          <p:cNvPr id="11" name="Picture 10"/>
          <p:cNvPicPr>
            <a:picLocks noChangeAspect="1"/>
          </p:cNvPicPr>
          <p:nvPr/>
        </p:nvPicPr>
        <p:blipFill>
          <a:blip r:embed="rId8"/>
          <a:stretch>
            <a:fillRect/>
          </a:stretch>
        </p:blipFill>
        <p:spPr>
          <a:xfrm>
            <a:off x="6683104" y="1143002"/>
            <a:ext cx="1811866" cy="1811866"/>
          </a:xfrm>
          <a:prstGeom prst="rect">
            <a:avLst/>
          </a:prstGeom>
        </p:spPr>
      </p:pic>
      <p:pic>
        <p:nvPicPr>
          <p:cNvPr id="12" name="Picture 11"/>
          <p:cNvPicPr>
            <a:picLocks noChangeAspect="1"/>
          </p:cNvPicPr>
          <p:nvPr/>
        </p:nvPicPr>
        <p:blipFill>
          <a:blip r:embed="rId9"/>
          <a:stretch>
            <a:fillRect/>
          </a:stretch>
        </p:blipFill>
        <p:spPr>
          <a:xfrm>
            <a:off x="3127553" y="3281269"/>
            <a:ext cx="2878666" cy="775890"/>
          </a:xfrm>
          <a:prstGeom prst="rect">
            <a:avLst/>
          </a:prstGeom>
        </p:spPr>
      </p:pic>
      <p:pic>
        <p:nvPicPr>
          <p:cNvPr id="13" name="Picture 12"/>
          <p:cNvPicPr>
            <a:picLocks noChangeAspect="1"/>
          </p:cNvPicPr>
          <p:nvPr/>
        </p:nvPicPr>
        <p:blipFill>
          <a:blip r:embed="rId10"/>
          <a:stretch>
            <a:fillRect/>
          </a:stretch>
        </p:blipFill>
        <p:spPr>
          <a:xfrm>
            <a:off x="3972001" y="4727941"/>
            <a:ext cx="1786797" cy="1769533"/>
          </a:xfrm>
          <a:prstGeom prst="rect">
            <a:avLst/>
          </a:prstGeom>
        </p:spPr>
      </p:pic>
      <p:pic>
        <p:nvPicPr>
          <p:cNvPr id="14" name="Picture 13"/>
          <p:cNvPicPr>
            <a:picLocks noChangeAspect="1"/>
          </p:cNvPicPr>
          <p:nvPr/>
        </p:nvPicPr>
        <p:blipFill>
          <a:blip r:embed="rId11"/>
          <a:stretch>
            <a:fillRect/>
          </a:stretch>
        </p:blipFill>
        <p:spPr>
          <a:xfrm>
            <a:off x="649031" y="4387218"/>
            <a:ext cx="2243667" cy="706755"/>
          </a:xfrm>
          <a:prstGeom prst="rect">
            <a:avLst/>
          </a:prstGeom>
        </p:spPr>
      </p:pic>
      <p:pic>
        <p:nvPicPr>
          <p:cNvPr id="15" name="Picture 14"/>
          <p:cNvPicPr>
            <a:picLocks noChangeAspect="1"/>
          </p:cNvPicPr>
          <p:nvPr/>
        </p:nvPicPr>
        <p:blipFill>
          <a:blip r:embed="rId12"/>
          <a:stretch>
            <a:fillRect/>
          </a:stretch>
        </p:blipFill>
        <p:spPr>
          <a:xfrm>
            <a:off x="3957286" y="1143002"/>
            <a:ext cx="1984527" cy="1467486"/>
          </a:xfrm>
          <a:prstGeom prst="rect">
            <a:avLst/>
          </a:prstGeom>
        </p:spPr>
      </p:pic>
    </p:spTree>
    <p:extLst>
      <p:ext uri="{BB962C8B-B14F-4D97-AF65-F5344CB8AC3E}">
        <p14:creationId xmlns:p14="http://schemas.microsoft.com/office/powerpoint/2010/main" val="195952901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2000" fill="hold"/>
                                        <p:tgtEl>
                                          <p:spTgt spid="5"/>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34018" y="1337990"/>
            <a:ext cx="8169408" cy="4760553"/>
          </a:xfrm>
        </p:spPr>
        <p:txBody>
          <a:bodyPr/>
          <a:lstStyle/>
          <a:p>
            <a:pPr>
              <a:buFont typeface="Wingdings" charset="2"/>
              <a:buChar char="v"/>
            </a:pPr>
            <a:r>
              <a:rPr lang="en-US" dirty="0" smtClean="0"/>
              <a:t>FREE statistics and graphics environment!</a:t>
            </a:r>
          </a:p>
          <a:p>
            <a:pPr>
              <a:buFont typeface="Wingdings" charset="2"/>
              <a:buChar char="v"/>
            </a:pPr>
            <a:endParaRPr lang="en-US" dirty="0" smtClean="0"/>
          </a:p>
          <a:p>
            <a:pPr>
              <a:buFont typeface="Wingdings" charset="2"/>
              <a:buChar char="v"/>
            </a:pPr>
            <a:r>
              <a:rPr lang="en-US" dirty="0" smtClean="0"/>
              <a:t>Interactive</a:t>
            </a:r>
          </a:p>
          <a:p>
            <a:pPr>
              <a:buFont typeface="Wingdings" charset="2"/>
              <a:buChar char="v"/>
            </a:pPr>
            <a:endParaRPr lang="en-US" dirty="0" smtClean="0"/>
          </a:p>
          <a:p>
            <a:pPr>
              <a:buFont typeface="Wingdings" charset="2"/>
              <a:buChar char="v"/>
            </a:pPr>
            <a:r>
              <a:rPr lang="en-US" dirty="0" smtClean="0"/>
              <a:t>High-level programming language</a:t>
            </a:r>
          </a:p>
          <a:p>
            <a:pPr>
              <a:buFont typeface="Wingdings" charset="2"/>
              <a:buChar char="v"/>
            </a:pPr>
            <a:endParaRPr lang="en-US" dirty="0" smtClean="0"/>
          </a:p>
          <a:p>
            <a:pPr>
              <a:buFont typeface="Wingdings" charset="2"/>
              <a:buChar char="v"/>
            </a:pPr>
            <a:r>
              <a:rPr lang="en-US" dirty="0" smtClean="0"/>
              <a:t>Allows for rapid development!</a:t>
            </a:r>
          </a:p>
          <a:p>
            <a:endParaRPr lang="en-US" dirty="0"/>
          </a:p>
        </p:txBody>
      </p:sp>
      <p:sp>
        <p:nvSpPr>
          <p:cNvPr id="3" name="Title 2"/>
          <p:cNvSpPr>
            <a:spLocks noGrp="1"/>
          </p:cNvSpPr>
          <p:nvPr>
            <p:ph type="title"/>
          </p:nvPr>
        </p:nvSpPr>
        <p:spPr>
          <a:xfrm>
            <a:off x="434018" y="228601"/>
            <a:ext cx="7543800" cy="914400"/>
          </a:xfrm>
        </p:spPr>
        <p:txBody>
          <a:bodyPr/>
          <a:lstStyle/>
          <a:p>
            <a:r>
              <a:rPr lang="en-US" dirty="0" smtClean="0"/>
              <a:t>What is R?</a:t>
            </a:r>
            <a:endParaRPr lang="en-US" dirty="0"/>
          </a:p>
        </p:txBody>
      </p:sp>
      <p:pic>
        <p:nvPicPr>
          <p:cNvPr id="5" name="Picture 4"/>
          <p:cNvPicPr>
            <a:picLocks noChangeAspect="1"/>
          </p:cNvPicPr>
          <p:nvPr/>
        </p:nvPicPr>
        <p:blipFill>
          <a:blip r:embed="rId3"/>
          <a:stretch>
            <a:fillRect/>
          </a:stretch>
        </p:blipFill>
        <p:spPr>
          <a:xfrm>
            <a:off x="7047487" y="5174725"/>
            <a:ext cx="1740460" cy="1322749"/>
          </a:xfrm>
          <a:prstGeom prst="rect">
            <a:avLst/>
          </a:prstGeom>
        </p:spPr>
      </p:pic>
    </p:spTree>
    <p:extLst>
      <p:ext uri="{BB962C8B-B14F-4D97-AF65-F5344CB8AC3E}">
        <p14:creationId xmlns:p14="http://schemas.microsoft.com/office/powerpoint/2010/main" val="3715766555"/>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34018" y="1337990"/>
            <a:ext cx="4027865" cy="4760553"/>
          </a:xfrm>
        </p:spPr>
        <p:txBody>
          <a:bodyPr/>
          <a:lstStyle/>
          <a:p>
            <a:pPr>
              <a:buFont typeface="Wingdings" charset="2"/>
              <a:buChar char="v"/>
            </a:pPr>
            <a:r>
              <a:rPr lang="en-US" dirty="0" smtClean="0"/>
              <a:t>Downloadable:</a:t>
            </a:r>
          </a:p>
          <a:p>
            <a:pPr marL="18288" indent="0">
              <a:buNone/>
            </a:pPr>
            <a:r>
              <a:rPr lang="en-US" dirty="0"/>
              <a:t>http://</a:t>
            </a:r>
            <a:r>
              <a:rPr lang="en-US" dirty="0" err="1"/>
              <a:t>www.r-project.org</a:t>
            </a:r>
            <a:endParaRPr lang="en-US" dirty="0"/>
          </a:p>
          <a:p>
            <a:pPr marL="18288" indent="0">
              <a:buNone/>
            </a:pPr>
            <a:endParaRPr lang="en-US" dirty="0" smtClean="0"/>
          </a:p>
          <a:p>
            <a:pPr>
              <a:buFont typeface="Wingdings" charset="2"/>
              <a:buChar char="v"/>
            </a:pPr>
            <a:r>
              <a:rPr lang="en-US" dirty="0" smtClean="0"/>
              <a:t>Packages and libraries available</a:t>
            </a:r>
          </a:p>
          <a:p>
            <a:pPr>
              <a:buFont typeface="Wingdings" charset="2"/>
              <a:buChar char="v"/>
            </a:pPr>
            <a:endParaRPr lang="en-US" dirty="0"/>
          </a:p>
          <a:p>
            <a:pPr>
              <a:buFont typeface="Wingdings" charset="2"/>
              <a:buChar char="v"/>
            </a:pPr>
            <a:r>
              <a:rPr lang="en-US" dirty="0" smtClean="0"/>
              <a:t>Shared resources</a:t>
            </a:r>
          </a:p>
        </p:txBody>
      </p:sp>
      <p:sp>
        <p:nvSpPr>
          <p:cNvPr id="3" name="Title 2"/>
          <p:cNvSpPr>
            <a:spLocks noGrp="1"/>
          </p:cNvSpPr>
          <p:nvPr>
            <p:ph type="title"/>
          </p:nvPr>
        </p:nvSpPr>
        <p:spPr>
          <a:xfrm>
            <a:off x="434018" y="228601"/>
            <a:ext cx="7543800" cy="914400"/>
          </a:xfrm>
        </p:spPr>
        <p:txBody>
          <a:bodyPr/>
          <a:lstStyle/>
          <a:p>
            <a:r>
              <a:rPr lang="en-US" dirty="0" smtClean="0"/>
              <a:t>Basics of R</a:t>
            </a:r>
            <a:endParaRPr lang="en-US" dirty="0"/>
          </a:p>
        </p:txBody>
      </p:sp>
      <p:pic>
        <p:nvPicPr>
          <p:cNvPr id="4" name="Picture 3" descr="Screen Shot 2014-09-08 at 6.14.55 PM.png"/>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3832777" y="1337990"/>
            <a:ext cx="5139173" cy="4850037"/>
          </a:xfrm>
          <a:prstGeom prst="rect">
            <a:avLst/>
          </a:prstGeom>
        </p:spPr>
      </p:pic>
    </p:spTree>
    <p:extLst>
      <p:ext uri="{BB962C8B-B14F-4D97-AF65-F5344CB8AC3E}">
        <p14:creationId xmlns:p14="http://schemas.microsoft.com/office/powerpoint/2010/main" val="479348712"/>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Screen Shot 2014-09-08 at 6.38.15 PM.png"/>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0" y="1143000"/>
            <a:ext cx="9144000" cy="5715000"/>
          </a:xfrm>
          <a:prstGeom prst="rect">
            <a:avLst/>
          </a:prstGeom>
        </p:spPr>
      </p:pic>
      <p:sp>
        <p:nvSpPr>
          <p:cNvPr id="3" name="Title 2"/>
          <p:cNvSpPr>
            <a:spLocks noGrp="1"/>
          </p:cNvSpPr>
          <p:nvPr>
            <p:ph type="title"/>
          </p:nvPr>
        </p:nvSpPr>
        <p:spPr>
          <a:xfrm>
            <a:off x="434018" y="228601"/>
            <a:ext cx="7543800" cy="914400"/>
          </a:xfrm>
        </p:spPr>
        <p:txBody>
          <a:bodyPr/>
          <a:lstStyle/>
          <a:p>
            <a:r>
              <a:rPr lang="en-US" dirty="0" smtClean="0"/>
              <a:t>Basics of R</a:t>
            </a:r>
            <a:endParaRPr lang="en-US" dirty="0"/>
          </a:p>
        </p:txBody>
      </p:sp>
      <p:pic>
        <p:nvPicPr>
          <p:cNvPr id="6" name="Picture 5" descr="Screen Shot 2014-09-08 at 6.32.05 PM.png"/>
          <p:cNvPicPr>
            <a:picLocks noChangeAspect="1"/>
          </p:cNvPicPr>
          <p:nvPr/>
        </p:nvPicPr>
        <p:blipFill rotWithShape="1">
          <a:blip r:embed="rId4" cstate="email">
            <a:extLst>
              <a:ext uri="{28A0092B-C50C-407E-A947-70E740481C1C}">
                <a14:useLocalDpi xmlns:a14="http://schemas.microsoft.com/office/drawing/2010/main" val="0"/>
              </a:ext>
            </a:extLst>
          </a:blip>
          <a:srcRect l="36007" t="13741" r="3296" b="3548"/>
          <a:stretch/>
        </p:blipFill>
        <p:spPr>
          <a:xfrm>
            <a:off x="3593807" y="1951869"/>
            <a:ext cx="5550193" cy="4726817"/>
          </a:xfrm>
          <a:prstGeom prst="rect">
            <a:avLst/>
          </a:prstGeom>
        </p:spPr>
      </p:pic>
      <p:pic>
        <p:nvPicPr>
          <p:cNvPr id="7" name="Picture 6" descr="Screen Shot 2014-09-08 at 6.33.17 PM.png"/>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3820081" y="2105111"/>
            <a:ext cx="5082058" cy="4379557"/>
          </a:xfrm>
          <a:prstGeom prst="rect">
            <a:avLst/>
          </a:prstGeom>
        </p:spPr>
      </p:pic>
    </p:spTree>
    <p:extLst>
      <p:ext uri="{BB962C8B-B14F-4D97-AF65-F5344CB8AC3E}">
        <p14:creationId xmlns:p14="http://schemas.microsoft.com/office/powerpoint/2010/main" val="350581523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4-09-08 at 6.08.32 PM.png"/>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0" y="1131558"/>
            <a:ext cx="9144000" cy="5715000"/>
          </a:xfrm>
          <a:prstGeom prst="rect">
            <a:avLst/>
          </a:prstGeom>
        </p:spPr>
      </p:pic>
      <p:pic>
        <p:nvPicPr>
          <p:cNvPr id="6" name="Picture 5"/>
          <p:cNvPicPr>
            <a:picLocks noChangeAspect="1"/>
          </p:cNvPicPr>
          <p:nvPr/>
        </p:nvPicPr>
        <p:blipFill>
          <a:blip r:embed="rId4"/>
          <a:stretch>
            <a:fillRect/>
          </a:stretch>
        </p:blipFill>
        <p:spPr>
          <a:xfrm>
            <a:off x="225273" y="193802"/>
            <a:ext cx="2142957" cy="754321"/>
          </a:xfrm>
          <a:prstGeom prst="rect">
            <a:avLst/>
          </a:prstGeom>
        </p:spPr>
      </p:pic>
    </p:spTree>
    <p:extLst>
      <p:ext uri="{BB962C8B-B14F-4D97-AF65-F5344CB8AC3E}">
        <p14:creationId xmlns:p14="http://schemas.microsoft.com/office/powerpoint/2010/main" val="2271722700"/>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225273" y="193802"/>
            <a:ext cx="2142957" cy="754321"/>
          </a:xfrm>
          <a:prstGeom prst="rect">
            <a:avLst/>
          </a:prstGeom>
        </p:spPr>
      </p:pic>
      <p:pic>
        <p:nvPicPr>
          <p:cNvPr id="4" name="Picture 3" descr="Screen Shot 2014-09-08 at 6.11.07 PM.png"/>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0" y="1132158"/>
            <a:ext cx="9144000" cy="5715000"/>
          </a:xfrm>
          <a:prstGeom prst="rect">
            <a:avLst/>
          </a:prstGeom>
        </p:spPr>
      </p:pic>
    </p:spTree>
    <p:extLst>
      <p:ext uri="{BB962C8B-B14F-4D97-AF65-F5344CB8AC3E}">
        <p14:creationId xmlns:p14="http://schemas.microsoft.com/office/powerpoint/2010/main" val="3986544746"/>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34018" y="1337990"/>
            <a:ext cx="8169408" cy="4760553"/>
          </a:xfrm>
        </p:spPr>
        <p:txBody>
          <a:bodyPr>
            <a:normAutofit/>
          </a:bodyPr>
          <a:lstStyle/>
          <a:p>
            <a:pPr>
              <a:buFont typeface="Wingdings" charset="2"/>
              <a:buChar char="v"/>
            </a:pPr>
            <a:r>
              <a:rPr lang="en-US" sz="2800" dirty="0" smtClean="0">
                <a:effectLst/>
              </a:rPr>
              <a:t>Read data</a:t>
            </a:r>
            <a:endParaRPr lang="en-US" sz="2800" dirty="0">
              <a:effectLst/>
            </a:endParaRPr>
          </a:p>
          <a:p>
            <a:pPr>
              <a:buFont typeface="Wingdings" charset="2"/>
              <a:buChar char="v"/>
            </a:pPr>
            <a:r>
              <a:rPr lang="en-US" sz="2800" dirty="0" smtClean="0">
                <a:effectLst/>
              </a:rPr>
              <a:t>Data summaries</a:t>
            </a:r>
            <a:endParaRPr lang="en-US" sz="2800" dirty="0">
              <a:effectLst/>
            </a:endParaRPr>
          </a:p>
          <a:p>
            <a:pPr>
              <a:buFont typeface="Wingdings" charset="2"/>
              <a:buChar char="v"/>
            </a:pPr>
            <a:r>
              <a:rPr lang="en-US" sz="2800" dirty="0" smtClean="0">
                <a:effectLst/>
              </a:rPr>
              <a:t>Graphics</a:t>
            </a:r>
            <a:endParaRPr lang="en-US" sz="2800" dirty="0">
              <a:effectLst/>
            </a:endParaRPr>
          </a:p>
          <a:p>
            <a:pPr>
              <a:buFont typeface="Wingdings" charset="2"/>
              <a:buChar char="v"/>
            </a:pPr>
            <a:r>
              <a:rPr lang="en-US" sz="2800" dirty="0" smtClean="0">
                <a:effectLst/>
              </a:rPr>
              <a:t>Scripts</a:t>
            </a:r>
          </a:p>
          <a:p>
            <a:pPr>
              <a:buFont typeface="Wingdings" charset="2"/>
              <a:buChar char="v"/>
            </a:pPr>
            <a:r>
              <a:rPr lang="en-US" sz="2800" dirty="0" smtClean="0">
                <a:effectLst/>
              </a:rPr>
              <a:t>Data summaries</a:t>
            </a:r>
            <a:endParaRPr lang="en-US" sz="2800" dirty="0">
              <a:effectLst/>
            </a:endParaRPr>
          </a:p>
          <a:p>
            <a:pPr>
              <a:buFont typeface="Wingdings" charset="2"/>
              <a:buChar char="v"/>
            </a:pPr>
            <a:r>
              <a:rPr lang="en-US" sz="2800" dirty="0" smtClean="0">
                <a:effectLst/>
              </a:rPr>
              <a:t>Functions / Packages</a:t>
            </a:r>
            <a:endParaRPr lang="en-US" sz="2800" dirty="0">
              <a:effectLst/>
            </a:endParaRPr>
          </a:p>
          <a:p>
            <a:pPr>
              <a:buFont typeface="Wingdings" charset="2"/>
              <a:buChar char="v"/>
            </a:pPr>
            <a:r>
              <a:rPr lang="en-US" sz="2800" dirty="0" smtClean="0">
                <a:effectLst/>
              </a:rPr>
              <a:t>Models</a:t>
            </a:r>
            <a:endParaRPr lang="en-US" sz="2800" dirty="0">
              <a:effectLst/>
            </a:endParaRPr>
          </a:p>
        </p:txBody>
      </p:sp>
      <p:sp>
        <p:nvSpPr>
          <p:cNvPr id="3" name="Title 2"/>
          <p:cNvSpPr>
            <a:spLocks noGrp="1"/>
          </p:cNvSpPr>
          <p:nvPr>
            <p:ph type="title"/>
          </p:nvPr>
        </p:nvSpPr>
        <p:spPr>
          <a:xfrm>
            <a:off x="434018" y="228601"/>
            <a:ext cx="7543800" cy="914400"/>
          </a:xfrm>
        </p:spPr>
        <p:txBody>
          <a:bodyPr/>
          <a:lstStyle/>
          <a:p>
            <a:r>
              <a:rPr lang="en-US" dirty="0" smtClean="0"/>
              <a:t>What can R do?</a:t>
            </a:r>
            <a:endParaRPr lang="en-US" dirty="0"/>
          </a:p>
        </p:txBody>
      </p:sp>
    </p:spTree>
    <p:extLst>
      <p:ext uri="{BB962C8B-B14F-4D97-AF65-F5344CB8AC3E}">
        <p14:creationId xmlns:p14="http://schemas.microsoft.com/office/powerpoint/2010/main" val="2972601777"/>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34018" y="1337990"/>
            <a:ext cx="8169408" cy="4760553"/>
          </a:xfrm>
        </p:spPr>
        <p:txBody>
          <a:bodyPr>
            <a:normAutofit/>
          </a:bodyPr>
          <a:lstStyle/>
          <a:p>
            <a:pPr>
              <a:buFont typeface="Wingdings" charset="2"/>
              <a:buChar char="v"/>
            </a:pPr>
            <a:r>
              <a:rPr lang="en-US" sz="2400" dirty="0" smtClean="0"/>
              <a:t>Text files, data sets, web pages, databases</a:t>
            </a:r>
          </a:p>
          <a:p>
            <a:pPr>
              <a:buFont typeface="Wingdings" charset="2"/>
              <a:buChar char="v"/>
            </a:pPr>
            <a:endParaRPr lang="en-US" dirty="0"/>
          </a:p>
          <a:p>
            <a:pPr marL="18288" indent="0">
              <a:buNone/>
            </a:pPr>
            <a:r>
              <a:rPr lang="en-US" sz="1600" dirty="0" smtClean="0">
                <a:latin typeface="Cambria" panose="02040503050406030204" pitchFamily="18" charset="0"/>
              </a:rPr>
              <a:t>&gt; </a:t>
            </a:r>
            <a:r>
              <a:rPr lang="en-US" sz="1600" dirty="0" smtClean="0">
                <a:latin typeface="Lucida Console" panose="020B0609040504020204" pitchFamily="49" charset="0"/>
              </a:rPr>
              <a:t>salary2 </a:t>
            </a:r>
            <a:r>
              <a:rPr lang="en-US" sz="1600" dirty="0">
                <a:latin typeface="Lucida Console" panose="020B0609040504020204" pitchFamily="49" charset="0"/>
              </a:rPr>
              <a:t>&lt;- </a:t>
            </a:r>
            <a:r>
              <a:rPr lang="en-US" sz="1600" dirty="0" err="1">
                <a:latin typeface="Lucida Console" panose="020B0609040504020204" pitchFamily="49" charset="0"/>
              </a:rPr>
              <a:t>read.table</a:t>
            </a:r>
            <a:r>
              <a:rPr lang="en-US" sz="1600" dirty="0">
                <a:latin typeface="Lucida Console" panose="020B0609040504020204" pitchFamily="49" charset="0"/>
              </a:rPr>
              <a:t>('Documents/</a:t>
            </a:r>
            <a:r>
              <a:rPr lang="en-US" sz="1600" dirty="0" err="1">
                <a:latin typeface="Lucida Console" panose="020B0609040504020204" pitchFamily="49" charset="0"/>
              </a:rPr>
              <a:t>RCourse</a:t>
            </a:r>
            <a:r>
              <a:rPr lang="en-US" sz="1600" dirty="0">
                <a:latin typeface="Lucida Console" panose="020B0609040504020204" pitchFamily="49" charset="0"/>
              </a:rPr>
              <a:t>/</a:t>
            </a:r>
            <a:r>
              <a:rPr lang="en-US" sz="1600" dirty="0" err="1">
                <a:latin typeface="Lucida Console" panose="020B0609040504020204" pitchFamily="49" charset="0"/>
              </a:rPr>
              <a:t>salary.txt</a:t>
            </a:r>
            <a:r>
              <a:rPr lang="en-US" sz="1600" dirty="0">
                <a:latin typeface="Lucida Console" panose="020B0609040504020204" pitchFamily="49" charset="0"/>
              </a:rPr>
              <a:t>', header=T</a:t>
            </a:r>
            <a:r>
              <a:rPr lang="en-US" sz="1600" dirty="0" smtClean="0">
                <a:latin typeface="Lucida Console" panose="020B0609040504020204" pitchFamily="49" charset="0"/>
              </a:rPr>
              <a:t>)</a:t>
            </a:r>
          </a:p>
          <a:p>
            <a:pPr>
              <a:buFont typeface="Wingdings" charset="0"/>
              <a:buChar char="Ø"/>
            </a:pPr>
            <a:endParaRPr lang="en-US" sz="1600" dirty="0" smtClean="0">
              <a:latin typeface="Lucida Console" panose="020B0609040504020204" pitchFamily="49" charset="0"/>
            </a:endParaRPr>
          </a:p>
          <a:p>
            <a:pPr marL="18288" indent="0">
              <a:buNone/>
            </a:pPr>
            <a:r>
              <a:rPr lang="en-US" sz="1600" dirty="0" smtClean="0">
                <a:latin typeface="Lucida Console" panose="020B0609040504020204" pitchFamily="49" charset="0"/>
              </a:rPr>
              <a:t>&gt; airquality2 </a:t>
            </a:r>
            <a:r>
              <a:rPr lang="en-US" sz="1600" dirty="0">
                <a:latin typeface="Lucida Console" panose="020B0609040504020204" pitchFamily="49" charset="0"/>
              </a:rPr>
              <a:t>&lt;- </a:t>
            </a:r>
            <a:r>
              <a:rPr lang="en-US" sz="1600" dirty="0" err="1">
                <a:latin typeface="Lucida Console" panose="020B0609040504020204" pitchFamily="49" charset="0"/>
              </a:rPr>
              <a:t>read.table</a:t>
            </a:r>
            <a:r>
              <a:rPr lang="en-US" sz="1600" dirty="0">
                <a:latin typeface="Lucida Console" panose="020B0609040504020204" pitchFamily="49" charset="0"/>
              </a:rPr>
              <a:t>('Documents/</a:t>
            </a:r>
            <a:r>
              <a:rPr lang="en-US" sz="1600" dirty="0" err="1">
                <a:latin typeface="Lucida Console" panose="020B0609040504020204" pitchFamily="49" charset="0"/>
              </a:rPr>
              <a:t>RCourse</a:t>
            </a:r>
            <a:r>
              <a:rPr lang="en-US" sz="1600" dirty="0">
                <a:latin typeface="Lucida Console" panose="020B0609040504020204" pitchFamily="49" charset="0"/>
              </a:rPr>
              <a:t>/airquality.csv', 	</a:t>
            </a:r>
            <a:r>
              <a:rPr lang="en-US" sz="1600" dirty="0" smtClean="0">
                <a:latin typeface="Lucida Console" panose="020B0609040504020204" pitchFamily="49" charset="0"/>
              </a:rPr>
              <a:t>header=T</a:t>
            </a:r>
            <a:r>
              <a:rPr lang="en-US" sz="1600" dirty="0">
                <a:latin typeface="Lucida Console" panose="020B0609040504020204" pitchFamily="49" charset="0"/>
              </a:rPr>
              <a:t>, </a:t>
            </a:r>
            <a:r>
              <a:rPr lang="en-US" sz="1600" dirty="0" err="1">
                <a:latin typeface="Lucida Console" panose="020B0609040504020204" pitchFamily="49" charset="0"/>
              </a:rPr>
              <a:t>sep</a:t>
            </a:r>
            <a:r>
              <a:rPr lang="en-US" sz="1600" dirty="0">
                <a:latin typeface="Lucida Console" panose="020B0609040504020204" pitchFamily="49" charset="0"/>
              </a:rPr>
              <a:t>=',')</a:t>
            </a:r>
            <a:endParaRPr lang="en-US" sz="1600" dirty="0" smtClean="0">
              <a:latin typeface="Lucida Console" panose="020B0609040504020204" pitchFamily="49" charset="0"/>
            </a:endParaRPr>
          </a:p>
          <a:p>
            <a:pPr>
              <a:buFont typeface="Wingdings" charset="2"/>
              <a:buChar char="v"/>
            </a:pPr>
            <a:endParaRPr lang="en-US" dirty="0"/>
          </a:p>
          <a:p>
            <a:pPr>
              <a:buFont typeface="Wingdings" charset="2"/>
              <a:buChar char="v"/>
            </a:pPr>
            <a:endParaRPr lang="en-US" dirty="0"/>
          </a:p>
          <a:p>
            <a:pPr>
              <a:buFont typeface="Wingdings" charset="2"/>
              <a:buChar char="v"/>
            </a:pPr>
            <a:endParaRPr lang="en-US" dirty="0"/>
          </a:p>
        </p:txBody>
      </p:sp>
      <p:sp>
        <p:nvSpPr>
          <p:cNvPr id="3" name="Title 2"/>
          <p:cNvSpPr>
            <a:spLocks noGrp="1"/>
          </p:cNvSpPr>
          <p:nvPr>
            <p:ph type="title"/>
          </p:nvPr>
        </p:nvSpPr>
        <p:spPr>
          <a:xfrm>
            <a:off x="434018" y="228601"/>
            <a:ext cx="7543800" cy="914400"/>
          </a:xfrm>
        </p:spPr>
        <p:txBody>
          <a:bodyPr/>
          <a:lstStyle/>
          <a:p>
            <a:r>
              <a:rPr lang="en-US" dirty="0" smtClean="0"/>
              <a:t>Reading Data with R</a:t>
            </a:r>
            <a:endParaRPr lang="en-US" dirty="0"/>
          </a:p>
        </p:txBody>
      </p:sp>
    </p:spTree>
    <p:extLst>
      <p:ext uri="{BB962C8B-B14F-4D97-AF65-F5344CB8AC3E}">
        <p14:creationId xmlns:p14="http://schemas.microsoft.com/office/powerpoint/2010/main" val="775261128"/>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34018" y="228601"/>
            <a:ext cx="7543800" cy="914400"/>
          </a:xfrm>
        </p:spPr>
        <p:txBody>
          <a:bodyPr/>
          <a:lstStyle/>
          <a:p>
            <a:r>
              <a:rPr lang="en-US" dirty="0" smtClean="0"/>
              <a:t>Reading Data with R</a:t>
            </a:r>
            <a:endParaRPr lang="en-US" dirty="0"/>
          </a:p>
        </p:txBody>
      </p:sp>
      <p:pic>
        <p:nvPicPr>
          <p:cNvPr id="5" name="Picture 4" descr="Screen Shot 2014-09-09 at 8.26.22 AM.png"/>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0" y="1143000"/>
            <a:ext cx="9144000" cy="5715000"/>
          </a:xfrm>
          <a:prstGeom prst="rect">
            <a:avLst/>
          </a:prstGeom>
        </p:spPr>
      </p:pic>
    </p:spTree>
    <p:extLst>
      <p:ext uri="{BB962C8B-B14F-4D97-AF65-F5344CB8AC3E}">
        <p14:creationId xmlns:p14="http://schemas.microsoft.com/office/powerpoint/2010/main" val="4237267638"/>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34018" y="1337990"/>
            <a:ext cx="8169408" cy="4760553"/>
          </a:xfrm>
        </p:spPr>
        <p:txBody>
          <a:bodyPr>
            <a:normAutofit/>
          </a:bodyPr>
          <a:lstStyle/>
          <a:p>
            <a:pPr marL="18288" indent="0">
              <a:buNone/>
            </a:pPr>
            <a:r>
              <a:rPr lang="en-US" sz="1600" dirty="0" err="1" smtClean="0">
                <a:effectLst/>
                <a:latin typeface="Lucida Console" panose="020B0609040504020204" pitchFamily="49" charset="0"/>
              </a:rPr>
              <a:t>psa</a:t>
            </a:r>
            <a:r>
              <a:rPr lang="en-US" sz="1600" dirty="0" smtClean="0">
                <a:effectLst/>
                <a:latin typeface="Lucida Console" panose="020B0609040504020204" pitchFamily="49" charset="0"/>
              </a:rPr>
              <a:t> </a:t>
            </a:r>
            <a:r>
              <a:rPr lang="en-US" sz="1600" dirty="0">
                <a:effectLst/>
                <a:latin typeface="Lucida Console" panose="020B0609040504020204" pitchFamily="49" charset="0"/>
              </a:rPr>
              <a:t>&lt;- </a:t>
            </a:r>
            <a:r>
              <a:rPr lang="en-US" sz="1600" dirty="0" err="1">
                <a:effectLst/>
                <a:latin typeface="Lucida Console" panose="020B0609040504020204" pitchFamily="49" charset="0"/>
              </a:rPr>
              <a:t>read.table</a:t>
            </a:r>
            <a:r>
              <a:rPr lang="en-US" sz="1600" dirty="0">
                <a:effectLst/>
                <a:latin typeface="Lucida Console" panose="020B0609040504020204" pitchFamily="49" charset="0"/>
              </a:rPr>
              <a:t>("psa.txt", </a:t>
            </a:r>
            <a:r>
              <a:rPr lang="en-US" sz="1600" dirty="0" err="1">
                <a:effectLst/>
                <a:latin typeface="Lucida Console" panose="020B0609040504020204" pitchFamily="49" charset="0"/>
              </a:rPr>
              <a:t>col.names</a:t>
            </a:r>
            <a:r>
              <a:rPr lang="en-US" sz="1600" dirty="0">
                <a:effectLst/>
                <a:latin typeface="Lucida Console" panose="020B0609040504020204" pitchFamily="49" charset="0"/>
              </a:rPr>
              <a:t>=c("</a:t>
            </a:r>
            <a:r>
              <a:rPr lang="en-US" sz="1600" dirty="0" err="1">
                <a:effectLst/>
                <a:latin typeface="Lucida Console" panose="020B0609040504020204" pitchFamily="49" charset="0"/>
              </a:rPr>
              <a:t>ptid</a:t>
            </a:r>
            <a:r>
              <a:rPr lang="en-US" sz="1600" dirty="0">
                <a:effectLst/>
                <a:latin typeface="Lucida Console" panose="020B0609040504020204" pitchFamily="49" charset="0"/>
              </a:rPr>
              <a:t>","</a:t>
            </a:r>
            <a:r>
              <a:rPr lang="en-US" sz="1600" dirty="0" err="1">
                <a:effectLst/>
                <a:latin typeface="Lucida Console" panose="020B0609040504020204" pitchFamily="49" charset="0"/>
              </a:rPr>
              <a:t>nadirpsa</a:t>
            </a:r>
            <a:r>
              <a:rPr lang="en-US" sz="1600" dirty="0">
                <a:effectLst/>
                <a:latin typeface="Lucida Console" panose="020B0609040504020204" pitchFamily="49" charset="0"/>
              </a:rPr>
              <a:t>",</a:t>
            </a:r>
          </a:p>
          <a:p>
            <a:pPr marL="18288" indent="0">
              <a:buNone/>
            </a:pPr>
            <a:r>
              <a:rPr lang="en-US" sz="1600" dirty="0" smtClean="0">
                <a:effectLst/>
                <a:latin typeface="Lucida Console" panose="020B0609040504020204" pitchFamily="49" charset="0"/>
              </a:rPr>
              <a:t>		"</a:t>
            </a:r>
            <a:r>
              <a:rPr lang="en-US" sz="1600" dirty="0" err="1">
                <a:effectLst/>
                <a:latin typeface="Lucida Console" panose="020B0609040504020204" pitchFamily="49" charset="0"/>
              </a:rPr>
              <a:t>pretxpsa</a:t>
            </a:r>
            <a:r>
              <a:rPr lang="en-US" sz="1600" dirty="0">
                <a:effectLst/>
                <a:latin typeface="Lucida Console" panose="020B0609040504020204" pitchFamily="49" charset="0"/>
              </a:rPr>
              <a:t>", "</a:t>
            </a:r>
            <a:r>
              <a:rPr lang="en-US" sz="1600" dirty="0" err="1">
                <a:effectLst/>
                <a:latin typeface="Lucida Console" panose="020B0609040504020204" pitchFamily="49" charset="0"/>
              </a:rPr>
              <a:t>ps</a:t>
            </a:r>
            <a:r>
              <a:rPr lang="en-US" sz="1600" dirty="0">
                <a:effectLst/>
                <a:latin typeface="Lucida Console" panose="020B0609040504020204" pitchFamily="49" charset="0"/>
              </a:rPr>
              <a:t>","</a:t>
            </a:r>
            <a:r>
              <a:rPr lang="en-US" sz="1600" dirty="0" err="1">
                <a:effectLst/>
                <a:latin typeface="Lucida Console" panose="020B0609040504020204" pitchFamily="49" charset="0"/>
              </a:rPr>
              <a:t>bss</a:t>
            </a:r>
            <a:r>
              <a:rPr lang="en-US" sz="1600" dirty="0">
                <a:effectLst/>
                <a:latin typeface="Lucida Console" panose="020B0609040504020204" pitchFamily="49" charset="0"/>
              </a:rPr>
              <a:t>","</a:t>
            </a:r>
            <a:r>
              <a:rPr lang="en-US" sz="1600" dirty="0" err="1">
                <a:effectLst/>
                <a:latin typeface="Lucida Console" panose="020B0609040504020204" pitchFamily="49" charset="0"/>
              </a:rPr>
              <a:t>grade","age</a:t>
            </a:r>
            <a:r>
              <a:rPr lang="en-US" sz="1600" dirty="0">
                <a:effectLst/>
                <a:latin typeface="Lucida Console" panose="020B0609040504020204" pitchFamily="49" charset="0"/>
              </a:rPr>
              <a:t>",</a:t>
            </a:r>
          </a:p>
          <a:p>
            <a:pPr marL="18288" indent="0">
              <a:buNone/>
            </a:pPr>
            <a:r>
              <a:rPr lang="en-US" sz="1600" dirty="0" smtClean="0">
                <a:effectLst/>
                <a:latin typeface="Lucida Console" panose="020B0609040504020204" pitchFamily="49" charset="0"/>
              </a:rPr>
              <a:t>		"</a:t>
            </a:r>
            <a:r>
              <a:rPr lang="en-US" sz="1600" dirty="0" err="1">
                <a:effectLst/>
                <a:latin typeface="Lucida Console" panose="020B0609040504020204" pitchFamily="49" charset="0"/>
              </a:rPr>
              <a:t>obstime</a:t>
            </a:r>
            <a:r>
              <a:rPr lang="en-US" sz="1600" dirty="0">
                <a:effectLst/>
                <a:latin typeface="Lucida Console" panose="020B0609040504020204" pitchFamily="49" charset="0"/>
              </a:rPr>
              <a:t>","</a:t>
            </a:r>
            <a:r>
              <a:rPr lang="en-US" sz="1600" dirty="0" err="1">
                <a:effectLst/>
                <a:latin typeface="Lucida Console" panose="020B0609040504020204" pitchFamily="49" charset="0"/>
              </a:rPr>
              <a:t>inrem</a:t>
            </a:r>
            <a:r>
              <a:rPr lang="en-US" sz="1600" dirty="0">
                <a:effectLst/>
                <a:latin typeface="Lucida Console" panose="020B0609040504020204" pitchFamily="49" charset="0"/>
              </a:rPr>
              <a:t>"))</a:t>
            </a:r>
          </a:p>
          <a:p>
            <a:pPr marL="18288" indent="0">
              <a:buNone/>
            </a:pPr>
            <a:endParaRPr lang="en-US" sz="1600" dirty="0" smtClean="0">
              <a:latin typeface="Lucida Console" panose="020B0609040504020204" pitchFamily="49" charset="0"/>
            </a:endParaRPr>
          </a:p>
          <a:p>
            <a:pPr marL="18288" indent="0">
              <a:buNone/>
            </a:pPr>
            <a:endParaRPr lang="en-US" sz="1600" dirty="0">
              <a:latin typeface="Lucida Console" panose="020B0609040504020204" pitchFamily="49" charset="0"/>
            </a:endParaRPr>
          </a:p>
          <a:p>
            <a:pPr marL="18288" indent="0">
              <a:buNone/>
            </a:pPr>
            <a:r>
              <a:rPr lang="en-US" sz="1600" dirty="0" err="1">
                <a:effectLst/>
                <a:latin typeface="Lucida Console" panose="020B0609040504020204" pitchFamily="49" charset="0"/>
              </a:rPr>
              <a:t>psa</a:t>
            </a:r>
            <a:r>
              <a:rPr lang="en-US" sz="1600" dirty="0">
                <a:effectLst/>
                <a:latin typeface="Lucida Console" panose="020B0609040504020204" pitchFamily="49" charset="0"/>
              </a:rPr>
              <a:t> &lt;- </a:t>
            </a:r>
            <a:r>
              <a:rPr lang="en-US" sz="1600" dirty="0" err="1">
                <a:effectLst/>
                <a:latin typeface="Lucida Console" panose="020B0609040504020204" pitchFamily="49" charset="0"/>
              </a:rPr>
              <a:t>read.table</a:t>
            </a:r>
            <a:r>
              <a:rPr lang="en-US" sz="1600" dirty="0">
                <a:effectLst/>
                <a:latin typeface="Lucida Console" panose="020B0609040504020204" pitchFamily="49" charset="0"/>
              </a:rPr>
              <a:t>("</a:t>
            </a:r>
            <a:r>
              <a:rPr lang="en-US" sz="1600" dirty="0" err="1">
                <a:effectLst/>
                <a:latin typeface="Lucida Console" panose="020B0609040504020204" pitchFamily="49" charset="0"/>
              </a:rPr>
              <a:t>psa.txt</a:t>
            </a:r>
            <a:r>
              <a:rPr lang="en-US" sz="1600" dirty="0">
                <a:effectLst/>
                <a:latin typeface="Lucida Console" panose="020B0609040504020204" pitchFamily="49" charset="0"/>
              </a:rPr>
              <a:t>")</a:t>
            </a:r>
          </a:p>
          <a:p>
            <a:pPr marL="18288" indent="0">
              <a:buNone/>
            </a:pPr>
            <a:r>
              <a:rPr lang="en-US" sz="1600" dirty="0">
                <a:effectLst/>
                <a:latin typeface="Lucida Console" panose="020B0609040504020204" pitchFamily="49" charset="0"/>
              </a:rPr>
              <a:t>names(</a:t>
            </a:r>
            <a:r>
              <a:rPr lang="en-US" sz="1600" dirty="0" err="1">
                <a:effectLst/>
                <a:latin typeface="Lucida Console" panose="020B0609040504020204" pitchFamily="49" charset="0"/>
              </a:rPr>
              <a:t>psa</a:t>
            </a:r>
            <a:r>
              <a:rPr lang="en-US" sz="1600" dirty="0">
                <a:effectLst/>
                <a:latin typeface="Lucida Console" panose="020B0609040504020204" pitchFamily="49" charset="0"/>
              </a:rPr>
              <a:t>) &lt;- c("</a:t>
            </a:r>
            <a:r>
              <a:rPr lang="en-US" sz="1600" dirty="0" err="1">
                <a:effectLst/>
                <a:latin typeface="Lucida Console" panose="020B0609040504020204" pitchFamily="49" charset="0"/>
              </a:rPr>
              <a:t>ptid</a:t>
            </a:r>
            <a:r>
              <a:rPr lang="en-US" sz="1600" dirty="0">
                <a:effectLst/>
                <a:latin typeface="Lucida Console" panose="020B0609040504020204" pitchFamily="49" charset="0"/>
              </a:rPr>
              <a:t>","</a:t>
            </a:r>
            <a:r>
              <a:rPr lang="en-US" sz="1600" dirty="0" err="1">
                <a:effectLst/>
                <a:latin typeface="Lucida Console" panose="020B0609040504020204" pitchFamily="49" charset="0"/>
              </a:rPr>
              <a:t>nadirpsa</a:t>
            </a:r>
            <a:r>
              <a:rPr lang="en-US" sz="1600" dirty="0">
                <a:effectLst/>
                <a:latin typeface="Lucida Console" panose="020B0609040504020204" pitchFamily="49" charset="0"/>
              </a:rPr>
              <a:t>","</a:t>
            </a:r>
            <a:r>
              <a:rPr lang="en-US" sz="1600" dirty="0" err="1">
                <a:effectLst/>
                <a:latin typeface="Lucida Console" panose="020B0609040504020204" pitchFamily="49" charset="0"/>
              </a:rPr>
              <a:t>pretxpsa</a:t>
            </a:r>
            <a:r>
              <a:rPr lang="en-US" sz="1600" dirty="0">
                <a:effectLst/>
                <a:latin typeface="Lucida Console" panose="020B0609040504020204" pitchFamily="49" charset="0"/>
              </a:rPr>
              <a:t>", "</a:t>
            </a:r>
            <a:r>
              <a:rPr lang="en-US" sz="1600" dirty="0" err="1">
                <a:effectLst/>
                <a:latin typeface="Lucida Console" panose="020B0609040504020204" pitchFamily="49" charset="0"/>
              </a:rPr>
              <a:t>ps</a:t>
            </a:r>
            <a:r>
              <a:rPr lang="en-US" sz="1600" dirty="0">
                <a:effectLst/>
                <a:latin typeface="Lucida Console" panose="020B0609040504020204" pitchFamily="49" charset="0"/>
              </a:rPr>
              <a:t>",</a:t>
            </a:r>
          </a:p>
          <a:p>
            <a:pPr marL="18288" indent="0">
              <a:buNone/>
            </a:pPr>
            <a:r>
              <a:rPr lang="en-US" sz="1600" dirty="0" smtClean="0">
                <a:effectLst/>
                <a:latin typeface="Lucida Console" panose="020B0609040504020204" pitchFamily="49" charset="0"/>
              </a:rPr>
              <a:t>		"</a:t>
            </a:r>
            <a:r>
              <a:rPr lang="en-US" sz="1600" dirty="0" err="1">
                <a:effectLst/>
                <a:latin typeface="Lucida Console" panose="020B0609040504020204" pitchFamily="49" charset="0"/>
              </a:rPr>
              <a:t>bss</a:t>
            </a:r>
            <a:r>
              <a:rPr lang="en-US" sz="1600" dirty="0">
                <a:effectLst/>
                <a:latin typeface="Lucida Console" panose="020B0609040504020204" pitchFamily="49" charset="0"/>
              </a:rPr>
              <a:t>","grade","age","</a:t>
            </a:r>
            <a:r>
              <a:rPr lang="en-US" sz="1600" dirty="0" err="1">
                <a:effectLst/>
                <a:latin typeface="Lucida Console" panose="020B0609040504020204" pitchFamily="49" charset="0"/>
              </a:rPr>
              <a:t>obstime</a:t>
            </a:r>
            <a:r>
              <a:rPr lang="en-US" sz="1600" dirty="0">
                <a:effectLst/>
                <a:latin typeface="Lucida Console" panose="020B0609040504020204" pitchFamily="49" charset="0"/>
              </a:rPr>
              <a:t>","</a:t>
            </a:r>
            <a:r>
              <a:rPr lang="en-US" sz="1600" dirty="0" err="1">
                <a:effectLst/>
                <a:latin typeface="Lucida Console" panose="020B0609040504020204" pitchFamily="49" charset="0"/>
              </a:rPr>
              <a:t>inrem</a:t>
            </a:r>
            <a:r>
              <a:rPr lang="en-US" sz="1600" dirty="0">
                <a:effectLst/>
                <a:latin typeface="Lucida Console" panose="020B0609040504020204" pitchFamily="49" charset="0"/>
              </a:rPr>
              <a:t>"))</a:t>
            </a:r>
          </a:p>
          <a:p>
            <a:pPr marL="18288" indent="0">
              <a:buNone/>
            </a:pPr>
            <a:endParaRPr lang="en-US" sz="1600" dirty="0" smtClean="0">
              <a:latin typeface="Lucida Console" panose="020B0609040504020204" pitchFamily="49" charset="0"/>
            </a:endParaRPr>
          </a:p>
          <a:p>
            <a:pPr marL="18288" indent="0">
              <a:buNone/>
            </a:pPr>
            <a:endParaRPr lang="en-US" sz="1600" dirty="0">
              <a:latin typeface="Lucida Console" panose="020B0609040504020204" pitchFamily="49" charset="0"/>
            </a:endParaRPr>
          </a:p>
          <a:p>
            <a:pPr marL="18288" indent="0">
              <a:buNone/>
            </a:pPr>
            <a:r>
              <a:rPr lang="en-US" sz="1600" dirty="0">
                <a:effectLst/>
                <a:latin typeface="Lucida Console" panose="020B0609040504020204" pitchFamily="49" charset="0"/>
              </a:rPr>
              <a:t>fl2000&lt;-</a:t>
            </a:r>
            <a:r>
              <a:rPr lang="en-US" sz="1600" dirty="0" err="1">
                <a:effectLst/>
                <a:latin typeface="Lucida Console" panose="020B0609040504020204" pitchFamily="49" charset="0"/>
              </a:rPr>
              <a:t>read.table</a:t>
            </a:r>
            <a:r>
              <a:rPr lang="en-US" sz="1600" dirty="0">
                <a:effectLst/>
                <a:latin typeface="Lucida Console" panose="020B0609040504020204" pitchFamily="49" charset="0"/>
              </a:rPr>
              <a:t>("http://</a:t>
            </a:r>
            <a:r>
              <a:rPr lang="en-US" sz="1600" dirty="0" err="1">
                <a:effectLst/>
                <a:latin typeface="Lucida Console" panose="020B0609040504020204" pitchFamily="49" charset="0"/>
              </a:rPr>
              <a:t>faculty.washington.edu</a:t>
            </a:r>
            <a:r>
              <a:rPr lang="en-US" sz="1600" dirty="0">
                <a:effectLst/>
                <a:latin typeface="Lucida Console" panose="020B0609040504020204" pitchFamily="49" charset="0"/>
              </a:rPr>
              <a:t>/</a:t>
            </a:r>
            <a:r>
              <a:rPr lang="en-US" sz="1600" dirty="0" err="1">
                <a:effectLst/>
                <a:latin typeface="Lucida Console" panose="020B0609040504020204" pitchFamily="49" charset="0"/>
              </a:rPr>
              <a:t>tlumley</a:t>
            </a:r>
            <a:r>
              <a:rPr lang="en-US" sz="1600" dirty="0">
                <a:effectLst/>
                <a:latin typeface="Lucida Console" panose="020B0609040504020204" pitchFamily="49" charset="0"/>
              </a:rPr>
              <a:t>/</a:t>
            </a:r>
          </a:p>
          <a:p>
            <a:pPr marL="18288" indent="0">
              <a:buNone/>
            </a:pPr>
            <a:r>
              <a:rPr lang="en-US" sz="1600" dirty="0" smtClean="0">
                <a:effectLst/>
                <a:latin typeface="Lucida Console" panose="020B0609040504020204" pitchFamily="49" charset="0"/>
              </a:rPr>
              <a:t>		data/FLvote.dat</a:t>
            </a:r>
            <a:r>
              <a:rPr lang="en-US" sz="1600" dirty="0">
                <a:effectLst/>
                <a:latin typeface="Lucida Console" panose="020B0609040504020204" pitchFamily="49" charset="0"/>
              </a:rPr>
              <a:t>", header=TRUE</a:t>
            </a:r>
            <a:r>
              <a:rPr lang="en-US" sz="1600" dirty="0" smtClean="0">
                <a:effectLst/>
                <a:latin typeface="Lucida Console" panose="020B0609040504020204" pitchFamily="49" charset="0"/>
              </a:rPr>
              <a:t>)</a:t>
            </a:r>
            <a:endParaRPr lang="en-US" sz="1600" dirty="0">
              <a:effectLst/>
              <a:latin typeface="Lucida Console" panose="020B0609040504020204" pitchFamily="49" charset="0"/>
            </a:endParaRPr>
          </a:p>
        </p:txBody>
      </p:sp>
      <p:sp>
        <p:nvSpPr>
          <p:cNvPr id="3" name="Title 2"/>
          <p:cNvSpPr>
            <a:spLocks noGrp="1"/>
          </p:cNvSpPr>
          <p:nvPr>
            <p:ph type="title"/>
          </p:nvPr>
        </p:nvSpPr>
        <p:spPr>
          <a:xfrm>
            <a:off x="434018" y="228601"/>
            <a:ext cx="7543800" cy="914400"/>
          </a:xfrm>
        </p:spPr>
        <p:txBody>
          <a:bodyPr/>
          <a:lstStyle/>
          <a:p>
            <a:r>
              <a:rPr lang="en-US" dirty="0" smtClean="0"/>
              <a:t>Reading Data with R</a:t>
            </a:r>
            <a:endParaRPr lang="en-US" dirty="0"/>
          </a:p>
        </p:txBody>
      </p:sp>
    </p:spTree>
    <p:extLst>
      <p:ext uri="{BB962C8B-B14F-4D97-AF65-F5344CB8AC3E}">
        <p14:creationId xmlns:p14="http://schemas.microsoft.com/office/powerpoint/2010/main" val="1564719862"/>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Oval 15"/>
          <p:cNvSpPr/>
          <p:nvPr/>
        </p:nvSpPr>
        <p:spPr>
          <a:xfrm>
            <a:off x="2485051" y="2706646"/>
            <a:ext cx="6547291" cy="4042014"/>
          </a:xfrm>
          <a:prstGeom prst="ellipse">
            <a:avLst/>
          </a:prstGeom>
          <a:solidFill>
            <a:srgbClr val="41FC38">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11494" y="61174"/>
            <a:ext cx="7543800" cy="914400"/>
          </a:xfrm>
          <a:extLst>
            <a:ext uri="{FAA26D3D-D897-4be2-8F04-BA451C77F1D7}">
              <ma14:placeholderFlag xmlns:ma14="http://schemas.microsoft.com/office/mac/drawingml/2011/main" val="1"/>
            </a:ext>
          </a:extLst>
        </p:spPr>
        <p:txBody>
          <a:bodyPr/>
          <a:lstStyle/>
          <a:p>
            <a:pPr>
              <a:defRPr/>
            </a:pPr>
            <a:r>
              <a:rPr lang="en-US" dirty="0" smtClean="0"/>
              <a:t>Data Analytics</a:t>
            </a:r>
            <a:endParaRPr lang="en-US" dirty="0"/>
          </a:p>
        </p:txBody>
      </p:sp>
      <p:sp>
        <p:nvSpPr>
          <p:cNvPr id="11" name="Oval 10"/>
          <p:cNvSpPr/>
          <p:nvPr/>
        </p:nvSpPr>
        <p:spPr>
          <a:xfrm>
            <a:off x="93307" y="1005365"/>
            <a:ext cx="6547291" cy="4042014"/>
          </a:xfrm>
          <a:prstGeom prst="ellipse">
            <a:avLst/>
          </a:prstGeom>
          <a:solidFill>
            <a:srgbClr val="F4F92B">
              <a:alpha val="7176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5" name="Table 14"/>
          <p:cNvGraphicFramePr>
            <a:graphicFrameLocks noGrp="1"/>
          </p:cNvGraphicFramePr>
          <p:nvPr>
            <p:extLst>
              <p:ext uri="{D42A27DB-BD31-4B8C-83A1-F6EECF244321}">
                <p14:modId xmlns:p14="http://schemas.microsoft.com/office/powerpoint/2010/main" val="2857098090"/>
              </p:ext>
            </p:extLst>
          </p:nvPr>
        </p:nvGraphicFramePr>
        <p:xfrm>
          <a:off x="2931464" y="1755127"/>
          <a:ext cx="2520235" cy="1558744"/>
        </p:xfrm>
        <a:graphic>
          <a:graphicData uri="http://schemas.openxmlformats.org/drawingml/2006/table">
            <a:tbl>
              <a:tblPr/>
              <a:tblGrid>
                <a:gridCol w="657227"/>
                <a:gridCol w="469202"/>
                <a:gridCol w="455402"/>
                <a:gridCol w="469202"/>
                <a:gridCol w="469202"/>
              </a:tblGrid>
              <a:tr h="103571">
                <a:tc>
                  <a:txBody>
                    <a:bodyPr/>
                    <a:lstStyle/>
                    <a:p>
                      <a:pPr algn="ctr" fontAlgn="b"/>
                      <a:r>
                        <a:rPr lang="en-US" sz="600" b="0" i="1" u="none" strike="noStrike" dirty="0">
                          <a:solidFill>
                            <a:srgbClr val="000000"/>
                          </a:solidFill>
                          <a:effectLst/>
                          <a:latin typeface="Calibri" panose="020F0502020204030204" pitchFamily="34" charset="0"/>
                        </a:rPr>
                        <a:t> </a:t>
                      </a:r>
                    </a:p>
                  </a:txBody>
                  <a:tcPr marL="5178" marR="5178" marT="5178" marB="0" anchor="b">
                    <a:lnL>
                      <a:noFill/>
                    </a:lnL>
                    <a:lnR>
                      <a:noFill/>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l" fontAlgn="b"/>
                      <a:r>
                        <a:rPr lang="en-US" sz="600" b="0" i="1" u="none" strike="noStrike">
                          <a:solidFill>
                            <a:srgbClr val="000000"/>
                          </a:solidFill>
                          <a:effectLst/>
                          <a:latin typeface="Calibri" panose="020F0502020204030204" pitchFamily="34" charset="0"/>
                        </a:rPr>
                        <a:t>Sepal Length</a:t>
                      </a:r>
                    </a:p>
                  </a:txBody>
                  <a:tcPr marL="5178" marR="5178" marT="5178" marB="0" anchor="b">
                    <a:lnL>
                      <a:noFill/>
                    </a:lnL>
                    <a:lnR>
                      <a:noFill/>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l" fontAlgn="b"/>
                      <a:r>
                        <a:rPr lang="en-US" sz="600" b="0" i="1" u="none" strike="noStrike">
                          <a:solidFill>
                            <a:srgbClr val="000000"/>
                          </a:solidFill>
                          <a:effectLst/>
                          <a:latin typeface="Calibri" panose="020F0502020204030204" pitchFamily="34" charset="0"/>
                        </a:rPr>
                        <a:t>Sepal Width</a:t>
                      </a:r>
                    </a:p>
                  </a:txBody>
                  <a:tcPr marL="5178" marR="5178" marT="5178" marB="0" anchor="b">
                    <a:lnL>
                      <a:noFill/>
                    </a:lnL>
                    <a:lnR>
                      <a:noFill/>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l" fontAlgn="b"/>
                      <a:r>
                        <a:rPr lang="en-US" sz="600" b="0" i="1" u="none" strike="noStrike">
                          <a:solidFill>
                            <a:srgbClr val="000000"/>
                          </a:solidFill>
                          <a:effectLst/>
                          <a:latin typeface="Calibri" panose="020F0502020204030204" pitchFamily="34" charset="0"/>
                        </a:rPr>
                        <a:t>Petal Length</a:t>
                      </a:r>
                    </a:p>
                  </a:txBody>
                  <a:tcPr marL="5178" marR="5178" marT="5178" marB="0" anchor="b">
                    <a:lnL>
                      <a:noFill/>
                    </a:lnL>
                    <a:lnR>
                      <a:noFill/>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l" fontAlgn="b"/>
                      <a:r>
                        <a:rPr lang="en-US" sz="600" b="0" i="1" u="none" strike="noStrike">
                          <a:solidFill>
                            <a:srgbClr val="000000"/>
                          </a:solidFill>
                          <a:effectLst/>
                          <a:latin typeface="Calibri" panose="020F0502020204030204" pitchFamily="34" charset="0"/>
                        </a:rPr>
                        <a:t>Petal Width</a:t>
                      </a:r>
                    </a:p>
                  </a:txBody>
                  <a:tcPr marL="5178" marR="5178" marT="5178" marB="0" anchor="b">
                    <a:lnL>
                      <a:noFill/>
                    </a:lnL>
                    <a:lnR>
                      <a:noFill/>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r>
              <a:tr h="103571">
                <a:tc>
                  <a:txBody>
                    <a:bodyPr/>
                    <a:lstStyle/>
                    <a:p>
                      <a:pPr algn="l" fontAlgn="b"/>
                      <a:endParaRPr lang="en-US" sz="600" b="0" i="0" u="none" strike="noStrike" dirty="0">
                        <a:solidFill>
                          <a:srgbClr val="000000"/>
                        </a:solidFill>
                        <a:effectLst/>
                        <a:latin typeface="Calibri" panose="020F0502020204030204" pitchFamily="34" charset="0"/>
                      </a:endParaRPr>
                    </a:p>
                  </a:txBody>
                  <a:tcPr marL="5178" marR="5178" marT="5178" marB="0" anchor="b">
                    <a:lnL>
                      <a:noFill/>
                    </a:lnL>
                    <a:lnR>
                      <a:noFill/>
                    </a:lnR>
                    <a:lnT w="6350" cap="flat" cmpd="sng" algn="ctr">
                      <a:solidFill>
                        <a:srgbClr val="000000"/>
                      </a:solidFill>
                      <a:prstDash val="solid"/>
                      <a:round/>
                      <a:headEnd type="none" w="med" len="med"/>
                      <a:tailEnd type="none" w="med" len="med"/>
                    </a:lnT>
                    <a:lnB>
                      <a:noFill/>
                    </a:lnB>
                    <a:solidFill>
                      <a:schemeClr val="tx1"/>
                    </a:solid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5178" marR="5178" marT="5178" marB="0" anchor="b">
                    <a:lnL>
                      <a:noFill/>
                    </a:lnL>
                    <a:lnR>
                      <a:noFill/>
                    </a:lnR>
                    <a:lnT w="6350" cap="flat" cmpd="sng" algn="ctr">
                      <a:solidFill>
                        <a:srgbClr val="000000"/>
                      </a:solidFill>
                      <a:prstDash val="solid"/>
                      <a:round/>
                      <a:headEnd type="none" w="med" len="med"/>
                      <a:tailEnd type="none" w="med" len="med"/>
                    </a:lnT>
                    <a:lnB>
                      <a:noFill/>
                    </a:lnB>
                    <a:solidFill>
                      <a:schemeClr val="tx1"/>
                    </a:solid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5178" marR="5178" marT="5178" marB="0" anchor="b">
                    <a:lnL>
                      <a:noFill/>
                    </a:lnL>
                    <a:lnR>
                      <a:noFill/>
                    </a:lnR>
                    <a:lnT w="6350" cap="flat" cmpd="sng" algn="ctr">
                      <a:solidFill>
                        <a:srgbClr val="000000"/>
                      </a:solidFill>
                      <a:prstDash val="solid"/>
                      <a:round/>
                      <a:headEnd type="none" w="med" len="med"/>
                      <a:tailEnd type="none" w="med" len="med"/>
                    </a:lnT>
                    <a:lnB>
                      <a:noFill/>
                    </a:lnB>
                    <a:solidFill>
                      <a:schemeClr val="tx1"/>
                    </a:solid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5178" marR="5178" marT="5178" marB="0" anchor="b">
                    <a:lnL>
                      <a:noFill/>
                    </a:lnL>
                    <a:lnR>
                      <a:noFill/>
                    </a:lnR>
                    <a:lnT w="6350" cap="flat" cmpd="sng" algn="ctr">
                      <a:solidFill>
                        <a:srgbClr val="000000"/>
                      </a:solidFill>
                      <a:prstDash val="solid"/>
                      <a:round/>
                      <a:headEnd type="none" w="med" len="med"/>
                      <a:tailEnd type="none" w="med" len="med"/>
                    </a:lnT>
                    <a:lnB>
                      <a:noFill/>
                    </a:lnB>
                    <a:solidFill>
                      <a:schemeClr val="tx1"/>
                    </a:solid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5178" marR="5178" marT="5178" marB="0" anchor="b">
                    <a:lnL>
                      <a:noFill/>
                    </a:lnL>
                    <a:lnR>
                      <a:noFill/>
                    </a:lnR>
                    <a:lnT w="6350" cap="flat" cmpd="sng" algn="ctr">
                      <a:solidFill>
                        <a:srgbClr val="000000"/>
                      </a:solidFill>
                      <a:prstDash val="solid"/>
                      <a:round/>
                      <a:headEnd type="none" w="med" len="med"/>
                      <a:tailEnd type="none" w="med" len="med"/>
                    </a:lnT>
                    <a:lnB>
                      <a:noFill/>
                    </a:lnB>
                    <a:solidFill>
                      <a:schemeClr val="tx1"/>
                    </a:solidFill>
                  </a:tcPr>
                </a:tc>
              </a:tr>
              <a:tr h="103571">
                <a:tc>
                  <a:txBody>
                    <a:bodyPr/>
                    <a:lstStyle/>
                    <a:p>
                      <a:pPr algn="l" fontAlgn="b"/>
                      <a:r>
                        <a:rPr lang="en-US" sz="600" b="0" i="0" u="none" strike="noStrike" dirty="0">
                          <a:solidFill>
                            <a:srgbClr val="000000"/>
                          </a:solidFill>
                          <a:effectLst/>
                          <a:latin typeface="Calibri" panose="020F0502020204030204" pitchFamily="34" charset="0"/>
                        </a:rPr>
                        <a:t>Mean</a:t>
                      </a:r>
                    </a:p>
                  </a:txBody>
                  <a:tcPr marL="5178" marR="5178" marT="5178" marB="0" anchor="b">
                    <a:lnL>
                      <a:noFill/>
                    </a:lnL>
                    <a:lnR>
                      <a:noFill/>
                    </a:lnR>
                    <a:lnT>
                      <a:noFill/>
                    </a:lnT>
                    <a:lnB>
                      <a:noFill/>
                    </a:lnB>
                    <a:solidFill>
                      <a:schemeClr val="tx1"/>
                    </a:solidFill>
                  </a:tcPr>
                </a:tc>
                <a:tc>
                  <a:txBody>
                    <a:bodyPr/>
                    <a:lstStyle/>
                    <a:p>
                      <a:pPr algn="r" fontAlgn="b"/>
                      <a:r>
                        <a:rPr lang="en-US" sz="600" b="0" i="0" u="none" strike="noStrike">
                          <a:solidFill>
                            <a:srgbClr val="000000"/>
                          </a:solidFill>
                          <a:effectLst/>
                          <a:latin typeface="Calibri" panose="020F0502020204030204" pitchFamily="34" charset="0"/>
                        </a:rPr>
                        <a:t>5.84</a:t>
                      </a:r>
                    </a:p>
                  </a:txBody>
                  <a:tcPr marL="5178" marR="5178" marT="5178" marB="0" anchor="b">
                    <a:lnL>
                      <a:noFill/>
                    </a:lnL>
                    <a:lnR>
                      <a:noFill/>
                    </a:lnR>
                    <a:lnT>
                      <a:noFill/>
                    </a:lnT>
                    <a:lnB>
                      <a:noFill/>
                    </a:lnB>
                    <a:solidFill>
                      <a:schemeClr val="tx1"/>
                    </a:solidFill>
                  </a:tcPr>
                </a:tc>
                <a:tc>
                  <a:txBody>
                    <a:bodyPr/>
                    <a:lstStyle/>
                    <a:p>
                      <a:pPr algn="r" fontAlgn="b"/>
                      <a:r>
                        <a:rPr lang="en-US" sz="600" b="0" i="0" u="none" strike="noStrike">
                          <a:solidFill>
                            <a:srgbClr val="000000"/>
                          </a:solidFill>
                          <a:effectLst/>
                          <a:latin typeface="Calibri" panose="020F0502020204030204" pitchFamily="34" charset="0"/>
                        </a:rPr>
                        <a:t>3.05</a:t>
                      </a:r>
                    </a:p>
                  </a:txBody>
                  <a:tcPr marL="5178" marR="5178" marT="5178" marB="0" anchor="b">
                    <a:lnL>
                      <a:noFill/>
                    </a:lnL>
                    <a:lnR>
                      <a:noFill/>
                    </a:lnR>
                    <a:lnT>
                      <a:noFill/>
                    </a:lnT>
                    <a:lnB>
                      <a:noFill/>
                    </a:lnB>
                    <a:solidFill>
                      <a:schemeClr val="tx1"/>
                    </a:solidFill>
                  </a:tcPr>
                </a:tc>
                <a:tc>
                  <a:txBody>
                    <a:bodyPr/>
                    <a:lstStyle/>
                    <a:p>
                      <a:pPr algn="r" fontAlgn="b"/>
                      <a:r>
                        <a:rPr lang="en-US" sz="600" b="0" i="0" u="none" strike="noStrike">
                          <a:solidFill>
                            <a:srgbClr val="000000"/>
                          </a:solidFill>
                          <a:effectLst/>
                          <a:latin typeface="Calibri" panose="020F0502020204030204" pitchFamily="34" charset="0"/>
                        </a:rPr>
                        <a:t>3.76</a:t>
                      </a:r>
                    </a:p>
                  </a:txBody>
                  <a:tcPr marL="5178" marR="5178" marT="5178" marB="0" anchor="b">
                    <a:lnL>
                      <a:noFill/>
                    </a:lnL>
                    <a:lnR>
                      <a:noFill/>
                    </a:lnR>
                    <a:lnT>
                      <a:noFill/>
                    </a:lnT>
                    <a:lnB>
                      <a:noFill/>
                    </a:lnB>
                    <a:solidFill>
                      <a:schemeClr val="tx1"/>
                    </a:solidFill>
                  </a:tcPr>
                </a:tc>
                <a:tc>
                  <a:txBody>
                    <a:bodyPr/>
                    <a:lstStyle/>
                    <a:p>
                      <a:pPr algn="r" fontAlgn="b"/>
                      <a:r>
                        <a:rPr lang="en-US" sz="600" b="0" i="0" u="none" strike="noStrike">
                          <a:solidFill>
                            <a:srgbClr val="000000"/>
                          </a:solidFill>
                          <a:effectLst/>
                          <a:latin typeface="Calibri" panose="020F0502020204030204" pitchFamily="34" charset="0"/>
                        </a:rPr>
                        <a:t>1.20</a:t>
                      </a:r>
                    </a:p>
                  </a:txBody>
                  <a:tcPr marL="5178" marR="5178" marT="5178" marB="0" anchor="b">
                    <a:lnL>
                      <a:noFill/>
                    </a:lnL>
                    <a:lnR>
                      <a:noFill/>
                    </a:lnR>
                    <a:lnT>
                      <a:noFill/>
                    </a:lnT>
                    <a:lnB>
                      <a:noFill/>
                    </a:lnB>
                    <a:solidFill>
                      <a:schemeClr val="tx1"/>
                    </a:solidFill>
                  </a:tcPr>
                </a:tc>
              </a:tr>
              <a:tr h="103571">
                <a:tc>
                  <a:txBody>
                    <a:bodyPr/>
                    <a:lstStyle/>
                    <a:p>
                      <a:pPr algn="l" fontAlgn="b"/>
                      <a:r>
                        <a:rPr lang="en-US" sz="600" b="0" i="0" u="none" strike="noStrike" dirty="0">
                          <a:solidFill>
                            <a:srgbClr val="000000"/>
                          </a:solidFill>
                          <a:effectLst/>
                          <a:latin typeface="Calibri" panose="020F0502020204030204" pitchFamily="34" charset="0"/>
                        </a:rPr>
                        <a:t>Standard Error</a:t>
                      </a:r>
                    </a:p>
                  </a:txBody>
                  <a:tcPr marL="5178" marR="5178" marT="5178" marB="0" anchor="b">
                    <a:lnL>
                      <a:noFill/>
                    </a:lnL>
                    <a:lnR>
                      <a:noFill/>
                    </a:lnR>
                    <a:lnT>
                      <a:noFill/>
                    </a:lnT>
                    <a:lnB>
                      <a:noFill/>
                    </a:lnB>
                    <a:solidFill>
                      <a:schemeClr val="tx1"/>
                    </a:solidFill>
                  </a:tcPr>
                </a:tc>
                <a:tc>
                  <a:txBody>
                    <a:bodyPr/>
                    <a:lstStyle/>
                    <a:p>
                      <a:pPr algn="r" fontAlgn="b"/>
                      <a:r>
                        <a:rPr lang="en-US" sz="600" b="0" i="0" u="none" strike="noStrike" dirty="0">
                          <a:solidFill>
                            <a:srgbClr val="000000"/>
                          </a:solidFill>
                          <a:effectLst/>
                          <a:latin typeface="Calibri" panose="020F0502020204030204" pitchFamily="34" charset="0"/>
                        </a:rPr>
                        <a:t>0.07</a:t>
                      </a:r>
                    </a:p>
                  </a:txBody>
                  <a:tcPr marL="5178" marR="5178" marT="5178" marB="0" anchor="b">
                    <a:lnL>
                      <a:noFill/>
                    </a:lnL>
                    <a:lnR>
                      <a:noFill/>
                    </a:lnR>
                    <a:lnT>
                      <a:noFill/>
                    </a:lnT>
                    <a:lnB>
                      <a:noFill/>
                    </a:lnB>
                    <a:solidFill>
                      <a:schemeClr val="tx1"/>
                    </a:solidFill>
                  </a:tcPr>
                </a:tc>
                <a:tc>
                  <a:txBody>
                    <a:bodyPr/>
                    <a:lstStyle/>
                    <a:p>
                      <a:pPr algn="r" fontAlgn="b"/>
                      <a:r>
                        <a:rPr lang="en-US" sz="600" b="0" i="0" u="none" strike="noStrike">
                          <a:solidFill>
                            <a:srgbClr val="000000"/>
                          </a:solidFill>
                          <a:effectLst/>
                          <a:latin typeface="Calibri" panose="020F0502020204030204" pitchFamily="34" charset="0"/>
                        </a:rPr>
                        <a:t>0.04</a:t>
                      </a:r>
                    </a:p>
                  </a:txBody>
                  <a:tcPr marL="5178" marR="5178" marT="5178" marB="0" anchor="b">
                    <a:lnL>
                      <a:noFill/>
                    </a:lnL>
                    <a:lnR>
                      <a:noFill/>
                    </a:lnR>
                    <a:lnT>
                      <a:noFill/>
                    </a:lnT>
                    <a:lnB>
                      <a:noFill/>
                    </a:lnB>
                    <a:solidFill>
                      <a:schemeClr val="tx1"/>
                    </a:solidFill>
                  </a:tcPr>
                </a:tc>
                <a:tc>
                  <a:txBody>
                    <a:bodyPr/>
                    <a:lstStyle/>
                    <a:p>
                      <a:pPr algn="r" fontAlgn="b"/>
                      <a:r>
                        <a:rPr lang="en-US" sz="600" b="0" i="0" u="none" strike="noStrike">
                          <a:solidFill>
                            <a:srgbClr val="000000"/>
                          </a:solidFill>
                          <a:effectLst/>
                          <a:latin typeface="Calibri" panose="020F0502020204030204" pitchFamily="34" charset="0"/>
                        </a:rPr>
                        <a:t>0.14</a:t>
                      </a:r>
                    </a:p>
                  </a:txBody>
                  <a:tcPr marL="5178" marR="5178" marT="5178" marB="0" anchor="b">
                    <a:lnL>
                      <a:noFill/>
                    </a:lnL>
                    <a:lnR>
                      <a:noFill/>
                    </a:lnR>
                    <a:lnT>
                      <a:noFill/>
                    </a:lnT>
                    <a:lnB>
                      <a:noFill/>
                    </a:lnB>
                    <a:solidFill>
                      <a:schemeClr val="tx1"/>
                    </a:solidFill>
                  </a:tcPr>
                </a:tc>
                <a:tc>
                  <a:txBody>
                    <a:bodyPr/>
                    <a:lstStyle/>
                    <a:p>
                      <a:pPr algn="r" fontAlgn="b"/>
                      <a:r>
                        <a:rPr lang="en-US" sz="600" b="0" i="0" u="none" strike="noStrike">
                          <a:solidFill>
                            <a:srgbClr val="000000"/>
                          </a:solidFill>
                          <a:effectLst/>
                          <a:latin typeface="Calibri" panose="020F0502020204030204" pitchFamily="34" charset="0"/>
                        </a:rPr>
                        <a:t>0.06</a:t>
                      </a:r>
                    </a:p>
                  </a:txBody>
                  <a:tcPr marL="5178" marR="5178" marT="5178" marB="0" anchor="b">
                    <a:lnL>
                      <a:noFill/>
                    </a:lnL>
                    <a:lnR>
                      <a:noFill/>
                    </a:lnR>
                    <a:lnT>
                      <a:noFill/>
                    </a:lnT>
                    <a:lnB>
                      <a:noFill/>
                    </a:lnB>
                    <a:solidFill>
                      <a:schemeClr val="tx1"/>
                    </a:solidFill>
                  </a:tcPr>
                </a:tc>
              </a:tr>
              <a:tr h="103571">
                <a:tc>
                  <a:txBody>
                    <a:bodyPr/>
                    <a:lstStyle/>
                    <a:p>
                      <a:pPr algn="l" fontAlgn="b"/>
                      <a:r>
                        <a:rPr lang="en-US" sz="600" b="0" i="0" u="none" strike="noStrike">
                          <a:solidFill>
                            <a:srgbClr val="000000"/>
                          </a:solidFill>
                          <a:effectLst/>
                          <a:latin typeface="Calibri" panose="020F0502020204030204" pitchFamily="34" charset="0"/>
                        </a:rPr>
                        <a:t>Median</a:t>
                      </a:r>
                    </a:p>
                  </a:txBody>
                  <a:tcPr marL="5178" marR="5178" marT="5178" marB="0" anchor="b">
                    <a:lnL>
                      <a:noFill/>
                    </a:lnL>
                    <a:lnR>
                      <a:noFill/>
                    </a:lnR>
                    <a:lnT>
                      <a:noFill/>
                    </a:lnT>
                    <a:lnB>
                      <a:noFill/>
                    </a:lnB>
                    <a:solidFill>
                      <a:schemeClr val="tx1"/>
                    </a:solidFill>
                  </a:tcPr>
                </a:tc>
                <a:tc>
                  <a:txBody>
                    <a:bodyPr/>
                    <a:lstStyle/>
                    <a:p>
                      <a:pPr algn="r" fontAlgn="b"/>
                      <a:r>
                        <a:rPr lang="en-US" sz="600" b="0" i="0" u="none" strike="noStrike" dirty="0">
                          <a:solidFill>
                            <a:srgbClr val="000000"/>
                          </a:solidFill>
                          <a:effectLst/>
                          <a:latin typeface="Calibri" panose="020F0502020204030204" pitchFamily="34" charset="0"/>
                        </a:rPr>
                        <a:t>5.80</a:t>
                      </a:r>
                    </a:p>
                  </a:txBody>
                  <a:tcPr marL="5178" marR="5178" marT="5178" marB="0" anchor="b">
                    <a:lnL>
                      <a:noFill/>
                    </a:lnL>
                    <a:lnR>
                      <a:noFill/>
                    </a:lnR>
                    <a:lnT>
                      <a:noFill/>
                    </a:lnT>
                    <a:lnB>
                      <a:noFill/>
                    </a:lnB>
                    <a:solidFill>
                      <a:schemeClr val="tx1"/>
                    </a:solidFill>
                  </a:tcPr>
                </a:tc>
                <a:tc>
                  <a:txBody>
                    <a:bodyPr/>
                    <a:lstStyle/>
                    <a:p>
                      <a:pPr algn="r" fontAlgn="b"/>
                      <a:r>
                        <a:rPr lang="en-US" sz="600" b="0" i="0" u="none" strike="noStrike">
                          <a:solidFill>
                            <a:srgbClr val="000000"/>
                          </a:solidFill>
                          <a:effectLst/>
                          <a:latin typeface="Calibri" panose="020F0502020204030204" pitchFamily="34" charset="0"/>
                        </a:rPr>
                        <a:t>3.00</a:t>
                      </a:r>
                    </a:p>
                  </a:txBody>
                  <a:tcPr marL="5178" marR="5178" marT="5178" marB="0" anchor="b">
                    <a:lnL>
                      <a:noFill/>
                    </a:lnL>
                    <a:lnR>
                      <a:noFill/>
                    </a:lnR>
                    <a:lnT>
                      <a:noFill/>
                    </a:lnT>
                    <a:lnB>
                      <a:noFill/>
                    </a:lnB>
                    <a:solidFill>
                      <a:schemeClr val="tx1"/>
                    </a:solidFill>
                  </a:tcPr>
                </a:tc>
                <a:tc>
                  <a:txBody>
                    <a:bodyPr/>
                    <a:lstStyle/>
                    <a:p>
                      <a:pPr algn="r" fontAlgn="b"/>
                      <a:r>
                        <a:rPr lang="en-US" sz="600" b="0" i="0" u="none" strike="noStrike">
                          <a:solidFill>
                            <a:srgbClr val="000000"/>
                          </a:solidFill>
                          <a:effectLst/>
                          <a:latin typeface="Calibri" panose="020F0502020204030204" pitchFamily="34" charset="0"/>
                        </a:rPr>
                        <a:t>4.35</a:t>
                      </a:r>
                    </a:p>
                  </a:txBody>
                  <a:tcPr marL="5178" marR="5178" marT="5178" marB="0" anchor="b">
                    <a:lnL>
                      <a:noFill/>
                    </a:lnL>
                    <a:lnR>
                      <a:noFill/>
                    </a:lnR>
                    <a:lnT>
                      <a:noFill/>
                    </a:lnT>
                    <a:lnB>
                      <a:noFill/>
                    </a:lnB>
                    <a:solidFill>
                      <a:schemeClr val="tx1"/>
                    </a:solidFill>
                  </a:tcPr>
                </a:tc>
                <a:tc>
                  <a:txBody>
                    <a:bodyPr/>
                    <a:lstStyle/>
                    <a:p>
                      <a:pPr algn="r" fontAlgn="b"/>
                      <a:r>
                        <a:rPr lang="en-US" sz="600" b="0" i="0" u="none" strike="noStrike">
                          <a:solidFill>
                            <a:srgbClr val="000000"/>
                          </a:solidFill>
                          <a:effectLst/>
                          <a:latin typeface="Calibri" panose="020F0502020204030204" pitchFamily="34" charset="0"/>
                        </a:rPr>
                        <a:t>1.30</a:t>
                      </a:r>
                    </a:p>
                  </a:txBody>
                  <a:tcPr marL="5178" marR="5178" marT="5178" marB="0" anchor="b">
                    <a:lnL>
                      <a:noFill/>
                    </a:lnL>
                    <a:lnR>
                      <a:noFill/>
                    </a:lnR>
                    <a:lnT>
                      <a:noFill/>
                    </a:lnT>
                    <a:lnB>
                      <a:noFill/>
                    </a:lnB>
                    <a:solidFill>
                      <a:schemeClr val="tx1"/>
                    </a:solidFill>
                  </a:tcPr>
                </a:tc>
              </a:tr>
              <a:tr h="103571">
                <a:tc>
                  <a:txBody>
                    <a:bodyPr/>
                    <a:lstStyle/>
                    <a:p>
                      <a:pPr algn="l" fontAlgn="b"/>
                      <a:r>
                        <a:rPr lang="en-US" sz="600" b="0" i="0" u="none" strike="noStrike">
                          <a:solidFill>
                            <a:srgbClr val="000000"/>
                          </a:solidFill>
                          <a:effectLst/>
                          <a:latin typeface="Calibri" panose="020F0502020204030204" pitchFamily="34" charset="0"/>
                        </a:rPr>
                        <a:t>Mode</a:t>
                      </a:r>
                    </a:p>
                  </a:txBody>
                  <a:tcPr marL="5178" marR="5178" marT="5178" marB="0" anchor="b">
                    <a:lnL>
                      <a:noFill/>
                    </a:lnL>
                    <a:lnR>
                      <a:noFill/>
                    </a:lnR>
                    <a:lnT>
                      <a:noFill/>
                    </a:lnT>
                    <a:lnB>
                      <a:noFill/>
                    </a:lnB>
                    <a:solidFill>
                      <a:schemeClr val="tx1"/>
                    </a:solidFill>
                  </a:tcPr>
                </a:tc>
                <a:tc>
                  <a:txBody>
                    <a:bodyPr/>
                    <a:lstStyle/>
                    <a:p>
                      <a:pPr algn="r" fontAlgn="b"/>
                      <a:r>
                        <a:rPr lang="en-US" sz="600" b="0" i="0" u="none" strike="noStrike" dirty="0">
                          <a:solidFill>
                            <a:srgbClr val="000000"/>
                          </a:solidFill>
                          <a:effectLst/>
                          <a:latin typeface="Calibri" panose="020F0502020204030204" pitchFamily="34" charset="0"/>
                        </a:rPr>
                        <a:t>5.00</a:t>
                      </a:r>
                    </a:p>
                  </a:txBody>
                  <a:tcPr marL="5178" marR="5178" marT="5178" marB="0" anchor="b">
                    <a:lnL>
                      <a:noFill/>
                    </a:lnL>
                    <a:lnR>
                      <a:noFill/>
                    </a:lnR>
                    <a:lnT>
                      <a:noFill/>
                    </a:lnT>
                    <a:lnB>
                      <a:noFill/>
                    </a:lnB>
                    <a:solidFill>
                      <a:schemeClr val="tx1"/>
                    </a:solidFill>
                  </a:tcPr>
                </a:tc>
                <a:tc>
                  <a:txBody>
                    <a:bodyPr/>
                    <a:lstStyle/>
                    <a:p>
                      <a:pPr algn="r" fontAlgn="b"/>
                      <a:r>
                        <a:rPr lang="en-US" sz="600" b="0" i="0" u="none" strike="noStrike" dirty="0">
                          <a:solidFill>
                            <a:srgbClr val="000000"/>
                          </a:solidFill>
                          <a:effectLst/>
                          <a:latin typeface="Calibri" panose="020F0502020204030204" pitchFamily="34" charset="0"/>
                        </a:rPr>
                        <a:t>3.00</a:t>
                      </a:r>
                    </a:p>
                  </a:txBody>
                  <a:tcPr marL="5178" marR="5178" marT="5178" marB="0" anchor="b">
                    <a:lnL>
                      <a:noFill/>
                    </a:lnL>
                    <a:lnR>
                      <a:noFill/>
                    </a:lnR>
                    <a:lnT>
                      <a:noFill/>
                    </a:lnT>
                    <a:lnB>
                      <a:noFill/>
                    </a:lnB>
                    <a:solidFill>
                      <a:schemeClr val="tx1"/>
                    </a:solidFill>
                  </a:tcPr>
                </a:tc>
                <a:tc>
                  <a:txBody>
                    <a:bodyPr/>
                    <a:lstStyle/>
                    <a:p>
                      <a:pPr algn="r" fontAlgn="b"/>
                      <a:r>
                        <a:rPr lang="en-US" sz="600" b="0" i="0" u="none" strike="noStrike">
                          <a:solidFill>
                            <a:srgbClr val="000000"/>
                          </a:solidFill>
                          <a:effectLst/>
                          <a:latin typeface="Calibri" panose="020F0502020204030204" pitchFamily="34" charset="0"/>
                        </a:rPr>
                        <a:t>1.50</a:t>
                      </a:r>
                    </a:p>
                  </a:txBody>
                  <a:tcPr marL="5178" marR="5178" marT="5178" marB="0" anchor="b">
                    <a:lnL>
                      <a:noFill/>
                    </a:lnL>
                    <a:lnR>
                      <a:noFill/>
                    </a:lnR>
                    <a:lnT>
                      <a:noFill/>
                    </a:lnT>
                    <a:lnB>
                      <a:noFill/>
                    </a:lnB>
                    <a:solidFill>
                      <a:schemeClr val="tx1"/>
                    </a:solidFill>
                  </a:tcPr>
                </a:tc>
                <a:tc>
                  <a:txBody>
                    <a:bodyPr/>
                    <a:lstStyle/>
                    <a:p>
                      <a:pPr algn="r" fontAlgn="b"/>
                      <a:r>
                        <a:rPr lang="en-US" sz="600" b="0" i="0" u="none" strike="noStrike">
                          <a:solidFill>
                            <a:srgbClr val="000000"/>
                          </a:solidFill>
                          <a:effectLst/>
                          <a:latin typeface="Calibri" panose="020F0502020204030204" pitchFamily="34" charset="0"/>
                        </a:rPr>
                        <a:t>0.20</a:t>
                      </a:r>
                    </a:p>
                  </a:txBody>
                  <a:tcPr marL="5178" marR="5178" marT="5178" marB="0" anchor="b">
                    <a:lnL>
                      <a:noFill/>
                    </a:lnL>
                    <a:lnR>
                      <a:noFill/>
                    </a:lnR>
                    <a:lnT>
                      <a:noFill/>
                    </a:lnT>
                    <a:lnB>
                      <a:noFill/>
                    </a:lnB>
                    <a:solidFill>
                      <a:schemeClr val="tx1"/>
                    </a:solidFill>
                  </a:tcPr>
                </a:tc>
              </a:tr>
              <a:tr h="103571">
                <a:tc>
                  <a:txBody>
                    <a:bodyPr/>
                    <a:lstStyle/>
                    <a:p>
                      <a:pPr algn="l" fontAlgn="b"/>
                      <a:r>
                        <a:rPr lang="en-US" sz="600" b="0" i="0" u="none" strike="noStrike">
                          <a:solidFill>
                            <a:srgbClr val="000000"/>
                          </a:solidFill>
                          <a:effectLst/>
                          <a:latin typeface="Calibri" panose="020F0502020204030204" pitchFamily="34" charset="0"/>
                        </a:rPr>
                        <a:t>Standard Deviation</a:t>
                      </a:r>
                    </a:p>
                  </a:txBody>
                  <a:tcPr marL="5178" marR="5178" marT="5178" marB="0" anchor="b">
                    <a:lnL>
                      <a:noFill/>
                    </a:lnL>
                    <a:lnR>
                      <a:noFill/>
                    </a:lnR>
                    <a:lnT>
                      <a:noFill/>
                    </a:lnT>
                    <a:lnB>
                      <a:noFill/>
                    </a:lnB>
                    <a:solidFill>
                      <a:schemeClr val="tx1"/>
                    </a:solidFill>
                  </a:tcPr>
                </a:tc>
                <a:tc>
                  <a:txBody>
                    <a:bodyPr/>
                    <a:lstStyle/>
                    <a:p>
                      <a:pPr algn="r" fontAlgn="b"/>
                      <a:r>
                        <a:rPr lang="en-US" sz="600" b="0" i="0" u="none" strike="noStrike">
                          <a:solidFill>
                            <a:srgbClr val="000000"/>
                          </a:solidFill>
                          <a:effectLst/>
                          <a:latin typeface="Calibri" panose="020F0502020204030204" pitchFamily="34" charset="0"/>
                        </a:rPr>
                        <a:t>0.83</a:t>
                      </a:r>
                    </a:p>
                  </a:txBody>
                  <a:tcPr marL="5178" marR="5178" marT="5178" marB="0" anchor="b">
                    <a:lnL>
                      <a:noFill/>
                    </a:lnL>
                    <a:lnR>
                      <a:noFill/>
                    </a:lnR>
                    <a:lnT>
                      <a:noFill/>
                    </a:lnT>
                    <a:lnB>
                      <a:noFill/>
                    </a:lnB>
                    <a:solidFill>
                      <a:schemeClr val="tx1"/>
                    </a:solidFill>
                  </a:tcPr>
                </a:tc>
                <a:tc>
                  <a:txBody>
                    <a:bodyPr/>
                    <a:lstStyle/>
                    <a:p>
                      <a:pPr algn="r" fontAlgn="b"/>
                      <a:r>
                        <a:rPr lang="en-US" sz="600" b="0" i="0" u="none" strike="noStrike" dirty="0">
                          <a:solidFill>
                            <a:srgbClr val="000000"/>
                          </a:solidFill>
                          <a:effectLst/>
                          <a:latin typeface="Calibri" panose="020F0502020204030204" pitchFamily="34" charset="0"/>
                        </a:rPr>
                        <a:t>0.43</a:t>
                      </a:r>
                    </a:p>
                  </a:txBody>
                  <a:tcPr marL="5178" marR="5178" marT="5178" marB="0" anchor="b">
                    <a:lnL>
                      <a:noFill/>
                    </a:lnL>
                    <a:lnR>
                      <a:noFill/>
                    </a:lnR>
                    <a:lnT>
                      <a:noFill/>
                    </a:lnT>
                    <a:lnB>
                      <a:noFill/>
                    </a:lnB>
                    <a:solidFill>
                      <a:schemeClr val="tx1"/>
                    </a:solidFill>
                  </a:tcPr>
                </a:tc>
                <a:tc>
                  <a:txBody>
                    <a:bodyPr/>
                    <a:lstStyle/>
                    <a:p>
                      <a:pPr algn="r" fontAlgn="b"/>
                      <a:r>
                        <a:rPr lang="en-US" sz="600" b="0" i="0" u="none" strike="noStrike">
                          <a:solidFill>
                            <a:srgbClr val="000000"/>
                          </a:solidFill>
                          <a:effectLst/>
                          <a:latin typeface="Calibri" panose="020F0502020204030204" pitchFamily="34" charset="0"/>
                        </a:rPr>
                        <a:t>1.76</a:t>
                      </a:r>
                    </a:p>
                  </a:txBody>
                  <a:tcPr marL="5178" marR="5178" marT="5178" marB="0" anchor="b">
                    <a:lnL>
                      <a:noFill/>
                    </a:lnL>
                    <a:lnR>
                      <a:noFill/>
                    </a:lnR>
                    <a:lnT>
                      <a:noFill/>
                    </a:lnT>
                    <a:lnB>
                      <a:noFill/>
                    </a:lnB>
                    <a:solidFill>
                      <a:schemeClr val="tx1"/>
                    </a:solidFill>
                  </a:tcPr>
                </a:tc>
                <a:tc>
                  <a:txBody>
                    <a:bodyPr/>
                    <a:lstStyle/>
                    <a:p>
                      <a:pPr algn="r" fontAlgn="b"/>
                      <a:r>
                        <a:rPr lang="en-US" sz="600" b="0" i="0" u="none" strike="noStrike">
                          <a:solidFill>
                            <a:srgbClr val="000000"/>
                          </a:solidFill>
                          <a:effectLst/>
                          <a:latin typeface="Calibri" panose="020F0502020204030204" pitchFamily="34" charset="0"/>
                        </a:rPr>
                        <a:t>0.76</a:t>
                      </a:r>
                    </a:p>
                  </a:txBody>
                  <a:tcPr marL="5178" marR="5178" marT="5178" marB="0" anchor="b">
                    <a:lnL>
                      <a:noFill/>
                    </a:lnL>
                    <a:lnR>
                      <a:noFill/>
                    </a:lnR>
                    <a:lnT>
                      <a:noFill/>
                    </a:lnT>
                    <a:lnB>
                      <a:noFill/>
                    </a:lnB>
                    <a:solidFill>
                      <a:schemeClr val="tx1"/>
                    </a:solidFill>
                  </a:tcPr>
                </a:tc>
              </a:tr>
              <a:tr h="103571">
                <a:tc>
                  <a:txBody>
                    <a:bodyPr/>
                    <a:lstStyle/>
                    <a:p>
                      <a:pPr algn="l" fontAlgn="b"/>
                      <a:r>
                        <a:rPr lang="en-US" sz="600" b="0" i="0" u="none" strike="noStrike">
                          <a:solidFill>
                            <a:srgbClr val="000000"/>
                          </a:solidFill>
                          <a:effectLst/>
                          <a:latin typeface="Calibri" panose="020F0502020204030204" pitchFamily="34" charset="0"/>
                        </a:rPr>
                        <a:t>Sample Variance</a:t>
                      </a:r>
                    </a:p>
                  </a:txBody>
                  <a:tcPr marL="5178" marR="5178" marT="5178" marB="0" anchor="b">
                    <a:lnL>
                      <a:noFill/>
                    </a:lnL>
                    <a:lnR>
                      <a:noFill/>
                    </a:lnR>
                    <a:lnT>
                      <a:noFill/>
                    </a:lnT>
                    <a:lnB>
                      <a:noFill/>
                    </a:lnB>
                    <a:solidFill>
                      <a:schemeClr val="tx1"/>
                    </a:solidFill>
                  </a:tcPr>
                </a:tc>
                <a:tc>
                  <a:txBody>
                    <a:bodyPr/>
                    <a:lstStyle/>
                    <a:p>
                      <a:pPr algn="r" fontAlgn="b"/>
                      <a:r>
                        <a:rPr lang="en-US" sz="600" b="0" i="0" u="none" strike="noStrike">
                          <a:solidFill>
                            <a:srgbClr val="000000"/>
                          </a:solidFill>
                          <a:effectLst/>
                          <a:latin typeface="Calibri" panose="020F0502020204030204" pitchFamily="34" charset="0"/>
                        </a:rPr>
                        <a:t>0.69</a:t>
                      </a:r>
                    </a:p>
                  </a:txBody>
                  <a:tcPr marL="5178" marR="5178" marT="5178" marB="0" anchor="b">
                    <a:lnL>
                      <a:noFill/>
                    </a:lnL>
                    <a:lnR>
                      <a:noFill/>
                    </a:lnR>
                    <a:lnT>
                      <a:noFill/>
                    </a:lnT>
                    <a:lnB>
                      <a:noFill/>
                    </a:lnB>
                    <a:solidFill>
                      <a:schemeClr val="tx1"/>
                    </a:solidFill>
                  </a:tcPr>
                </a:tc>
                <a:tc>
                  <a:txBody>
                    <a:bodyPr/>
                    <a:lstStyle/>
                    <a:p>
                      <a:pPr algn="r" fontAlgn="b"/>
                      <a:r>
                        <a:rPr lang="en-US" sz="600" b="0" i="0" u="none" strike="noStrike" dirty="0">
                          <a:solidFill>
                            <a:srgbClr val="000000"/>
                          </a:solidFill>
                          <a:effectLst/>
                          <a:latin typeface="Calibri" panose="020F0502020204030204" pitchFamily="34" charset="0"/>
                        </a:rPr>
                        <a:t>0.19</a:t>
                      </a:r>
                    </a:p>
                  </a:txBody>
                  <a:tcPr marL="5178" marR="5178" marT="5178" marB="0" anchor="b">
                    <a:lnL>
                      <a:noFill/>
                    </a:lnL>
                    <a:lnR>
                      <a:noFill/>
                    </a:lnR>
                    <a:lnT>
                      <a:noFill/>
                    </a:lnT>
                    <a:lnB>
                      <a:noFill/>
                    </a:lnB>
                    <a:solidFill>
                      <a:schemeClr val="tx1"/>
                    </a:solidFill>
                  </a:tcPr>
                </a:tc>
                <a:tc>
                  <a:txBody>
                    <a:bodyPr/>
                    <a:lstStyle/>
                    <a:p>
                      <a:pPr algn="r" fontAlgn="b"/>
                      <a:r>
                        <a:rPr lang="en-US" sz="600" b="0" i="0" u="none" strike="noStrike">
                          <a:solidFill>
                            <a:srgbClr val="000000"/>
                          </a:solidFill>
                          <a:effectLst/>
                          <a:latin typeface="Calibri" panose="020F0502020204030204" pitchFamily="34" charset="0"/>
                        </a:rPr>
                        <a:t>3.11</a:t>
                      </a:r>
                    </a:p>
                  </a:txBody>
                  <a:tcPr marL="5178" marR="5178" marT="5178" marB="0" anchor="b">
                    <a:lnL>
                      <a:noFill/>
                    </a:lnL>
                    <a:lnR>
                      <a:noFill/>
                    </a:lnR>
                    <a:lnT>
                      <a:noFill/>
                    </a:lnT>
                    <a:lnB>
                      <a:noFill/>
                    </a:lnB>
                    <a:solidFill>
                      <a:schemeClr val="tx1"/>
                    </a:solidFill>
                  </a:tcPr>
                </a:tc>
                <a:tc>
                  <a:txBody>
                    <a:bodyPr/>
                    <a:lstStyle/>
                    <a:p>
                      <a:pPr algn="r" fontAlgn="b"/>
                      <a:r>
                        <a:rPr lang="en-US" sz="600" b="0" i="0" u="none" strike="noStrike">
                          <a:solidFill>
                            <a:srgbClr val="000000"/>
                          </a:solidFill>
                          <a:effectLst/>
                          <a:latin typeface="Calibri" panose="020F0502020204030204" pitchFamily="34" charset="0"/>
                        </a:rPr>
                        <a:t>0.58</a:t>
                      </a:r>
                    </a:p>
                  </a:txBody>
                  <a:tcPr marL="5178" marR="5178" marT="5178" marB="0" anchor="b">
                    <a:lnL>
                      <a:noFill/>
                    </a:lnL>
                    <a:lnR>
                      <a:noFill/>
                    </a:lnR>
                    <a:lnT>
                      <a:noFill/>
                    </a:lnT>
                    <a:lnB>
                      <a:noFill/>
                    </a:lnB>
                    <a:solidFill>
                      <a:schemeClr val="tx1"/>
                    </a:solidFill>
                  </a:tcPr>
                </a:tc>
              </a:tr>
              <a:tr h="103571">
                <a:tc>
                  <a:txBody>
                    <a:bodyPr/>
                    <a:lstStyle/>
                    <a:p>
                      <a:pPr algn="l" fontAlgn="b"/>
                      <a:r>
                        <a:rPr lang="en-US" sz="600" b="0" i="0" u="none" strike="noStrike">
                          <a:solidFill>
                            <a:srgbClr val="000000"/>
                          </a:solidFill>
                          <a:effectLst/>
                          <a:latin typeface="Calibri" panose="020F0502020204030204" pitchFamily="34" charset="0"/>
                        </a:rPr>
                        <a:t>Kurtosis</a:t>
                      </a:r>
                    </a:p>
                  </a:txBody>
                  <a:tcPr marL="5178" marR="5178" marT="5178" marB="0" anchor="b">
                    <a:lnL>
                      <a:noFill/>
                    </a:lnL>
                    <a:lnR>
                      <a:noFill/>
                    </a:lnR>
                    <a:lnT>
                      <a:noFill/>
                    </a:lnT>
                    <a:lnB>
                      <a:noFill/>
                    </a:lnB>
                    <a:solidFill>
                      <a:schemeClr val="tx1"/>
                    </a:solidFill>
                  </a:tcPr>
                </a:tc>
                <a:tc>
                  <a:txBody>
                    <a:bodyPr/>
                    <a:lstStyle/>
                    <a:p>
                      <a:pPr algn="r" fontAlgn="b"/>
                      <a:r>
                        <a:rPr lang="en-US" sz="600" b="0" i="0" u="none" strike="noStrike">
                          <a:solidFill>
                            <a:srgbClr val="000000"/>
                          </a:solidFill>
                          <a:effectLst/>
                          <a:latin typeface="Calibri" panose="020F0502020204030204" pitchFamily="34" charset="0"/>
                        </a:rPr>
                        <a:t>-0.55</a:t>
                      </a:r>
                    </a:p>
                  </a:txBody>
                  <a:tcPr marL="5178" marR="5178" marT="5178" marB="0" anchor="b">
                    <a:lnL>
                      <a:noFill/>
                    </a:lnL>
                    <a:lnR>
                      <a:noFill/>
                    </a:lnR>
                    <a:lnT>
                      <a:noFill/>
                    </a:lnT>
                    <a:lnB>
                      <a:noFill/>
                    </a:lnB>
                    <a:solidFill>
                      <a:schemeClr val="tx1"/>
                    </a:solidFill>
                  </a:tcPr>
                </a:tc>
                <a:tc>
                  <a:txBody>
                    <a:bodyPr/>
                    <a:lstStyle/>
                    <a:p>
                      <a:pPr algn="r" fontAlgn="b"/>
                      <a:r>
                        <a:rPr lang="en-US" sz="600" b="0" i="0" u="none" strike="noStrike" dirty="0">
                          <a:solidFill>
                            <a:srgbClr val="000000"/>
                          </a:solidFill>
                          <a:effectLst/>
                          <a:latin typeface="Calibri" panose="020F0502020204030204" pitchFamily="34" charset="0"/>
                        </a:rPr>
                        <a:t>0.29</a:t>
                      </a:r>
                    </a:p>
                  </a:txBody>
                  <a:tcPr marL="5178" marR="5178" marT="5178" marB="0" anchor="b">
                    <a:lnL>
                      <a:noFill/>
                    </a:lnL>
                    <a:lnR>
                      <a:noFill/>
                    </a:lnR>
                    <a:lnT>
                      <a:noFill/>
                    </a:lnT>
                    <a:lnB>
                      <a:noFill/>
                    </a:lnB>
                    <a:solidFill>
                      <a:schemeClr val="tx1"/>
                    </a:solidFill>
                  </a:tcPr>
                </a:tc>
                <a:tc>
                  <a:txBody>
                    <a:bodyPr/>
                    <a:lstStyle/>
                    <a:p>
                      <a:pPr algn="r" fontAlgn="b"/>
                      <a:r>
                        <a:rPr lang="en-US" sz="600" b="0" i="0" u="none" strike="noStrike">
                          <a:solidFill>
                            <a:srgbClr val="000000"/>
                          </a:solidFill>
                          <a:effectLst/>
                          <a:latin typeface="Calibri" panose="020F0502020204030204" pitchFamily="34" charset="0"/>
                        </a:rPr>
                        <a:t>-1.40</a:t>
                      </a:r>
                    </a:p>
                  </a:txBody>
                  <a:tcPr marL="5178" marR="5178" marT="5178" marB="0" anchor="b">
                    <a:lnL>
                      <a:noFill/>
                    </a:lnL>
                    <a:lnR>
                      <a:noFill/>
                    </a:lnR>
                    <a:lnT>
                      <a:noFill/>
                    </a:lnT>
                    <a:lnB>
                      <a:noFill/>
                    </a:lnB>
                    <a:solidFill>
                      <a:schemeClr val="tx1"/>
                    </a:solidFill>
                  </a:tcPr>
                </a:tc>
                <a:tc>
                  <a:txBody>
                    <a:bodyPr/>
                    <a:lstStyle/>
                    <a:p>
                      <a:pPr algn="r" fontAlgn="b"/>
                      <a:r>
                        <a:rPr lang="en-US" sz="600" b="0" i="0" u="none" strike="noStrike">
                          <a:solidFill>
                            <a:srgbClr val="000000"/>
                          </a:solidFill>
                          <a:effectLst/>
                          <a:latin typeface="Calibri" panose="020F0502020204030204" pitchFamily="34" charset="0"/>
                        </a:rPr>
                        <a:t>-1.34</a:t>
                      </a:r>
                    </a:p>
                  </a:txBody>
                  <a:tcPr marL="5178" marR="5178" marT="5178" marB="0" anchor="b">
                    <a:lnL>
                      <a:noFill/>
                    </a:lnL>
                    <a:lnR>
                      <a:noFill/>
                    </a:lnR>
                    <a:lnT>
                      <a:noFill/>
                    </a:lnT>
                    <a:lnB>
                      <a:noFill/>
                    </a:lnB>
                    <a:solidFill>
                      <a:schemeClr val="tx1"/>
                    </a:solidFill>
                  </a:tcPr>
                </a:tc>
              </a:tr>
              <a:tr h="103571">
                <a:tc>
                  <a:txBody>
                    <a:bodyPr/>
                    <a:lstStyle/>
                    <a:p>
                      <a:pPr algn="l" fontAlgn="b"/>
                      <a:r>
                        <a:rPr lang="en-US" sz="600" b="0" i="0" u="none" strike="noStrike">
                          <a:solidFill>
                            <a:srgbClr val="000000"/>
                          </a:solidFill>
                          <a:effectLst/>
                          <a:latin typeface="Calibri" panose="020F0502020204030204" pitchFamily="34" charset="0"/>
                        </a:rPr>
                        <a:t>Skewness</a:t>
                      </a:r>
                    </a:p>
                  </a:txBody>
                  <a:tcPr marL="5178" marR="5178" marT="5178" marB="0" anchor="b">
                    <a:lnL>
                      <a:noFill/>
                    </a:lnL>
                    <a:lnR>
                      <a:noFill/>
                    </a:lnR>
                    <a:lnT>
                      <a:noFill/>
                    </a:lnT>
                    <a:lnB>
                      <a:noFill/>
                    </a:lnB>
                    <a:solidFill>
                      <a:schemeClr val="tx1"/>
                    </a:solidFill>
                  </a:tcPr>
                </a:tc>
                <a:tc>
                  <a:txBody>
                    <a:bodyPr/>
                    <a:lstStyle/>
                    <a:p>
                      <a:pPr algn="r" fontAlgn="b"/>
                      <a:r>
                        <a:rPr lang="en-US" sz="600" b="0" i="0" u="none" strike="noStrike">
                          <a:solidFill>
                            <a:srgbClr val="000000"/>
                          </a:solidFill>
                          <a:effectLst/>
                          <a:latin typeface="Calibri" panose="020F0502020204030204" pitchFamily="34" charset="0"/>
                        </a:rPr>
                        <a:t>0.31</a:t>
                      </a:r>
                    </a:p>
                  </a:txBody>
                  <a:tcPr marL="5178" marR="5178" marT="5178" marB="0" anchor="b">
                    <a:lnL>
                      <a:noFill/>
                    </a:lnL>
                    <a:lnR>
                      <a:noFill/>
                    </a:lnR>
                    <a:lnT>
                      <a:noFill/>
                    </a:lnT>
                    <a:lnB>
                      <a:noFill/>
                    </a:lnB>
                    <a:solidFill>
                      <a:schemeClr val="tx1"/>
                    </a:solidFill>
                  </a:tcPr>
                </a:tc>
                <a:tc>
                  <a:txBody>
                    <a:bodyPr/>
                    <a:lstStyle/>
                    <a:p>
                      <a:pPr algn="r" fontAlgn="b"/>
                      <a:r>
                        <a:rPr lang="en-US" sz="600" b="0" i="0" u="none" strike="noStrike">
                          <a:solidFill>
                            <a:srgbClr val="000000"/>
                          </a:solidFill>
                          <a:effectLst/>
                          <a:latin typeface="Calibri" panose="020F0502020204030204" pitchFamily="34" charset="0"/>
                        </a:rPr>
                        <a:t>0.33</a:t>
                      </a:r>
                    </a:p>
                  </a:txBody>
                  <a:tcPr marL="5178" marR="5178" marT="5178" marB="0" anchor="b">
                    <a:lnL>
                      <a:noFill/>
                    </a:lnL>
                    <a:lnR>
                      <a:noFill/>
                    </a:lnR>
                    <a:lnT>
                      <a:noFill/>
                    </a:lnT>
                    <a:lnB>
                      <a:noFill/>
                    </a:lnB>
                    <a:solidFill>
                      <a:schemeClr val="tx1"/>
                    </a:solidFill>
                  </a:tcPr>
                </a:tc>
                <a:tc>
                  <a:txBody>
                    <a:bodyPr/>
                    <a:lstStyle/>
                    <a:p>
                      <a:pPr algn="r" fontAlgn="b"/>
                      <a:r>
                        <a:rPr lang="en-US" sz="600" b="0" i="0" u="none" strike="noStrike">
                          <a:solidFill>
                            <a:srgbClr val="000000"/>
                          </a:solidFill>
                          <a:effectLst/>
                          <a:latin typeface="Calibri" panose="020F0502020204030204" pitchFamily="34" charset="0"/>
                        </a:rPr>
                        <a:t>-0.27</a:t>
                      </a:r>
                    </a:p>
                  </a:txBody>
                  <a:tcPr marL="5178" marR="5178" marT="5178" marB="0" anchor="b">
                    <a:lnL>
                      <a:noFill/>
                    </a:lnL>
                    <a:lnR>
                      <a:noFill/>
                    </a:lnR>
                    <a:lnT>
                      <a:noFill/>
                    </a:lnT>
                    <a:lnB>
                      <a:noFill/>
                    </a:lnB>
                    <a:solidFill>
                      <a:schemeClr val="tx1"/>
                    </a:solidFill>
                  </a:tcPr>
                </a:tc>
                <a:tc>
                  <a:txBody>
                    <a:bodyPr/>
                    <a:lstStyle/>
                    <a:p>
                      <a:pPr algn="r" fontAlgn="b"/>
                      <a:r>
                        <a:rPr lang="en-US" sz="600" b="0" i="0" u="none" strike="noStrike">
                          <a:solidFill>
                            <a:srgbClr val="000000"/>
                          </a:solidFill>
                          <a:effectLst/>
                          <a:latin typeface="Calibri" panose="020F0502020204030204" pitchFamily="34" charset="0"/>
                        </a:rPr>
                        <a:t>-0.10</a:t>
                      </a:r>
                    </a:p>
                  </a:txBody>
                  <a:tcPr marL="5178" marR="5178" marT="5178" marB="0" anchor="b">
                    <a:lnL>
                      <a:noFill/>
                    </a:lnL>
                    <a:lnR>
                      <a:noFill/>
                    </a:lnR>
                    <a:lnT>
                      <a:noFill/>
                    </a:lnT>
                    <a:lnB>
                      <a:noFill/>
                    </a:lnB>
                    <a:solidFill>
                      <a:schemeClr val="tx1"/>
                    </a:solidFill>
                  </a:tcPr>
                </a:tc>
              </a:tr>
              <a:tr h="103571">
                <a:tc>
                  <a:txBody>
                    <a:bodyPr/>
                    <a:lstStyle/>
                    <a:p>
                      <a:pPr algn="l" fontAlgn="b"/>
                      <a:r>
                        <a:rPr lang="en-US" sz="600" b="0" i="0" u="none" strike="noStrike">
                          <a:solidFill>
                            <a:srgbClr val="000000"/>
                          </a:solidFill>
                          <a:effectLst/>
                          <a:latin typeface="Calibri" panose="020F0502020204030204" pitchFamily="34" charset="0"/>
                        </a:rPr>
                        <a:t>Range</a:t>
                      </a:r>
                    </a:p>
                  </a:txBody>
                  <a:tcPr marL="5178" marR="5178" marT="5178" marB="0" anchor="b">
                    <a:lnL>
                      <a:noFill/>
                    </a:lnL>
                    <a:lnR>
                      <a:noFill/>
                    </a:lnR>
                    <a:lnT>
                      <a:noFill/>
                    </a:lnT>
                    <a:lnB>
                      <a:noFill/>
                    </a:lnB>
                    <a:solidFill>
                      <a:schemeClr val="tx1"/>
                    </a:solidFill>
                  </a:tcPr>
                </a:tc>
                <a:tc>
                  <a:txBody>
                    <a:bodyPr/>
                    <a:lstStyle/>
                    <a:p>
                      <a:pPr algn="r" fontAlgn="b"/>
                      <a:r>
                        <a:rPr lang="en-US" sz="600" b="0" i="0" u="none" strike="noStrike">
                          <a:solidFill>
                            <a:srgbClr val="000000"/>
                          </a:solidFill>
                          <a:effectLst/>
                          <a:latin typeface="Calibri" panose="020F0502020204030204" pitchFamily="34" charset="0"/>
                        </a:rPr>
                        <a:t>3.60</a:t>
                      </a:r>
                    </a:p>
                  </a:txBody>
                  <a:tcPr marL="5178" marR="5178" marT="5178" marB="0" anchor="b">
                    <a:lnL>
                      <a:noFill/>
                    </a:lnL>
                    <a:lnR>
                      <a:noFill/>
                    </a:lnR>
                    <a:lnT>
                      <a:noFill/>
                    </a:lnT>
                    <a:lnB>
                      <a:noFill/>
                    </a:lnB>
                    <a:solidFill>
                      <a:schemeClr val="tx1"/>
                    </a:solidFill>
                  </a:tcPr>
                </a:tc>
                <a:tc>
                  <a:txBody>
                    <a:bodyPr/>
                    <a:lstStyle/>
                    <a:p>
                      <a:pPr algn="r" fontAlgn="b"/>
                      <a:r>
                        <a:rPr lang="en-US" sz="600" b="0" i="0" u="none" strike="noStrike">
                          <a:solidFill>
                            <a:srgbClr val="000000"/>
                          </a:solidFill>
                          <a:effectLst/>
                          <a:latin typeface="Calibri" panose="020F0502020204030204" pitchFamily="34" charset="0"/>
                        </a:rPr>
                        <a:t>2.40</a:t>
                      </a:r>
                    </a:p>
                  </a:txBody>
                  <a:tcPr marL="5178" marR="5178" marT="5178" marB="0" anchor="b">
                    <a:lnL>
                      <a:noFill/>
                    </a:lnL>
                    <a:lnR>
                      <a:noFill/>
                    </a:lnR>
                    <a:lnT>
                      <a:noFill/>
                    </a:lnT>
                    <a:lnB>
                      <a:noFill/>
                    </a:lnB>
                    <a:solidFill>
                      <a:schemeClr val="tx1"/>
                    </a:solidFill>
                  </a:tcPr>
                </a:tc>
                <a:tc>
                  <a:txBody>
                    <a:bodyPr/>
                    <a:lstStyle/>
                    <a:p>
                      <a:pPr algn="r" fontAlgn="b"/>
                      <a:r>
                        <a:rPr lang="en-US" sz="600" b="0" i="0" u="none" strike="noStrike" dirty="0">
                          <a:solidFill>
                            <a:srgbClr val="000000"/>
                          </a:solidFill>
                          <a:effectLst/>
                          <a:latin typeface="Calibri" panose="020F0502020204030204" pitchFamily="34" charset="0"/>
                        </a:rPr>
                        <a:t>5.90</a:t>
                      </a:r>
                    </a:p>
                  </a:txBody>
                  <a:tcPr marL="5178" marR="5178" marT="5178" marB="0" anchor="b">
                    <a:lnL>
                      <a:noFill/>
                    </a:lnL>
                    <a:lnR>
                      <a:noFill/>
                    </a:lnR>
                    <a:lnT>
                      <a:noFill/>
                    </a:lnT>
                    <a:lnB>
                      <a:noFill/>
                    </a:lnB>
                    <a:solidFill>
                      <a:schemeClr val="tx1"/>
                    </a:solidFill>
                  </a:tcPr>
                </a:tc>
                <a:tc>
                  <a:txBody>
                    <a:bodyPr/>
                    <a:lstStyle/>
                    <a:p>
                      <a:pPr algn="r" fontAlgn="b"/>
                      <a:r>
                        <a:rPr lang="en-US" sz="600" b="0" i="0" u="none" strike="noStrike">
                          <a:solidFill>
                            <a:srgbClr val="000000"/>
                          </a:solidFill>
                          <a:effectLst/>
                          <a:latin typeface="Calibri" panose="020F0502020204030204" pitchFamily="34" charset="0"/>
                        </a:rPr>
                        <a:t>2.40</a:t>
                      </a:r>
                    </a:p>
                  </a:txBody>
                  <a:tcPr marL="5178" marR="5178" marT="5178" marB="0" anchor="b">
                    <a:lnL>
                      <a:noFill/>
                    </a:lnL>
                    <a:lnR>
                      <a:noFill/>
                    </a:lnR>
                    <a:lnT>
                      <a:noFill/>
                    </a:lnT>
                    <a:lnB>
                      <a:noFill/>
                    </a:lnB>
                    <a:solidFill>
                      <a:schemeClr val="tx1"/>
                    </a:solidFill>
                  </a:tcPr>
                </a:tc>
              </a:tr>
              <a:tr h="103571">
                <a:tc>
                  <a:txBody>
                    <a:bodyPr/>
                    <a:lstStyle/>
                    <a:p>
                      <a:pPr algn="l" fontAlgn="b"/>
                      <a:r>
                        <a:rPr lang="en-US" sz="600" b="0" i="0" u="none" strike="noStrike">
                          <a:solidFill>
                            <a:srgbClr val="000000"/>
                          </a:solidFill>
                          <a:effectLst/>
                          <a:latin typeface="Calibri" panose="020F0502020204030204" pitchFamily="34" charset="0"/>
                        </a:rPr>
                        <a:t>Minimum</a:t>
                      </a:r>
                    </a:p>
                  </a:txBody>
                  <a:tcPr marL="5178" marR="5178" marT="5178" marB="0" anchor="b">
                    <a:lnL>
                      <a:noFill/>
                    </a:lnL>
                    <a:lnR>
                      <a:noFill/>
                    </a:lnR>
                    <a:lnT>
                      <a:noFill/>
                    </a:lnT>
                    <a:lnB>
                      <a:noFill/>
                    </a:lnB>
                    <a:solidFill>
                      <a:schemeClr val="tx1"/>
                    </a:solidFill>
                  </a:tcPr>
                </a:tc>
                <a:tc>
                  <a:txBody>
                    <a:bodyPr/>
                    <a:lstStyle/>
                    <a:p>
                      <a:pPr algn="r" fontAlgn="b"/>
                      <a:r>
                        <a:rPr lang="en-US" sz="600" b="0" i="0" u="none" strike="noStrike">
                          <a:solidFill>
                            <a:srgbClr val="000000"/>
                          </a:solidFill>
                          <a:effectLst/>
                          <a:latin typeface="Calibri" panose="020F0502020204030204" pitchFamily="34" charset="0"/>
                        </a:rPr>
                        <a:t>4.30</a:t>
                      </a:r>
                    </a:p>
                  </a:txBody>
                  <a:tcPr marL="5178" marR="5178" marT="5178" marB="0" anchor="b">
                    <a:lnL>
                      <a:noFill/>
                    </a:lnL>
                    <a:lnR>
                      <a:noFill/>
                    </a:lnR>
                    <a:lnT>
                      <a:noFill/>
                    </a:lnT>
                    <a:lnB>
                      <a:noFill/>
                    </a:lnB>
                    <a:solidFill>
                      <a:schemeClr val="tx1"/>
                    </a:solidFill>
                  </a:tcPr>
                </a:tc>
                <a:tc>
                  <a:txBody>
                    <a:bodyPr/>
                    <a:lstStyle/>
                    <a:p>
                      <a:pPr algn="r" fontAlgn="b"/>
                      <a:r>
                        <a:rPr lang="en-US" sz="600" b="0" i="0" u="none" strike="noStrike">
                          <a:solidFill>
                            <a:srgbClr val="000000"/>
                          </a:solidFill>
                          <a:effectLst/>
                          <a:latin typeface="Calibri" panose="020F0502020204030204" pitchFamily="34" charset="0"/>
                        </a:rPr>
                        <a:t>2.00</a:t>
                      </a:r>
                    </a:p>
                  </a:txBody>
                  <a:tcPr marL="5178" marR="5178" marT="5178" marB="0" anchor="b">
                    <a:lnL>
                      <a:noFill/>
                    </a:lnL>
                    <a:lnR>
                      <a:noFill/>
                    </a:lnR>
                    <a:lnT>
                      <a:noFill/>
                    </a:lnT>
                    <a:lnB>
                      <a:noFill/>
                    </a:lnB>
                    <a:solidFill>
                      <a:schemeClr val="tx1"/>
                    </a:solidFill>
                  </a:tcPr>
                </a:tc>
                <a:tc>
                  <a:txBody>
                    <a:bodyPr/>
                    <a:lstStyle/>
                    <a:p>
                      <a:pPr algn="r" fontAlgn="b"/>
                      <a:r>
                        <a:rPr lang="en-US" sz="600" b="0" i="0" u="none" strike="noStrike" dirty="0">
                          <a:solidFill>
                            <a:srgbClr val="000000"/>
                          </a:solidFill>
                          <a:effectLst/>
                          <a:latin typeface="Calibri" panose="020F0502020204030204" pitchFamily="34" charset="0"/>
                        </a:rPr>
                        <a:t>1.00</a:t>
                      </a:r>
                    </a:p>
                  </a:txBody>
                  <a:tcPr marL="5178" marR="5178" marT="5178" marB="0" anchor="b">
                    <a:lnL>
                      <a:noFill/>
                    </a:lnL>
                    <a:lnR>
                      <a:noFill/>
                    </a:lnR>
                    <a:lnT>
                      <a:noFill/>
                    </a:lnT>
                    <a:lnB>
                      <a:noFill/>
                    </a:lnB>
                    <a:solidFill>
                      <a:schemeClr val="tx1"/>
                    </a:solidFill>
                  </a:tcPr>
                </a:tc>
                <a:tc>
                  <a:txBody>
                    <a:bodyPr/>
                    <a:lstStyle/>
                    <a:p>
                      <a:pPr algn="r" fontAlgn="b"/>
                      <a:r>
                        <a:rPr lang="en-US" sz="600" b="0" i="0" u="none" strike="noStrike">
                          <a:solidFill>
                            <a:srgbClr val="000000"/>
                          </a:solidFill>
                          <a:effectLst/>
                          <a:latin typeface="Calibri" panose="020F0502020204030204" pitchFamily="34" charset="0"/>
                        </a:rPr>
                        <a:t>0.10</a:t>
                      </a:r>
                    </a:p>
                  </a:txBody>
                  <a:tcPr marL="5178" marR="5178" marT="5178" marB="0" anchor="b">
                    <a:lnL>
                      <a:noFill/>
                    </a:lnL>
                    <a:lnR>
                      <a:noFill/>
                    </a:lnR>
                    <a:lnT>
                      <a:noFill/>
                    </a:lnT>
                    <a:lnB>
                      <a:noFill/>
                    </a:lnB>
                    <a:solidFill>
                      <a:schemeClr val="tx1"/>
                    </a:solidFill>
                  </a:tcPr>
                </a:tc>
              </a:tr>
              <a:tr h="103571">
                <a:tc>
                  <a:txBody>
                    <a:bodyPr/>
                    <a:lstStyle/>
                    <a:p>
                      <a:pPr algn="l" fontAlgn="b"/>
                      <a:r>
                        <a:rPr lang="en-US" sz="600" b="0" i="0" u="none" strike="noStrike">
                          <a:solidFill>
                            <a:srgbClr val="000000"/>
                          </a:solidFill>
                          <a:effectLst/>
                          <a:latin typeface="Calibri" panose="020F0502020204030204" pitchFamily="34" charset="0"/>
                        </a:rPr>
                        <a:t>Maximum</a:t>
                      </a:r>
                    </a:p>
                  </a:txBody>
                  <a:tcPr marL="5178" marR="5178" marT="5178" marB="0" anchor="b">
                    <a:lnL>
                      <a:noFill/>
                    </a:lnL>
                    <a:lnR>
                      <a:noFill/>
                    </a:lnR>
                    <a:lnT>
                      <a:noFill/>
                    </a:lnT>
                    <a:lnB>
                      <a:noFill/>
                    </a:lnB>
                    <a:solidFill>
                      <a:schemeClr val="tx1"/>
                    </a:solidFill>
                  </a:tcPr>
                </a:tc>
                <a:tc>
                  <a:txBody>
                    <a:bodyPr/>
                    <a:lstStyle/>
                    <a:p>
                      <a:pPr algn="r" fontAlgn="b"/>
                      <a:r>
                        <a:rPr lang="en-US" sz="600" b="0" i="0" u="none" strike="noStrike">
                          <a:solidFill>
                            <a:srgbClr val="000000"/>
                          </a:solidFill>
                          <a:effectLst/>
                          <a:latin typeface="Calibri" panose="020F0502020204030204" pitchFamily="34" charset="0"/>
                        </a:rPr>
                        <a:t>7.90</a:t>
                      </a:r>
                    </a:p>
                  </a:txBody>
                  <a:tcPr marL="5178" marR="5178" marT="5178" marB="0" anchor="b">
                    <a:lnL>
                      <a:noFill/>
                    </a:lnL>
                    <a:lnR>
                      <a:noFill/>
                    </a:lnR>
                    <a:lnT>
                      <a:noFill/>
                    </a:lnT>
                    <a:lnB>
                      <a:noFill/>
                    </a:lnB>
                    <a:solidFill>
                      <a:schemeClr val="tx1"/>
                    </a:solidFill>
                  </a:tcPr>
                </a:tc>
                <a:tc>
                  <a:txBody>
                    <a:bodyPr/>
                    <a:lstStyle/>
                    <a:p>
                      <a:pPr algn="r" fontAlgn="b"/>
                      <a:r>
                        <a:rPr lang="en-US" sz="600" b="0" i="0" u="none" strike="noStrike">
                          <a:solidFill>
                            <a:srgbClr val="000000"/>
                          </a:solidFill>
                          <a:effectLst/>
                          <a:latin typeface="Calibri" panose="020F0502020204030204" pitchFamily="34" charset="0"/>
                        </a:rPr>
                        <a:t>4.40</a:t>
                      </a:r>
                    </a:p>
                  </a:txBody>
                  <a:tcPr marL="5178" marR="5178" marT="5178" marB="0" anchor="b">
                    <a:lnL>
                      <a:noFill/>
                    </a:lnL>
                    <a:lnR>
                      <a:noFill/>
                    </a:lnR>
                    <a:lnT>
                      <a:noFill/>
                    </a:lnT>
                    <a:lnB>
                      <a:noFill/>
                    </a:lnB>
                    <a:solidFill>
                      <a:schemeClr val="tx1"/>
                    </a:solidFill>
                  </a:tcPr>
                </a:tc>
                <a:tc>
                  <a:txBody>
                    <a:bodyPr/>
                    <a:lstStyle/>
                    <a:p>
                      <a:pPr algn="r" fontAlgn="b"/>
                      <a:r>
                        <a:rPr lang="en-US" sz="600" b="0" i="0" u="none" strike="noStrike" dirty="0">
                          <a:solidFill>
                            <a:srgbClr val="000000"/>
                          </a:solidFill>
                          <a:effectLst/>
                          <a:latin typeface="Calibri" panose="020F0502020204030204" pitchFamily="34" charset="0"/>
                        </a:rPr>
                        <a:t>6.90</a:t>
                      </a:r>
                    </a:p>
                  </a:txBody>
                  <a:tcPr marL="5178" marR="5178" marT="5178" marB="0" anchor="b">
                    <a:lnL>
                      <a:noFill/>
                    </a:lnL>
                    <a:lnR>
                      <a:noFill/>
                    </a:lnR>
                    <a:lnT>
                      <a:noFill/>
                    </a:lnT>
                    <a:lnB>
                      <a:noFill/>
                    </a:lnB>
                    <a:solidFill>
                      <a:schemeClr val="tx1"/>
                    </a:solidFill>
                  </a:tcPr>
                </a:tc>
                <a:tc>
                  <a:txBody>
                    <a:bodyPr/>
                    <a:lstStyle/>
                    <a:p>
                      <a:pPr algn="r" fontAlgn="b"/>
                      <a:r>
                        <a:rPr lang="en-US" sz="600" b="0" i="0" u="none" strike="noStrike" dirty="0">
                          <a:solidFill>
                            <a:srgbClr val="000000"/>
                          </a:solidFill>
                          <a:effectLst/>
                          <a:latin typeface="Calibri" panose="020F0502020204030204" pitchFamily="34" charset="0"/>
                        </a:rPr>
                        <a:t>2.50</a:t>
                      </a:r>
                    </a:p>
                  </a:txBody>
                  <a:tcPr marL="5178" marR="5178" marT="5178" marB="0" anchor="b">
                    <a:lnL>
                      <a:noFill/>
                    </a:lnL>
                    <a:lnR>
                      <a:noFill/>
                    </a:lnR>
                    <a:lnT>
                      <a:noFill/>
                    </a:lnT>
                    <a:lnB>
                      <a:noFill/>
                    </a:lnB>
                    <a:solidFill>
                      <a:schemeClr val="tx1"/>
                    </a:solidFill>
                  </a:tcPr>
                </a:tc>
              </a:tr>
              <a:tr h="103571">
                <a:tc>
                  <a:txBody>
                    <a:bodyPr/>
                    <a:lstStyle/>
                    <a:p>
                      <a:pPr algn="l" fontAlgn="b"/>
                      <a:r>
                        <a:rPr lang="en-US" sz="600" b="0" i="0" u="none" strike="noStrike">
                          <a:solidFill>
                            <a:srgbClr val="000000"/>
                          </a:solidFill>
                          <a:effectLst/>
                          <a:latin typeface="Calibri" panose="020F0502020204030204" pitchFamily="34" charset="0"/>
                        </a:rPr>
                        <a:t>Sum</a:t>
                      </a:r>
                    </a:p>
                  </a:txBody>
                  <a:tcPr marL="5178" marR="5178" marT="5178" marB="0" anchor="b">
                    <a:lnL>
                      <a:noFill/>
                    </a:lnL>
                    <a:lnR>
                      <a:noFill/>
                    </a:lnR>
                    <a:lnT>
                      <a:noFill/>
                    </a:lnT>
                    <a:lnB>
                      <a:noFill/>
                    </a:lnB>
                    <a:solidFill>
                      <a:schemeClr val="tx1"/>
                    </a:solidFill>
                  </a:tcPr>
                </a:tc>
                <a:tc>
                  <a:txBody>
                    <a:bodyPr/>
                    <a:lstStyle/>
                    <a:p>
                      <a:pPr algn="r" fontAlgn="b"/>
                      <a:r>
                        <a:rPr lang="en-US" sz="600" b="0" i="0" u="none" strike="noStrike">
                          <a:solidFill>
                            <a:srgbClr val="000000"/>
                          </a:solidFill>
                          <a:effectLst/>
                          <a:latin typeface="Calibri" panose="020F0502020204030204" pitchFamily="34" charset="0"/>
                        </a:rPr>
                        <a:t>876.50</a:t>
                      </a:r>
                    </a:p>
                  </a:txBody>
                  <a:tcPr marL="5178" marR="5178" marT="5178" marB="0" anchor="b">
                    <a:lnL>
                      <a:noFill/>
                    </a:lnL>
                    <a:lnR>
                      <a:noFill/>
                    </a:lnR>
                    <a:lnT>
                      <a:noFill/>
                    </a:lnT>
                    <a:lnB>
                      <a:noFill/>
                    </a:lnB>
                    <a:solidFill>
                      <a:schemeClr val="tx1"/>
                    </a:solidFill>
                  </a:tcPr>
                </a:tc>
                <a:tc>
                  <a:txBody>
                    <a:bodyPr/>
                    <a:lstStyle/>
                    <a:p>
                      <a:pPr algn="r" fontAlgn="b"/>
                      <a:r>
                        <a:rPr lang="en-US" sz="600" b="0" i="0" u="none" strike="noStrike">
                          <a:solidFill>
                            <a:srgbClr val="000000"/>
                          </a:solidFill>
                          <a:effectLst/>
                          <a:latin typeface="Calibri" panose="020F0502020204030204" pitchFamily="34" charset="0"/>
                        </a:rPr>
                        <a:t>458.10</a:t>
                      </a:r>
                    </a:p>
                  </a:txBody>
                  <a:tcPr marL="5178" marR="5178" marT="5178" marB="0" anchor="b">
                    <a:lnL>
                      <a:noFill/>
                    </a:lnL>
                    <a:lnR>
                      <a:noFill/>
                    </a:lnR>
                    <a:lnT>
                      <a:noFill/>
                    </a:lnT>
                    <a:lnB>
                      <a:noFill/>
                    </a:lnB>
                    <a:solidFill>
                      <a:schemeClr val="tx1"/>
                    </a:solidFill>
                  </a:tcPr>
                </a:tc>
                <a:tc>
                  <a:txBody>
                    <a:bodyPr/>
                    <a:lstStyle/>
                    <a:p>
                      <a:pPr algn="r" fontAlgn="b"/>
                      <a:r>
                        <a:rPr lang="en-US" sz="600" b="0" i="0" u="none" strike="noStrike">
                          <a:solidFill>
                            <a:srgbClr val="000000"/>
                          </a:solidFill>
                          <a:effectLst/>
                          <a:latin typeface="Calibri" panose="020F0502020204030204" pitchFamily="34" charset="0"/>
                        </a:rPr>
                        <a:t>563.80</a:t>
                      </a:r>
                    </a:p>
                  </a:txBody>
                  <a:tcPr marL="5178" marR="5178" marT="5178" marB="0" anchor="b">
                    <a:lnL>
                      <a:noFill/>
                    </a:lnL>
                    <a:lnR>
                      <a:noFill/>
                    </a:lnR>
                    <a:lnT>
                      <a:noFill/>
                    </a:lnT>
                    <a:lnB>
                      <a:noFill/>
                    </a:lnB>
                    <a:solidFill>
                      <a:schemeClr val="tx1"/>
                    </a:solidFill>
                  </a:tcPr>
                </a:tc>
                <a:tc>
                  <a:txBody>
                    <a:bodyPr/>
                    <a:lstStyle/>
                    <a:p>
                      <a:pPr algn="r" fontAlgn="b"/>
                      <a:r>
                        <a:rPr lang="en-US" sz="600" b="0" i="0" u="none" strike="noStrike" dirty="0">
                          <a:solidFill>
                            <a:srgbClr val="000000"/>
                          </a:solidFill>
                          <a:effectLst/>
                          <a:latin typeface="Calibri" panose="020F0502020204030204" pitchFamily="34" charset="0"/>
                        </a:rPr>
                        <a:t>179.80</a:t>
                      </a:r>
                    </a:p>
                  </a:txBody>
                  <a:tcPr marL="5178" marR="5178" marT="5178" marB="0" anchor="b">
                    <a:lnL>
                      <a:noFill/>
                    </a:lnL>
                    <a:lnR>
                      <a:noFill/>
                    </a:lnR>
                    <a:lnT>
                      <a:noFill/>
                    </a:lnT>
                    <a:lnB>
                      <a:noFill/>
                    </a:lnB>
                    <a:solidFill>
                      <a:schemeClr val="tx1"/>
                    </a:solidFill>
                  </a:tcPr>
                </a:tc>
              </a:tr>
              <a:tr h="108750">
                <a:tc>
                  <a:txBody>
                    <a:bodyPr/>
                    <a:lstStyle/>
                    <a:p>
                      <a:pPr algn="l" fontAlgn="b"/>
                      <a:r>
                        <a:rPr lang="en-US" sz="600" b="0" i="0" u="none" strike="noStrike">
                          <a:solidFill>
                            <a:srgbClr val="000000"/>
                          </a:solidFill>
                          <a:effectLst/>
                          <a:latin typeface="Calibri" panose="020F0502020204030204" pitchFamily="34" charset="0"/>
                        </a:rPr>
                        <a:t>Count</a:t>
                      </a:r>
                    </a:p>
                  </a:txBody>
                  <a:tcPr marL="5178" marR="5178" marT="5178" marB="0" anchor="b">
                    <a:lnL>
                      <a:noFill/>
                    </a:lnL>
                    <a:lnR>
                      <a:noFill/>
                    </a:lnR>
                    <a:lnT>
                      <a:noFill/>
                    </a:lnT>
                    <a:lnB w="12700" cap="flat" cmpd="sng" algn="ctr">
                      <a:solidFill>
                        <a:srgbClr val="000000"/>
                      </a:solidFill>
                      <a:prstDash val="solid"/>
                      <a:round/>
                      <a:headEnd type="none" w="med" len="med"/>
                      <a:tailEnd type="none" w="med" len="med"/>
                    </a:lnB>
                    <a:solidFill>
                      <a:schemeClr val="tx1"/>
                    </a:solidFill>
                  </a:tcPr>
                </a:tc>
                <a:tc>
                  <a:txBody>
                    <a:bodyPr/>
                    <a:lstStyle/>
                    <a:p>
                      <a:pPr algn="r" fontAlgn="b"/>
                      <a:r>
                        <a:rPr lang="en-US" sz="600" b="0" i="0" u="none" strike="noStrike">
                          <a:solidFill>
                            <a:srgbClr val="000000"/>
                          </a:solidFill>
                          <a:effectLst/>
                          <a:latin typeface="Calibri" panose="020F0502020204030204" pitchFamily="34" charset="0"/>
                        </a:rPr>
                        <a:t>150.00</a:t>
                      </a:r>
                    </a:p>
                  </a:txBody>
                  <a:tcPr marL="5178" marR="5178" marT="5178" marB="0" anchor="b">
                    <a:lnL>
                      <a:noFill/>
                    </a:lnL>
                    <a:lnR>
                      <a:noFill/>
                    </a:lnR>
                    <a:lnT>
                      <a:noFill/>
                    </a:lnT>
                    <a:lnB w="12700" cap="flat" cmpd="sng" algn="ctr">
                      <a:solidFill>
                        <a:srgbClr val="000000"/>
                      </a:solidFill>
                      <a:prstDash val="solid"/>
                      <a:round/>
                      <a:headEnd type="none" w="med" len="med"/>
                      <a:tailEnd type="none" w="med" len="med"/>
                    </a:lnB>
                    <a:solidFill>
                      <a:schemeClr val="tx1"/>
                    </a:solidFill>
                  </a:tcPr>
                </a:tc>
                <a:tc>
                  <a:txBody>
                    <a:bodyPr/>
                    <a:lstStyle/>
                    <a:p>
                      <a:pPr algn="r" fontAlgn="b"/>
                      <a:r>
                        <a:rPr lang="en-US" sz="600" b="0" i="0" u="none" strike="noStrike">
                          <a:solidFill>
                            <a:srgbClr val="000000"/>
                          </a:solidFill>
                          <a:effectLst/>
                          <a:latin typeface="Calibri" panose="020F0502020204030204" pitchFamily="34" charset="0"/>
                        </a:rPr>
                        <a:t>150.00</a:t>
                      </a:r>
                    </a:p>
                  </a:txBody>
                  <a:tcPr marL="5178" marR="5178" marT="5178" marB="0" anchor="b">
                    <a:lnL>
                      <a:noFill/>
                    </a:lnL>
                    <a:lnR>
                      <a:noFill/>
                    </a:lnR>
                    <a:lnT>
                      <a:noFill/>
                    </a:lnT>
                    <a:lnB w="12700" cap="flat" cmpd="sng" algn="ctr">
                      <a:solidFill>
                        <a:srgbClr val="000000"/>
                      </a:solidFill>
                      <a:prstDash val="solid"/>
                      <a:round/>
                      <a:headEnd type="none" w="med" len="med"/>
                      <a:tailEnd type="none" w="med" len="med"/>
                    </a:lnB>
                    <a:solidFill>
                      <a:schemeClr val="tx1"/>
                    </a:solidFill>
                  </a:tcPr>
                </a:tc>
                <a:tc>
                  <a:txBody>
                    <a:bodyPr/>
                    <a:lstStyle/>
                    <a:p>
                      <a:pPr algn="r" fontAlgn="b"/>
                      <a:r>
                        <a:rPr lang="en-US" sz="600" b="0" i="0" u="none" strike="noStrike">
                          <a:solidFill>
                            <a:srgbClr val="000000"/>
                          </a:solidFill>
                          <a:effectLst/>
                          <a:latin typeface="Calibri" panose="020F0502020204030204" pitchFamily="34" charset="0"/>
                        </a:rPr>
                        <a:t>150.00</a:t>
                      </a:r>
                    </a:p>
                  </a:txBody>
                  <a:tcPr marL="5178" marR="5178" marT="5178" marB="0" anchor="b">
                    <a:lnL>
                      <a:noFill/>
                    </a:lnL>
                    <a:lnR>
                      <a:noFill/>
                    </a:lnR>
                    <a:lnT>
                      <a:noFill/>
                    </a:lnT>
                    <a:lnB w="12700" cap="flat" cmpd="sng" algn="ctr">
                      <a:solidFill>
                        <a:srgbClr val="000000"/>
                      </a:solidFill>
                      <a:prstDash val="solid"/>
                      <a:round/>
                      <a:headEnd type="none" w="med" len="med"/>
                      <a:tailEnd type="none" w="med" len="med"/>
                    </a:lnB>
                    <a:solidFill>
                      <a:schemeClr val="tx1"/>
                    </a:solidFill>
                  </a:tcPr>
                </a:tc>
                <a:tc>
                  <a:txBody>
                    <a:bodyPr/>
                    <a:lstStyle/>
                    <a:p>
                      <a:pPr algn="r" fontAlgn="b"/>
                      <a:r>
                        <a:rPr lang="en-US" sz="600" b="0" i="0" u="none" strike="noStrike" dirty="0">
                          <a:solidFill>
                            <a:srgbClr val="000000"/>
                          </a:solidFill>
                          <a:effectLst/>
                          <a:latin typeface="Calibri" panose="020F0502020204030204" pitchFamily="34" charset="0"/>
                        </a:rPr>
                        <a:t>150.00</a:t>
                      </a:r>
                    </a:p>
                  </a:txBody>
                  <a:tcPr marL="5178" marR="5178" marT="5178" marB="0" anchor="b">
                    <a:lnL>
                      <a:noFill/>
                    </a:lnL>
                    <a:lnR>
                      <a:noFill/>
                    </a:lnR>
                    <a:lnT>
                      <a:noFill/>
                    </a:lnT>
                    <a:lnB w="12700" cap="flat" cmpd="sng" algn="ctr">
                      <a:solidFill>
                        <a:srgbClr val="000000"/>
                      </a:solidFill>
                      <a:prstDash val="solid"/>
                      <a:round/>
                      <a:headEnd type="none" w="med" len="med"/>
                      <a:tailEnd type="none" w="med" len="med"/>
                    </a:lnB>
                    <a:solidFill>
                      <a:schemeClr val="tx1"/>
                    </a:solidFill>
                  </a:tcPr>
                </a:tc>
              </a:tr>
            </a:tbl>
          </a:graphicData>
        </a:graphic>
      </p:graphicFrame>
      <p:sp>
        <p:nvSpPr>
          <p:cNvPr id="17" name="Rectangle 16"/>
          <p:cNvSpPr/>
          <p:nvPr/>
        </p:nvSpPr>
        <p:spPr>
          <a:xfrm>
            <a:off x="2531979" y="1356265"/>
            <a:ext cx="2893602" cy="369332"/>
          </a:xfrm>
          <a:prstGeom prst="rect">
            <a:avLst/>
          </a:prstGeom>
          <a:noFill/>
        </p:spPr>
        <p:txBody>
          <a:bodyPr wrap="squar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b="1" i="1" dirty="0" smtClean="0">
                <a:ln/>
                <a:solidFill>
                  <a:schemeClr val="accent4"/>
                </a:solidFill>
              </a:rPr>
              <a:t>Statistical </a:t>
            </a:r>
            <a:r>
              <a:rPr lang="en-US" b="1" i="1" dirty="0" smtClean="0">
                <a:ln/>
                <a:solidFill>
                  <a:schemeClr val="accent4"/>
                </a:solidFill>
              </a:rPr>
              <a:t>Analysis</a:t>
            </a:r>
            <a:endParaRPr lang="en-US" b="1" i="1" dirty="0">
              <a:ln/>
              <a:solidFill>
                <a:schemeClr val="accent4"/>
              </a:solidFill>
            </a:endParaRPr>
          </a:p>
        </p:txBody>
      </p:sp>
      <p:sp>
        <p:nvSpPr>
          <p:cNvPr id="18" name="TextBox 17"/>
          <p:cNvSpPr txBox="1"/>
          <p:nvPr/>
        </p:nvSpPr>
        <p:spPr>
          <a:xfrm>
            <a:off x="5471398" y="1110025"/>
            <a:ext cx="2569294" cy="369332"/>
          </a:xfrm>
          <a:prstGeom prst="rect">
            <a:avLst/>
          </a:prstGeom>
          <a:noFill/>
        </p:spPr>
        <p:txBody>
          <a:bodyPr wrap="none" rtlCol="0">
            <a:spAutoFit/>
          </a:bodyPr>
          <a:lstStyle/>
          <a:p>
            <a:pPr algn="ctr"/>
            <a:r>
              <a:rPr lang="en-US" b="1" i="1" dirty="0" smtClean="0"/>
              <a:t>DATA DESCRIPTION</a:t>
            </a:r>
            <a:endParaRPr lang="en-US" b="1" i="1" dirty="0"/>
          </a:p>
        </p:txBody>
      </p:sp>
      <p:sp>
        <p:nvSpPr>
          <p:cNvPr id="22" name="TextBox 21"/>
          <p:cNvSpPr txBox="1"/>
          <p:nvPr/>
        </p:nvSpPr>
        <p:spPr>
          <a:xfrm>
            <a:off x="1392187" y="6246178"/>
            <a:ext cx="2185727" cy="369332"/>
          </a:xfrm>
          <a:prstGeom prst="rect">
            <a:avLst/>
          </a:prstGeom>
          <a:noFill/>
        </p:spPr>
        <p:txBody>
          <a:bodyPr wrap="none" rtlCol="0">
            <a:spAutoFit/>
          </a:bodyPr>
          <a:lstStyle/>
          <a:p>
            <a:pPr algn="ctr"/>
            <a:r>
              <a:rPr lang="en-US" b="1" i="1" dirty="0" smtClean="0"/>
              <a:t>DATA MODELING</a:t>
            </a:r>
            <a:endParaRPr lang="en-US" b="1" i="1" dirty="0"/>
          </a:p>
        </p:txBody>
      </p:sp>
      <p:pic>
        <p:nvPicPr>
          <p:cNvPr id="3" name="Picture 2"/>
          <p:cNvPicPr>
            <a:picLocks noChangeAspect="1"/>
          </p:cNvPicPr>
          <p:nvPr/>
        </p:nvPicPr>
        <p:blipFill rotWithShape="1">
          <a:blip r:embed="rId3"/>
          <a:srcRect l="8258" t="6327" r="7771" b="5823"/>
          <a:stretch/>
        </p:blipFill>
        <p:spPr>
          <a:xfrm>
            <a:off x="985697" y="1962904"/>
            <a:ext cx="1479068" cy="1990602"/>
          </a:xfrm>
          <a:prstGeom prst="rect">
            <a:avLst/>
          </a:prstGeom>
        </p:spPr>
      </p:pic>
      <p:pic>
        <p:nvPicPr>
          <p:cNvPr id="5" name="Picture 4"/>
          <p:cNvPicPr>
            <a:picLocks noChangeAspect="1"/>
          </p:cNvPicPr>
          <p:nvPr/>
        </p:nvPicPr>
        <p:blipFill>
          <a:blip r:embed="rId4"/>
          <a:stretch>
            <a:fillRect/>
          </a:stretch>
        </p:blipFill>
        <p:spPr>
          <a:xfrm>
            <a:off x="2708571" y="3557602"/>
            <a:ext cx="1457878" cy="1093409"/>
          </a:xfrm>
          <a:prstGeom prst="rect">
            <a:avLst/>
          </a:prstGeom>
        </p:spPr>
      </p:pic>
      <p:sp>
        <p:nvSpPr>
          <p:cNvPr id="12" name="Rectangle 11"/>
          <p:cNvSpPr/>
          <p:nvPr/>
        </p:nvSpPr>
        <p:spPr>
          <a:xfrm>
            <a:off x="986975" y="1593572"/>
            <a:ext cx="1476512" cy="369332"/>
          </a:xfrm>
          <a:prstGeom prst="rect">
            <a:avLst/>
          </a:prstGeom>
          <a:noFill/>
        </p:spPr>
        <p:txBody>
          <a:bodyPr wrap="squar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b="1" i="1" dirty="0" smtClean="0">
                <a:ln/>
                <a:solidFill>
                  <a:schemeClr val="accent4"/>
                </a:solidFill>
              </a:rPr>
              <a:t>Reporting</a:t>
            </a:r>
            <a:endParaRPr lang="en-US" b="1" i="1" dirty="0" smtClean="0">
              <a:ln/>
              <a:solidFill>
                <a:schemeClr val="accent4"/>
              </a:solidFill>
            </a:endParaRPr>
          </a:p>
        </p:txBody>
      </p:sp>
      <p:sp>
        <p:nvSpPr>
          <p:cNvPr id="13" name="Rectangle 12"/>
          <p:cNvSpPr/>
          <p:nvPr/>
        </p:nvSpPr>
        <p:spPr>
          <a:xfrm>
            <a:off x="4025986" y="3919640"/>
            <a:ext cx="1476512" cy="369332"/>
          </a:xfrm>
          <a:prstGeom prst="rect">
            <a:avLst/>
          </a:prstGeom>
          <a:noFill/>
        </p:spPr>
        <p:txBody>
          <a:bodyPr wrap="squar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b="1" i="1" dirty="0" smtClean="0">
                <a:ln/>
                <a:solidFill>
                  <a:schemeClr val="accent4"/>
                </a:solidFill>
              </a:rPr>
              <a:t>Clustering</a:t>
            </a:r>
            <a:endParaRPr lang="en-US" b="1" i="1" dirty="0">
              <a:ln/>
              <a:solidFill>
                <a:schemeClr val="accent4"/>
              </a:solidFill>
            </a:endParaRPr>
          </a:p>
        </p:txBody>
      </p:sp>
      <p:grpSp>
        <p:nvGrpSpPr>
          <p:cNvPr id="14" name="Group 13"/>
          <p:cNvGrpSpPr/>
          <p:nvPr/>
        </p:nvGrpSpPr>
        <p:grpSpPr>
          <a:xfrm>
            <a:off x="5621029" y="3151182"/>
            <a:ext cx="3141850" cy="2895985"/>
            <a:chOff x="5621029" y="3151182"/>
            <a:chExt cx="3141850" cy="2895985"/>
          </a:xfrm>
        </p:grpSpPr>
        <p:pic>
          <p:nvPicPr>
            <p:cNvPr id="6" name="Picture 5"/>
            <p:cNvPicPr>
              <a:picLocks noChangeAspect="1"/>
            </p:cNvPicPr>
            <p:nvPr/>
          </p:nvPicPr>
          <p:blipFill>
            <a:blip r:embed="rId5"/>
            <a:stretch>
              <a:fillRect/>
            </a:stretch>
          </p:blipFill>
          <p:spPr>
            <a:xfrm>
              <a:off x="5621029" y="3151182"/>
              <a:ext cx="1775728" cy="1171656"/>
            </a:xfrm>
            <a:prstGeom prst="rect">
              <a:avLst/>
            </a:prstGeom>
          </p:spPr>
        </p:pic>
        <p:pic>
          <p:nvPicPr>
            <p:cNvPr id="7" name="Picture 6"/>
            <p:cNvPicPr>
              <a:picLocks noChangeAspect="1"/>
            </p:cNvPicPr>
            <p:nvPr/>
          </p:nvPicPr>
          <p:blipFill>
            <a:blip r:embed="rId6"/>
            <a:stretch>
              <a:fillRect/>
            </a:stretch>
          </p:blipFill>
          <p:spPr>
            <a:xfrm>
              <a:off x="6388516" y="4485367"/>
              <a:ext cx="1483710" cy="1561800"/>
            </a:xfrm>
            <a:prstGeom prst="rect">
              <a:avLst/>
            </a:prstGeom>
          </p:spPr>
        </p:pic>
        <p:sp>
          <p:nvSpPr>
            <p:cNvPr id="19" name="Rectangle 18"/>
            <p:cNvSpPr/>
            <p:nvPr/>
          </p:nvSpPr>
          <p:spPr>
            <a:xfrm>
              <a:off x="7286367" y="3779706"/>
              <a:ext cx="1476512" cy="646331"/>
            </a:xfrm>
            <a:prstGeom prst="rect">
              <a:avLst/>
            </a:prstGeom>
            <a:noFill/>
          </p:spPr>
          <p:txBody>
            <a:bodyPr wrap="squar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b="1" i="1" dirty="0" smtClean="0">
                  <a:ln/>
                </a:rPr>
                <a:t>Predictive Modeling</a:t>
              </a:r>
              <a:endParaRPr lang="en-US" b="1" i="1" dirty="0" smtClean="0">
                <a:ln/>
              </a:endParaRPr>
            </a:p>
          </p:txBody>
        </p:sp>
      </p:grpSp>
      <p:grpSp>
        <p:nvGrpSpPr>
          <p:cNvPr id="10" name="Group 9"/>
          <p:cNvGrpSpPr/>
          <p:nvPr/>
        </p:nvGrpSpPr>
        <p:grpSpPr>
          <a:xfrm>
            <a:off x="4126471" y="4629236"/>
            <a:ext cx="1834065" cy="1747731"/>
            <a:chOff x="4126471" y="4629236"/>
            <a:chExt cx="1834065" cy="1747731"/>
          </a:xfrm>
        </p:grpSpPr>
        <p:pic>
          <p:nvPicPr>
            <p:cNvPr id="8" name="Picture 7"/>
            <p:cNvPicPr>
              <a:picLocks noChangeAspect="1"/>
            </p:cNvPicPr>
            <p:nvPr/>
          </p:nvPicPr>
          <p:blipFill>
            <a:blip r:embed="rId7"/>
            <a:stretch>
              <a:fillRect/>
            </a:stretch>
          </p:blipFill>
          <p:spPr>
            <a:xfrm>
              <a:off x="4291749" y="5249335"/>
              <a:ext cx="1503509" cy="1127632"/>
            </a:xfrm>
            <a:prstGeom prst="rect">
              <a:avLst/>
            </a:prstGeom>
          </p:spPr>
        </p:pic>
        <p:sp>
          <p:nvSpPr>
            <p:cNvPr id="20" name="Rectangle 19"/>
            <p:cNvSpPr/>
            <p:nvPr/>
          </p:nvSpPr>
          <p:spPr>
            <a:xfrm>
              <a:off x="4126471" y="4629236"/>
              <a:ext cx="1834065" cy="646331"/>
            </a:xfrm>
            <a:prstGeom prst="rect">
              <a:avLst/>
            </a:prstGeom>
            <a:noFill/>
          </p:spPr>
          <p:txBody>
            <a:bodyPr wrap="squar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b="1" i="1" dirty="0" smtClean="0">
                  <a:ln/>
                </a:rPr>
                <a:t>Simulation &amp; Optimization</a:t>
              </a:r>
              <a:endParaRPr lang="en-US" b="1" i="1" dirty="0" smtClean="0">
                <a:ln/>
              </a:endParaRPr>
            </a:p>
          </p:txBody>
        </p:sp>
      </p:grpSp>
    </p:spTree>
    <p:extLst>
      <p:ext uri="{BB962C8B-B14F-4D97-AF65-F5344CB8AC3E}">
        <p14:creationId xmlns:p14="http://schemas.microsoft.com/office/powerpoint/2010/main" val="188127948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1" grpId="0" animBg="1"/>
      <p:bldP spid="17" grpId="0"/>
      <p:bldP spid="18" grpId="0"/>
      <p:bldP spid="22" grpId="0"/>
      <p:bldP spid="12" grpId="0"/>
      <p:bldP spid="1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34018" y="1337990"/>
            <a:ext cx="8169408" cy="4760553"/>
          </a:xfrm>
        </p:spPr>
        <p:txBody>
          <a:bodyPr>
            <a:normAutofit/>
          </a:bodyPr>
          <a:lstStyle/>
          <a:p>
            <a:pPr>
              <a:buFont typeface="Wingdings" charset="2"/>
              <a:buChar char="v"/>
            </a:pPr>
            <a:endParaRPr lang="en-US" dirty="0">
              <a:effectLst/>
            </a:endParaRPr>
          </a:p>
          <a:p>
            <a:pPr>
              <a:buFont typeface="Wingdings" charset="2"/>
              <a:buChar char="v"/>
            </a:pPr>
            <a:endParaRPr lang="en-US" dirty="0" smtClean="0">
              <a:effectLst/>
            </a:endParaRPr>
          </a:p>
          <a:p>
            <a:pPr>
              <a:buFont typeface="Wingdings" charset="2"/>
              <a:buChar char="v"/>
            </a:pPr>
            <a:endParaRPr lang="en-US" dirty="0" smtClean="0">
              <a:effectLst/>
            </a:endParaRPr>
          </a:p>
          <a:p>
            <a:pPr>
              <a:buFont typeface="Wingdings" charset="2"/>
              <a:buChar char="v"/>
            </a:pPr>
            <a:endParaRPr lang="en-US" dirty="0"/>
          </a:p>
        </p:txBody>
      </p:sp>
      <p:sp>
        <p:nvSpPr>
          <p:cNvPr id="3" name="Title 2"/>
          <p:cNvSpPr>
            <a:spLocks noGrp="1"/>
          </p:cNvSpPr>
          <p:nvPr>
            <p:ph type="title"/>
          </p:nvPr>
        </p:nvSpPr>
        <p:spPr>
          <a:xfrm>
            <a:off x="434018" y="228601"/>
            <a:ext cx="7543800" cy="914400"/>
          </a:xfrm>
        </p:spPr>
        <p:txBody>
          <a:bodyPr/>
          <a:lstStyle/>
          <a:p>
            <a:r>
              <a:rPr lang="en-US" dirty="0" smtClean="0"/>
              <a:t>Data Subsets</a:t>
            </a:r>
            <a:endParaRPr lang="en-US" dirty="0"/>
          </a:p>
        </p:txBody>
      </p:sp>
      <p:pic>
        <p:nvPicPr>
          <p:cNvPr id="6" name="Picture 5" descr="Screen Shot 2014-09-09 at 12.55.09 PM.png"/>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0" y="1139884"/>
            <a:ext cx="9144000" cy="5715000"/>
          </a:xfrm>
          <a:prstGeom prst="rect">
            <a:avLst/>
          </a:prstGeom>
        </p:spPr>
      </p:pic>
    </p:spTree>
    <p:extLst>
      <p:ext uri="{BB962C8B-B14F-4D97-AF65-F5344CB8AC3E}">
        <p14:creationId xmlns:p14="http://schemas.microsoft.com/office/powerpoint/2010/main" val="947429849"/>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34018" y="1337990"/>
            <a:ext cx="8709982" cy="4760553"/>
          </a:xfrm>
        </p:spPr>
        <p:txBody>
          <a:bodyPr numCol="2">
            <a:normAutofit/>
          </a:bodyPr>
          <a:lstStyle/>
          <a:p>
            <a:pPr marL="18288" indent="0">
              <a:buNone/>
            </a:pPr>
            <a:endParaRPr lang="en-US" sz="1300" dirty="0">
              <a:effectLst/>
              <a:latin typeface="Lucida Console" panose="020B0609040504020204" pitchFamily="49" charset="0"/>
            </a:endParaRPr>
          </a:p>
          <a:p>
            <a:pPr marL="18288" indent="0">
              <a:buNone/>
            </a:pPr>
            <a:endParaRPr lang="en-US" sz="1300" dirty="0" smtClean="0">
              <a:effectLst/>
              <a:latin typeface="Lucida Console" panose="020B0609040504020204" pitchFamily="49" charset="0"/>
            </a:endParaRPr>
          </a:p>
        </p:txBody>
      </p:sp>
      <p:sp>
        <p:nvSpPr>
          <p:cNvPr id="3" name="Title 2"/>
          <p:cNvSpPr>
            <a:spLocks noGrp="1"/>
          </p:cNvSpPr>
          <p:nvPr>
            <p:ph type="title"/>
          </p:nvPr>
        </p:nvSpPr>
        <p:spPr>
          <a:xfrm>
            <a:off x="434018" y="228601"/>
            <a:ext cx="7543800" cy="914400"/>
          </a:xfrm>
        </p:spPr>
        <p:txBody>
          <a:bodyPr/>
          <a:lstStyle/>
          <a:p>
            <a:r>
              <a:rPr lang="en-US" dirty="0" smtClean="0"/>
              <a:t>Data Subsets</a:t>
            </a:r>
            <a:endParaRPr lang="en-US" dirty="0"/>
          </a:p>
        </p:txBody>
      </p:sp>
      <p:sp>
        <p:nvSpPr>
          <p:cNvPr id="4" name="Rectangle 3"/>
          <p:cNvSpPr/>
          <p:nvPr/>
        </p:nvSpPr>
        <p:spPr>
          <a:xfrm>
            <a:off x="4487920" y="1913708"/>
            <a:ext cx="4572000" cy="3493264"/>
          </a:xfrm>
          <a:prstGeom prst="rect">
            <a:avLst/>
          </a:prstGeom>
        </p:spPr>
        <p:txBody>
          <a:bodyPr>
            <a:spAutoFit/>
          </a:bodyPr>
          <a:lstStyle/>
          <a:p>
            <a:pPr marL="18288" indent="0">
              <a:buNone/>
            </a:pPr>
            <a:r>
              <a:rPr lang="en-US" sz="1300" dirty="0">
                <a:latin typeface="Lucida Console" panose="020B0609040504020204" pitchFamily="49" charset="0"/>
              </a:rPr>
              <a:t>## First row</a:t>
            </a:r>
          </a:p>
          <a:p>
            <a:pPr marL="18288" indent="0">
              <a:buNone/>
            </a:pPr>
            <a:r>
              <a:rPr lang="en-US" sz="1300" dirty="0">
                <a:latin typeface="Lucida Console" panose="020B0609040504020204" pitchFamily="49" charset="0"/>
              </a:rPr>
              <a:t>antibiotics[1,]</a:t>
            </a:r>
          </a:p>
          <a:p>
            <a:pPr marL="18288" indent="0">
              <a:buNone/>
            </a:pPr>
            <a:endParaRPr lang="en-US" sz="1300" dirty="0">
              <a:latin typeface="Lucida Console" panose="020B0609040504020204" pitchFamily="49" charset="0"/>
            </a:endParaRPr>
          </a:p>
          <a:p>
            <a:pPr marL="18288" indent="0">
              <a:buNone/>
            </a:pPr>
            <a:r>
              <a:rPr lang="en-US" sz="1300" dirty="0">
                <a:latin typeface="Lucida Console" panose="020B0609040504020204" pitchFamily="49" charset="0"/>
              </a:rPr>
              <a:t>## Second column</a:t>
            </a:r>
          </a:p>
          <a:p>
            <a:pPr marL="18288" indent="0">
              <a:buNone/>
            </a:pPr>
            <a:r>
              <a:rPr lang="en-US" sz="1300" dirty="0">
                <a:latin typeface="Lucida Console" panose="020B0609040504020204" pitchFamily="49" charset="0"/>
              </a:rPr>
              <a:t>antibiotics[,2]</a:t>
            </a:r>
          </a:p>
          <a:p>
            <a:pPr marL="18288" indent="0">
              <a:buNone/>
            </a:pPr>
            <a:endParaRPr lang="en-US" sz="1300" dirty="0">
              <a:latin typeface="Lucida Console" panose="020B0609040504020204" pitchFamily="49" charset="0"/>
            </a:endParaRPr>
          </a:p>
          <a:p>
            <a:pPr marL="18288" indent="0">
              <a:buNone/>
            </a:pPr>
            <a:r>
              <a:rPr lang="en-US" sz="1300" dirty="0">
                <a:latin typeface="Lucida Console" panose="020B0609040504020204" pitchFamily="49" charset="0"/>
              </a:rPr>
              <a:t>## Some rows and columns</a:t>
            </a:r>
          </a:p>
          <a:p>
            <a:pPr marL="18288" indent="0">
              <a:buNone/>
            </a:pPr>
            <a:r>
              <a:rPr lang="en-US" sz="1300" dirty="0">
                <a:latin typeface="Lucida Console" panose="020B0609040504020204" pitchFamily="49" charset="0"/>
              </a:rPr>
              <a:t>antibiotics[3:7, 2:4]</a:t>
            </a:r>
          </a:p>
          <a:p>
            <a:pPr marL="18288" indent="0">
              <a:buNone/>
            </a:pPr>
            <a:endParaRPr lang="en-US" sz="1300" dirty="0">
              <a:latin typeface="Lucida Console" panose="020B0609040504020204" pitchFamily="49" charset="0"/>
            </a:endParaRPr>
          </a:p>
          <a:p>
            <a:pPr marL="18288" indent="0">
              <a:buNone/>
            </a:pPr>
            <a:r>
              <a:rPr lang="en-US" sz="1300" dirty="0">
                <a:latin typeface="Lucida Console" panose="020B0609040504020204" pitchFamily="49" charset="0"/>
              </a:rPr>
              <a:t>## Columns by name</a:t>
            </a:r>
          </a:p>
          <a:p>
            <a:pPr marL="18288" indent="0">
              <a:buNone/>
            </a:pPr>
            <a:r>
              <a:rPr lang="en-US" sz="1300" dirty="0">
                <a:latin typeface="Lucida Console" panose="020B0609040504020204" pitchFamily="49" charset="0"/>
              </a:rPr>
              <a:t>antibiotics[, c("id","temp","</a:t>
            </a:r>
            <a:r>
              <a:rPr lang="en-US" sz="1300" dirty="0" err="1">
                <a:latin typeface="Lucida Console" panose="020B0609040504020204" pitchFamily="49" charset="0"/>
              </a:rPr>
              <a:t>wbc</a:t>
            </a:r>
            <a:r>
              <a:rPr lang="en-US" sz="1300" dirty="0">
                <a:latin typeface="Lucida Console" panose="020B0609040504020204" pitchFamily="49" charset="0"/>
              </a:rPr>
              <a:t>")]</a:t>
            </a:r>
          </a:p>
          <a:p>
            <a:pPr marL="18288" indent="0">
              <a:buNone/>
            </a:pPr>
            <a:endParaRPr lang="en-US" sz="1300" dirty="0">
              <a:latin typeface="Lucida Console" panose="020B0609040504020204" pitchFamily="49" charset="0"/>
            </a:endParaRPr>
          </a:p>
          <a:p>
            <a:pPr marL="18288" indent="0">
              <a:buNone/>
            </a:pPr>
            <a:r>
              <a:rPr lang="en-US" sz="1300" dirty="0">
                <a:latin typeface="Lucida Console" panose="020B0609040504020204" pitchFamily="49" charset="0"/>
              </a:rPr>
              <a:t>## People who received antibiotics</a:t>
            </a:r>
          </a:p>
          <a:p>
            <a:pPr marL="18288" indent="0">
              <a:buNone/>
            </a:pPr>
            <a:r>
              <a:rPr lang="en-US" sz="1300" dirty="0">
                <a:latin typeface="Lucida Console" panose="020B0609040504020204" pitchFamily="49" charset="0"/>
              </a:rPr>
              <a:t>antibiotics[</a:t>
            </a:r>
            <a:r>
              <a:rPr lang="en-US" sz="1300" dirty="0" err="1">
                <a:latin typeface="Lucida Console" panose="020B0609040504020204" pitchFamily="49" charset="0"/>
              </a:rPr>
              <a:t>antibiotics$antib</a:t>
            </a:r>
            <a:r>
              <a:rPr lang="en-US" sz="1300" dirty="0">
                <a:latin typeface="Lucida Console" panose="020B0609040504020204" pitchFamily="49" charset="0"/>
              </a:rPr>
              <a:t>==1</a:t>
            </a:r>
            <a:r>
              <a:rPr lang="en-US" sz="1300" dirty="0" smtClean="0">
                <a:latin typeface="Lucida Console" panose="020B0609040504020204" pitchFamily="49" charset="0"/>
              </a:rPr>
              <a:t>,]</a:t>
            </a:r>
            <a:endParaRPr lang="en-US" sz="1300" dirty="0">
              <a:latin typeface="Lucida Console" panose="020B0609040504020204" pitchFamily="49" charset="0"/>
            </a:endParaRPr>
          </a:p>
          <a:p>
            <a:pPr marL="18288" indent="0">
              <a:buNone/>
            </a:pPr>
            <a:endParaRPr lang="en-US" sz="1300" dirty="0">
              <a:latin typeface="Lucida Console" panose="020B0609040504020204" pitchFamily="49" charset="0"/>
            </a:endParaRPr>
          </a:p>
          <a:p>
            <a:pPr marL="18288" indent="0">
              <a:buNone/>
            </a:pPr>
            <a:r>
              <a:rPr lang="en-US" sz="1300" dirty="0">
                <a:latin typeface="Lucida Console" panose="020B0609040504020204" pitchFamily="49" charset="0"/>
              </a:rPr>
              <a:t>## Put subset into a new data frame</a:t>
            </a:r>
          </a:p>
          <a:p>
            <a:pPr marL="18288" indent="0">
              <a:buNone/>
            </a:pPr>
            <a:r>
              <a:rPr lang="en-US" sz="1300" dirty="0">
                <a:latin typeface="Lucida Console" panose="020B0609040504020204" pitchFamily="49" charset="0"/>
              </a:rPr>
              <a:t>yes &lt;- antibiotics[</a:t>
            </a:r>
            <a:r>
              <a:rPr lang="en-US" sz="1300" dirty="0" err="1">
                <a:latin typeface="Lucida Console" panose="020B0609040504020204" pitchFamily="49" charset="0"/>
              </a:rPr>
              <a:t>antibiotics$antib</a:t>
            </a:r>
            <a:r>
              <a:rPr lang="en-US" sz="1300" dirty="0">
                <a:latin typeface="Lucida Console" panose="020B0609040504020204" pitchFamily="49" charset="0"/>
              </a:rPr>
              <a:t>==1,]</a:t>
            </a:r>
          </a:p>
        </p:txBody>
      </p:sp>
      <p:sp>
        <p:nvSpPr>
          <p:cNvPr id="5" name="Rectangle 4"/>
          <p:cNvSpPr/>
          <p:nvPr/>
        </p:nvSpPr>
        <p:spPr>
          <a:xfrm>
            <a:off x="434018" y="1913708"/>
            <a:ext cx="4572000" cy="3493264"/>
          </a:xfrm>
          <a:prstGeom prst="rect">
            <a:avLst/>
          </a:prstGeom>
        </p:spPr>
        <p:txBody>
          <a:bodyPr>
            <a:spAutoFit/>
          </a:bodyPr>
          <a:lstStyle/>
          <a:p>
            <a:pPr marL="18288" indent="0">
              <a:buNone/>
            </a:pPr>
            <a:r>
              <a:rPr lang="en-US" sz="1300" dirty="0">
                <a:latin typeface="Lucida Console" panose="020B0609040504020204" pitchFamily="49" charset="0"/>
              </a:rPr>
              <a:t>## First element</a:t>
            </a:r>
          </a:p>
          <a:p>
            <a:pPr marL="18288" indent="0">
              <a:buNone/>
            </a:pPr>
            <a:r>
              <a:rPr lang="en-US" sz="1300" dirty="0" err="1">
                <a:latin typeface="Lucida Console" panose="020B0609040504020204" pitchFamily="49" charset="0"/>
              </a:rPr>
              <a:t>antibiotics$temp</a:t>
            </a:r>
            <a:r>
              <a:rPr lang="en-US" sz="1300" dirty="0">
                <a:latin typeface="Lucida Console" panose="020B0609040504020204" pitchFamily="49" charset="0"/>
              </a:rPr>
              <a:t>[1]</a:t>
            </a:r>
          </a:p>
          <a:p>
            <a:pPr marL="18288" indent="0">
              <a:buNone/>
            </a:pPr>
            <a:endParaRPr lang="en-US" sz="1300" dirty="0">
              <a:latin typeface="Lucida Console" panose="020B0609040504020204" pitchFamily="49" charset="0"/>
            </a:endParaRPr>
          </a:p>
          <a:p>
            <a:pPr marL="18288" indent="0">
              <a:buNone/>
            </a:pPr>
            <a:r>
              <a:rPr lang="en-US" sz="1300" dirty="0">
                <a:latin typeface="Lucida Console" panose="020B0609040504020204" pitchFamily="49" charset="0"/>
              </a:rPr>
              <a:t>## All but first element</a:t>
            </a:r>
          </a:p>
          <a:p>
            <a:pPr marL="18288" indent="0">
              <a:buNone/>
            </a:pPr>
            <a:r>
              <a:rPr lang="en-US" sz="1300" dirty="0" err="1">
                <a:latin typeface="Lucida Console" panose="020B0609040504020204" pitchFamily="49" charset="0"/>
              </a:rPr>
              <a:t>antibiotics$temp</a:t>
            </a:r>
            <a:r>
              <a:rPr lang="en-US" sz="1300" dirty="0">
                <a:latin typeface="Lucida Console" panose="020B0609040504020204" pitchFamily="49" charset="0"/>
              </a:rPr>
              <a:t>[-1]</a:t>
            </a:r>
          </a:p>
          <a:p>
            <a:pPr marL="18288" indent="0">
              <a:buNone/>
            </a:pPr>
            <a:endParaRPr lang="en-US" sz="1300" dirty="0">
              <a:latin typeface="Lucida Console" panose="020B0609040504020204" pitchFamily="49" charset="0"/>
            </a:endParaRPr>
          </a:p>
          <a:p>
            <a:pPr marL="18288" indent="0">
              <a:buNone/>
            </a:pPr>
            <a:r>
              <a:rPr lang="en-US" sz="1300" dirty="0">
                <a:latin typeface="Lucida Console" panose="020B0609040504020204" pitchFamily="49" charset="0"/>
              </a:rPr>
              <a:t>## Elements 5 through 10</a:t>
            </a:r>
          </a:p>
          <a:p>
            <a:pPr marL="18288" indent="0">
              <a:buNone/>
            </a:pPr>
            <a:r>
              <a:rPr lang="en-US" sz="1300" dirty="0" err="1">
                <a:latin typeface="Lucida Console" panose="020B0609040504020204" pitchFamily="49" charset="0"/>
              </a:rPr>
              <a:t>antibiotics$temp</a:t>
            </a:r>
            <a:r>
              <a:rPr lang="en-US" sz="1300" dirty="0">
                <a:latin typeface="Lucida Console" panose="020B0609040504020204" pitchFamily="49" charset="0"/>
              </a:rPr>
              <a:t>[5:10]</a:t>
            </a:r>
          </a:p>
          <a:p>
            <a:pPr marL="18288" indent="0">
              <a:buNone/>
            </a:pPr>
            <a:endParaRPr lang="en-US" sz="1300" dirty="0">
              <a:latin typeface="Lucida Console" panose="020B0609040504020204" pitchFamily="49" charset="0"/>
            </a:endParaRPr>
          </a:p>
          <a:p>
            <a:pPr marL="18288" indent="0">
              <a:buNone/>
            </a:pPr>
            <a:r>
              <a:rPr lang="en-US" sz="1300" dirty="0">
                <a:latin typeface="Lucida Console" panose="020B0609040504020204" pitchFamily="49" charset="0"/>
              </a:rPr>
              <a:t>## Elements 5 and 7</a:t>
            </a:r>
          </a:p>
          <a:p>
            <a:pPr marL="18288" indent="0">
              <a:buNone/>
            </a:pPr>
            <a:r>
              <a:rPr lang="en-US" sz="1300" dirty="0" err="1">
                <a:latin typeface="Lucida Console" panose="020B0609040504020204" pitchFamily="49" charset="0"/>
              </a:rPr>
              <a:t>antibiotics$temp</a:t>
            </a:r>
            <a:r>
              <a:rPr lang="en-US" sz="1300" dirty="0">
                <a:latin typeface="Lucida Console" panose="020B0609040504020204" pitchFamily="49" charset="0"/>
              </a:rPr>
              <a:t>[c(5,7)]</a:t>
            </a:r>
          </a:p>
          <a:p>
            <a:pPr marL="18288" indent="0">
              <a:buNone/>
            </a:pPr>
            <a:endParaRPr lang="en-US" sz="1300" dirty="0">
              <a:latin typeface="Lucida Console" panose="020B0609040504020204" pitchFamily="49" charset="0"/>
            </a:endParaRPr>
          </a:p>
          <a:p>
            <a:pPr marL="18288" indent="0">
              <a:buNone/>
            </a:pPr>
            <a:r>
              <a:rPr lang="en-US" sz="1300" dirty="0">
                <a:latin typeface="Lucida Console" panose="020B0609040504020204" pitchFamily="49" charset="0"/>
              </a:rPr>
              <a:t>## People who received antibiotics </a:t>
            </a:r>
            <a:r>
              <a:rPr lang="en-US" sz="1300" dirty="0" err="1">
                <a:latin typeface="Lucida Console" panose="020B0609040504020204" pitchFamily="49" charset="0"/>
              </a:rPr>
              <a:t>antibiotics$temp</a:t>
            </a:r>
            <a:r>
              <a:rPr lang="en-US" sz="1300" dirty="0">
                <a:latin typeface="Lucida Console" panose="020B0609040504020204" pitchFamily="49" charset="0"/>
              </a:rPr>
              <a:t>[antibiotics$</a:t>
            </a:r>
          </a:p>
          <a:p>
            <a:pPr marL="18288" indent="0">
              <a:buNone/>
            </a:pPr>
            <a:r>
              <a:rPr lang="en-US" sz="1300" dirty="0">
                <a:latin typeface="Lucida Console" panose="020B0609040504020204" pitchFamily="49" charset="0"/>
              </a:rPr>
              <a:t>	</a:t>
            </a:r>
            <a:r>
              <a:rPr lang="en-US" sz="1300" dirty="0" err="1">
                <a:latin typeface="Lucida Console" panose="020B0609040504020204" pitchFamily="49" charset="0"/>
              </a:rPr>
              <a:t>antib</a:t>
            </a:r>
            <a:r>
              <a:rPr lang="en-US" sz="1300" dirty="0">
                <a:latin typeface="Lucida Console" panose="020B0609040504020204" pitchFamily="49" charset="0"/>
              </a:rPr>
              <a:t>==1 ]</a:t>
            </a:r>
          </a:p>
          <a:p>
            <a:pPr marL="18288" indent="0">
              <a:buNone/>
            </a:pPr>
            <a:r>
              <a:rPr lang="en-US" sz="1300" dirty="0">
                <a:latin typeface="Lucida Console" panose="020B0609040504020204" pitchFamily="49" charset="0"/>
              </a:rPr>
              <a:t>## or</a:t>
            </a:r>
          </a:p>
          <a:p>
            <a:pPr marL="18288" indent="0">
              <a:buNone/>
            </a:pPr>
            <a:r>
              <a:rPr lang="en-US" sz="1300" dirty="0">
                <a:latin typeface="Lucida Console" panose="020B0609040504020204" pitchFamily="49" charset="0"/>
              </a:rPr>
              <a:t>with(antibiotics, temp[</a:t>
            </a:r>
            <a:r>
              <a:rPr lang="en-US" sz="1300" dirty="0" err="1">
                <a:latin typeface="Lucida Console" panose="020B0609040504020204" pitchFamily="49" charset="0"/>
              </a:rPr>
              <a:t>antib</a:t>
            </a:r>
            <a:r>
              <a:rPr lang="en-US" sz="1300" dirty="0">
                <a:latin typeface="Lucida Console" panose="020B0609040504020204" pitchFamily="49" charset="0"/>
              </a:rPr>
              <a:t>==1])</a:t>
            </a:r>
          </a:p>
        </p:txBody>
      </p:sp>
    </p:spTree>
    <p:extLst>
      <p:ext uri="{BB962C8B-B14F-4D97-AF65-F5344CB8AC3E}">
        <p14:creationId xmlns:p14="http://schemas.microsoft.com/office/powerpoint/2010/main" val="3344435334"/>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34018" y="1337990"/>
            <a:ext cx="8169408" cy="4760553"/>
          </a:xfrm>
        </p:spPr>
        <p:txBody>
          <a:bodyPr>
            <a:normAutofit/>
          </a:bodyPr>
          <a:lstStyle/>
          <a:p>
            <a:pPr marL="18288" indent="0">
              <a:spcAft>
                <a:spcPts val="600"/>
              </a:spcAft>
              <a:buNone/>
            </a:pPr>
            <a:r>
              <a:rPr lang="en-US" dirty="0">
                <a:effectLst/>
                <a:latin typeface="Lucida Console" panose="020B0609040504020204" pitchFamily="49" charset="0"/>
              </a:rPr>
              <a:t>mean(</a:t>
            </a:r>
            <a:r>
              <a:rPr lang="en-US" dirty="0" err="1">
                <a:effectLst/>
                <a:latin typeface="Lucida Console" panose="020B0609040504020204" pitchFamily="49" charset="0"/>
              </a:rPr>
              <a:t>antibiotics$temp</a:t>
            </a:r>
            <a:r>
              <a:rPr lang="en-US" dirty="0">
                <a:effectLst/>
                <a:latin typeface="Lucida Console" panose="020B0609040504020204" pitchFamily="49" charset="0"/>
              </a:rPr>
              <a:t>)</a:t>
            </a:r>
          </a:p>
          <a:p>
            <a:pPr marL="18288" indent="0">
              <a:spcAft>
                <a:spcPts val="600"/>
              </a:spcAft>
              <a:buNone/>
            </a:pPr>
            <a:r>
              <a:rPr lang="en-US" dirty="0">
                <a:effectLst/>
                <a:latin typeface="Lucida Console" panose="020B0609040504020204" pitchFamily="49" charset="0"/>
              </a:rPr>
              <a:t>median(</a:t>
            </a:r>
            <a:r>
              <a:rPr lang="en-US" dirty="0" err="1">
                <a:effectLst/>
                <a:latin typeface="Lucida Console" panose="020B0609040504020204" pitchFamily="49" charset="0"/>
              </a:rPr>
              <a:t>antibiotics$temp</a:t>
            </a:r>
            <a:r>
              <a:rPr lang="en-US" dirty="0">
                <a:effectLst/>
                <a:latin typeface="Lucida Console" panose="020B0609040504020204" pitchFamily="49" charset="0"/>
              </a:rPr>
              <a:t>)</a:t>
            </a:r>
          </a:p>
          <a:p>
            <a:pPr marL="18288" indent="0">
              <a:spcAft>
                <a:spcPts val="600"/>
              </a:spcAft>
              <a:buNone/>
            </a:pPr>
            <a:r>
              <a:rPr lang="en-US" dirty="0" err="1">
                <a:effectLst/>
                <a:latin typeface="Lucida Console" panose="020B0609040504020204" pitchFamily="49" charset="0"/>
              </a:rPr>
              <a:t>var</a:t>
            </a:r>
            <a:r>
              <a:rPr lang="en-US" dirty="0">
                <a:effectLst/>
                <a:latin typeface="Lucida Console" panose="020B0609040504020204" pitchFamily="49" charset="0"/>
              </a:rPr>
              <a:t>(</a:t>
            </a:r>
            <a:r>
              <a:rPr lang="en-US" dirty="0" err="1">
                <a:effectLst/>
                <a:latin typeface="Lucida Console" panose="020B0609040504020204" pitchFamily="49" charset="0"/>
              </a:rPr>
              <a:t>antibiotics$temp</a:t>
            </a:r>
            <a:r>
              <a:rPr lang="en-US" dirty="0">
                <a:effectLst/>
                <a:latin typeface="Lucida Console" panose="020B0609040504020204" pitchFamily="49" charset="0"/>
              </a:rPr>
              <a:t>)</a:t>
            </a:r>
          </a:p>
          <a:p>
            <a:pPr marL="18288" indent="0">
              <a:spcAft>
                <a:spcPts val="600"/>
              </a:spcAft>
              <a:buNone/>
            </a:pPr>
            <a:r>
              <a:rPr lang="en-US" dirty="0" err="1">
                <a:effectLst/>
                <a:latin typeface="Lucida Console" panose="020B0609040504020204" pitchFamily="49" charset="0"/>
              </a:rPr>
              <a:t>sd</a:t>
            </a:r>
            <a:r>
              <a:rPr lang="en-US" dirty="0">
                <a:effectLst/>
                <a:latin typeface="Lucida Console" panose="020B0609040504020204" pitchFamily="49" charset="0"/>
              </a:rPr>
              <a:t>(</a:t>
            </a:r>
            <a:r>
              <a:rPr lang="en-US" dirty="0" err="1">
                <a:effectLst/>
                <a:latin typeface="Lucida Console" panose="020B0609040504020204" pitchFamily="49" charset="0"/>
              </a:rPr>
              <a:t>antibiotics$temp</a:t>
            </a:r>
            <a:r>
              <a:rPr lang="en-US" dirty="0">
                <a:effectLst/>
                <a:latin typeface="Lucida Console" panose="020B0609040504020204" pitchFamily="49" charset="0"/>
              </a:rPr>
              <a:t>)</a:t>
            </a:r>
          </a:p>
          <a:p>
            <a:pPr marL="18288" indent="0">
              <a:spcAft>
                <a:spcPts val="600"/>
              </a:spcAft>
              <a:buNone/>
            </a:pPr>
            <a:r>
              <a:rPr lang="en-US" dirty="0" smtClean="0">
                <a:effectLst/>
                <a:latin typeface="Lucida Console" panose="020B0609040504020204" pitchFamily="49" charset="0"/>
              </a:rPr>
              <a:t>mean(</a:t>
            </a:r>
            <a:r>
              <a:rPr lang="en-US" dirty="0" err="1" smtClean="0">
                <a:effectLst/>
                <a:latin typeface="Lucida Console" panose="020B0609040504020204" pitchFamily="49" charset="0"/>
              </a:rPr>
              <a:t>antibiotics$temp</a:t>
            </a:r>
            <a:r>
              <a:rPr lang="en-US" dirty="0" smtClean="0">
                <a:effectLst/>
                <a:latin typeface="Lucida Console" panose="020B0609040504020204" pitchFamily="49" charset="0"/>
              </a:rPr>
              <a:t>[</a:t>
            </a:r>
            <a:r>
              <a:rPr lang="en-US" dirty="0" err="1" smtClean="0">
                <a:effectLst/>
                <a:latin typeface="Lucida Console" panose="020B0609040504020204" pitchFamily="49" charset="0"/>
              </a:rPr>
              <a:t>antibiotics$antib</a:t>
            </a:r>
            <a:r>
              <a:rPr lang="en-US" dirty="0">
                <a:effectLst/>
                <a:latin typeface="Lucida Console" panose="020B0609040504020204" pitchFamily="49" charset="0"/>
              </a:rPr>
              <a:t>==1]</a:t>
            </a:r>
          </a:p>
          <a:p>
            <a:pPr marL="18288" indent="0">
              <a:spcAft>
                <a:spcPts val="600"/>
              </a:spcAft>
              <a:buNone/>
            </a:pPr>
            <a:r>
              <a:rPr lang="en-US" dirty="0">
                <a:effectLst/>
                <a:latin typeface="Lucida Console" panose="020B0609040504020204" pitchFamily="49" charset="0"/>
              </a:rPr>
              <a:t>with(antibiotics, mean(temp[sex==2]))</a:t>
            </a:r>
          </a:p>
          <a:p>
            <a:pPr marL="18288" indent="0">
              <a:buNone/>
            </a:pPr>
            <a:r>
              <a:rPr lang="en-US" dirty="0" err="1">
                <a:effectLst/>
                <a:latin typeface="Lucida Console" panose="020B0609040504020204" pitchFamily="49" charset="0"/>
              </a:rPr>
              <a:t>toohot</a:t>
            </a:r>
            <a:r>
              <a:rPr lang="en-US" dirty="0">
                <a:effectLst/>
                <a:latin typeface="Lucida Console" panose="020B0609040504020204" pitchFamily="49" charset="0"/>
              </a:rPr>
              <a:t> &lt;- with(antibiotics, temp&gt;99)</a:t>
            </a:r>
          </a:p>
          <a:p>
            <a:pPr marL="18288" indent="0">
              <a:spcAft>
                <a:spcPts val="600"/>
              </a:spcAft>
              <a:buNone/>
            </a:pPr>
            <a:r>
              <a:rPr lang="en-US" dirty="0">
                <a:effectLst/>
                <a:latin typeface="Lucida Console" panose="020B0609040504020204" pitchFamily="49" charset="0"/>
              </a:rPr>
              <a:t>mean(</a:t>
            </a:r>
            <a:r>
              <a:rPr lang="en-US" dirty="0" err="1">
                <a:effectLst/>
                <a:latin typeface="Lucida Console" panose="020B0609040504020204" pitchFamily="49" charset="0"/>
              </a:rPr>
              <a:t>toohot</a:t>
            </a:r>
            <a:r>
              <a:rPr lang="en-US" dirty="0" smtClean="0">
                <a:effectLst/>
                <a:latin typeface="Lucida Console" panose="020B0609040504020204" pitchFamily="49" charset="0"/>
              </a:rPr>
              <a:t>)</a:t>
            </a:r>
            <a:endParaRPr lang="en-US" dirty="0">
              <a:latin typeface="Lucida Console" panose="020B0609040504020204" pitchFamily="49" charset="0"/>
            </a:endParaRPr>
          </a:p>
        </p:txBody>
      </p:sp>
      <p:sp>
        <p:nvSpPr>
          <p:cNvPr id="3" name="Title 2"/>
          <p:cNvSpPr>
            <a:spLocks noGrp="1"/>
          </p:cNvSpPr>
          <p:nvPr>
            <p:ph type="title"/>
          </p:nvPr>
        </p:nvSpPr>
        <p:spPr>
          <a:xfrm>
            <a:off x="434018" y="228601"/>
            <a:ext cx="7543800" cy="914400"/>
          </a:xfrm>
        </p:spPr>
        <p:txBody>
          <a:bodyPr/>
          <a:lstStyle/>
          <a:p>
            <a:r>
              <a:rPr lang="en-US" dirty="0" smtClean="0"/>
              <a:t>Simple Data Summaries</a:t>
            </a:r>
            <a:endParaRPr lang="en-US" dirty="0"/>
          </a:p>
        </p:txBody>
      </p:sp>
    </p:spTree>
    <p:extLst>
      <p:ext uri="{BB962C8B-B14F-4D97-AF65-F5344CB8AC3E}">
        <p14:creationId xmlns:p14="http://schemas.microsoft.com/office/powerpoint/2010/main" val="424743581"/>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34018" y="1337990"/>
            <a:ext cx="8169408" cy="4760553"/>
          </a:xfrm>
        </p:spPr>
        <p:txBody>
          <a:bodyPr>
            <a:normAutofit lnSpcReduction="10000"/>
          </a:bodyPr>
          <a:lstStyle/>
          <a:p>
            <a:pPr marL="18288" indent="0">
              <a:spcAft>
                <a:spcPts val="600"/>
              </a:spcAft>
              <a:buNone/>
            </a:pPr>
            <a:r>
              <a:rPr lang="en-US" dirty="0" smtClean="0">
                <a:effectLst/>
                <a:latin typeface="Lucida Console" panose="020B0609040504020204" pitchFamily="49" charset="0"/>
              </a:rPr>
              <a:t>&gt; </a:t>
            </a:r>
            <a:r>
              <a:rPr lang="en-US" dirty="0">
                <a:effectLst/>
                <a:latin typeface="Lucida Console" panose="020B0609040504020204" pitchFamily="49" charset="0"/>
              </a:rPr>
              <a:t>table(</a:t>
            </a:r>
            <a:r>
              <a:rPr lang="en-US" dirty="0" err="1">
                <a:effectLst/>
                <a:latin typeface="Lucida Console" panose="020B0609040504020204" pitchFamily="49" charset="0"/>
              </a:rPr>
              <a:t>salary$rank,salary$field</a:t>
            </a:r>
            <a:r>
              <a:rPr lang="en-US" dirty="0">
                <a:effectLst/>
                <a:latin typeface="Lucida Console" panose="020B0609040504020204" pitchFamily="49" charset="0"/>
              </a:rPr>
              <a:t>)</a:t>
            </a:r>
          </a:p>
          <a:p>
            <a:pPr marL="749808" lvl="2" indent="0">
              <a:buNone/>
            </a:pPr>
            <a:r>
              <a:rPr lang="en-US" dirty="0" smtClean="0">
                <a:effectLst/>
                <a:latin typeface="Lucida Console" panose="020B0609040504020204" pitchFamily="49" charset="0"/>
              </a:rPr>
              <a:t>		Arts </a:t>
            </a:r>
            <a:r>
              <a:rPr lang="en-US" dirty="0">
                <a:effectLst/>
                <a:latin typeface="Lucida Console" panose="020B0609040504020204" pitchFamily="49" charset="0"/>
              </a:rPr>
              <a:t>Other Prof</a:t>
            </a:r>
          </a:p>
          <a:p>
            <a:pPr marL="749808" lvl="2" indent="0">
              <a:buNone/>
            </a:pPr>
            <a:r>
              <a:rPr lang="en-US" dirty="0">
                <a:effectLst/>
                <a:latin typeface="Lucida Console" panose="020B0609040504020204" pitchFamily="49" charset="0"/>
              </a:rPr>
              <a:t>Assist </a:t>
            </a:r>
            <a:r>
              <a:rPr lang="en-US" dirty="0" smtClean="0">
                <a:effectLst/>
                <a:latin typeface="Lucida Console" panose="020B0609040504020204" pitchFamily="49" charset="0"/>
              </a:rPr>
              <a:t>	 668 2626   754</a:t>
            </a:r>
            <a:endParaRPr lang="en-US" dirty="0">
              <a:effectLst/>
              <a:latin typeface="Lucida Console" panose="020B0609040504020204" pitchFamily="49" charset="0"/>
            </a:endParaRPr>
          </a:p>
          <a:p>
            <a:pPr marL="749808" lvl="2" indent="0">
              <a:buNone/>
            </a:pPr>
            <a:r>
              <a:rPr lang="en-US" dirty="0" err="1">
                <a:effectLst/>
                <a:latin typeface="Lucida Console" panose="020B0609040504020204" pitchFamily="49" charset="0"/>
              </a:rPr>
              <a:t>Assoc</a:t>
            </a:r>
            <a:r>
              <a:rPr lang="en-US" dirty="0">
                <a:effectLst/>
                <a:latin typeface="Lucida Console" panose="020B0609040504020204" pitchFamily="49" charset="0"/>
              </a:rPr>
              <a:t> </a:t>
            </a:r>
            <a:r>
              <a:rPr lang="en-US" dirty="0" smtClean="0">
                <a:effectLst/>
                <a:latin typeface="Lucida Console" panose="020B0609040504020204" pitchFamily="49" charset="0"/>
              </a:rPr>
              <a:t>	1229 </a:t>
            </a:r>
            <a:r>
              <a:rPr lang="en-US" dirty="0">
                <a:effectLst/>
                <a:latin typeface="Lucida Console" panose="020B0609040504020204" pitchFamily="49" charset="0"/>
              </a:rPr>
              <a:t>4229  </a:t>
            </a:r>
            <a:r>
              <a:rPr lang="en-US" dirty="0" smtClean="0">
                <a:effectLst/>
                <a:latin typeface="Lucida Console" panose="020B0609040504020204" pitchFamily="49" charset="0"/>
              </a:rPr>
              <a:t>1071</a:t>
            </a:r>
            <a:endParaRPr lang="en-US" dirty="0">
              <a:effectLst/>
              <a:latin typeface="Lucida Console" panose="020B0609040504020204" pitchFamily="49" charset="0"/>
            </a:endParaRPr>
          </a:p>
          <a:p>
            <a:pPr marL="749808" lvl="2" indent="0">
              <a:buNone/>
            </a:pPr>
            <a:r>
              <a:rPr lang="en-US" dirty="0">
                <a:effectLst/>
                <a:latin typeface="Lucida Console" panose="020B0609040504020204" pitchFamily="49" charset="0"/>
              </a:rPr>
              <a:t>Full </a:t>
            </a:r>
            <a:r>
              <a:rPr lang="en-US" dirty="0" smtClean="0">
                <a:effectLst/>
                <a:latin typeface="Lucida Console" panose="020B0609040504020204" pitchFamily="49" charset="0"/>
              </a:rPr>
              <a:t>	 942 6285  1984</a:t>
            </a:r>
          </a:p>
          <a:p>
            <a:pPr marL="18288" indent="0">
              <a:buNone/>
            </a:pPr>
            <a:endParaRPr lang="en-US" dirty="0">
              <a:effectLst/>
              <a:latin typeface="Lucida Console" panose="020B0609040504020204" pitchFamily="49" charset="0"/>
            </a:endParaRPr>
          </a:p>
          <a:p>
            <a:pPr marL="18288" indent="0">
              <a:buNone/>
            </a:pPr>
            <a:r>
              <a:rPr lang="en-US" dirty="0">
                <a:effectLst/>
                <a:latin typeface="Lucida Console" panose="020B0609040504020204" pitchFamily="49" charset="0"/>
              </a:rPr>
              <a:t>&gt; </a:t>
            </a:r>
            <a:r>
              <a:rPr lang="en-US" dirty="0" err="1">
                <a:effectLst/>
                <a:latin typeface="Lucida Console" panose="020B0609040504020204" pitchFamily="49" charset="0"/>
              </a:rPr>
              <a:t>antibiotics$antib</a:t>
            </a:r>
            <a:r>
              <a:rPr lang="en-US" dirty="0">
                <a:effectLst/>
                <a:latin typeface="Lucida Console" panose="020B0609040504020204" pitchFamily="49" charset="0"/>
              </a:rPr>
              <a:t>&lt;-factor(</a:t>
            </a:r>
            <a:r>
              <a:rPr lang="en-US" dirty="0" err="1">
                <a:effectLst/>
                <a:latin typeface="Lucida Console" panose="020B0609040504020204" pitchFamily="49" charset="0"/>
              </a:rPr>
              <a:t>antibiotics$antib</a:t>
            </a:r>
            <a:r>
              <a:rPr lang="en-US" dirty="0">
                <a:effectLst/>
                <a:latin typeface="Lucida Console" panose="020B0609040504020204" pitchFamily="49" charset="0"/>
              </a:rPr>
              <a:t>,</a:t>
            </a:r>
          </a:p>
          <a:p>
            <a:pPr marL="18288" indent="0">
              <a:buNone/>
            </a:pPr>
            <a:r>
              <a:rPr lang="en-US" dirty="0" smtClean="0">
                <a:effectLst/>
                <a:latin typeface="Lucida Console" panose="020B0609040504020204" pitchFamily="49" charset="0"/>
              </a:rPr>
              <a:t>				labels=c</a:t>
            </a:r>
            <a:r>
              <a:rPr lang="en-US" dirty="0">
                <a:effectLst/>
                <a:latin typeface="Lucida Console" panose="020B0609040504020204" pitchFamily="49" charset="0"/>
              </a:rPr>
              <a:t>("</a:t>
            </a:r>
            <a:r>
              <a:rPr lang="en-US" dirty="0" err="1">
                <a:effectLst/>
                <a:latin typeface="Lucida Console" panose="020B0609040504020204" pitchFamily="49" charset="0"/>
              </a:rPr>
              <a:t>Yes","No</a:t>
            </a:r>
            <a:r>
              <a:rPr lang="en-US" dirty="0">
                <a:effectLst/>
                <a:latin typeface="Lucida Console" panose="020B0609040504020204" pitchFamily="49" charset="0"/>
              </a:rPr>
              <a:t>"))</a:t>
            </a:r>
          </a:p>
          <a:p>
            <a:pPr marL="18288" indent="0">
              <a:buNone/>
            </a:pPr>
            <a:r>
              <a:rPr lang="en-US" dirty="0" smtClean="0">
                <a:effectLst/>
                <a:latin typeface="Lucida Console" panose="020B0609040504020204" pitchFamily="49" charset="0"/>
              </a:rPr>
              <a:t>&gt; </a:t>
            </a:r>
            <a:r>
              <a:rPr lang="en-US" dirty="0" err="1">
                <a:effectLst/>
                <a:latin typeface="Lucida Console" panose="020B0609040504020204" pitchFamily="49" charset="0"/>
              </a:rPr>
              <a:t>antibiotics$agegp</a:t>
            </a:r>
            <a:r>
              <a:rPr lang="en-US" dirty="0">
                <a:effectLst/>
                <a:latin typeface="Lucida Console" panose="020B0609040504020204" pitchFamily="49" charset="0"/>
              </a:rPr>
              <a:t>&lt;-cut(</a:t>
            </a:r>
            <a:r>
              <a:rPr lang="en-US" dirty="0" err="1">
                <a:effectLst/>
                <a:latin typeface="Lucida Console" panose="020B0609040504020204" pitchFamily="49" charset="0"/>
              </a:rPr>
              <a:t>antibiotics$antib</a:t>
            </a:r>
            <a:r>
              <a:rPr lang="en-US" dirty="0">
                <a:effectLst/>
                <a:latin typeface="Lucida Console" panose="020B0609040504020204" pitchFamily="49" charset="0"/>
              </a:rPr>
              <a:t>, </a:t>
            </a:r>
            <a:r>
              <a:rPr lang="en-US" dirty="0" smtClean="0">
                <a:effectLst/>
                <a:latin typeface="Lucida Console" panose="020B0609040504020204" pitchFamily="49" charset="0"/>
              </a:rPr>
              <a:t>					c(0,18,65,100</a:t>
            </a:r>
            <a:r>
              <a:rPr lang="en-US" dirty="0">
                <a:effectLst/>
                <a:latin typeface="Lucida Console" panose="020B0609040504020204" pitchFamily="49" charset="0"/>
              </a:rPr>
              <a:t>))</a:t>
            </a:r>
          </a:p>
          <a:p>
            <a:pPr marL="18288" indent="0">
              <a:buNone/>
            </a:pPr>
            <a:endParaRPr lang="en-US" dirty="0" smtClean="0">
              <a:effectLst/>
              <a:latin typeface="Lucida Console" panose="020B0609040504020204" pitchFamily="49" charset="0"/>
            </a:endParaRPr>
          </a:p>
          <a:p>
            <a:pPr marL="18288" indent="0">
              <a:spcAft>
                <a:spcPts val="600"/>
              </a:spcAft>
              <a:buNone/>
            </a:pPr>
            <a:r>
              <a:rPr lang="en-US" dirty="0" smtClean="0">
                <a:effectLst/>
                <a:latin typeface="Lucida Console" panose="020B0609040504020204" pitchFamily="49" charset="0"/>
              </a:rPr>
              <a:t>&gt; </a:t>
            </a:r>
            <a:r>
              <a:rPr lang="en-US" dirty="0">
                <a:effectLst/>
                <a:latin typeface="Lucida Console" panose="020B0609040504020204" pitchFamily="49" charset="0"/>
              </a:rPr>
              <a:t>table(</a:t>
            </a:r>
            <a:r>
              <a:rPr lang="en-US" dirty="0" err="1">
                <a:effectLst/>
                <a:latin typeface="Lucida Console" panose="020B0609040504020204" pitchFamily="49" charset="0"/>
              </a:rPr>
              <a:t>antibiotics$agegp</a:t>
            </a:r>
            <a:r>
              <a:rPr lang="en-US" dirty="0">
                <a:effectLst/>
                <a:latin typeface="Lucida Console" panose="020B0609040504020204" pitchFamily="49" charset="0"/>
              </a:rPr>
              <a:t>)</a:t>
            </a:r>
          </a:p>
          <a:p>
            <a:pPr marL="749808" lvl="2" indent="0">
              <a:buNone/>
            </a:pPr>
            <a:r>
              <a:rPr lang="en-US" dirty="0">
                <a:effectLst/>
                <a:latin typeface="Lucida Console" panose="020B0609040504020204" pitchFamily="49" charset="0"/>
              </a:rPr>
              <a:t>(0,18] (18,65] (65,100]</a:t>
            </a:r>
          </a:p>
          <a:p>
            <a:pPr marL="749808" lvl="2" indent="0">
              <a:buNone/>
            </a:pPr>
            <a:r>
              <a:rPr lang="en-US" dirty="0" smtClean="0">
                <a:effectLst/>
                <a:latin typeface="Lucida Console" panose="020B0609040504020204" pitchFamily="49" charset="0"/>
              </a:rPr>
              <a:t>	   2 	   19 	     4</a:t>
            </a:r>
            <a:endParaRPr lang="en-US" dirty="0" smtClean="0">
              <a:latin typeface="Lucida Console" panose="020B0609040504020204" pitchFamily="49" charset="0"/>
            </a:endParaRPr>
          </a:p>
        </p:txBody>
      </p:sp>
      <p:sp>
        <p:nvSpPr>
          <p:cNvPr id="3" name="Title 2"/>
          <p:cNvSpPr>
            <a:spLocks noGrp="1"/>
          </p:cNvSpPr>
          <p:nvPr>
            <p:ph type="title"/>
          </p:nvPr>
        </p:nvSpPr>
        <p:spPr>
          <a:xfrm>
            <a:off x="434018" y="228601"/>
            <a:ext cx="7543800" cy="914400"/>
          </a:xfrm>
        </p:spPr>
        <p:txBody>
          <a:bodyPr/>
          <a:lstStyle/>
          <a:p>
            <a:r>
              <a:rPr lang="en-US" dirty="0" smtClean="0"/>
              <a:t>Simple Data Summaries</a:t>
            </a:r>
            <a:endParaRPr lang="en-US" dirty="0"/>
          </a:p>
        </p:txBody>
      </p:sp>
    </p:spTree>
    <p:extLst>
      <p:ext uri="{BB962C8B-B14F-4D97-AF65-F5344CB8AC3E}">
        <p14:creationId xmlns:p14="http://schemas.microsoft.com/office/powerpoint/2010/main" val="3803179931"/>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34018" y="1337990"/>
            <a:ext cx="8169408" cy="4760553"/>
          </a:xfrm>
        </p:spPr>
        <p:txBody>
          <a:bodyPr>
            <a:normAutofit/>
          </a:bodyPr>
          <a:lstStyle/>
          <a:p>
            <a:pPr marL="18288" indent="0">
              <a:buNone/>
            </a:pPr>
            <a:r>
              <a:rPr lang="en-US" dirty="0" smtClean="0">
                <a:effectLst/>
                <a:latin typeface="Lucida Console" panose="020B0609040504020204" pitchFamily="49" charset="0"/>
              </a:rPr>
              <a:t>## </a:t>
            </a:r>
            <a:r>
              <a:rPr lang="en-US" dirty="0">
                <a:effectLst/>
                <a:latin typeface="Lucida Console" panose="020B0609040504020204" pitchFamily="49" charset="0"/>
              </a:rPr>
              <a:t>scatterplot</a:t>
            </a:r>
          </a:p>
          <a:p>
            <a:pPr marL="18288" indent="0">
              <a:spcAft>
                <a:spcPts val="600"/>
              </a:spcAft>
              <a:buNone/>
            </a:pPr>
            <a:r>
              <a:rPr lang="en-US" dirty="0" smtClean="0">
                <a:effectLst/>
                <a:latin typeface="Lucida Console" panose="020B0609040504020204" pitchFamily="49" charset="0"/>
              </a:rPr>
              <a:t>plot(</a:t>
            </a:r>
            <a:r>
              <a:rPr lang="en-US" dirty="0" err="1" smtClean="0">
                <a:effectLst/>
                <a:latin typeface="Lucida Console" panose="020B0609040504020204" pitchFamily="49" charset="0"/>
              </a:rPr>
              <a:t>salary~year</a:t>
            </a:r>
            <a:r>
              <a:rPr lang="en-US" dirty="0">
                <a:effectLst/>
                <a:latin typeface="Lucida Console" panose="020B0609040504020204" pitchFamily="49" charset="0"/>
              </a:rPr>
              <a:t>, </a:t>
            </a:r>
            <a:r>
              <a:rPr lang="en-US" dirty="0" smtClean="0">
                <a:effectLst/>
                <a:latin typeface="Lucida Console" panose="020B0609040504020204" pitchFamily="49" charset="0"/>
              </a:rPr>
              <a:t>data=salary)</a:t>
            </a:r>
          </a:p>
          <a:p>
            <a:pPr marL="18288" indent="0">
              <a:spcAft>
                <a:spcPts val="600"/>
              </a:spcAft>
              <a:buNone/>
            </a:pPr>
            <a:endParaRPr lang="en-US" dirty="0">
              <a:effectLst/>
              <a:latin typeface="Lucida Console" panose="020B0609040504020204" pitchFamily="49" charset="0"/>
            </a:endParaRPr>
          </a:p>
          <a:p>
            <a:pPr marL="18288" indent="0">
              <a:buNone/>
            </a:pPr>
            <a:r>
              <a:rPr lang="en-US" dirty="0">
                <a:effectLst/>
                <a:latin typeface="Lucida Console" panose="020B0609040504020204" pitchFamily="49" charset="0"/>
              </a:rPr>
              <a:t>## boxplot</a:t>
            </a:r>
          </a:p>
          <a:p>
            <a:pPr marL="18288" indent="0">
              <a:spcAft>
                <a:spcPts val="600"/>
              </a:spcAft>
              <a:buNone/>
            </a:pPr>
            <a:r>
              <a:rPr lang="en-US" dirty="0">
                <a:effectLst/>
                <a:latin typeface="Lucida Console" panose="020B0609040504020204" pitchFamily="49" charset="0"/>
              </a:rPr>
              <a:t>plot(</a:t>
            </a:r>
            <a:r>
              <a:rPr lang="en-US" dirty="0" err="1">
                <a:effectLst/>
                <a:latin typeface="Lucida Console" panose="020B0609040504020204" pitchFamily="49" charset="0"/>
              </a:rPr>
              <a:t>salary$rank</a:t>
            </a:r>
            <a:r>
              <a:rPr lang="en-US" dirty="0">
                <a:effectLst/>
                <a:latin typeface="Lucida Console" panose="020B0609040504020204" pitchFamily="49" charset="0"/>
              </a:rPr>
              <a:t>, </a:t>
            </a:r>
            <a:r>
              <a:rPr lang="en-US" dirty="0" err="1">
                <a:effectLst/>
                <a:latin typeface="Lucida Console" panose="020B0609040504020204" pitchFamily="49" charset="0"/>
              </a:rPr>
              <a:t>salary$salary</a:t>
            </a:r>
            <a:r>
              <a:rPr lang="en-US" dirty="0" smtClean="0">
                <a:effectLst/>
                <a:latin typeface="Lucida Console" panose="020B0609040504020204" pitchFamily="49" charset="0"/>
              </a:rPr>
              <a:t>)</a:t>
            </a:r>
          </a:p>
          <a:p>
            <a:pPr marL="18288" indent="0">
              <a:spcAft>
                <a:spcPts val="600"/>
              </a:spcAft>
              <a:buNone/>
            </a:pPr>
            <a:endParaRPr lang="en-US" dirty="0">
              <a:effectLst/>
              <a:latin typeface="Lucida Console" panose="020B0609040504020204" pitchFamily="49" charset="0"/>
            </a:endParaRPr>
          </a:p>
          <a:p>
            <a:pPr marL="18288" indent="0">
              <a:buNone/>
            </a:pPr>
            <a:r>
              <a:rPr lang="en-US" dirty="0">
                <a:effectLst/>
                <a:latin typeface="Lucida Console" panose="020B0609040504020204" pitchFamily="49" charset="0"/>
              </a:rPr>
              <a:t>## stacked </a:t>
            </a:r>
            <a:r>
              <a:rPr lang="en-US" dirty="0" err="1">
                <a:effectLst/>
                <a:latin typeface="Lucida Console" panose="020B0609040504020204" pitchFamily="49" charset="0"/>
              </a:rPr>
              <a:t>barplot</a:t>
            </a:r>
            <a:endParaRPr lang="en-US" dirty="0">
              <a:effectLst/>
              <a:latin typeface="Lucida Console" panose="020B0609040504020204" pitchFamily="49" charset="0"/>
            </a:endParaRPr>
          </a:p>
          <a:p>
            <a:pPr marL="18288" indent="0">
              <a:spcAft>
                <a:spcPts val="600"/>
              </a:spcAft>
              <a:buNone/>
            </a:pPr>
            <a:r>
              <a:rPr lang="en-US" dirty="0">
                <a:effectLst/>
                <a:latin typeface="Lucida Console" panose="020B0609040504020204" pitchFamily="49" charset="0"/>
              </a:rPr>
              <a:t>plot(</a:t>
            </a:r>
            <a:r>
              <a:rPr lang="en-US" dirty="0" err="1">
                <a:effectLst/>
                <a:latin typeface="Lucida Console" panose="020B0609040504020204" pitchFamily="49" charset="0"/>
              </a:rPr>
              <a:t>salary$field</a:t>
            </a:r>
            <a:r>
              <a:rPr lang="en-US" dirty="0">
                <a:effectLst/>
                <a:latin typeface="Lucida Console" panose="020B0609040504020204" pitchFamily="49" charset="0"/>
              </a:rPr>
              <a:t>, </a:t>
            </a:r>
            <a:r>
              <a:rPr lang="en-US" dirty="0" err="1">
                <a:effectLst/>
                <a:latin typeface="Lucida Console" panose="020B0609040504020204" pitchFamily="49" charset="0"/>
              </a:rPr>
              <a:t>salary$rank</a:t>
            </a:r>
            <a:r>
              <a:rPr lang="en-US" dirty="0" smtClean="0">
                <a:effectLst/>
                <a:latin typeface="Lucida Console" panose="020B0609040504020204" pitchFamily="49" charset="0"/>
              </a:rPr>
              <a:t>)</a:t>
            </a:r>
            <a:endParaRPr lang="en-US" dirty="0">
              <a:latin typeface="Lucida Console" panose="020B0609040504020204" pitchFamily="49" charset="0"/>
            </a:endParaRPr>
          </a:p>
        </p:txBody>
      </p:sp>
      <p:sp>
        <p:nvSpPr>
          <p:cNvPr id="3" name="Title 2"/>
          <p:cNvSpPr>
            <a:spLocks noGrp="1"/>
          </p:cNvSpPr>
          <p:nvPr>
            <p:ph type="title"/>
          </p:nvPr>
        </p:nvSpPr>
        <p:spPr>
          <a:xfrm>
            <a:off x="434018" y="228601"/>
            <a:ext cx="7543800" cy="914400"/>
          </a:xfrm>
        </p:spPr>
        <p:txBody>
          <a:bodyPr/>
          <a:lstStyle/>
          <a:p>
            <a:r>
              <a:rPr lang="en-US" dirty="0" smtClean="0"/>
              <a:t>Graphics</a:t>
            </a:r>
            <a:endParaRPr lang="en-US" dirty="0"/>
          </a:p>
        </p:txBody>
      </p:sp>
    </p:spTree>
    <p:extLst>
      <p:ext uri="{BB962C8B-B14F-4D97-AF65-F5344CB8AC3E}">
        <p14:creationId xmlns:p14="http://schemas.microsoft.com/office/powerpoint/2010/main" val="632984354"/>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34018" y="2531679"/>
            <a:ext cx="7543800" cy="1794642"/>
          </a:xfrm>
        </p:spPr>
        <p:txBody>
          <a:bodyPr/>
          <a:lstStyle/>
          <a:p>
            <a:r>
              <a:rPr lang="en-US" dirty="0" smtClean="0"/>
              <a:t>Scripts &amp;</a:t>
            </a:r>
            <a:br>
              <a:rPr lang="en-US" dirty="0" smtClean="0"/>
            </a:br>
            <a:r>
              <a:rPr lang="en-US" dirty="0" smtClean="0"/>
              <a:t>Functions</a:t>
            </a:r>
            <a:endParaRPr lang="en-US" dirty="0"/>
          </a:p>
        </p:txBody>
      </p:sp>
    </p:spTree>
    <p:extLst>
      <p:ext uri="{BB962C8B-B14F-4D97-AF65-F5344CB8AC3E}">
        <p14:creationId xmlns:p14="http://schemas.microsoft.com/office/powerpoint/2010/main" val="497850873"/>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34018" y="1337990"/>
            <a:ext cx="8169408" cy="4760553"/>
          </a:xfrm>
        </p:spPr>
        <p:txBody>
          <a:bodyPr>
            <a:normAutofit/>
          </a:bodyPr>
          <a:lstStyle/>
          <a:p>
            <a:pPr>
              <a:buFont typeface="Wingdings" charset="2"/>
              <a:buChar char="v"/>
            </a:pPr>
            <a:r>
              <a:rPr lang="en-US" dirty="0">
                <a:effectLst/>
              </a:rPr>
              <a:t>help(</a:t>
            </a:r>
            <a:r>
              <a:rPr lang="en-US" dirty="0" err="1">
                <a:effectLst/>
              </a:rPr>
              <a:t>fn</a:t>
            </a:r>
            <a:r>
              <a:rPr lang="en-US" dirty="0">
                <a:effectLst/>
              </a:rPr>
              <a:t>)</a:t>
            </a:r>
          </a:p>
          <a:p>
            <a:pPr>
              <a:buFont typeface="Wingdings" charset="2"/>
              <a:buChar char="v"/>
            </a:pPr>
            <a:endParaRPr lang="en-US" dirty="0" smtClean="0">
              <a:effectLst/>
            </a:endParaRPr>
          </a:p>
          <a:p>
            <a:pPr>
              <a:buFont typeface="Wingdings" charset="2"/>
              <a:buChar char="v"/>
            </a:pPr>
            <a:r>
              <a:rPr lang="en-US" dirty="0" err="1" smtClean="0">
                <a:effectLst/>
              </a:rPr>
              <a:t>help.search</a:t>
            </a:r>
            <a:r>
              <a:rPr lang="en-US" dirty="0">
                <a:effectLst/>
              </a:rPr>
              <a:t>("topic")</a:t>
            </a:r>
          </a:p>
          <a:p>
            <a:pPr>
              <a:buFont typeface="Wingdings" charset="2"/>
              <a:buChar char="v"/>
            </a:pPr>
            <a:endParaRPr lang="en-US" dirty="0" smtClean="0">
              <a:effectLst/>
            </a:endParaRPr>
          </a:p>
          <a:p>
            <a:pPr>
              <a:buFont typeface="Wingdings" charset="2"/>
              <a:buChar char="v"/>
            </a:pPr>
            <a:r>
              <a:rPr lang="en-US" dirty="0" smtClean="0">
                <a:effectLst/>
              </a:rPr>
              <a:t>apropos</a:t>
            </a:r>
            <a:r>
              <a:rPr lang="en-US" dirty="0">
                <a:effectLst/>
              </a:rPr>
              <a:t>("tab")</a:t>
            </a:r>
          </a:p>
          <a:p>
            <a:pPr>
              <a:buFont typeface="Wingdings" charset="2"/>
              <a:buChar char="v"/>
            </a:pPr>
            <a:endParaRPr lang="en-US" dirty="0" smtClean="0">
              <a:effectLst/>
            </a:endParaRPr>
          </a:p>
          <a:p>
            <a:pPr>
              <a:buFont typeface="Wingdings" charset="2"/>
              <a:buChar char="v"/>
            </a:pPr>
            <a:r>
              <a:rPr lang="en-US" dirty="0" smtClean="0">
                <a:effectLst/>
              </a:rPr>
              <a:t>Search </a:t>
            </a:r>
            <a:r>
              <a:rPr lang="en-US" dirty="0">
                <a:effectLst/>
              </a:rPr>
              <a:t>function on </a:t>
            </a:r>
            <a:r>
              <a:rPr lang="en-US" dirty="0" smtClean="0">
                <a:effectLst/>
              </a:rPr>
              <a:t>http</a:t>
            </a:r>
            <a:r>
              <a:rPr lang="en-US" dirty="0">
                <a:effectLst/>
              </a:rPr>
              <a:t>://</a:t>
            </a:r>
            <a:r>
              <a:rPr lang="en-US" dirty="0" smtClean="0">
                <a:effectLst/>
              </a:rPr>
              <a:t>www.r-project.org</a:t>
            </a:r>
            <a:endParaRPr lang="en-US" dirty="0">
              <a:effectLst/>
            </a:endParaRPr>
          </a:p>
        </p:txBody>
      </p:sp>
      <p:sp>
        <p:nvSpPr>
          <p:cNvPr id="3" name="Title 2"/>
          <p:cNvSpPr>
            <a:spLocks noGrp="1"/>
          </p:cNvSpPr>
          <p:nvPr>
            <p:ph type="title"/>
          </p:nvPr>
        </p:nvSpPr>
        <p:spPr>
          <a:xfrm>
            <a:off x="434018" y="228601"/>
            <a:ext cx="7543800" cy="914400"/>
          </a:xfrm>
        </p:spPr>
        <p:txBody>
          <a:bodyPr/>
          <a:lstStyle/>
          <a:p>
            <a:r>
              <a:rPr lang="en-US" dirty="0" smtClean="0"/>
              <a:t>Need more help?</a:t>
            </a:r>
            <a:endParaRPr lang="en-US" dirty="0"/>
          </a:p>
        </p:txBody>
      </p:sp>
    </p:spTree>
    <p:extLst>
      <p:ext uri="{BB962C8B-B14F-4D97-AF65-F5344CB8AC3E}">
        <p14:creationId xmlns:p14="http://schemas.microsoft.com/office/powerpoint/2010/main" val="4189178152"/>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9751459"/>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34018" y="1337990"/>
            <a:ext cx="8169408" cy="4760553"/>
          </a:xfrm>
        </p:spPr>
        <p:txBody>
          <a:bodyPr>
            <a:normAutofit/>
          </a:bodyPr>
          <a:lstStyle/>
          <a:p>
            <a:pPr>
              <a:buFont typeface="Wingdings" charset="2"/>
              <a:buChar char="v"/>
            </a:pPr>
            <a:endParaRPr lang="en-US" dirty="0" smtClean="0">
              <a:effectLst/>
            </a:endParaRPr>
          </a:p>
          <a:p>
            <a:pPr>
              <a:buFont typeface="Wingdings" charset="2"/>
              <a:buChar char="v"/>
            </a:pPr>
            <a:r>
              <a:rPr lang="en-US" dirty="0" smtClean="0">
                <a:effectLst/>
              </a:rPr>
              <a:t>http</a:t>
            </a:r>
            <a:r>
              <a:rPr lang="en-US" dirty="0">
                <a:effectLst/>
              </a:rPr>
              <a:t>://faculty.washington.edu/tlumley/Rcourse/R-fundamentals.pdf</a:t>
            </a:r>
            <a:endParaRPr lang="en-US" dirty="0"/>
          </a:p>
        </p:txBody>
      </p:sp>
      <p:sp>
        <p:nvSpPr>
          <p:cNvPr id="3" name="Title 2"/>
          <p:cNvSpPr>
            <a:spLocks noGrp="1"/>
          </p:cNvSpPr>
          <p:nvPr>
            <p:ph type="title"/>
          </p:nvPr>
        </p:nvSpPr>
        <p:spPr>
          <a:xfrm>
            <a:off x="434018" y="228601"/>
            <a:ext cx="7543800" cy="914400"/>
          </a:xfrm>
        </p:spPr>
        <p:txBody>
          <a:bodyPr/>
          <a:lstStyle/>
          <a:p>
            <a:endParaRPr lang="en-US" dirty="0"/>
          </a:p>
        </p:txBody>
      </p:sp>
    </p:spTree>
    <p:extLst>
      <p:ext uri="{BB962C8B-B14F-4D97-AF65-F5344CB8AC3E}">
        <p14:creationId xmlns:p14="http://schemas.microsoft.com/office/powerpoint/2010/main" val="3717477589"/>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34018" y="1337990"/>
            <a:ext cx="8169408" cy="4760553"/>
          </a:xfrm>
        </p:spPr>
        <p:txBody>
          <a:bodyPr>
            <a:normAutofit fontScale="25000" lnSpcReduction="20000"/>
          </a:bodyPr>
          <a:lstStyle/>
          <a:p>
            <a:pPr>
              <a:buFont typeface="Wingdings" charset="2"/>
              <a:buChar char="v"/>
            </a:pPr>
            <a:r>
              <a:rPr lang="en-US" dirty="0">
                <a:effectLst/>
              </a:rPr>
              <a:t>Functions for searching and modifying strings are based on</a:t>
            </a:r>
          </a:p>
          <a:p>
            <a:pPr>
              <a:buFont typeface="Wingdings" charset="2"/>
              <a:buChar char="v"/>
            </a:pPr>
            <a:r>
              <a:rPr lang="en-US" dirty="0" err="1">
                <a:effectLst/>
              </a:rPr>
              <a:t>reg</a:t>
            </a:r>
            <a:r>
              <a:rPr lang="en-US" dirty="0">
                <a:effectLst/>
              </a:rPr>
              <a:t>-</a:t>
            </a:r>
          </a:p>
          <a:p>
            <a:pPr>
              <a:buFont typeface="Wingdings" charset="2"/>
              <a:buChar char="v"/>
            </a:pPr>
            <a:r>
              <a:rPr lang="en-US" dirty="0" err="1">
                <a:effectLst/>
              </a:rPr>
              <a:t>ular</a:t>
            </a:r>
            <a:r>
              <a:rPr lang="en-US" dirty="0">
                <a:effectLst/>
              </a:rPr>
              <a:t> expressions</a:t>
            </a:r>
          </a:p>
          <a:p>
            <a:pPr>
              <a:buFont typeface="Wingdings" charset="2"/>
              <a:buChar char="v"/>
            </a:pPr>
            <a:r>
              <a:rPr lang="en-US" dirty="0">
                <a:effectLst/>
              </a:rPr>
              <a:t>, which are like simple programs for representing</a:t>
            </a:r>
          </a:p>
          <a:p>
            <a:pPr>
              <a:buFont typeface="Wingdings" charset="2"/>
              <a:buChar char="v"/>
            </a:pPr>
            <a:r>
              <a:rPr lang="en-US" dirty="0">
                <a:effectLst/>
              </a:rPr>
              <a:t>strings</a:t>
            </a:r>
          </a:p>
          <a:p>
            <a:pPr>
              <a:buFont typeface="Wingdings" charset="2"/>
              <a:buChar char="v"/>
            </a:pPr>
            <a:r>
              <a:rPr lang="en-US" dirty="0">
                <a:effectLst/>
              </a:rPr>
              <a:t>"a"</a:t>
            </a:r>
          </a:p>
          <a:p>
            <a:pPr>
              <a:buFont typeface="Wingdings" charset="2"/>
              <a:buChar char="v"/>
            </a:pPr>
            <a:r>
              <a:rPr lang="en-US" dirty="0">
                <a:effectLst/>
              </a:rPr>
              <a:t>matches the letter</a:t>
            </a:r>
          </a:p>
          <a:p>
            <a:pPr>
              <a:buFont typeface="Wingdings" charset="2"/>
              <a:buChar char="v"/>
            </a:pPr>
            <a:r>
              <a:rPr lang="en-US" dirty="0">
                <a:effectLst/>
              </a:rPr>
              <a:t>a</a:t>
            </a:r>
          </a:p>
          <a:p>
            <a:pPr>
              <a:buFont typeface="Wingdings" charset="2"/>
              <a:buChar char="v"/>
            </a:pPr>
            <a:r>
              <a:rPr lang="en-US" dirty="0">
                <a:effectLst/>
              </a:rPr>
              <a:t>"TATAA"</a:t>
            </a:r>
          </a:p>
          <a:p>
            <a:pPr>
              <a:buFont typeface="Wingdings" charset="2"/>
              <a:buChar char="v"/>
            </a:pPr>
            <a:r>
              <a:rPr lang="en-US" dirty="0">
                <a:effectLst/>
              </a:rPr>
              <a:t>matches the string</a:t>
            </a:r>
          </a:p>
          <a:p>
            <a:pPr>
              <a:buFont typeface="Wingdings" charset="2"/>
              <a:buChar char="v"/>
            </a:pPr>
            <a:r>
              <a:rPr lang="en-US" dirty="0">
                <a:effectLst/>
              </a:rPr>
              <a:t>TATAA</a:t>
            </a:r>
          </a:p>
          <a:p>
            <a:pPr>
              <a:buFont typeface="Wingdings" charset="2"/>
              <a:buChar char="v"/>
            </a:pPr>
            <a:r>
              <a:rPr lang="en-US" dirty="0">
                <a:effectLst/>
              </a:rPr>
              <a:t>"ACGT.C"</a:t>
            </a:r>
          </a:p>
          <a:p>
            <a:pPr>
              <a:buFont typeface="Wingdings" charset="2"/>
              <a:buChar char="v"/>
            </a:pPr>
            <a:r>
              <a:rPr lang="en-US" dirty="0">
                <a:effectLst/>
              </a:rPr>
              <a:t>matches</a:t>
            </a:r>
          </a:p>
          <a:p>
            <a:pPr>
              <a:buFont typeface="Wingdings" charset="2"/>
              <a:buChar char="v"/>
            </a:pPr>
            <a:r>
              <a:rPr lang="en-US" dirty="0">
                <a:effectLst/>
              </a:rPr>
              <a:t>ACGT</a:t>
            </a:r>
          </a:p>
          <a:p>
            <a:pPr>
              <a:buFont typeface="Wingdings" charset="2"/>
              <a:buChar char="v"/>
            </a:pPr>
            <a:r>
              <a:rPr lang="en-US" dirty="0">
                <a:effectLst/>
              </a:rPr>
              <a:t>followed by any single character,</a:t>
            </a:r>
          </a:p>
          <a:p>
            <a:pPr>
              <a:buFont typeface="Wingdings" charset="2"/>
              <a:buChar char="v"/>
            </a:pPr>
            <a:r>
              <a:rPr lang="en-US" dirty="0">
                <a:effectLst/>
              </a:rPr>
              <a:t>followed by</a:t>
            </a:r>
          </a:p>
          <a:p>
            <a:pPr>
              <a:buFont typeface="Wingdings" charset="2"/>
              <a:buChar char="v"/>
            </a:pPr>
            <a:r>
              <a:rPr lang="en-US" dirty="0">
                <a:effectLst/>
              </a:rPr>
              <a:t>C</a:t>
            </a:r>
          </a:p>
          <a:p>
            <a:pPr>
              <a:buFont typeface="Wingdings" charset="2"/>
              <a:buChar char="v"/>
            </a:pPr>
            <a:r>
              <a:rPr lang="en-US" dirty="0">
                <a:effectLst/>
              </a:rPr>
              <a:t>"a*b*"</a:t>
            </a:r>
          </a:p>
          <a:p>
            <a:pPr>
              <a:buFont typeface="Wingdings" charset="2"/>
              <a:buChar char="v"/>
            </a:pPr>
            <a:r>
              <a:rPr lang="en-US" dirty="0">
                <a:effectLst/>
              </a:rPr>
              <a:t>matches zero or more</a:t>
            </a:r>
          </a:p>
          <a:p>
            <a:pPr>
              <a:buFont typeface="Wingdings" charset="2"/>
              <a:buChar char="v"/>
            </a:pPr>
            <a:r>
              <a:rPr lang="en-US" dirty="0">
                <a:effectLst/>
              </a:rPr>
              <a:t>a</a:t>
            </a:r>
          </a:p>
          <a:p>
            <a:pPr>
              <a:buFont typeface="Wingdings" charset="2"/>
              <a:buChar char="v"/>
            </a:pPr>
            <a:r>
              <a:rPr lang="en-US" dirty="0">
                <a:effectLst/>
              </a:rPr>
              <a:t>s followed by zero or more</a:t>
            </a:r>
          </a:p>
          <a:p>
            <a:pPr>
              <a:buFont typeface="Wingdings" charset="2"/>
              <a:buChar char="v"/>
            </a:pPr>
            <a:r>
              <a:rPr lang="en-US" dirty="0">
                <a:effectLst/>
              </a:rPr>
              <a:t>b</a:t>
            </a:r>
          </a:p>
          <a:p>
            <a:pPr>
              <a:buFont typeface="Wingdings" charset="2"/>
              <a:buChar char="v"/>
            </a:pPr>
            <a:r>
              <a:rPr lang="en-US" dirty="0">
                <a:effectLst/>
              </a:rPr>
              <a:t>s</a:t>
            </a:r>
          </a:p>
          <a:p>
            <a:pPr>
              <a:buFont typeface="Wingdings" charset="2"/>
              <a:buChar char="v"/>
            </a:pPr>
            <a:r>
              <a:rPr lang="en-US" dirty="0">
                <a:effectLst/>
              </a:rPr>
              <a:t>"[A-</a:t>
            </a:r>
            <a:r>
              <a:rPr lang="en-US" dirty="0" err="1">
                <a:effectLst/>
              </a:rPr>
              <a:t>Za</a:t>
            </a:r>
            <a:r>
              <a:rPr lang="en-US" dirty="0">
                <a:effectLst/>
              </a:rPr>
              <a:t>-z]+"</a:t>
            </a:r>
          </a:p>
          <a:p>
            <a:pPr>
              <a:buFont typeface="Wingdings" charset="2"/>
              <a:buChar char="v"/>
            </a:pPr>
            <a:r>
              <a:rPr lang="en-US" dirty="0">
                <a:effectLst/>
              </a:rPr>
              <a:t>matches one or more characters between</a:t>
            </a:r>
          </a:p>
          <a:p>
            <a:pPr>
              <a:buFont typeface="Wingdings" charset="2"/>
              <a:buChar char="v"/>
            </a:pPr>
            <a:r>
              <a:rPr lang="en-US" dirty="0">
                <a:effectLst/>
              </a:rPr>
              <a:t>A</a:t>
            </a:r>
          </a:p>
          <a:p>
            <a:pPr>
              <a:buFont typeface="Wingdings" charset="2"/>
              <a:buChar char="v"/>
            </a:pPr>
            <a:r>
              <a:rPr lang="en-US" dirty="0">
                <a:effectLst/>
              </a:rPr>
              <a:t>and</a:t>
            </a:r>
          </a:p>
          <a:p>
            <a:pPr>
              <a:buFont typeface="Wingdings" charset="2"/>
              <a:buChar char="v"/>
            </a:pPr>
            <a:r>
              <a:rPr lang="en-US" dirty="0">
                <a:effectLst/>
              </a:rPr>
              <a:t>Z</a:t>
            </a:r>
          </a:p>
          <a:p>
            <a:pPr>
              <a:buFont typeface="Wingdings" charset="2"/>
              <a:buChar char="v"/>
            </a:pPr>
            <a:r>
              <a:rPr lang="en-US" dirty="0">
                <a:effectLst/>
              </a:rPr>
              <a:t>or between</a:t>
            </a:r>
          </a:p>
          <a:p>
            <a:pPr>
              <a:buFont typeface="Wingdings" charset="2"/>
              <a:buChar char="v"/>
            </a:pPr>
            <a:r>
              <a:rPr lang="en-US" dirty="0">
                <a:effectLst/>
              </a:rPr>
              <a:t>a</a:t>
            </a:r>
          </a:p>
          <a:p>
            <a:pPr>
              <a:buFont typeface="Wingdings" charset="2"/>
              <a:buChar char="v"/>
            </a:pPr>
            <a:r>
              <a:rPr lang="en-US" dirty="0">
                <a:effectLst/>
              </a:rPr>
              <a:t>and</a:t>
            </a:r>
          </a:p>
          <a:p>
            <a:pPr>
              <a:buFont typeface="Wingdings" charset="2"/>
              <a:buChar char="v"/>
            </a:pPr>
            <a:r>
              <a:rPr lang="en-US" dirty="0">
                <a:effectLst/>
              </a:rPr>
              <a:t>z</a:t>
            </a:r>
          </a:p>
          <a:p>
            <a:pPr>
              <a:buFont typeface="Wingdings" charset="2"/>
              <a:buChar char="v"/>
            </a:pPr>
            <a:r>
              <a:rPr lang="en-US" dirty="0">
                <a:effectLst/>
              </a:rPr>
              <a:t>(in English, any letter).</a:t>
            </a:r>
          </a:p>
          <a:p>
            <a:pPr>
              <a:buFont typeface="Wingdings" charset="2"/>
              <a:buChar char="v"/>
            </a:pPr>
            <a:r>
              <a:rPr lang="en-US" dirty="0">
                <a:effectLst/>
              </a:rPr>
              <a:t>"[[:alpha:]]+"</a:t>
            </a:r>
          </a:p>
          <a:p>
            <a:pPr>
              <a:buFont typeface="Wingdings" charset="2"/>
              <a:buChar char="v"/>
            </a:pPr>
            <a:r>
              <a:rPr lang="en-US" dirty="0">
                <a:effectLst/>
              </a:rPr>
              <a:t>matches one or more letters, defined according</a:t>
            </a:r>
          </a:p>
          <a:p>
            <a:pPr>
              <a:buFont typeface="Wingdings" charset="2"/>
              <a:buChar char="v"/>
            </a:pPr>
            <a:r>
              <a:rPr lang="en-US" dirty="0">
                <a:effectLst/>
              </a:rPr>
              <a:t>to the current locale</a:t>
            </a:r>
          </a:p>
          <a:p>
            <a:pPr>
              <a:buFont typeface="Wingdings" charset="2"/>
              <a:buChar char="v"/>
            </a:pPr>
            <a:r>
              <a:rPr lang="en-US" dirty="0">
                <a:effectLst/>
              </a:rPr>
              <a:t>"\\.</a:t>
            </a:r>
            <a:r>
              <a:rPr lang="en-US" dirty="0" err="1">
                <a:effectLst/>
              </a:rPr>
              <a:t>csv</a:t>
            </a:r>
            <a:r>
              <a:rPr lang="en-US" dirty="0">
                <a:effectLst/>
              </a:rPr>
              <a:t>$"</a:t>
            </a:r>
          </a:p>
          <a:p>
            <a:pPr>
              <a:buFont typeface="Wingdings" charset="2"/>
              <a:buChar char="v"/>
            </a:pPr>
            <a:r>
              <a:rPr lang="en-US" dirty="0">
                <a:effectLst/>
              </a:rPr>
              <a:t>matches the string</a:t>
            </a:r>
          </a:p>
          <a:p>
            <a:pPr>
              <a:buFont typeface="Wingdings" charset="2"/>
              <a:buChar char="v"/>
            </a:pPr>
            <a:r>
              <a:rPr lang="en-US" dirty="0">
                <a:effectLst/>
              </a:rPr>
              <a:t>.</a:t>
            </a:r>
            <a:r>
              <a:rPr lang="en-US" dirty="0" err="1">
                <a:effectLst/>
              </a:rPr>
              <a:t>csv</a:t>
            </a:r>
            <a:endParaRPr lang="en-US" dirty="0">
              <a:effectLst/>
            </a:endParaRPr>
          </a:p>
          <a:p>
            <a:pPr>
              <a:buFont typeface="Wingdings" charset="2"/>
              <a:buChar char="v"/>
            </a:pPr>
            <a:r>
              <a:rPr lang="en-US" dirty="0">
                <a:effectLst/>
              </a:rPr>
              <a:t>at the end of a string</a:t>
            </a:r>
          </a:p>
          <a:p>
            <a:pPr>
              <a:buFont typeface="Wingdings" charset="2"/>
              <a:buChar char="v"/>
            </a:pPr>
            <a:r>
              <a:rPr lang="en-US" dirty="0">
                <a:effectLst/>
              </a:rPr>
              <a:t>"([[:alpha:]]+)[[:space:][:</a:t>
            </a:r>
            <a:r>
              <a:rPr lang="en-US" dirty="0" err="1">
                <a:effectLst/>
              </a:rPr>
              <a:t>punct</a:t>
            </a:r>
            <a:r>
              <a:rPr lang="en-US" dirty="0">
                <a:effectLst/>
              </a:rPr>
              <a:t>:]]+\\1[[:space:][:</a:t>
            </a:r>
            <a:r>
              <a:rPr lang="en-US" dirty="0" err="1">
                <a:effectLst/>
              </a:rPr>
              <a:t>punct</a:t>
            </a:r>
            <a:r>
              <a:rPr lang="en-US" dirty="0">
                <a:effectLst/>
              </a:rPr>
              <a:t>:]]+"</a:t>
            </a:r>
          </a:p>
          <a:p>
            <a:pPr>
              <a:buFont typeface="Wingdings" charset="2"/>
              <a:buChar char="v"/>
            </a:pPr>
            <a:r>
              <a:rPr lang="en-US" dirty="0">
                <a:effectLst/>
              </a:rPr>
              <a:t>matches any repeated word.</a:t>
            </a:r>
          </a:p>
          <a:p>
            <a:pPr>
              <a:buFont typeface="Wingdings" charset="2"/>
              <a:buChar char="v"/>
            </a:pPr>
            <a:endParaRPr lang="en-US" dirty="0" smtClean="0"/>
          </a:p>
          <a:p>
            <a:pPr>
              <a:buFont typeface="Wingdings" charset="2"/>
              <a:buChar char="v"/>
            </a:pPr>
            <a:endParaRPr lang="en-US" dirty="0"/>
          </a:p>
          <a:p>
            <a:pPr>
              <a:buFont typeface="Wingdings" charset="2"/>
              <a:buChar char="v"/>
            </a:pPr>
            <a:endParaRPr lang="en-US" dirty="0" smtClean="0"/>
          </a:p>
          <a:p>
            <a:pPr>
              <a:buFont typeface="Wingdings" charset="2"/>
              <a:buChar char="v"/>
            </a:pPr>
            <a:r>
              <a:rPr lang="en-US" dirty="0" err="1">
                <a:effectLst/>
              </a:rPr>
              <a:t>grep</a:t>
            </a:r>
            <a:r>
              <a:rPr lang="en-US" dirty="0">
                <a:effectLst/>
              </a:rPr>
              <a:t>(</a:t>
            </a:r>
            <a:r>
              <a:rPr lang="en-US" dirty="0" err="1">
                <a:effectLst/>
              </a:rPr>
              <a:t>regexp</a:t>
            </a:r>
            <a:r>
              <a:rPr lang="en-US" dirty="0">
                <a:effectLst/>
              </a:rPr>
              <a:t>, vector)</a:t>
            </a:r>
          </a:p>
          <a:p>
            <a:pPr>
              <a:buFont typeface="Wingdings" charset="2"/>
              <a:buChar char="v"/>
            </a:pPr>
            <a:r>
              <a:rPr lang="en-US" dirty="0">
                <a:effectLst/>
              </a:rPr>
              <a:t>finds all the strings in the vector that</a:t>
            </a:r>
          </a:p>
          <a:p>
            <a:pPr>
              <a:buFont typeface="Wingdings" charset="2"/>
              <a:buChar char="v"/>
            </a:pPr>
            <a:r>
              <a:rPr lang="en-US" dirty="0">
                <a:effectLst/>
              </a:rPr>
              <a:t>contain a substring matching the regular expression</a:t>
            </a:r>
          </a:p>
          <a:p>
            <a:pPr>
              <a:buFont typeface="Wingdings" charset="2"/>
              <a:buChar char="v"/>
            </a:pPr>
            <a:r>
              <a:rPr lang="en-US" dirty="0">
                <a:effectLst/>
              </a:rPr>
              <a:t>•</a:t>
            </a:r>
          </a:p>
          <a:p>
            <a:pPr>
              <a:buFont typeface="Wingdings" charset="2"/>
              <a:buChar char="v"/>
            </a:pPr>
            <a:r>
              <a:rPr lang="en-US" dirty="0">
                <a:effectLst/>
              </a:rPr>
              <a:t>sub(</a:t>
            </a:r>
            <a:r>
              <a:rPr lang="en-US" dirty="0" err="1">
                <a:effectLst/>
              </a:rPr>
              <a:t>regexp</a:t>
            </a:r>
            <a:r>
              <a:rPr lang="en-US" dirty="0">
                <a:effectLst/>
              </a:rPr>
              <a:t>, replacement, vector)</a:t>
            </a:r>
          </a:p>
          <a:p>
            <a:pPr>
              <a:buFont typeface="Wingdings" charset="2"/>
              <a:buChar char="v"/>
            </a:pPr>
            <a:r>
              <a:rPr lang="en-US" dirty="0">
                <a:effectLst/>
              </a:rPr>
              <a:t>replaces the first substring</a:t>
            </a:r>
          </a:p>
          <a:p>
            <a:pPr>
              <a:buFont typeface="Wingdings" charset="2"/>
              <a:buChar char="v"/>
            </a:pPr>
            <a:r>
              <a:rPr lang="en-US" dirty="0">
                <a:effectLst/>
              </a:rPr>
              <a:t>matching the regular expression with the replacement (for</a:t>
            </a:r>
          </a:p>
          <a:p>
            <a:pPr>
              <a:buFont typeface="Wingdings" charset="2"/>
              <a:buChar char="v"/>
            </a:pPr>
            <a:r>
              <a:rPr lang="en-US" dirty="0">
                <a:effectLst/>
              </a:rPr>
              <a:t>each element of the vector).</a:t>
            </a:r>
          </a:p>
          <a:p>
            <a:pPr>
              <a:buFont typeface="Wingdings" charset="2"/>
              <a:buChar char="v"/>
            </a:pPr>
            <a:r>
              <a:rPr lang="en-US" dirty="0" err="1">
                <a:effectLst/>
              </a:rPr>
              <a:t>gsub</a:t>
            </a:r>
            <a:endParaRPr lang="en-US" dirty="0">
              <a:effectLst/>
            </a:endParaRPr>
          </a:p>
          <a:p>
            <a:pPr>
              <a:buFont typeface="Wingdings" charset="2"/>
              <a:buChar char="v"/>
            </a:pPr>
            <a:r>
              <a:rPr lang="en-US" dirty="0">
                <a:effectLst/>
              </a:rPr>
              <a:t>does the same thing but</a:t>
            </a:r>
          </a:p>
          <a:p>
            <a:pPr>
              <a:buFont typeface="Wingdings" charset="2"/>
              <a:buChar char="v"/>
            </a:pPr>
            <a:r>
              <a:rPr lang="en-US" dirty="0">
                <a:effectLst/>
              </a:rPr>
              <a:t>can make more than one replacement per string</a:t>
            </a:r>
          </a:p>
          <a:p>
            <a:pPr>
              <a:buFont typeface="Wingdings" charset="2"/>
              <a:buChar char="v"/>
            </a:pPr>
            <a:r>
              <a:rPr lang="en-US" dirty="0">
                <a:effectLst/>
              </a:rPr>
              <a:t>•</a:t>
            </a:r>
          </a:p>
          <a:p>
            <a:pPr>
              <a:buFont typeface="Wingdings" charset="2"/>
              <a:buChar char="v"/>
            </a:pPr>
            <a:r>
              <a:rPr lang="en-US" dirty="0" err="1">
                <a:effectLst/>
              </a:rPr>
              <a:t>regexpr</a:t>
            </a:r>
            <a:r>
              <a:rPr lang="en-US" dirty="0">
                <a:effectLst/>
              </a:rPr>
              <a:t>(</a:t>
            </a:r>
            <a:r>
              <a:rPr lang="en-US" dirty="0" err="1">
                <a:effectLst/>
              </a:rPr>
              <a:t>regexp</a:t>
            </a:r>
            <a:r>
              <a:rPr lang="en-US" dirty="0">
                <a:effectLst/>
              </a:rPr>
              <a:t>, vector)</a:t>
            </a:r>
          </a:p>
          <a:p>
            <a:pPr>
              <a:buFont typeface="Wingdings" charset="2"/>
              <a:buChar char="v"/>
            </a:pPr>
            <a:r>
              <a:rPr lang="en-US" dirty="0">
                <a:effectLst/>
              </a:rPr>
              <a:t>returns the position of the first</a:t>
            </a:r>
          </a:p>
          <a:p>
            <a:pPr>
              <a:buFont typeface="Wingdings" charset="2"/>
              <a:buChar char="v"/>
            </a:pPr>
            <a:r>
              <a:rPr lang="en-US" dirty="0">
                <a:effectLst/>
              </a:rPr>
              <a:t>match within each string,</a:t>
            </a:r>
          </a:p>
          <a:p>
            <a:pPr>
              <a:buFont typeface="Wingdings" charset="2"/>
              <a:buChar char="v"/>
            </a:pPr>
            <a:r>
              <a:rPr lang="en-US" dirty="0" err="1">
                <a:effectLst/>
              </a:rPr>
              <a:t>gregexpr</a:t>
            </a:r>
            <a:endParaRPr lang="en-US" dirty="0">
              <a:effectLst/>
            </a:endParaRPr>
          </a:p>
          <a:p>
            <a:pPr>
              <a:buFont typeface="Wingdings" charset="2"/>
              <a:buChar char="v"/>
            </a:pPr>
            <a:r>
              <a:rPr lang="en-US" dirty="0">
                <a:effectLst/>
              </a:rPr>
              <a:t>is the same except that</a:t>
            </a:r>
          </a:p>
          <a:p>
            <a:pPr>
              <a:buFont typeface="Wingdings" charset="2"/>
              <a:buChar char="v"/>
            </a:pPr>
            <a:r>
              <a:rPr lang="en-US" dirty="0">
                <a:effectLst/>
              </a:rPr>
              <a:t>it returns all matches.</a:t>
            </a:r>
          </a:p>
          <a:p>
            <a:pPr>
              <a:buFont typeface="Wingdings" charset="2"/>
              <a:buChar char="v"/>
            </a:pPr>
            <a:r>
              <a:rPr lang="en-US" dirty="0">
                <a:effectLst/>
              </a:rPr>
              <a:t>•</a:t>
            </a:r>
          </a:p>
          <a:p>
            <a:pPr>
              <a:buFont typeface="Wingdings" charset="2"/>
              <a:buChar char="v"/>
            </a:pPr>
            <a:r>
              <a:rPr lang="en-US" dirty="0" err="1">
                <a:effectLst/>
              </a:rPr>
              <a:t>strsplit</a:t>
            </a:r>
            <a:r>
              <a:rPr lang="en-US" dirty="0">
                <a:effectLst/>
              </a:rPr>
              <a:t>()</a:t>
            </a:r>
          </a:p>
          <a:p>
            <a:pPr>
              <a:buFont typeface="Wingdings" charset="2"/>
              <a:buChar char="v"/>
            </a:pPr>
            <a:r>
              <a:rPr lang="en-US" dirty="0">
                <a:effectLst/>
              </a:rPr>
              <a:t>splits a string at each match to a regular</a:t>
            </a:r>
          </a:p>
          <a:p>
            <a:pPr>
              <a:buFont typeface="Wingdings" charset="2"/>
              <a:buChar char="v"/>
            </a:pPr>
            <a:r>
              <a:rPr lang="en-US" dirty="0">
                <a:effectLst/>
              </a:rPr>
              <a:t>expression</a:t>
            </a:r>
          </a:p>
          <a:p>
            <a:pPr>
              <a:buFont typeface="Wingdings" charset="2"/>
              <a:buChar char="v"/>
            </a:pPr>
            <a:r>
              <a:rPr lang="en-US" dirty="0">
                <a:effectLst/>
              </a:rPr>
              <a:t>•</a:t>
            </a:r>
          </a:p>
          <a:p>
            <a:pPr>
              <a:buFont typeface="Wingdings" charset="2"/>
              <a:buChar char="v"/>
            </a:pPr>
            <a:r>
              <a:rPr lang="en-US" dirty="0">
                <a:effectLst/>
              </a:rPr>
              <a:t>glob2rx()</a:t>
            </a:r>
          </a:p>
          <a:p>
            <a:pPr>
              <a:buFont typeface="Wingdings" charset="2"/>
              <a:buChar char="v"/>
            </a:pPr>
            <a:r>
              <a:rPr lang="en-US" dirty="0">
                <a:effectLst/>
              </a:rPr>
              <a:t>converts filename wildcard specifications to regular</a:t>
            </a:r>
          </a:p>
          <a:p>
            <a:pPr>
              <a:buFont typeface="Wingdings" charset="2"/>
              <a:buChar char="v"/>
            </a:pPr>
            <a:r>
              <a:rPr lang="en-US" dirty="0">
                <a:effectLst/>
              </a:rPr>
              <a:t>expressions</a:t>
            </a:r>
          </a:p>
          <a:p>
            <a:pPr>
              <a:buFont typeface="Wingdings" charset="2"/>
              <a:buChar char="v"/>
            </a:pPr>
            <a:endParaRPr lang="en-US" dirty="0"/>
          </a:p>
        </p:txBody>
      </p:sp>
      <p:sp>
        <p:nvSpPr>
          <p:cNvPr id="3" name="Title 2"/>
          <p:cNvSpPr>
            <a:spLocks noGrp="1"/>
          </p:cNvSpPr>
          <p:nvPr>
            <p:ph type="title"/>
          </p:nvPr>
        </p:nvSpPr>
        <p:spPr>
          <a:xfrm>
            <a:off x="434018" y="228601"/>
            <a:ext cx="7543800" cy="914400"/>
          </a:xfrm>
        </p:spPr>
        <p:txBody>
          <a:bodyPr/>
          <a:lstStyle/>
          <a:p>
            <a:r>
              <a:rPr lang="en-US" dirty="0" smtClean="0"/>
              <a:t>Simple Data Summaries</a:t>
            </a:r>
            <a:endParaRPr lang="en-US" dirty="0"/>
          </a:p>
        </p:txBody>
      </p:sp>
    </p:spTree>
    <p:extLst>
      <p:ext uri="{BB962C8B-B14F-4D97-AF65-F5344CB8AC3E}">
        <p14:creationId xmlns:p14="http://schemas.microsoft.com/office/powerpoint/2010/main" val="473148517"/>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10708" y="1525556"/>
            <a:ext cx="8646679" cy="4744615"/>
          </a:xfrm>
        </p:spPr>
        <p:txBody>
          <a:bodyPr numCol="2">
            <a:noAutofit/>
          </a:bodyPr>
          <a:lstStyle/>
          <a:p>
            <a:pPr marL="457200" indent="-457200">
              <a:buSzPct val="80000"/>
              <a:buAutoNum type="arabicPeriod"/>
            </a:pPr>
            <a:r>
              <a:rPr lang="en-US" sz="3000" dirty="0" smtClean="0"/>
              <a:t>Lack Proper Data</a:t>
            </a:r>
          </a:p>
          <a:p>
            <a:pPr marL="457200" indent="-457200">
              <a:buSzPct val="80000"/>
              <a:buAutoNum type="arabicPeriod"/>
            </a:pPr>
            <a:r>
              <a:rPr lang="en-US" sz="3000" dirty="0" smtClean="0"/>
              <a:t>Focus on training</a:t>
            </a:r>
          </a:p>
          <a:p>
            <a:pPr marL="514350" indent="-514350">
              <a:buSzPct val="80000"/>
              <a:buAutoNum type="arabicPeriod"/>
            </a:pPr>
            <a:r>
              <a:rPr lang="en-US" sz="3000" dirty="0" smtClean="0"/>
              <a:t>Rely on one technique</a:t>
            </a:r>
          </a:p>
          <a:p>
            <a:pPr marL="514350" indent="-514350">
              <a:buSzPct val="80000"/>
              <a:buAutoNum type="arabicPeriod"/>
            </a:pPr>
            <a:r>
              <a:rPr lang="en-US" sz="3000" dirty="0" smtClean="0"/>
              <a:t>Ask the wrong question</a:t>
            </a:r>
          </a:p>
          <a:p>
            <a:pPr marL="514350" indent="-514350">
              <a:buSzPct val="80000"/>
              <a:buAutoNum type="arabicPeriod"/>
            </a:pPr>
            <a:r>
              <a:rPr lang="en-US" sz="3000" dirty="0" smtClean="0"/>
              <a:t>Listen to (only) the data</a:t>
            </a:r>
          </a:p>
          <a:p>
            <a:pPr marL="514350" indent="-514350">
              <a:buSzPct val="80000"/>
              <a:buAutoNum type="arabicPeriod"/>
            </a:pPr>
            <a:endParaRPr lang="en-US" sz="3000" dirty="0" smtClean="0"/>
          </a:p>
          <a:p>
            <a:pPr marL="514350" indent="-514350">
              <a:buSzPct val="80000"/>
              <a:buAutoNum type="arabicPeriod"/>
            </a:pPr>
            <a:r>
              <a:rPr lang="en-US" sz="3000" dirty="0" smtClean="0"/>
              <a:t>Accept leaks from the future</a:t>
            </a:r>
          </a:p>
          <a:p>
            <a:pPr marL="514350" indent="-514350">
              <a:buSzPct val="80000"/>
              <a:buAutoNum type="arabicPeriod"/>
            </a:pPr>
            <a:r>
              <a:rPr lang="en-US" sz="3000" dirty="0" smtClean="0"/>
              <a:t>Discount pesky cases</a:t>
            </a:r>
          </a:p>
          <a:p>
            <a:pPr marL="514350" indent="-514350">
              <a:buSzPct val="80000"/>
              <a:buAutoNum type="arabicPeriod"/>
            </a:pPr>
            <a:r>
              <a:rPr lang="en-US" sz="3000" dirty="0" smtClean="0"/>
              <a:t>Extrapolate</a:t>
            </a:r>
          </a:p>
          <a:p>
            <a:pPr marL="514350" indent="-514350">
              <a:buSzPct val="80000"/>
              <a:buAutoNum type="arabicPeriod"/>
            </a:pPr>
            <a:r>
              <a:rPr lang="en-US" sz="3000" dirty="0" smtClean="0"/>
              <a:t>Answer every inquiry</a:t>
            </a:r>
          </a:p>
          <a:p>
            <a:pPr marL="514350" indent="-514350">
              <a:buSzPct val="80000"/>
              <a:buAutoNum type="arabicPeriod"/>
            </a:pPr>
            <a:r>
              <a:rPr lang="en-US" sz="3000" dirty="0" smtClean="0"/>
              <a:t>Sample casually</a:t>
            </a:r>
          </a:p>
          <a:p>
            <a:pPr marL="514350" indent="-514350">
              <a:buSzPct val="80000"/>
              <a:buAutoNum type="arabicPeriod"/>
            </a:pPr>
            <a:r>
              <a:rPr lang="en-US" sz="3000" dirty="0" smtClean="0"/>
              <a:t>Believe the best model</a:t>
            </a:r>
          </a:p>
          <a:p>
            <a:pPr marL="514350" indent="-514350">
              <a:buAutoNum type="arabicPeriod"/>
            </a:pPr>
            <a:endParaRPr lang="en-US" sz="3000" dirty="0" smtClean="0"/>
          </a:p>
        </p:txBody>
      </p:sp>
      <p:sp>
        <p:nvSpPr>
          <p:cNvPr id="2" name="Title 1"/>
          <p:cNvSpPr>
            <a:spLocks noGrp="1"/>
          </p:cNvSpPr>
          <p:nvPr>
            <p:ph type="title"/>
          </p:nvPr>
        </p:nvSpPr>
        <p:spPr>
          <a:xfrm>
            <a:off x="310709" y="272144"/>
            <a:ext cx="8385422" cy="827314"/>
          </a:xfrm>
        </p:spPr>
        <p:txBody>
          <a:bodyPr/>
          <a:lstStyle/>
          <a:p>
            <a:r>
              <a:rPr lang="en-US" sz="4000" dirty="0" smtClean="0"/>
              <a:t>Top 10 (11) Data Mining Mistakes</a:t>
            </a:r>
            <a:endParaRPr lang="en-US" sz="4000" dirty="0"/>
          </a:p>
        </p:txBody>
      </p:sp>
      <p:pic>
        <p:nvPicPr>
          <p:cNvPr id="1026" name="Picture 2" descr="http://gallery.mailchimp.com/f58574351b6b120604a12effa/images/ERI_Logo_2008_Large.9.pn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4503420" y="5822302"/>
            <a:ext cx="4349014" cy="8553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495501"/>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p:cNvSpPr>
            <a:spLocks noGrp="1"/>
          </p:cNvSpPr>
          <p:nvPr>
            <p:ph type="title"/>
          </p:nvPr>
        </p:nvSpPr>
        <p:spPr>
          <a:xfrm>
            <a:off x="434018" y="228601"/>
            <a:ext cx="7543800" cy="914400"/>
          </a:xfrm>
        </p:spPr>
        <p:txBody>
          <a:bodyPr/>
          <a:lstStyle/>
          <a:p>
            <a:r>
              <a:rPr lang="en-US" dirty="0" smtClean="0"/>
              <a:t>NOTES</a:t>
            </a:r>
            <a:endParaRPr lang="en-US" dirty="0"/>
          </a:p>
        </p:txBody>
      </p:sp>
    </p:spTree>
    <p:extLst>
      <p:ext uri="{BB962C8B-B14F-4D97-AF65-F5344CB8AC3E}">
        <p14:creationId xmlns:p14="http://schemas.microsoft.com/office/powerpoint/2010/main" val="3420806530"/>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00200"/>
            <a:ext cx="8229600" cy="5529805"/>
          </a:xfrm>
        </p:spPr>
        <p:txBody>
          <a:bodyPr>
            <a:normAutofit fontScale="47500" lnSpcReduction="20000"/>
          </a:bodyPr>
          <a:lstStyle/>
          <a:p>
            <a:pPr marL="0" indent="0">
              <a:buNone/>
            </a:pPr>
            <a:r>
              <a:rPr lang="en-US" b="1" dirty="0"/>
              <a:t>CRISP-DM</a:t>
            </a:r>
            <a:r>
              <a:rPr lang="en-US" dirty="0"/>
              <a:t> (</a:t>
            </a:r>
            <a:r>
              <a:rPr lang="en-US" i="1" dirty="0"/>
              <a:t>Cross Industry Standard Process for Data Mining</a:t>
            </a:r>
            <a:r>
              <a:rPr lang="en-US" dirty="0"/>
              <a:t>) </a:t>
            </a:r>
            <a:r>
              <a:rPr lang="en-US" baseline="30000" dirty="0">
                <a:hlinkClick r:id="rId3"/>
              </a:rPr>
              <a:t>[1]</a:t>
            </a:r>
            <a:r>
              <a:rPr lang="en-US" dirty="0"/>
              <a:t> is a </a:t>
            </a:r>
            <a:r>
              <a:rPr lang="en-US" dirty="0">
                <a:hlinkClick r:id="rId4" tooltip="Data mining"/>
              </a:rPr>
              <a:t>data mining</a:t>
            </a:r>
            <a:r>
              <a:rPr lang="en-US" dirty="0"/>
              <a:t> process model that describes commonly used approaches that data mining experts use to tackle problems. Polls conducted in 2002, 2004, and 2007 show that it is the leading methodology used by data miners.</a:t>
            </a:r>
            <a:r>
              <a:rPr lang="en-US" baseline="30000" dirty="0">
                <a:hlinkClick r:id="rId5"/>
              </a:rPr>
              <a:t>[2]</a:t>
            </a:r>
            <a:r>
              <a:rPr lang="en-US" baseline="30000" dirty="0">
                <a:hlinkClick r:id="rId6"/>
              </a:rPr>
              <a:t>[3]</a:t>
            </a:r>
            <a:r>
              <a:rPr lang="en-US" baseline="30000" dirty="0">
                <a:hlinkClick r:id="rId7"/>
              </a:rPr>
              <a:t>[4]</a:t>
            </a:r>
            <a:r>
              <a:rPr lang="en-US" dirty="0"/>
              <a:t> The only other data mining standard named in these polls was </a:t>
            </a:r>
            <a:r>
              <a:rPr lang="en-US" dirty="0">
                <a:hlinkClick r:id="rId8" tooltip="SEMMA"/>
              </a:rPr>
              <a:t>SEMMA</a:t>
            </a:r>
            <a:r>
              <a:rPr lang="en-US" dirty="0"/>
              <a:t>. However, 3-4 times as many people reported using CRISP-DM. A review and critique of data mining process models in 2009 called the CRISP-DM the "de facto standard for developing data mining and knowledge discovery projects."</a:t>
            </a:r>
            <a:r>
              <a:rPr lang="en-US" baseline="30000" dirty="0">
                <a:hlinkClick r:id="rId9"/>
              </a:rPr>
              <a:t>[5]</a:t>
            </a:r>
            <a:r>
              <a:rPr lang="en-US" dirty="0"/>
              <a:t> Other reviews of CRISP-DM and data mining process models include Kurgan and </a:t>
            </a:r>
            <a:r>
              <a:rPr lang="en-US" dirty="0" err="1"/>
              <a:t>Musilek's</a:t>
            </a:r>
            <a:r>
              <a:rPr lang="en-US" dirty="0"/>
              <a:t> 2006 review,</a:t>
            </a:r>
            <a:r>
              <a:rPr lang="en-US" baseline="30000" dirty="0">
                <a:hlinkClick r:id="rId10"/>
              </a:rPr>
              <a:t>[6]</a:t>
            </a:r>
            <a:r>
              <a:rPr lang="en-US" dirty="0"/>
              <a:t> and </a:t>
            </a:r>
            <a:r>
              <a:rPr lang="en-US" dirty="0" err="1"/>
              <a:t>Azevedo</a:t>
            </a:r>
            <a:r>
              <a:rPr lang="en-US" dirty="0"/>
              <a:t> and Santos' 2008 comparison of CRISP-DM and SEMMA.</a:t>
            </a:r>
            <a:r>
              <a:rPr lang="en-US" baseline="30000" dirty="0">
                <a:hlinkClick r:id="rId11"/>
              </a:rPr>
              <a:t>[7</a:t>
            </a:r>
            <a:r>
              <a:rPr lang="en-US" baseline="30000" dirty="0" smtClean="0">
                <a:hlinkClick r:id="rId11"/>
              </a:rPr>
              <a:t>]</a:t>
            </a:r>
            <a:endParaRPr lang="en-US" baseline="30000" dirty="0" smtClean="0"/>
          </a:p>
          <a:p>
            <a:pPr marL="0" indent="0">
              <a:buNone/>
            </a:pPr>
            <a:endParaRPr lang="en-US" dirty="0" smtClean="0"/>
          </a:p>
          <a:p>
            <a:pPr marL="0" indent="0">
              <a:buNone/>
            </a:pPr>
            <a:r>
              <a:rPr lang="en-US" dirty="0" smtClean="0"/>
              <a:t>CRISP-DM </a:t>
            </a:r>
            <a:r>
              <a:rPr lang="en-US" dirty="0"/>
              <a:t>breaks the process of </a:t>
            </a:r>
            <a:r>
              <a:rPr lang="en-US" dirty="0">
                <a:hlinkClick r:id="rId4" tooltip="Data mining"/>
              </a:rPr>
              <a:t>data mining</a:t>
            </a:r>
            <a:r>
              <a:rPr lang="en-US" dirty="0"/>
              <a:t> into six major phases.</a:t>
            </a:r>
            <a:r>
              <a:rPr lang="en-US" baseline="30000" dirty="0">
                <a:hlinkClick r:id="rId12"/>
              </a:rPr>
              <a:t>[8]</a:t>
            </a:r>
            <a:endParaRPr lang="en-US" dirty="0"/>
          </a:p>
          <a:p>
            <a:pPr marL="0" indent="0">
              <a:buNone/>
            </a:pPr>
            <a:r>
              <a:rPr lang="en-US" dirty="0"/>
              <a:t>The sequence of the phases is not strict and moving back and forth between different phases is always required. The arrows in the process diagram indicate the most important and frequent dependencies between phases. The outer circle in the diagram symbolizes the cyclic nature of data mining itself. A data mining process continues after a solution has been deployed. The lessons learned during the process can trigger new, often more focused business questions and subsequent data mining processes will benefit from the experiences of previous ones</a:t>
            </a:r>
            <a:r>
              <a:rPr lang="en-US" dirty="0" smtClean="0"/>
              <a:t>.</a:t>
            </a:r>
          </a:p>
          <a:p>
            <a:pPr marL="0" indent="0">
              <a:buNone/>
            </a:pPr>
            <a:r>
              <a:rPr lang="en-US" dirty="0"/>
              <a:t>Business Understanding</a:t>
            </a:r>
          </a:p>
          <a:p>
            <a:pPr marL="0" indent="0">
              <a:buNone/>
            </a:pPr>
            <a:r>
              <a:rPr lang="en-US" dirty="0"/>
              <a:t>This initial phase focuses on understanding the project objectives and requirements from a business perspective, and then converting this knowledge into a data mining problem definition, and a preliminary plan designed to achieve the objectives.</a:t>
            </a:r>
          </a:p>
          <a:p>
            <a:pPr marL="0" indent="0">
              <a:buNone/>
            </a:pPr>
            <a:r>
              <a:rPr lang="en-US" dirty="0"/>
              <a:t>Data Understanding</a:t>
            </a:r>
          </a:p>
          <a:p>
            <a:pPr marL="0" indent="0">
              <a:buNone/>
            </a:pPr>
            <a:r>
              <a:rPr lang="en-US" dirty="0"/>
              <a:t>The data understanding phase starts with an initial data collection and proceeds with activities in order to get familiar with the data, to identify data quality problems, to discover first insights into the data, or to detect interesting subsets to form hypotheses for hidden information.</a:t>
            </a:r>
          </a:p>
          <a:p>
            <a:pPr marL="0" indent="0">
              <a:buNone/>
            </a:pPr>
            <a:r>
              <a:rPr lang="en-US" dirty="0"/>
              <a:t>Data Preparation</a:t>
            </a:r>
          </a:p>
          <a:p>
            <a:pPr marL="0" indent="0">
              <a:buNone/>
            </a:pPr>
            <a:r>
              <a:rPr lang="en-US" dirty="0"/>
              <a:t>The data preparation phase covers all activities to construct the final dataset (data that will be fed into the modeling tool(s)) from the initial raw data. Data preparation tasks are likely to be performed multiple times, and not in any prescribed order. Tasks include table, record, and attribute selection as well as transformation and cleaning of data for modeling tools.</a:t>
            </a:r>
          </a:p>
          <a:p>
            <a:pPr marL="0" indent="0">
              <a:buNone/>
            </a:pPr>
            <a:r>
              <a:rPr lang="en-US" dirty="0"/>
              <a:t>Modeling</a:t>
            </a:r>
          </a:p>
          <a:p>
            <a:pPr marL="0" indent="0">
              <a:buNone/>
            </a:pPr>
            <a:r>
              <a:rPr lang="en-US" dirty="0"/>
              <a:t>In this phase, various modeling techniques are selected and applied, and their parameters are calibrated to optimal values. Typically, there are several techniques for the same data mining problem type. Some techniques have specific requirements on the form of data. Therefore, stepping back to the data preparation phase is often needed.</a:t>
            </a:r>
          </a:p>
          <a:p>
            <a:pPr marL="0" indent="0">
              <a:buNone/>
            </a:pPr>
            <a:r>
              <a:rPr lang="en-US" dirty="0"/>
              <a:t>Evaluation</a:t>
            </a:r>
          </a:p>
          <a:p>
            <a:pPr marL="0" indent="0">
              <a:buNone/>
            </a:pPr>
            <a:r>
              <a:rPr lang="en-US" dirty="0"/>
              <a:t>At this stage in the project you have built a model (or models) that appears to have high quality, from a data analysis perspective. Before proceeding to final deployment of the model, it is important to more thoroughly evaluate the model, and review the steps executed to construct the model, to be certain it properly achieves the business objectives. A key objective is to determine if there is some important business issue that has not been sufficiently considered. At the end of this phase, a decision on the use of the data mining results should be reached.</a:t>
            </a:r>
          </a:p>
          <a:p>
            <a:pPr marL="0" indent="0">
              <a:buNone/>
            </a:pPr>
            <a:r>
              <a:rPr lang="en-US" dirty="0"/>
              <a:t>Deployment</a:t>
            </a:r>
          </a:p>
          <a:p>
            <a:pPr marL="0" indent="0">
              <a:buNone/>
            </a:pPr>
            <a:r>
              <a:rPr lang="en-US" dirty="0"/>
              <a:t>Creation of the model is generally not the end of the project. Even if the purpose of the model is to increase knowledge of the data, the knowledge gained will need to be organized and presented in a way that the customer can use it. Depending on the requirements, the deployment phase can be as simple as generating a report or as complex as implementing a repeatable data scoring (e.g. segment allocation) or data mining process. In many cases it will be the customer, not the data analyst, who will carry out the deployment steps. Even if the analyst deploys the model it is important for the customer to understand up front the actions which will need to be carried out in order to actually make use of the created models.</a:t>
            </a:r>
            <a:endParaRPr lang="en-US" dirty="0" smtClean="0"/>
          </a:p>
          <a:p>
            <a:pPr marL="0" indent="0">
              <a:buNone/>
            </a:pPr>
            <a:endParaRPr lang="en-US" dirty="0"/>
          </a:p>
          <a:p>
            <a:endParaRPr lang="en-US" baseline="30000" dirty="0" smtClean="0"/>
          </a:p>
          <a:p>
            <a:endParaRPr lang="en-US" dirty="0"/>
          </a:p>
        </p:txBody>
      </p:sp>
      <p:sp>
        <p:nvSpPr>
          <p:cNvPr id="2" name="Title 1"/>
          <p:cNvSpPr>
            <a:spLocks noGrp="1"/>
          </p:cNvSpPr>
          <p:nvPr>
            <p:ph type="title"/>
          </p:nvPr>
        </p:nvSpPr>
        <p:spPr/>
        <p:txBody>
          <a:bodyPr/>
          <a:lstStyle/>
          <a:p>
            <a:r>
              <a:rPr lang="en-US" i="1" dirty="0" smtClean="0"/>
              <a:t>NOTES RESOURCES</a:t>
            </a:r>
            <a:endParaRPr lang="en-US" i="1" dirty="0"/>
          </a:p>
        </p:txBody>
      </p:sp>
      <p:pic>
        <p:nvPicPr>
          <p:cNvPr id="1026" name="Picture 2" descr="http://upload.wikimedia.org/wikipedia/commons/thumb/b/b9/CRISP-DM_Process_Diagram.png/1024px-CRISP-DM_Process_Diagram.png"/>
          <p:cNvPicPr>
            <a:picLocks noChangeAspect="1" noChangeArrowheads="1"/>
          </p:cNvPicPr>
          <p:nvPr/>
        </p:nvPicPr>
        <p:blipFill>
          <a:blip r:embed="rId13" cstate="email">
            <a:extLst>
              <a:ext uri="{28A0092B-C50C-407E-A947-70E740481C1C}">
                <a14:useLocalDpi xmlns:a14="http://schemas.microsoft.com/office/drawing/2010/main" val="0"/>
              </a:ext>
            </a:extLst>
          </a:blip>
          <a:srcRect/>
          <a:stretch>
            <a:fillRect/>
          </a:stretch>
        </p:blipFill>
        <p:spPr bwMode="auto">
          <a:xfrm>
            <a:off x="8857837" y="1600200"/>
            <a:ext cx="3729631" cy="373691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8686800" y="5519677"/>
            <a:ext cx="4572000" cy="400110"/>
          </a:xfrm>
          <a:prstGeom prst="rect">
            <a:avLst/>
          </a:prstGeom>
        </p:spPr>
        <p:txBody>
          <a:bodyPr>
            <a:spAutoFit/>
          </a:bodyPr>
          <a:lstStyle/>
          <a:p>
            <a:r>
              <a:rPr lang="en-US" sz="1000" dirty="0"/>
              <a:t>http://en.wikipedia.org/wiki/Cross_Industry_Standard_Process_for_Data_Mining#mediaviewer/File:CRISP-DM_Process_Diagram.png</a:t>
            </a:r>
          </a:p>
        </p:txBody>
      </p:sp>
    </p:spTree>
    <p:extLst>
      <p:ext uri="{BB962C8B-B14F-4D97-AF65-F5344CB8AC3E}">
        <p14:creationId xmlns:p14="http://schemas.microsoft.com/office/powerpoint/2010/main" val="844929815"/>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Content Placeholder 19"/>
          <p:cNvSpPr>
            <a:spLocks noGrp="1"/>
          </p:cNvSpPr>
          <p:nvPr>
            <p:ph idx="1"/>
          </p:nvPr>
        </p:nvSpPr>
        <p:spPr/>
        <p:txBody>
          <a:bodyPr/>
          <a:lstStyle/>
          <a:p>
            <a:endParaRPr lang="en-US"/>
          </a:p>
        </p:txBody>
      </p:sp>
      <p:sp>
        <p:nvSpPr>
          <p:cNvPr id="2" name="Title 1"/>
          <p:cNvSpPr>
            <a:spLocks noGrp="1"/>
          </p:cNvSpPr>
          <p:nvPr>
            <p:ph type="title"/>
          </p:nvPr>
        </p:nvSpPr>
        <p:spPr/>
        <p:txBody>
          <a:bodyPr/>
          <a:lstStyle/>
          <a:p>
            <a:endParaRPr lang="en-US"/>
          </a:p>
        </p:txBody>
      </p:sp>
      <p:pic>
        <p:nvPicPr>
          <p:cNvPr id="2050" name="Picture 2" descr="http://www.biomedcentral.com/content/figures/1471-2105-9-S4-S3-1-l.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7754" y="449262"/>
            <a:ext cx="11430000" cy="56769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0781697"/>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11131"/>
            <a:ext cx="9296400" cy="6073264"/>
          </a:xfrm>
        </p:spPr>
        <p:txBody>
          <a:bodyPr>
            <a:normAutofit fontScale="47500" lnSpcReduction="20000"/>
          </a:bodyPr>
          <a:lstStyle/>
          <a:p>
            <a:pPr marL="0" indent="0">
              <a:buNone/>
            </a:pPr>
            <a:r>
              <a:rPr lang="en-US" b="1" dirty="0" err="1"/>
              <a:t>DataMining</a:t>
            </a:r>
            <a:r>
              <a:rPr lang="en-US" b="1" dirty="0"/>
              <a:t> techniques</a:t>
            </a:r>
          </a:p>
          <a:p>
            <a:pPr marL="0" indent="0">
              <a:buNone/>
            </a:pPr>
            <a:r>
              <a:rPr lang="en-US" b="1" dirty="0"/>
              <a:t>Statistical analysis:</a:t>
            </a:r>
            <a:endParaRPr lang="en-US" dirty="0"/>
          </a:p>
          <a:p>
            <a:pPr marL="0" indent="0">
              <a:buNone/>
            </a:pPr>
            <a:r>
              <a:rPr lang="en-US" dirty="0"/>
              <a:t>Using the following tools:</a:t>
            </a:r>
            <a:br>
              <a:rPr lang="en-US" dirty="0"/>
            </a:br>
            <a:r>
              <a:rPr lang="en-US" b="1" dirty="0"/>
              <a:t>1.ANOVA:</a:t>
            </a:r>
            <a:r>
              <a:rPr lang="en-US" dirty="0"/>
              <a:t> o Analysis of Variance, to see whether there are significant differences between the measures of one or more continuous variables in different population groups.</a:t>
            </a:r>
          </a:p>
          <a:p>
            <a:pPr marL="0" indent="0">
              <a:buNone/>
            </a:pPr>
            <a:r>
              <a:rPr lang="en-US" b="1" dirty="0"/>
              <a:t>2.Regresión:</a:t>
            </a:r>
            <a:r>
              <a:rPr lang="en-US" dirty="0"/>
              <a:t> defines the relationship between one or more variables and a set of predictors of the first.</a:t>
            </a:r>
          </a:p>
          <a:p>
            <a:pPr marL="0" indent="0">
              <a:buNone/>
            </a:pPr>
            <a:r>
              <a:rPr lang="en-US" b="1" dirty="0"/>
              <a:t>3.Ji squared</a:t>
            </a:r>
            <a:r>
              <a:rPr lang="en-US" dirty="0"/>
              <a:t> tests the hypothesis of independence between </a:t>
            </a:r>
            <a:r>
              <a:rPr lang="en-US" dirty="0" err="1"/>
              <a:t>variables.Main</a:t>
            </a:r>
            <a:r>
              <a:rPr lang="en-US" dirty="0"/>
              <a:t> components: Reduce the number of observed variables to a smaller number of artificial variables, retaining most of the information on the variance of the variables.</a:t>
            </a:r>
          </a:p>
          <a:p>
            <a:pPr marL="0" indent="0">
              <a:buNone/>
            </a:pPr>
            <a:r>
              <a:rPr lang="en-US" b="1" dirty="0"/>
              <a:t>4.Análisis cluster</a:t>
            </a:r>
            <a:r>
              <a:rPr lang="en-US" dirty="0"/>
              <a:t>: To classify a population in a number of groups, based on profile similarities and dissimilarities between the different components of that population.</a:t>
            </a:r>
          </a:p>
          <a:p>
            <a:pPr marL="0" indent="0">
              <a:buNone/>
            </a:pPr>
            <a:r>
              <a:rPr lang="en-US" b="1" dirty="0"/>
              <a:t>Discriminant 5.Análisis:</a:t>
            </a:r>
            <a:r>
              <a:rPr lang="en-US" dirty="0"/>
              <a:t> A method of classification of individuals into groups that have previously been established, and find the rule that allows classification of the elements of these groups, and therefore identify the variables that best define the group membership.</a:t>
            </a:r>
          </a:p>
          <a:p>
            <a:pPr marL="0" indent="0">
              <a:buNone/>
            </a:pPr>
            <a:r>
              <a:rPr lang="en-US" b="1" dirty="0"/>
              <a:t>Methods based on decision trees:</a:t>
            </a:r>
            <a:endParaRPr lang="en-US" dirty="0"/>
          </a:p>
          <a:p>
            <a:pPr marL="0" indent="0">
              <a:buNone/>
            </a:pPr>
            <a:r>
              <a:rPr lang="en-US" dirty="0"/>
              <a:t>The method CHAID (Chi Squared Automatic Interaction Detector) is an analysis that generates a decision tree to predict the behavior of a variable from one or more predictor variables, so that the sets of the same branch and the same level are </a:t>
            </a:r>
            <a:r>
              <a:rPr lang="en-US" dirty="0" err="1"/>
              <a:t>disjoint.It</a:t>
            </a:r>
            <a:r>
              <a:rPr lang="en-US" dirty="0"/>
              <a:t> is useful in situations where the objective is to divide a population into different segments based on some decision criterion.</a:t>
            </a:r>
          </a:p>
          <a:p>
            <a:pPr marL="0" indent="0">
              <a:buNone/>
            </a:pPr>
            <a:r>
              <a:rPr lang="en-US" dirty="0"/>
              <a:t>The decision tree is constructed by splitting the dataset into two or more subsets of observations from the values ​​assumed predictors. Each of these subsets back then be partitioned using the same algorithm. This process continues until there are significant differences in the influence of predictive variables of these groups to the value of the response variable.</a:t>
            </a:r>
          </a:p>
          <a:p>
            <a:pPr marL="0" indent="0">
              <a:buNone/>
            </a:pPr>
            <a:r>
              <a:rPr lang="en-US" dirty="0"/>
              <a:t>The root of the tree is the full data set, subsets and </a:t>
            </a:r>
            <a:r>
              <a:rPr lang="en-US" dirty="0" err="1"/>
              <a:t>subsubconjuntos</a:t>
            </a:r>
            <a:r>
              <a:rPr lang="en-US" dirty="0"/>
              <a:t> up tree </a:t>
            </a:r>
            <a:r>
              <a:rPr lang="en-US" dirty="0" err="1"/>
              <a:t>branches.A</a:t>
            </a:r>
            <a:r>
              <a:rPr lang="en-US" dirty="0"/>
              <a:t> set in which a partition is called node.</a:t>
            </a:r>
          </a:p>
          <a:p>
            <a:pPr marL="0" indent="0">
              <a:buNone/>
            </a:pPr>
            <a:r>
              <a:rPr lang="en-US" dirty="0"/>
              <a:t>The number of subsets in a partition can go two to the number of distinct values ​​that can take the variable used for separation. The predictor variable used to create a partition is the one most significantly associated with the response variable under test of independence of the Chi square on a contingency table.</a:t>
            </a:r>
          </a:p>
          <a:p>
            <a:pPr marL="0" indent="0">
              <a:buNone/>
            </a:pPr>
            <a:r>
              <a:rPr lang="en-US" b="1" dirty="0"/>
              <a:t>Genetic algorithms:</a:t>
            </a:r>
            <a:endParaRPr lang="en-US" dirty="0"/>
          </a:p>
          <a:p>
            <a:pPr marL="0" indent="0">
              <a:buNone/>
            </a:pPr>
            <a:r>
              <a:rPr lang="en-US" dirty="0"/>
              <a:t>Are numerical optimization methods, in which variable or variables that are intended to improve along with the study variables are a piece of </a:t>
            </a:r>
            <a:r>
              <a:rPr lang="en-US" dirty="0" err="1"/>
              <a:t>information.Those</a:t>
            </a:r>
            <a:r>
              <a:rPr lang="en-US" dirty="0"/>
              <a:t> configurations of the variables of analysis to obtain best values ​​for the response variable, correspond to the segments with greater reproductive capacity. Through play, the best segments remain and their share grows from generation to generation. It can also introduce random elements for changing the variables (mutations). After a certain number of iterations, the population will consist of good solutions to the optimization problem.</a:t>
            </a:r>
          </a:p>
          <a:p>
            <a:pPr marL="0" indent="0">
              <a:buNone/>
            </a:pPr>
            <a:r>
              <a:rPr lang="en-US" b="1" dirty="0"/>
              <a:t>Neural Networks:</a:t>
            </a:r>
            <a:endParaRPr lang="en-US" dirty="0"/>
          </a:p>
          <a:p>
            <a:pPr marL="0" indent="0">
              <a:buNone/>
            </a:pPr>
            <a:r>
              <a:rPr lang="en-US" dirty="0"/>
              <a:t>Are generally numerical methods in parallel processing, in which the variables interact with linear or nonlinear transformations, to obtain a </a:t>
            </a:r>
            <a:r>
              <a:rPr lang="en-US" dirty="0" err="1"/>
              <a:t>throughput.These</a:t>
            </a:r>
            <a:r>
              <a:rPr lang="en-US" dirty="0"/>
              <a:t> outputs are compared with those who should have gone out, relying on test data, resulting in a feedback process by which the network is reconfigured so as to obtain a suitable model.</a:t>
            </a:r>
          </a:p>
          <a:p>
            <a:pPr marL="0" indent="0">
              <a:buNone/>
            </a:pPr>
            <a:r>
              <a:rPr lang="en-US" dirty="0"/>
              <a:t>Neuronal Network </a:t>
            </a:r>
            <a:r>
              <a:rPr lang="en-US" dirty="0" err="1"/>
              <a:t>Microstrategy</a:t>
            </a:r>
            <a:endParaRPr lang="en-US" dirty="0"/>
          </a:p>
          <a:p>
            <a:pPr marL="0" indent="0">
              <a:buNone/>
            </a:pPr>
            <a:r>
              <a:rPr lang="en-US" b="1" dirty="0"/>
              <a:t>Fuzzy logic:</a:t>
            </a:r>
            <a:endParaRPr lang="en-US" dirty="0"/>
          </a:p>
          <a:p>
            <a:pPr marL="0" indent="0">
              <a:buNone/>
            </a:pPr>
            <a:r>
              <a:rPr lang="en-US" dirty="0"/>
              <a:t>It is a generalization of the concept of </a:t>
            </a:r>
            <a:r>
              <a:rPr lang="en-US" dirty="0" err="1"/>
              <a:t>statistics.Classical</a:t>
            </a:r>
            <a:r>
              <a:rPr lang="en-US" dirty="0"/>
              <a:t> statistics is based on probability theory, turn it in joint technical, in which the relation of belonging to a set is dichotomous (the 2 is even or not). If we establish the notion of fuzzy set as one in which the membership has a certain level ("one day to 20 º C is hot?) We will have a broader statistical and so results are closer to human reasoning.</a:t>
            </a:r>
          </a:p>
          <a:p>
            <a:pPr marL="0" indent="0">
              <a:buNone/>
            </a:pPr>
            <a:r>
              <a:rPr lang="en-US" b="1" dirty="0"/>
              <a:t>Time Series</a:t>
            </a:r>
            <a:endParaRPr lang="en-US" dirty="0"/>
          </a:p>
          <a:p>
            <a:pPr marL="0" indent="0">
              <a:buNone/>
            </a:pPr>
            <a:r>
              <a:rPr lang="en-US" dirty="0"/>
              <a:t>Is knowledge of a variable through time, from that knowledge, and under the assumption that no structural changes will occur, to make </a:t>
            </a:r>
            <a:r>
              <a:rPr lang="en-US" dirty="0" err="1"/>
              <a:t>predictions.Often</a:t>
            </a:r>
            <a:r>
              <a:rPr lang="en-US" dirty="0"/>
              <a:t> based on a study of the series in cycles, trends and seasonality, which differ by the scope of time covered, for by obtaining the original series ended. Hybrid approaches can be applied to previous methods, in which the series can be explained not only in terms of time but as a combination of other variables more stable environment and, therefore, more easily predictable.</a:t>
            </a:r>
          </a:p>
          <a:p>
            <a:pPr marL="0" indent="0">
              <a:buNone/>
            </a:pPr>
            <a:endParaRPr lang="en-US" dirty="0"/>
          </a:p>
        </p:txBody>
      </p:sp>
      <p:sp>
        <p:nvSpPr>
          <p:cNvPr id="2" name="Title 1"/>
          <p:cNvSpPr>
            <a:spLocks noGrp="1"/>
          </p:cNvSpPr>
          <p:nvPr>
            <p:ph type="title"/>
          </p:nvPr>
        </p:nvSpPr>
        <p:spPr/>
        <p:txBody>
          <a:bodyPr/>
          <a:lstStyle/>
          <a:p>
            <a:endParaRPr lang="en-US"/>
          </a:p>
        </p:txBody>
      </p:sp>
    </p:spTree>
    <p:extLst>
      <p:ext uri="{BB962C8B-B14F-4D97-AF65-F5344CB8AC3E}">
        <p14:creationId xmlns:p14="http://schemas.microsoft.com/office/powerpoint/2010/main" val="3952780082"/>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07999" y="228601"/>
            <a:ext cx="10380133" cy="6228078"/>
          </a:xfrm>
        </p:spPr>
        <p:txBody>
          <a:bodyPr>
            <a:normAutofit fontScale="47500" lnSpcReduction="20000"/>
          </a:bodyPr>
          <a:lstStyle/>
          <a:p>
            <a:pPr marL="0" indent="0">
              <a:buNone/>
            </a:pPr>
            <a:r>
              <a:rPr lang="en-US" b="1" dirty="0"/>
              <a:t>Classification of data mining techniques</a:t>
            </a:r>
          </a:p>
          <a:p>
            <a:pPr marL="0" indent="0">
              <a:buNone/>
            </a:pPr>
            <a:r>
              <a:rPr lang="en-US" dirty="0"/>
              <a:t>Data mining techniques can be classified as Association, Classification, Clustering and Time Series Predictions.</a:t>
            </a:r>
          </a:p>
          <a:p>
            <a:r>
              <a:rPr lang="en-US" b="1" dirty="0"/>
              <a:t>Association (Association):</a:t>
            </a:r>
            <a:r>
              <a:rPr lang="en-US" dirty="0"/>
              <a:t> the relation between an item of a transaction and another item in the same transaction is used to predict </a:t>
            </a:r>
            <a:r>
              <a:rPr lang="en-US" dirty="0" err="1"/>
              <a:t>patterns.For</a:t>
            </a:r>
            <a:r>
              <a:rPr lang="en-US" dirty="0"/>
              <a:t> example, a customer purchases a computer (X) while buying a mouse (Y) by 60% of cases. This pattern occurs in 5.6% of purchases of computers. The association rule in this situation is that "X implies Y, where 60% is the confidence factor and 5.6% the support factor. When the confidence factor and support factor are represented by linguistic variables high and low, the association rule can be written in the form of fuzzy logic, such as "when the support bracket factor is low, X implies Y is high" . This would be a typical example of data mining to study the association between supermarkets selling baby diapers and beer (see blog entry </a:t>
            </a:r>
            <a:r>
              <a:rPr lang="en-US" b="1" dirty="0" err="1">
                <a:hlinkClick r:id="rId3"/>
              </a:rPr>
              <a:t>Bifacil</a:t>
            </a:r>
            <a:r>
              <a:rPr lang="en-US" dirty="0"/>
              <a:t>).Algorithms used association rules and decision trees.</a:t>
            </a:r>
          </a:p>
          <a:p>
            <a:pPr marL="0" indent="0">
              <a:buNone/>
            </a:pPr>
            <a:endParaRPr lang="en-US" dirty="0" smtClean="0"/>
          </a:p>
          <a:p>
            <a:pPr marL="0" indent="0">
              <a:buNone/>
            </a:pPr>
            <a:r>
              <a:rPr lang="en-US" dirty="0"/>
              <a:t>Model Association in </a:t>
            </a:r>
            <a:r>
              <a:rPr lang="en-US" dirty="0" err="1"/>
              <a:t>Microstrategy</a:t>
            </a:r>
            <a:r>
              <a:rPr lang="en-US" dirty="0"/>
              <a:t> - Buy DVD Movies</a:t>
            </a:r>
          </a:p>
          <a:p>
            <a:r>
              <a:rPr lang="en-US" b="1" dirty="0"/>
              <a:t>Classification (classification)</a:t>
            </a:r>
            <a:r>
              <a:rPr lang="en-US" dirty="0"/>
              <a:t> in the standings, the methods they intend to learn different features that classify the data into a predefined set of </a:t>
            </a:r>
            <a:r>
              <a:rPr lang="en-US" dirty="0" err="1"/>
              <a:t>classes.Given</a:t>
            </a:r>
            <a:r>
              <a:rPr lang="en-US" dirty="0"/>
              <a:t> a new predefined classes, a number of attributes and a set of training data or training, methods of classification can automatically predict the class of previously classified data. The more key issues related to the classification are the evaluation of the errors of classification and prediction power. </a:t>
            </a:r>
            <a:r>
              <a:rPr lang="en-US" b="1" dirty="0"/>
              <a:t>The most used mathematical techniques for classification are binary decision trees, neural networks, linear programming and statistics.</a:t>
            </a:r>
            <a:r>
              <a:rPr lang="en-US" dirty="0"/>
              <a:t> Using a </a:t>
            </a:r>
            <a:r>
              <a:rPr lang="en-US" b="1" dirty="0"/>
              <a:t>binary decision tree,</a:t>
            </a:r>
            <a:r>
              <a:rPr lang="en-US" dirty="0"/>
              <a:t> a tree induction model in the form Si-No, we can position the data in different classes depending on the value of its </a:t>
            </a:r>
            <a:r>
              <a:rPr lang="en-US" dirty="0" err="1"/>
              <a:t>attributes.However</a:t>
            </a:r>
            <a:r>
              <a:rPr lang="en-US" dirty="0"/>
              <a:t>, this classification may not be optimal if the power of prediction is low. Using </a:t>
            </a:r>
            <a:r>
              <a:rPr lang="en-US" b="1" dirty="0"/>
              <a:t>neural networks,</a:t>
            </a:r>
            <a:r>
              <a:rPr lang="en-US" dirty="0"/>
              <a:t> one can construct a model of neural induction. In this model, attributes are input layers and classes associated with the data is output layers. Between layers of input and output are a large number of hidden connections that ensure the reliability of the classification (as if they were the connections of a neuron with those around you). The neural induction model gives good results in many analysis data mining, when a large number of relationships complicates the implementation of the method for the large number of </a:t>
            </a:r>
            <a:r>
              <a:rPr lang="en-US" dirty="0" err="1"/>
              <a:t>attributes.Using</a:t>
            </a:r>
            <a:r>
              <a:rPr lang="en-US" dirty="0"/>
              <a:t> linear programming techniques, the classification problem is viewed as a special case of </a:t>
            </a:r>
            <a:r>
              <a:rPr lang="en-US" b="1" dirty="0"/>
              <a:t>linear programming.</a:t>
            </a:r>
            <a:r>
              <a:rPr lang="en-US" dirty="0"/>
              <a:t> Linear programming optimizes the classification of the data, but can lead to complex models that require large computation time. </a:t>
            </a:r>
            <a:r>
              <a:rPr lang="en-US" b="1" dirty="0"/>
              <a:t>Other statistical methods such as linear regression, discriminant or logistic regression</a:t>
            </a:r>
            <a:r>
              <a:rPr lang="en-US" dirty="0"/>
              <a:t> are also popular and frequently used in the classification process </a:t>
            </a:r>
            <a:r>
              <a:rPr lang="en-US" dirty="0" smtClean="0"/>
              <a:t>.</a:t>
            </a:r>
          </a:p>
          <a:p>
            <a:endParaRPr lang="en-US" dirty="0"/>
          </a:p>
          <a:p>
            <a:pPr marL="0" indent="0">
              <a:buNone/>
            </a:pPr>
            <a:r>
              <a:rPr lang="en-US" dirty="0"/>
              <a:t>Decision Tree in </a:t>
            </a:r>
            <a:r>
              <a:rPr lang="en-US" dirty="0" err="1"/>
              <a:t>Microstrategy</a:t>
            </a:r>
            <a:endParaRPr lang="en-US" dirty="0"/>
          </a:p>
          <a:p>
            <a:r>
              <a:rPr lang="en-US" b="1" dirty="0"/>
              <a:t>Clustering (Segmentation):</a:t>
            </a:r>
            <a:r>
              <a:rPr lang="en-US" dirty="0"/>
              <a:t> The cluster analysis of data without taking group and by using automated techniques makes the grouping of </a:t>
            </a:r>
            <a:r>
              <a:rPr lang="en-US" dirty="0" err="1"/>
              <a:t>these.The</a:t>
            </a:r>
            <a:r>
              <a:rPr lang="en-US" dirty="0"/>
              <a:t> clustering is not </a:t>
            </a:r>
            <a:r>
              <a:rPr lang="en-US" dirty="0" err="1"/>
              <a:t>supevisado</a:t>
            </a:r>
            <a:r>
              <a:rPr lang="en-US" dirty="0"/>
              <a:t> and requires no training data set. Shares a set of methodologies with the classification. That is, many of the mathematical models used in the classification can be also applied to cluster analysis. Using clustering algorithms and clustering sequence.</a:t>
            </a:r>
          </a:p>
          <a:p>
            <a:r>
              <a:rPr lang="en-US" b="1" dirty="0"/>
              <a:t>Prediction (forecasting) / Estimate:</a:t>
            </a:r>
            <a:r>
              <a:rPr lang="en-US" dirty="0"/>
              <a:t> prediction analysis is related to regression </a:t>
            </a:r>
            <a:r>
              <a:rPr lang="en-US" dirty="0" err="1"/>
              <a:t>techniques.The</a:t>
            </a:r>
            <a:r>
              <a:rPr lang="en-US" dirty="0"/>
              <a:t> main idea of ​​predictive analysis is to discover the relationships between dependent and independent variables and the relationships between independent variables. For example, if sales is an independent variable, the </a:t>
            </a:r>
            <a:r>
              <a:rPr lang="en-US" dirty="0" err="1"/>
              <a:t>benefición</a:t>
            </a:r>
            <a:r>
              <a:rPr lang="en-US" dirty="0"/>
              <a:t> can be a dependent variable.</a:t>
            </a:r>
          </a:p>
          <a:p>
            <a:r>
              <a:rPr lang="en-US" b="1" dirty="0"/>
              <a:t>Time Series (prognosis):</a:t>
            </a:r>
            <a:r>
              <a:rPr lang="en-US" dirty="0"/>
              <a:t> using historical data together with techniques of linear or nonlinear regression, we can produce regression curves were used to make predictions for the future. Algorithms using time series.</a:t>
            </a:r>
          </a:p>
          <a:p>
            <a:pPr marL="0" indent="0">
              <a:buNone/>
            </a:pPr>
            <a:endParaRPr lang="en-US" dirty="0" smtClean="0"/>
          </a:p>
          <a:p>
            <a:pPr marL="0" indent="0">
              <a:buNone/>
            </a:pPr>
            <a:r>
              <a:rPr lang="en-US" b="1" dirty="0"/>
              <a:t>Example 1. Analysis basket (Association).</a:t>
            </a:r>
          </a:p>
          <a:p>
            <a:pPr marL="0" indent="0">
              <a:buNone/>
            </a:pPr>
            <a:r>
              <a:rPr lang="en-US" dirty="0"/>
              <a:t>Is a typical example used to explain the field of use of data mining (with the association between the sale of baby diapers and beer).In our case, using the examples provided by </a:t>
            </a:r>
            <a:r>
              <a:rPr lang="en-US" dirty="0" err="1"/>
              <a:t>MicroStrategy</a:t>
            </a:r>
            <a:r>
              <a:rPr lang="en-US" dirty="0"/>
              <a:t> in their platform, learning project, called </a:t>
            </a:r>
            <a:r>
              <a:rPr lang="en-US" dirty="0" err="1"/>
              <a:t>MicroStrategy</a:t>
            </a:r>
            <a:r>
              <a:rPr lang="en-US" dirty="0"/>
              <a:t> Tutorial, we will see an example of using association analysis techniques.</a:t>
            </a:r>
          </a:p>
          <a:p>
            <a:pPr marL="0" indent="0">
              <a:buNone/>
            </a:pPr>
            <a:r>
              <a:rPr lang="en-US" dirty="0"/>
              <a:t>In the example, we analyze the sales of DVD's from a department store and try to find the association between sales of different movies. That is, try to find titles are sold together with the aim of establishing trade promotion then these films (</a:t>
            </a:r>
            <a:r>
              <a:rPr lang="en-US" dirty="0" err="1"/>
              <a:t>eg</a:t>
            </a:r>
            <a:r>
              <a:rPr lang="en-US" dirty="0"/>
              <a:t>, sale of packs, the location of the movies together in the hallways, discount promotion by buying the second unit, etc. ) with the aim of increasing </a:t>
            </a:r>
            <a:r>
              <a:rPr lang="en-US" dirty="0" err="1"/>
              <a:t>sales.For</a:t>
            </a:r>
            <a:r>
              <a:rPr lang="en-US" dirty="0"/>
              <a:t> this type of analysis used analysis of association rules.</a:t>
            </a:r>
          </a:p>
          <a:p>
            <a:pPr marL="0" indent="0">
              <a:buNone/>
            </a:pPr>
            <a:r>
              <a:rPr lang="en-US" b="1" dirty="0"/>
              <a:t>Example 2. Customer segmentation (cluster analysis).</a:t>
            </a:r>
          </a:p>
          <a:p>
            <a:pPr marL="0" indent="0">
              <a:buNone/>
            </a:pPr>
            <a:r>
              <a:rPr lang="en-US" dirty="0"/>
              <a:t>With this analysis we analyze our customers and using them demographic information (age, education, number of children, marital status or household type), make market segmentation to prepare the launch of certain products or making promotional offers.</a:t>
            </a:r>
          </a:p>
          <a:p>
            <a:pPr marL="0" indent="0">
              <a:buNone/>
            </a:pPr>
            <a:r>
              <a:rPr lang="en-US" dirty="0"/>
              <a:t>In this case, we will conduct a cluster analysis using the algorithm </a:t>
            </a:r>
            <a:r>
              <a:rPr lang="en-US" b="1" dirty="0">
                <a:hlinkClick r:id="rId4"/>
              </a:rPr>
              <a:t>k-means</a:t>
            </a:r>
            <a:r>
              <a:rPr lang="en-US" dirty="0"/>
              <a:t> , which is the supporting </a:t>
            </a:r>
            <a:r>
              <a:rPr lang="en-US" dirty="0" err="1"/>
              <a:t>Microstrategy</a:t>
            </a:r>
            <a:r>
              <a:rPr lang="en-US" dirty="0"/>
              <a:t>.</a:t>
            </a:r>
          </a:p>
          <a:p>
            <a:pPr marL="0" indent="0">
              <a:buNone/>
            </a:pPr>
            <a:r>
              <a:rPr lang="en-US" b="1" dirty="0"/>
              <a:t>Example 3.Sales forecast in a campaign (decision tree).</a:t>
            </a:r>
          </a:p>
          <a:p>
            <a:pPr marL="0" indent="0">
              <a:buNone/>
            </a:pPr>
            <a:r>
              <a:rPr lang="en-US" dirty="0"/>
              <a:t>In this analysis using a decision tree to determine the response of a particular group of customers rebates on certain products in the era of back to school. To this end, decision trees use binary (remember that the decision trees can be used both for classification and for regression analysis, as in this case). Try to determine how they influence factors such as age, sex or number of children on the probability of shopping in the sales campaign.</a:t>
            </a:r>
          </a:p>
          <a:p>
            <a:pPr marL="0" indent="0">
              <a:buNone/>
            </a:pPr>
            <a:endParaRPr lang="en-US" dirty="0"/>
          </a:p>
          <a:p>
            <a:pPr marL="0" indent="0">
              <a:buNone/>
            </a:pPr>
            <a:endParaRPr lang="en-US" dirty="0"/>
          </a:p>
        </p:txBody>
      </p:sp>
      <p:sp>
        <p:nvSpPr>
          <p:cNvPr id="2" name="Title 1"/>
          <p:cNvSpPr>
            <a:spLocks noGrp="1"/>
          </p:cNvSpPr>
          <p:nvPr>
            <p:ph type="title"/>
          </p:nvPr>
        </p:nvSpPr>
        <p:spPr/>
        <p:txBody>
          <a:bodyPr/>
          <a:lstStyle/>
          <a:p>
            <a:endParaRPr lang="en-US"/>
          </a:p>
        </p:txBody>
      </p:sp>
    </p:spTree>
    <p:extLst>
      <p:ext uri="{BB962C8B-B14F-4D97-AF65-F5344CB8AC3E}">
        <p14:creationId xmlns:p14="http://schemas.microsoft.com/office/powerpoint/2010/main" val="2284350255"/>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85800" y="2615184"/>
            <a:ext cx="8667750" cy="4267200"/>
          </a:xfrm>
        </p:spPr>
        <p:txBody>
          <a:bodyPr/>
          <a:lstStyle/>
          <a:p>
            <a:r>
              <a:rPr lang="en-US" dirty="0" smtClean="0"/>
              <a:t>Goal: Understand what the end user wants to accomplish</a:t>
            </a:r>
          </a:p>
          <a:p>
            <a:pPr marL="914400" lvl="1" indent="-457200">
              <a:buClrTx/>
              <a:buSzPct val="100000"/>
              <a:buFont typeface="+mj-lt"/>
              <a:buAutoNum type="arabicPeriod"/>
            </a:pPr>
            <a:r>
              <a:rPr lang="en-US" dirty="0" smtClean="0"/>
              <a:t>Business Objectives</a:t>
            </a:r>
          </a:p>
          <a:p>
            <a:pPr marL="914400" lvl="1" indent="-457200">
              <a:buClrTx/>
              <a:buSzPct val="100000"/>
              <a:buFont typeface="+mj-lt"/>
              <a:buAutoNum type="arabicPeriod"/>
            </a:pPr>
            <a:r>
              <a:rPr lang="en-US" dirty="0" smtClean="0"/>
              <a:t>Assess Situation</a:t>
            </a:r>
          </a:p>
          <a:p>
            <a:pPr marL="914400" lvl="1" indent="-457200">
              <a:buClrTx/>
              <a:buSzPct val="100000"/>
              <a:buFont typeface="+mj-lt"/>
              <a:buAutoNum type="arabicPeriod"/>
            </a:pPr>
            <a:r>
              <a:rPr lang="en-US" dirty="0" smtClean="0"/>
              <a:t>Determine Data Mining Goals</a:t>
            </a:r>
          </a:p>
          <a:p>
            <a:pPr marL="914400" lvl="1" indent="-457200">
              <a:buClrTx/>
              <a:buSzPct val="100000"/>
              <a:buFont typeface="+mj-lt"/>
              <a:buAutoNum type="arabicPeriod"/>
            </a:pPr>
            <a:r>
              <a:rPr lang="en-US" dirty="0" smtClean="0"/>
              <a:t>Produce Project Plan</a:t>
            </a:r>
          </a:p>
          <a:p>
            <a:endParaRPr lang="en-US" dirty="0" smtClean="0"/>
          </a:p>
        </p:txBody>
      </p:sp>
      <p:sp>
        <p:nvSpPr>
          <p:cNvPr id="2" name="Title 1"/>
          <p:cNvSpPr>
            <a:spLocks noGrp="1"/>
          </p:cNvSpPr>
          <p:nvPr>
            <p:ph type="title"/>
          </p:nvPr>
        </p:nvSpPr>
        <p:spPr>
          <a:xfrm>
            <a:off x="685799" y="457200"/>
            <a:ext cx="8097253" cy="685800"/>
          </a:xfrm>
        </p:spPr>
        <p:txBody>
          <a:bodyPr>
            <a:normAutofit fontScale="90000"/>
          </a:bodyPr>
          <a:lstStyle/>
          <a:p>
            <a:r>
              <a:rPr lang="en-US" dirty="0" smtClean="0"/>
              <a:t>Key Components of Business Understanding</a:t>
            </a:r>
            <a:endParaRPr lang="en-US" dirty="0"/>
          </a:p>
        </p:txBody>
      </p:sp>
      <p:graphicFrame>
        <p:nvGraphicFramePr>
          <p:cNvPr id="4" name="Diagram 3"/>
          <p:cNvGraphicFramePr/>
          <p:nvPr>
            <p:extLst/>
          </p:nvPr>
        </p:nvGraphicFramePr>
        <p:xfrm>
          <a:off x="563301" y="1143000"/>
          <a:ext cx="8326056" cy="9815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5" name="Group 4"/>
          <p:cNvGrpSpPr/>
          <p:nvPr/>
        </p:nvGrpSpPr>
        <p:grpSpPr>
          <a:xfrm>
            <a:off x="577325" y="1354880"/>
            <a:ext cx="1512350" cy="604940"/>
            <a:chOff x="4065" y="188328"/>
            <a:chExt cx="1512350" cy="604940"/>
          </a:xfrm>
        </p:grpSpPr>
        <p:sp>
          <p:nvSpPr>
            <p:cNvPr id="6" name="Chevron 5"/>
            <p:cNvSpPr/>
            <p:nvPr/>
          </p:nvSpPr>
          <p:spPr>
            <a:xfrm>
              <a:off x="4065" y="188328"/>
              <a:ext cx="1512350" cy="604940"/>
            </a:xfrm>
            <a:prstGeom prst="chevron">
              <a:avLst/>
            </a:prstGeom>
            <a:solidFill>
              <a:srgbClr val="DDE8FF"/>
            </a:solidFill>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sp>
        <p:sp>
          <p:nvSpPr>
            <p:cNvPr id="7" name="Chevron 4"/>
            <p:cNvSpPr/>
            <p:nvPr/>
          </p:nvSpPr>
          <p:spPr>
            <a:xfrm>
              <a:off x="306535" y="188328"/>
              <a:ext cx="907410" cy="60494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0005" tIns="13335" rIns="13335" bIns="13335" numCol="1" spcCol="1270" anchor="ctr" anchorCtr="0">
              <a:noAutofit/>
            </a:bodyPr>
            <a:lstStyle/>
            <a:p>
              <a:pPr lvl="0" algn="ctr" defTabSz="444500">
                <a:lnSpc>
                  <a:spcPct val="90000"/>
                </a:lnSpc>
                <a:spcBef>
                  <a:spcPct val="0"/>
                </a:spcBef>
                <a:spcAft>
                  <a:spcPct val="35000"/>
                </a:spcAft>
              </a:pPr>
              <a:r>
                <a:rPr lang="en-US" sz="900" b="1" kern="1200" dirty="0" smtClean="0">
                  <a:solidFill>
                    <a:schemeClr val="tx1"/>
                  </a:solidFill>
                </a:rPr>
                <a:t>Business Understanding</a:t>
              </a:r>
              <a:endParaRPr lang="en-US" sz="900" b="1" kern="1200" dirty="0">
                <a:solidFill>
                  <a:schemeClr val="tx1"/>
                </a:solidFill>
              </a:endParaRPr>
            </a:p>
          </p:txBody>
        </p:sp>
      </p:grpSp>
    </p:spTree>
    <p:extLst>
      <p:ext uri="{BB962C8B-B14F-4D97-AF65-F5344CB8AC3E}">
        <p14:creationId xmlns:p14="http://schemas.microsoft.com/office/powerpoint/2010/main" val="38239149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2000" fill="hold"/>
                                        <p:tgtEl>
                                          <p:spTgt spid="5"/>
                                        </p:tgtEl>
                                      </p:cBhvr>
                                      <p:by x="150000" y="150000"/>
                                    </p:animScale>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5" presetClass="emph" presetSubtype="0" nodeType="clickEffect">
                                  <p:stCondLst>
                                    <p:cond delay="0"/>
                                  </p:stCondLst>
                                  <p:childTnLst>
                                    <p:set>
                                      <p:cBhvr override="childStyle">
                                        <p:cTn id="30" dur="indefinite"/>
                                        <p:tgtEl>
                                          <p:spTgt spid="3">
                                            <p:txEl>
                                              <p:pRg st="0" end="0"/>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685800" y="1485899"/>
            <a:ext cx="3898106" cy="3852863"/>
          </a:xfrm>
        </p:spPr>
        <p:txBody>
          <a:bodyPr/>
          <a:lstStyle/>
          <a:p>
            <a:pPr marL="342900" indent="-342900">
              <a:buFont typeface="Arial" panose="020B0604020202020204" pitchFamily="34" charset="0"/>
              <a:buChar char="•"/>
            </a:pPr>
            <a:r>
              <a:rPr lang="en-US" dirty="0" smtClean="0"/>
              <a:t>What questions </a:t>
            </a:r>
            <a:r>
              <a:rPr lang="en-US" dirty="0"/>
              <a:t>do </a:t>
            </a:r>
            <a:r>
              <a:rPr lang="en-US" dirty="0" smtClean="0"/>
              <a:t>we need </a:t>
            </a:r>
            <a:r>
              <a:rPr lang="en-US" dirty="0"/>
              <a:t>to answer?</a:t>
            </a:r>
          </a:p>
          <a:p>
            <a:pPr marL="342900" indent="-342900">
              <a:buFont typeface="Arial" panose="020B0604020202020204" pitchFamily="34" charset="0"/>
              <a:buChar char="•"/>
            </a:pPr>
            <a:r>
              <a:rPr lang="en-US" dirty="0"/>
              <a:t>Which questions </a:t>
            </a:r>
            <a:r>
              <a:rPr lang="en-US" dirty="0" smtClean="0"/>
              <a:t>are possible </a:t>
            </a:r>
            <a:r>
              <a:rPr lang="en-US" dirty="0"/>
              <a:t>to answer?</a:t>
            </a:r>
          </a:p>
          <a:p>
            <a:endParaRPr lang="en-US" dirty="0"/>
          </a:p>
        </p:txBody>
      </p:sp>
      <p:sp>
        <p:nvSpPr>
          <p:cNvPr id="2" name="Title 1"/>
          <p:cNvSpPr>
            <a:spLocks noGrp="1"/>
          </p:cNvSpPr>
          <p:nvPr>
            <p:ph type="title"/>
          </p:nvPr>
        </p:nvSpPr>
        <p:spPr/>
        <p:txBody>
          <a:bodyPr/>
          <a:lstStyle/>
          <a:p>
            <a:r>
              <a:rPr lang="en-US" sz="3200" dirty="0" smtClean="0"/>
              <a:t>Assess Situation: </a:t>
            </a:r>
            <a:r>
              <a:rPr lang="en-US" sz="3200" i="1" dirty="0" smtClean="0"/>
              <a:t>Requirements, Assumptions and Constraints</a:t>
            </a:r>
            <a:endParaRPr lang="en-US" sz="3200" i="1" dirty="0"/>
          </a:p>
        </p:txBody>
      </p:sp>
      <p:pic>
        <p:nvPicPr>
          <p:cNvPr id="5122" name="Picture 2" descr="Autumn mountain peak foliage colors, West Virginia"/>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4583906" y="1485900"/>
            <a:ext cx="3588544" cy="2392363"/>
          </a:xfrm>
          <a:prstGeom prst="rect">
            <a:avLst/>
          </a:prstGeom>
          <a:ln w="228600" cap="sq" cmpd="thickThin">
            <a:noFill/>
            <a:prstDash val="solid"/>
            <a:miter lim="800000"/>
          </a:ln>
          <a:effectLst>
            <a:innerShdw blurRad="76200">
              <a:srgbClr val="000000"/>
            </a:innerShdw>
          </a:effectLst>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606028" y="3954463"/>
            <a:ext cx="7166372" cy="1569660"/>
          </a:xfrm>
          <a:prstGeom prst="rect">
            <a:avLst/>
          </a:prstGeom>
          <a:noFill/>
        </p:spPr>
        <p:txBody>
          <a:bodyPr wrap="square" rtlCol="0">
            <a:spAutoFit/>
          </a:bodyPr>
          <a:lstStyle/>
          <a:p>
            <a:pPr marL="342900" indent="-342900">
              <a:buFont typeface="Arial" panose="020B0604020202020204" pitchFamily="34" charset="0"/>
              <a:buChar char="•"/>
            </a:pPr>
            <a:r>
              <a:rPr lang="en-US" dirty="0" smtClean="0"/>
              <a:t>What assumptions </a:t>
            </a:r>
            <a:r>
              <a:rPr lang="en-US" dirty="0"/>
              <a:t>are we willing to make? </a:t>
            </a:r>
            <a:endParaRPr lang="en-US" dirty="0" smtClean="0"/>
          </a:p>
          <a:p>
            <a:pPr marL="342900" indent="-342900">
              <a:buFont typeface="Arial" panose="020B0604020202020204" pitchFamily="34" charset="0"/>
              <a:buChar char="•"/>
            </a:pPr>
            <a:r>
              <a:rPr lang="en-US" dirty="0" smtClean="0"/>
              <a:t>What assumptions </a:t>
            </a:r>
            <a:r>
              <a:rPr lang="en-US" dirty="0"/>
              <a:t>can we not make?</a:t>
            </a:r>
          </a:p>
          <a:p>
            <a:pPr marL="342900" indent="-342900">
              <a:buFont typeface="Arial" panose="020B0604020202020204" pitchFamily="34" charset="0"/>
              <a:buChar char="•"/>
            </a:pPr>
            <a:endParaRPr lang="en-US" dirty="0" smtClean="0"/>
          </a:p>
          <a:p>
            <a:pPr marL="342900" indent="-342900">
              <a:buFont typeface="Arial" panose="020B0604020202020204" pitchFamily="34" charset="0"/>
              <a:buChar char="•"/>
            </a:pPr>
            <a:r>
              <a:rPr lang="en-US" dirty="0" smtClean="0"/>
              <a:t>What are our constraints/limitations? </a:t>
            </a:r>
            <a:endParaRPr lang="en-US" dirty="0"/>
          </a:p>
        </p:txBody>
      </p:sp>
    </p:spTree>
    <p:extLst>
      <p:ext uri="{BB962C8B-B14F-4D97-AF65-F5344CB8AC3E}">
        <p14:creationId xmlns:p14="http://schemas.microsoft.com/office/powerpoint/2010/main" val="145576282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12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0" end="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85800" y="1223968"/>
            <a:ext cx="7848600" cy="4267200"/>
          </a:xfrm>
        </p:spPr>
        <p:txBody>
          <a:bodyPr/>
          <a:lstStyle/>
          <a:p>
            <a:endParaRPr lang="en-US" dirty="0" smtClean="0"/>
          </a:p>
          <a:p>
            <a:r>
              <a:rPr lang="en-US" dirty="0" smtClean="0"/>
              <a:t>Define </a:t>
            </a:r>
            <a:r>
              <a:rPr lang="en-US" dirty="0"/>
              <a:t>the data mining problem </a:t>
            </a:r>
            <a:r>
              <a:rPr lang="en-US" dirty="0" smtClean="0"/>
              <a:t>using business objectives</a:t>
            </a:r>
          </a:p>
          <a:p>
            <a:pPr marL="342900" indent="-342900">
              <a:buFont typeface="Arial" panose="020B0604020202020204" pitchFamily="34" charset="0"/>
              <a:buChar char="•"/>
            </a:pPr>
            <a:r>
              <a:rPr lang="en-US" dirty="0" smtClean="0"/>
              <a:t>What </a:t>
            </a:r>
            <a:r>
              <a:rPr lang="en-US" dirty="0"/>
              <a:t>is </a:t>
            </a:r>
            <a:r>
              <a:rPr lang="en-US" dirty="0" smtClean="0"/>
              <a:t>success?</a:t>
            </a:r>
          </a:p>
          <a:p>
            <a:pPr marL="342900" indent="-342900">
              <a:buFont typeface="Arial" panose="020B0604020202020204" pitchFamily="34" charset="0"/>
              <a:buChar char="•"/>
            </a:pPr>
            <a:r>
              <a:rPr lang="en-US" dirty="0" smtClean="0"/>
              <a:t>If deployed, are there any constraints?</a:t>
            </a:r>
            <a:endParaRPr lang="en-US" dirty="0"/>
          </a:p>
          <a:p>
            <a:pPr marL="342900" indent="-342900">
              <a:buFont typeface="Arial" panose="020B0604020202020204" pitchFamily="34" charset="0"/>
              <a:buChar char="•"/>
            </a:pPr>
            <a:r>
              <a:rPr lang="en-US" dirty="0" smtClean="0"/>
              <a:t>Set </a:t>
            </a:r>
            <a:r>
              <a:rPr lang="en-US" dirty="0"/>
              <a:t>benchmarks &amp; measures</a:t>
            </a:r>
          </a:p>
          <a:p>
            <a:endParaRPr lang="en-US" dirty="0"/>
          </a:p>
        </p:txBody>
      </p:sp>
      <p:sp>
        <p:nvSpPr>
          <p:cNvPr id="2" name="Title 1"/>
          <p:cNvSpPr>
            <a:spLocks noGrp="1"/>
          </p:cNvSpPr>
          <p:nvPr>
            <p:ph type="title"/>
          </p:nvPr>
        </p:nvSpPr>
        <p:spPr/>
        <p:txBody>
          <a:bodyPr>
            <a:normAutofit fontScale="90000"/>
          </a:bodyPr>
          <a:lstStyle/>
          <a:p>
            <a:r>
              <a:rPr lang="en-US" dirty="0" smtClean="0"/>
              <a:t>Determine Data Mining Goals: </a:t>
            </a:r>
            <a:r>
              <a:rPr lang="en-US" i="1" dirty="0" smtClean="0"/>
              <a:t>Data Mining Goals</a:t>
            </a:r>
            <a:endParaRPr lang="en-US" i="1" dirty="0"/>
          </a:p>
        </p:txBody>
      </p:sp>
      <p:grpSp>
        <p:nvGrpSpPr>
          <p:cNvPr id="8" name="Group 7"/>
          <p:cNvGrpSpPr/>
          <p:nvPr/>
        </p:nvGrpSpPr>
        <p:grpSpPr>
          <a:xfrm>
            <a:off x="1174476" y="3412252"/>
            <a:ext cx="6723346" cy="3699839"/>
            <a:chOff x="1174476" y="2927327"/>
            <a:chExt cx="6723346" cy="3699839"/>
          </a:xfrm>
        </p:grpSpPr>
        <p:sp>
          <p:nvSpPr>
            <p:cNvPr id="4" name="TextBox 3"/>
            <p:cNvSpPr txBox="1"/>
            <p:nvPr/>
          </p:nvSpPr>
          <p:spPr>
            <a:xfrm>
              <a:off x="6635938" y="3392584"/>
              <a:ext cx="1261884" cy="461665"/>
            </a:xfrm>
            <a:prstGeom prst="rect">
              <a:avLst/>
            </a:prstGeom>
            <a:noFill/>
          </p:spPr>
          <p:txBody>
            <a:bodyPr wrap="none" rtlCol="0">
              <a:spAutoFit/>
            </a:bodyPr>
            <a:lstStyle/>
            <a:p>
              <a:r>
                <a:rPr lang="en-US" dirty="0" smtClean="0"/>
                <a:t>lift chart</a:t>
              </a:r>
              <a:endParaRPr lang="en-US" dirty="0"/>
            </a:p>
          </p:txBody>
        </p:sp>
        <p:grpSp>
          <p:nvGrpSpPr>
            <p:cNvPr id="7" name="Group 6"/>
            <p:cNvGrpSpPr/>
            <p:nvPr/>
          </p:nvGrpSpPr>
          <p:grpSpPr>
            <a:xfrm>
              <a:off x="1174476" y="2927327"/>
              <a:ext cx="5330832" cy="3699839"/>
              <a:chOff x="1174476" y="2927327"/>
              <a:chExt cx="5330832" cy="3699839"/>
            </a:xfrm>
          </p:grpSpPr>
          <p:pic>
            <p:nvPicPr>
              <p:cNvPr id="2050" name="Picture 2" descr="http://www.saedsayad.com/images/Chart_Gain_3.png"/>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174476" y="2927327"/>
                <a:ext cx="5330832" cy="3699839"/>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2749729" y="3543548"/>
                <a:ext cx="1377300" cy="228600"/>
              </a:xfrm>
              <a:prstGeom prst="rect">
                <a:avLst/>
              </a:prstGeom>
              <a:solidFill>
                <a:schemeClr val="bg1"/>
              </a:solidFill>
            </p:spPr>
            <p:txBody>
              <a:bodyPr wrap="none" rtlCol="0" anchor="ctr">
                <a:spAutoFit/>
              </a:bodyPr>
              <a:lstStyle/>
              <a:p>
                <a:r>
                  <a:rPr lang="en-US" sz="1800" dirty="0" smtClean="0">
                    <a:solidFill>
                      <a:srgbClr val="00B050"/>
                    </a:solidFill>
                  </a:rPr>
                  <a:t>Ideal model</a:t>
                </a:r>
                <a:endParaRPr lang="en-US" sz="1800" dirty="0">
                  <a:solidFill>
                    <a:srgbClr val="00B050"/>
                  </a:solidFill>
                </a:endParaRPr>
              </a:p>
            </p:txBody>
          </p:sp>
          <p:sp>
            <p:nvSpPr>
              <p:cNvPr id="9" name="TextBox 8"/>
              <p:cNvSpPr txBox="1"/>
              <p:nvPr/>
            </p:nvSpPr>
            <p:spPr>
              <a:xfrm>
                <a:off x="4417730" y="3963506"/>
                <a:ext cx="1518364" cy="274320"/>
              </a:xfrm>
              <a:prstGeom prst="rect">
                <a:avLst/>
              </a:prstGeom>
              <a:solidFill>
                <a:schemeClr val="bg1"/>
              </a:solidFill>
            </p:spPr>
            <p:txBody>
              <a:bodyPr wrap="none" rtlCol="0" anchor="ctr">
                <a:spAutoFit/>
              </a:bodyPr>
              <a:lstStyle/>
              <a:p>
                <a:r>
                  <a:rPr lang="en-US" sz="1800" dirty="0" smtClean="0">
                    <a:solidFill>
                      <a:schemeClr val="accent6">
                        <a:lumMod val="50000"/>
                      </a:schemeClr>
                    </a:solidFill>
                  </a:rPr>
                  <a:t>Actual model</a:t>
                </a:r>
                <a:endParaRPr lang="en-US" sz="1800" dirty="0">
                  <a:solidFill>
                    <a:schemeClr val="accent6">
                      <a:lumMod val="50000"/>
                    </a:schemeClr>
                  </a:solidFill>
                </a:endParaRPr>
              </a:p>
            </p:txBody>
          </p:sp>
          <p:sp>
            <p:nvSpPr>
              <p:cNvPr id="10" name="TextBox 9"/>
              <p:cNvSpPr txBox="1"/>
              <p:nvPr/>
            </p:nvSpPr>
            <p:spPr>
              <a:xfrm>
                <a:off x="4356770" y="4592580"/>
                <a:ext cx="1056700" cy="274320"/>
              </a:xfrm>
              <a:prstGeom prst="rect">
                <a:avLst/>
              </a:prstGeom>
              <a:solidFill>
                <a:schemeClr val="bg1"/>
              </a:solidFill>
            </p:spPr>
            <p:txBody>
              <a:bodyPr wrap="none" rtlCol="0" anchor="ctr">
                <a:spAutoFit/>
              </a:bodyPr>
              <a:lstStyle/>
              <a:p>
                <a:r>
                  <a:rPr lang="en-US" sz="1800" dirty="0" smtClean="0">
                    <a:solidFill>
                      <a:srgbClr val="FF0000"/>
                    </a:solidFill>
                  </a:rPr>
                  <a:t>Random</a:t>
                </a:r>
                <a:endParaRPr lang="en-US" sz="1800" dirty="0">
                  <a:solidFill>
                    <a:srgbClr val="FF0000"/>
                  </a:solidFill>
                </a:endParaRPr>
              </a:p>
            </p:txBody>
          </p:sp>
        </p:grpSp>
      </p:grpSp>
    </p:spTree>
    <p:extLst>
      <p:ext uri="{BB962C8B-B14F-4D97-AF65-F5344CB8AC3E}">
        <p14:creationId xmlns:p14="http://schemas.microsoft.com/office/powerpoint/2010/main" val="8113824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AutoShape 6"/>
          <p:cNvSpPr>
            <a:spLocks noChangeAspect="1" noChangeArrowheads="1" noTextEdit="1"/>
          </p:cNvSpPr>
          <p:nvPr/>
        </p:nvSpPr>
        <p:spPr bwMode="auto">
          <a:xfrm>
            <a:off x="7237413" y="1062038"/>
            <a:ext cx="1100137" cy="180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5" name="Title 4"/>
          <p:cNvSpPr txBox="1">
            <a:spLocks/>
          </p:cNvSpPr>
          <p:nvPr/>
        </p:nvSpPr>
        <p:spPr bwMode="auto">
          <a:xfrm>
            <a:off x="3581400" y="1527175"/>
            <a:ext cx="55626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b"/>
          <a:lstStyle>
            <a:lvl1pPr algn="l" rtl="0" eaLnBrk="0" fontAlgn="base" hangingPunct="0">
              <a:lnSpc>
                <a:spcPts val="3900"/>
              </a:lnSpc>
              <a:spcBef>
                <a:spcPct val="0"/>
              </a:spcBef>
              <a:spcAft>
                <a:spcPct val="0"/>
              </a:spcAft>
              <a:defRPr sz="4400" b="1">
                <a:solidFill>
                  <a:schemeClr val="tx1"/>
                </a:solidFill>
                <a:latin typeface="+mj-lt"/>
                <a:ea typeface="ＭＳ Ｐゴシック" charset="0"/>
                <a:cs typeface="ＭＳ Ｐゴシック" charset="0"/>
              </a:defRPr>
            </a:lvl1pPr>
            <a:lvl2pPr algn="l" rtl="0" eaLnBrk="0" fontAlgn="base" hangingPunct="0">
              <a:lnSpc>
                <a:spcPts val="3900"/>
              </a:lnSpc>
              <a:spcBef>
                <a:spcPct val="0"/>
              </a:spcBef>
              <a:spcAft>
                <a:spcPct val="0"/>
              </a:spcAft>
              <a:defRPr sz="3600" b="1">
                <a:solidFill>
                  <a:srgbClr val="003399"/>
                </a:solidFill>
                <a:latin typeface="Arial Narrow" pitchFamily="34" charset="0"/>
                <a:ea typeface="ＭＳ Ｐゴシック" charset="0"/>
                <a:cs typeface="ＭＳ Ｐゴシック" charset="0"/>
              </a:defRPr>
            </a:lvl2pPr>
            <a:lvl3pPr algn="l" rtl="0" eaLnBrk="0" fontAlgn="base" hangingPunct="0">
              <a:lnSpc>
                <a:spcPts val="3900"/>
              </a:lnSpc>
              <a:spcBef>
                <a:spcPct val="0"/>
              </a:spcBef>
              <a:spcAft>
                <a:spcPct val="0"/>
              </a:spcAft>
              <a:defRPr sz="3600" b="1">
                <a:solidFill>
                  <a:srgbClr val="003399"/>
                </a:solidFill>
                <a:latin typeface="Arial Narrow" pitchFamily="34" charset="0"/>
                <a:ea typeface="ＭＳ Ｐゴシック" charset="0"/>
                <a:cs typeface="ＭＳ Ｐゴシック" charset="0"/>
              </a:defRPr>
            </a:lvl3pPr>
            <a:lvl4pPr algn="l" rtl="0" eaLnBrk="0" fontAlgn="base" hangingPunct="0">
              <a:lnSpc>
                <a:spcPts val="3900"/>
              </a:lnSpc>
              <a:spcBef>
                <a:spcPct val="0"/>
              </a:spcBef>
              <a:spcAft>
                <a:spcPct val="0"/>
              </a:spcAft>
              <a:defRPr sz="3600" b="1">
                <a:solidFill>
                  <a:srgbClr val="003399"/>
                </a:solidFill>
                <a:latin typeface="Arial Narrow" pitchFamily="34" charset="0"/>
                <a:ea typeface="ＭＳ Ｐゴシック" charset="0"/>
                <a:cs typeface="ＭＳ Ｐゴシック" charset="0"/>
              </a:defRPr>
            </a:lvl4pPr>
            <a:lvl5pPr algn="l" rtl="0" eaLnBrk="0" fontAlgn="base" hangingPunct="0">
              <a:lnSpc>
                <a:spcPts val="3900"/>
              </a:lnSpc>
              <a:spcBef>
                <a:spcPct val="0"/>
              </a:spcBef>
              <a:spcAft>
                <a:spcPct val="0"/>
              </a:spcAft>
              <a:defRPr sz="3600" b="1">
                <a:solidFill>
                  <a:srgbClr val="003399"/>
                </a:solidFill>
                <a:latin typeface="Arial Narrow" pitchFamily="34" charset="0"/>
                <a:ea typeface="ＭＳ Ｐゴシック" charset="0"/>
                <a:cs typeface="ＭＳ Ｐゴシック" charset="0"/>
              </a:defRPr>
            </a:lvl5pPr>
            <a:lvl6pPr marL="457200" algn="l" rtl="0" eaLnBrk="1" fontAlgn="base" hangingPunct="1">
              <a:lnSpc>
                <a:spcPts val="3900"/>
              </a:lnSpc>
              <a:spcBef>
                <a:spcPct val="0"/>
              </a:spcBef>
              <a:spcAft>
                <a:spcPct val="0"/>
              </a:spcAft>
              <a:defRPr sz="3600" b="1">
                <a:solidFill>
                  <a:srgbClr val="003399"/>
                </a:solidFill>
                <a:latin typeface="Arial Narrow" pitchFamily="34" charset="0"/>
              </a:defRPr>
            </a:lvl6pPr>
            <a:lvl7pPr marL="914400" algn="l" rtl="0" eaLnBrk="1" fontAlgn="base" hangingPunct="1">
              <a:lnSpc>
                <a:spcPts val="3900"/>
              </a:lnSpc>
              <a:spcBef>
                <a:spcPct val="0"/>
              </a:spcBef>
              <a:spcAft>
                <a:spcPct val="0"/>
              </a:spcAft>
              <a:defRPr sz="3600" b="1">
                <a:solidFill>
                  <a:srgbClr val="003399"/>
                </a:solidFill>
                <a:latin typeface="Arial Narrow" pitchFamily="34" charset="0"/>
              </a:defRPr>
            </a:lvl7pPr>
            <a:lvl8pPr marL="1371600" algn="l" rtl="0" eaLnBrk="1" fontAlgn="base" hangingPunct="1">
              <a:lnSpc>
                <a:spcPts val="3900"/>
              </a:lnSpc>
              <a:spcBef>
                <a:spcPct val="0"/>
              </a:spcBef>
              <a:spcAft>
                <a:spcPct val="0"/>
              </a:spcAft>
              <a:defRPr sz="3600" b="1">
                <a:solidFill>
                  <a:srgbClr val="003399"/>
                </a:solidFill>
                <a:latin typeface="Arial Narrow" pitchFamily="34" charset="0"/>
              </a:defRPr>
            </a:lvl8pPr>
            <a:lvl9pPr marL="1828800" algn="l" rtl="0" eaLnBrk="1" fontAlgn="base" hangingPunct="1">
              <a:lnSpc>
                <a:spcPts val="3900"/>
              </a:lnSpc>
              <a:spcBef>
                <a:spcPct val="0"/>
              </a:spcBef>
              <a:spcAft>
                <a:spcPct val="0"/>
              </a:spcAft>
              <a:defRPr sz="3600" b="1">
                <a:solidFill>
                  <a:srgbClr val="003399"/>
                </a:solidFill>
                <a:latin typeface="Arial Narrow" pitchFamily="34" charset="0"/>
              </a:defRPr>
            </a:lvl9pPr>
          </a:lstStyle>
          <a:p>
            <a:pPr eaLnBrk="1" hangingPunct="1">
              <a:defRPr/>
            </a:pPr>
            <a:r>
              <a:rPr lang="en-US" kern="0" dirty="0" smtClean="0">
                <a:cs typeface="+mj-cs"/>
              </a:rPr>
              <a:t>Stage 2</a:t>
            </a:r>
            <a:endParaRPr lang="en-US" kern="0" dirty="0">
              <a:cs typeface="+mj-cs"/>
            </a:endParaRPr>
          </a:p>
        </p:txBody>
      </p:sp>
      <p:sp>
        <p:nvSpPr>
          <p:cNvPr id="6" name="Content Placeholder 6"/>
          <p:cNvSpPr txBox="1">
            <a:spLocks/>
          </p:cNvSpPr>
          <p:nvPr/>
        </p:nvSpPr>
        <p:spPr bwMode="auto">
          <a:xfrm>
            <a:off x="3602038" y="2227263"/>
            <a:ext cx="5486400" cy="1177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lstStyle>
            <a:lvl1pPr marL="342900" indent="-342900" algn="l" rtl="0" eaLnBrk="0" fontAlgn="base" hangingPunct="0">
              <a:spcBef>
                <a:spcPct val="20000"/>
              </a:spcBef>
              <a:spcAft>
                <a:spcPct val="0"/>
              </a:spcAft>
              <a:buClr>
                <a:schemeClr val="tx1"/>
              </a:buClr>
              <a:buFont typeface="Monotype Sorts" charset="2"/>
              <a:defRPr sz="3600" b="1">
                <a:solidFill>
                  <a:srgbClr val="003399"/>
                </a:solidFill>
                <a:latin typeface="Arial Narrow" pitchFamily="34" charset="0"/>
                <a:ea typeface="ＭＳ Ｐゴシック" charset="0"/>
                <a:cs typeface="ＭＳ Ｐゴシック" charset="0"/>
              </a:defRPr>
            </a:lvl1pPr>
            <a:lvl2pPr marL="457200" indent="-342900" algn="l" rtl="0" eaLnBrk="0" fontAlgn="base" hangingPunct="0">
              <a:spcBef>
                <a:spcPct val="20000"/>
              </a:spcBef>
              <a:spcAft>
                <a:spcPct val="0"/>
              </a:spcAft>
              <a:buClr>
                <a:schemeClr val="tx2"/>
              </a:buClr>
              <a:buSzPct val="70000"/>
              <a:buFont typeface="Wingdings" pitchFamily="2" charset="2"/>
              <a:buChar char="n"/>
              <a:defRPr sz="2400">
                <a:solidFill>
                  <a:schemeClr val="tx1"/>
                </a:solidFill>
                <a:latin typeface="+mn-lt"/>
                <a:ea typeface="ＭＳ Ｐゴシック" charset="0"/>
              </a:defRPr>
            </a:lvl2pPr>
            <a:lvl3pPr marL="912813" indent="-341313" algn="l" rtl="0" eaLnBrk="0" fontAlgn="base" hangingPunct="0">
              <a:spcBef>
                <a:spcPct val="20000"/>
              </a:spcBef>
              <a:spcAft>
                <a:spcPct val="0"/>
              </a:spcAft>
              <a:buChar char="–"/>
              <a:defRPr sz="2400">
                <a:solidFill>
                  <a:schemeClr val="tx1"/>
                </a:solidFill>
                <a:latin typeface="+mn-lt"/>
                <a:ea typeface="ＭＳ Ｐゴシック" charset="0"/>
              </a:defRPr>
            </a:lvl3pPr>
            <a:lvl4pPr marL="1370013" indent="-342900" algn="l" rtl="0" eaLnBrk="0" fontAlgn="base" hangingPunct="0">
              <a:spcBef>
                <a:spcPct val="20000"/>
              </a:spcBef>
              <a:spcAft>
                <a:spcPct val="0"/>
              </a:spcAft>
              <a:buFont typeface="Wingdings" pitchFamily="2" charset="2"/>
              <a:buChar char="§"/>
              <a:defRPr sz="2400">
                <a:solidFill>
                  <a:schemeClr val="tx1"/>
                </a:solidFill>
                <a:latin typeface="+mn-lt"/>
                <a:ea typeface="ＭＳ Ｐゴシック" charset="0"/>
              </a:defRPr>
            </a:lvl4pPr>
            <a:lvl5pPr marL="1827213" indent="-342900" algn="l" rtl="0" eaLnBrk="0" fontAlgn="base" hangingPunct="0">
              <a:spcBef>
                <a:spcPct val="20000"/>
              </a:spcBef>
              <a:spcAft>
                <a:spcPct val="0"/>
              </a:spcAft>
              <a:buChar char="»"/>
              <a:defRPr sz="2400">
                <a:solidFill>
                  <a:schemeClr val="tx1"/>
                </a:solidFill>
                <a:latin typeface="+mn-lt"/>
                <a:ea typeface="ＭＳ Ｐゴシック" charset="0"/>
              </a:defRPr>
            </a:lvl5pPr>
            <a:lvl6pPr marL="2284413" indent="-342900" algn="l" rtl="0" eaLnBrk="1" fontAlgn="base" hangingPunct="1">
              <a:spcBef>
                <a:spcPct val="20000"/>
              </a:spcBef>
              <a:spcAft>
                <a:spcPct val="0"/>
              </a:spcAft>
              <a:buChar char="»"/>
              <a:defRPr sz="2400">
                <a:solidFill>
                  <a:schemeClr val="tx1"/>
                </a:solidFill>
                <a:latin typeface="+mn-lt"/>
              </a:defRPr>
            </a:lvl6pPr>
            <a:lvl7pPr marL="2741613" indent="-342900" algn="l" rtl="0" eaLnBrk="1" fontAlgn="base" hangingPunct="1">
              <a:spcBef>
                <a:spcPct val="20000"/>
              </a:spcBef>
              <a:spcAft>
                <a:spcPct val="0"/>
              </a:spcAft>
              <a:buChar char="»"/>
              <a:defRPr sz="2400">
                <a:solidFill>
                  <a:schemeClr val="tx1"/>
                </a:solidFill>
                <a:latin typeface="+mn-lt"/>
              </a:defRPr>
            </a:lvl7pPr>
            <a:lvl8pPr marL="3198813" indent="-342900" algn="l" rtl="0" eaLnBrk="1" fontAlgn="base" hangingPunct="1">
              <a:spcBef>
                <a:spcPct val="20000"/>
              </a:spcBef>
              <a:spcAft>
                <a:spcPct val="0"/>
              </a:spcAft>
              <a:buChar char="»"/>
              <a:defRPr sz="2400">
                <a:solidFill>
                  <a:schemeClr val="tx1"/>
                </a:solidFill>
                <a:latin typeface="+mn-lt"/>
              </a:defRPr>
            </a:lvl8pPr>
            <a:lvl9pPr marL="3656013" indent="-342900" algn="l" rtl="0" eaLnBrk="1" fontAlgn="base" hangingPunct="1">
              <a:spcBef>
                <a:spcPct val="20000"/>
              </a:spcBef>
              <a:spcAft>
                <a:spcPct val="0"/>
              </a:spcAft>
              <a:buChar char="»"/>
              <a:defRPr sz="2400">
                <a:solidFill>
                  <a:schemeClr val="tx1"/>
                </a:solidFill>
                <a:latin typeface="+mn-lt"/>
              </a:defRPr>
            </a:lvl9pPr>
          </a:lstStyle>
          <a:p>
            <a:pPr marL="0" indent="0" eaLnBrk="1" hangingPunct="1">
              <a:buFont typeface="Monotype Sorts" charset="0"/>
              <a:buNone/>
              <a:defRPr/>
            </a:pPr>
            <a:r>
              <a:rPr lang="en-US" kern="0" dirty="0" smtClean="0">
                <a:latin typeface="Arial Narrow" charset="0"/>
                <a:cs typeface="+mn-cs"/>
              </a:rPr>
              <a:t>Data Understanding</a:t>
            </a:r>
            <a:endParaRPr lang="en-US" kern="0" dirty="0">
              <a:latin typeface="Arial Narrow" charset="0"/>
              <a:cs typeface="+mn-cs"/>
            </a:endParaRPr>
          </a:p>
        </p:txBody>
      </p:sp>
      <p:sp>
        <p:nvSpPr>
          <p:cNvPr id="5125" name="AutoShape 6"/>
          <p:cNvSpPr>
            <a:spLocks noChangeAspect="1" noChangeArrowheads="1" noTextEdit="1"/>
          </p:cNvSpPr>
          <p:nvPr/>
        </p:nvSpPr>
        <p:spPr bwMode="auto">
          <a:xfrm>
            <a:off x="7389813" y="1214438"/>
            <a:ext cx="1100137" cy="180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extLst>
      <p:ext uri="{BB962C8B-B14F-4D97-AF65-F5344CB8AC3E}">
        <p14:creationId xmlns:p14="http://schemas.microsoft.com/office/powerpoint/2010/main" val="1102175608"/>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Content Placeholder 2"/>
          <p:cNvSpPr>
            <a:spLocks noGrp="1"/>
          </p:cNvSpPr>
          <p:nvPr>
            <p:ph idx="1"/>
          </p:nvPr>
        </p:nvSpPr>
        <p:spPr>
          <a:xfrm>
            <a:off x="3235325" y="1341438"/>
            <a:ext cx="2651125" cy="382587"/>
          </a:xfrm>
        </p:spPr>
        <p:txBody>
          <a:bodyPr wrap="none">
            <a:normAutofit lnSpcReduction="10000"/>
          </a:bodyPr>
          <a:lstStyle/>
          <a:p>
            <a:pPr eaLnBrk="1" hangingPunct="1"/>
            <a:r>
              <a:rPr lang="en-US">
                <a:latin typeface="Arial" charset="0"/>
              </a:rPr>
              <a:t>Analytic Base Table</a:t>
            </a:r>
          </a:p>
        </p:txBody>
      </p:sp>
      <p:sp>
        <p:nvSpPr>
          <p:cNvPr id="86017" name="Title 1"/>
          <p:cNvSpPr>
            <a:spLocks noGrp="1"/>
          </p:cNvSpPr>
          <p:nvPr>
            <p:ph type="title"/>
          </p:nvPr>
        </p:nvSpPr>
        <p:spPr>
          <a:xfrm>
            <a:off x="457200" y="381000"/>
            <a:ext cx="8229600" cy="825500"/>
          </a:xfrm>
        </p:spPr>
        <p:txBody>
          <a:bodyPr/>
          <a:lstStyle/>
          <a:p>
            <a:pPr eaLnBrk="1" hangingPunct="1"/>
            <a:r>
              <a:rPr lang="en-US">
                <a:latin typeface="Arial Narrow" charset="0"/>
              </a:rPr>
              <a:t>Data Structure for Data Mining</a:t>
            </a:r>
          </a:p>
        </p:txBody>
      </p:sp>
      <p:sp>
        <p:nvSpPr>
          <p:cNvPr id="8196" name="Content Placeholder 2"/>
          <p:cNvSpPr txBox="1">
            <a:spLocks/>
          </p:cNvSpPr>
          <p:nvPr/>
        </p:nvSpPr>
        <p:spPr bwMode="auto">
          <a:xfrm>
            <a:off x="1920875" y="2405063"/>
            <a:ext cx="779463" cy="46196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tIns="0" rIns="0" bIns="0">
            <a:spAutoFit/>
          </a:bodyPr>
          <a:lstStyle>
            <a:lvl1pPr>
              <a:defRPr sz="2400">
                <a:solidFill>
                  <a:schemeClr val="tx1"/>
                </a:solidFill>
                <a:latin typeface="Arial" charset="0"/>
                <a:ea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spcBef>
                <a:spcPct val="20000"/>
              </a:spcBef>
              <a:buClr>
                <a:schemeClr val="tx1"/>
              </a:buClr>
              <a:buFont typeface="Monotype Sorts" charset="0"/>
              <a:buNone/>
              <a:defRPr/>
            </a:pPr>
            <a:r>
              <a:rPr lang="en-US" sz="1500" smtClean="0"/>
              <a:t>Target</a:t>
            </a:r>
            <a:br>
              <a:rPr lang="en-US" sz="1500" smtClean="0"/>
            </a:br>
            <a:r>
              <a:rPr lang="en-US" sz="1500" smtClean="0"/>
              <a:t>Outcome</a:t>
            </a:r>
          </a:p>
        </p:txBody>
      </p:sp>
      <p:sp>
        <p:nvSpPr>
          <p:cNvPr id="8197" name="Content Placeholder 2"/>
          <p:cNvSpPr txBox="1">
            <a:spLocks/>
          </p:cNvSpPr>
          <p:nvPr/>
        </p:nvSpPr>
        <p:spPr bwMode="auto">
          <a:xfrm>
            <a:off x="1422400" y="2405063"/>
            <a:ext cx="333375" cy="46196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tIns="0" rIns="0" bIns="0">
            <a:spAutoFit/>
          </a:bodyPr>
          <a:lstStyle>
            <a:lvl1pPr>
              <a:defRPr sz="2400">
                <a:solidFill>
                  <a:schemeClr val="tx1"/>
                </a:solidFill>
                <a:latin typeface="Arial" charset="0"/>
                <a:ea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spcBef>
                <a:spcPct val="20000"/>
              </a:spcBef>
              <a:buClr>
                <a:schemeClr val="tx1"/>
              </a:buClr>
              <a:buFont typeface="Monotype Sorts" charset="0"/>
              <a:buNone/>
              <a:defRPr/>
            </a:pPr>
            <a:r>
              <a:rPr lang="en-US" sz="1500" smtClean="0"/>
              <a:t>Key</a:t>
            </a:r>
            <a:br>
              <a:rPr lang="en-US" sz="1500" smtClean="0"/>
            </a:br>
            <a:r>
              <a:rPr lang="en-US" sz="1500" smtClean="0"/>
              <a:t>ID</a:t>
            </a:r>
          </a:p>
        </p:txBody>
      </p:sp>
      <p:sp>
        <p:nvSpPr>
          <p:cNvPr id="8198" name="Content Placeholder 2"/>
          <p:cNvSpPr txBox="1">
            <a:spLocks/>
          </p:cNvSpPr>
          <p:nvPr/>
        </p:nvSpPr>
        <p:spPr bwMode="auto">
          <a:xfrm>
            <a:off x="4778375" y="1795463"/>
            <a:ext cx="696913" cy="3079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tIns="0" rIns="0" bIns="0">
            <a:spAutoFit/>
          </a:bodyPr>
          <a:lstStyle>
            <a:lvl1pPr>
              <a:defRPr sz="2400">
                <a:solidFill>
                  <a:schemeClr val="tx1"/>
                </a:solidFill>
                <a:latin typeface="Arial" charset="0"/>
                <a:ea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spcBef>
                <a:spcPct val="20000"/>
              </a:spcBef>
              <a:buClr>
                <a:schemeClr val="tx1"/>
              </a:buClr>
              <a:buFont typeface="Monotype Sorts" charset="0"/>
              <a:buNone/>
              <a:defRPr/>
            </a:pPr>
            <a:r>
              <a:rPr lang="en-US" sz="2000" smtClean="0"/>
              <a:t>Inputs</a:t>
            </a:r>
          </a:p>
        </p:txBody>
      </p:sp>
      <p:sp>
        <p:nvSpPr>
          <p:cNvPr id="8199" name="Content Placeholder 2"/>
          <p:cNvSpPr txBox="1">
            <a:spLocks/>
          </p:cNvSpPr>
          <p:nvPr/>
        </p:nvSpPr>
        <p:spPr bwMode="auto">
          <a:xfrm>
            <a:off x="3403600" y="2427288"/>
            <a:ext cx="965200" cy="23018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tIns="0" rIns="0" bIns="0">
            <a:spAutoFit/>
          </a:bodyPr>
          <a:lstStyle>
            <a:lvl1pPr>
              <a:defRPr sz="2400">
                <a:solidFill>
                  <a:schemeClr val="tx1"/>
                </a:solidFill>
                <a:latin typeface="Arial" charset="0"/>
                <a:ea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spcBef>
                <a:spcPct val="20000"/>
              </a:spcBef>
              <a:buClr>
                <a:schemeClr val="tx1"/>
              </a:buClr>
              <a:buFont typeface="Monotype Sorts" charset="0"/>
              <a:buNone/>
              <a:defRPr/>
            </a:pPr>
            <a:r>
              <a:rPr lang="en-US" sz="1500" smtClean="0"/>
              <a:t>Treatments</a:t>
            </a:r>
          </a:p>
        </p:txBody>
      </p:sp>
      <p:sp>
        <p:nvSpPr>
          <p:cNvPr id="8200" name="Content Placeholder 2"/>
          <p:cNvSpPr txBox="1">
            <a:spLocks/>
          </p:cNvSpPr>
          <p:nvPr/>
        </p:nvSpPr>
        <p:spPr bwMode="auto">
          <a:xfrm>
            <a:off x="5913438" y="2427288"/>
            <a:ext cx="920750" cy="23018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tIns="0" rIns="0" bIns="0">
            <a:spAutoFit/>
          </a:bodyPr>
          <a:lstStyle>
            <a:lvl1pPr>
              <a:defRPr sz="2400">
                <a:solidFill>
                  <a:schemeClr val="tx1"/>
                </a:solidFill>
                <a:latin typeface="Arial" charset="0"/>
                <a:ea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spcBef>
                <a:spcPct val="20000"/>
              </a:spcBef>
              <a:buClr>
                <a:schemeClr val="tx1"/>
              </a:buClr>
              <a:buFont typeface="Monotype Sorts" charset="0"/>
              <a:buNone/>
              <a:defRPr/>
            </a:pPr>
            <a:r>
              <a:rPr lang="en-US" sz="1500" smtClean="0"/>
              <a:t>Covariates</a:t>
            </a:r>
          </a:p>
        </p:txBody>
      </p:sp>
      <p:sp>
        <p:nvSpPr>
          <p:cNvPr id="86024" name="Right Brace 1"/>
          <p:cNvSpPr>
            <a:spLocks/>
          </p:cNvSpPr>
          <p:nvPr/>
        </p:nvSpPr>
        <p:spPr bwMode="auto">
          <a:xfrm rot="-5400000">
            <a:off x="4983957" y="1042194"/>
            <a:ext cx="277812" cy="2501900"/>
          </a:xfrm>
          <a:prstGeom prst="rightBrace">
            <a:avLst>
              <a:gd name="adj1" fmla="val 8339"/>
              <a:gd name="adj2" fmla="val 50000"/>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latin typeface="Times New Roman" charset="0"/>
            </a:endParaRPr>
          </a:p>
        </p:txBody>
      </p:sp>
      <p:graphicFrame>
        <p:nvGraphicFramePr>
          <p:cNvPr id="9" name="Table 8"/>
          <p:cNvGraphicFramePr>
            <a:graphicFrameLocks noGrp="1"/>
          </p:cNvGraphicFramePr>
          <p:nvPr/>
        </p:nvGraphicFramePr>
        <p:xfrm>
          <a:off x="1182688" y="3022600"/>
          <a:ext cx="6383335" cy="2311400"/>
        </p:xfrm>
        <a:graphic>
          <a:graphicData uri="http://schemas.openxmlformats.org/drawingml/2006/table">
            <a:tbl>
              <a:tblPr firstRow="1" bandRow="1">
                <a:tableStyleId>{5C22544A-7EE6-4342-B048-85BDC9FD1C3A}</a:tableStyleId>
              </a:tblPr>
              <a:tblGrid>
                <a:gridCol w="769762"/>
                <a:gridCol w="673672"/>
                <a:gridCol w="860674"/>
                <a:gridCol w="850017"/>
                <a:gridCol w="835459"/>
                <a:gridCol w="797917"/>
                <a:gridCol w="797917"/>
                <a:gridCol w="797917"/>
              </a:tblGrid>
              <a:tr h="370840">
                <a:tc>
                  <a:txBody>
                    <a:bodyPr/>
                    <a:lstStyle/>
                    <a:p>
                      <a:pPr algn="ctr"/>
                      <a:r>
                        <a:rPr lang="en-US" sz="1200" b="0" dirty="0" smtClean="0"/>
                        <a:t>Student ID</a:t>
                      </a:r>
                      <a:endParaRPr lang="en-US" sz="1200" b="0" dirty="0"/>
                    </a:p>
                  </a:txBody>
                  <a:tcPr marL="91447" marR="91447"/>
                </a:tc>
                <a:tc>
                  <a:txBody>
                    <a:bodyPr/>
                    <a:lstStyle/>
                    <a:p>
                      <a:pPr algn="ctr"/>
                      <a:r>
                        <a:rPr lang="en-US" sz="1200" b="0" dirty="0" smtClean="0"/>
                        <a:t>Grade</a:t>
                      </a:r>
                      <a:endParaRPr lang="en-US" sz="1200" b="0" dirty="0"/>
                    </a:p>
                  </a:txBody>
                  <a:tcPr marL="91447" marR="91447"/>
                </a:tc>
                <a:tc>
                  <a:txBody>
                    <a:bodyPr/>
                    <a:lstStyle/>
                    <a:p>
                      <a:pPr algn="ctr"/>
                      <a:r>
                        <a:rPr lang="en-US" sz="1200" b="0" dirty="0" smtClean="0"/>
                        <a:t>Instructor</a:t>
                      </a:r>
                      <a:endParaRPr lang="en-US" sz="1200" b="0" dirty="0"/>
                    </a:p>
                  </a:txBody>
                  <a:tcPr marL="91447" marR="91447"/>
                </a:tc>
                <a:tc>
                  <a:txBody>
                    <a:bodyPr/>
                    <a:lstStyle/>
                    <a:p>
                      <a:pPr algn="ctr"/>
                      <a:r>
                        <a:rPr lang="en-US" sz="1200" b="0" dirty="0" smtClean="0"/>
                        <a:t>Lab Available</a:t>
                      </a:r>
                      <a:endParaRPr lang="en-US" sz="1200" b="0" dirty="0"/>
                    </a:p>
                  </a:txBody>
                  <a:tcPr marL="91447" marR="91447"/>
                </a:tc>
                <a:tc>
                  <a:txBody>
                    <a:bodyPr/>
                    <a:lstStyle/>
                    <a:p>
                      <a:pPr algn="ctr"/>
                      <a:r>
                        <a:rPr lang="en-US" sz="1200" b="0" dirty="0" smtClean="0"/>
                        <a:t>Teaching</a:t>
                      </a:r>
                      <a:r>
                        <a:rPr lang="en-US" sz="1200" b="0" baseline="0" dirty="0" smtClean="0"/>
                        <a:t> Assistant</a:t>
                      </a:r>
                      <a:endParaRPr lang="en-US" sz="1200" b="0" dirty="0"/>
                    </a:p>
                  </a:txBody>
                  <a:tcPr marL="91447" marR="91447"/>
                </a:tc>
                <a:tc>
                  <a:txBody>
                    <a:bodyPr/>
                    <a:lstStyle/>
                    <a:p>
                      <a:pPr algn="ctr"/>
                      <a:r>
                        <a:rPr lang="en-US" sz="1200" b="0" u="none" dirty="0" smtClean="0">
                          <a:solidFill>
                            <a:srgbClr val="FFFFFF"/>
                          </a:solidFill>
                        </a:rPr>
                        <a:t>Overall GPA</a:t>
                      </a:r>
                      <a:endParaRPr lang="en-US" sz="1200" b="0" u="none" dirty="0">
                        <a:solidFill>
                          <a:srgbClr val="FFFFFF"/>
                        </a:solidFill>
                      </a:endParaRPr>
                    </a:p>
                  </a:txBody>
                  <a:tcPr marL="91447" marR="91447"/>
                </a:tc>
                <a:tc>
                  <a:txBody>
                    <a:bodyPr/>
                    <a:lstStyle/>
                    <a:p>
                      <a:pPr algn="ctr"/>
                      <a:r>
                        <a:rPr lang="en-US" sz="1200" b="0" dirty="0" smtClean="0"/>
                        <a:t>Gender</a:t>
                      </a:r>
                      <a:endParaRPr lang="en-US" sz="1200" b="0" dirty="0"/>
                    </a:p>
                  </a:txBody>
                  <a:tcPr marL="91447" marR="91447"/>
                </a:tc>
                <a:tc>
                  <a:txBody>
                    <a:bodyPr/>
                    <a:lstStyle/>
                    <a:p>
                      <a:pPr algn="ctr"/>
                      <a:r>
                        <a:rPr lang="en-US" sz="1200" b="0" u="none" dirty="0" err="1" smtClean="0">
                          <a:solidFill>
                            <a:srgbClr val="FFFFFF"/>
                          </a:solidFill>
                        </a:rPr>
                        <a:t>Prereq</a:t>
                      </a:r>
                      <a:r>
                        <a:rPr lang="en-US" sz="1200" b="0" dirty="0" smtClean="0"/>
                        <a:t>. Grade</a:t>
                      </a:r>
                      <a:endParaRPr lang="en-US" sz="1200" b="0" dirty="0"/>
                    </a:p>
                  </a:txBody>
                  <a:tcPr marL="91447" marR="91447"/>
                </a:tc>
              </a:tr>
              <a:tr h="370840">
                <a:tc>
                  <a:txBody>
                    <a:bodyPr/>
                    <a:lstStyle/>
                    <a:p>
                      <a:r>
                        <a:rPr lang="en-US" sz="1200" dirty="0" smtClean="0"/>
                        <a:t>Sue B.</a:t>
                      </a:r>
                      <a:endParaRPr lang="en-US" sz="1200" dirty="0"/>
                    </a:p>
                  </a:txBody>
                  <a:tcPr marL="91447" marR="91447"/>
                </a:tc>
                <a:tc>
                  <a:txBody>
                    <a:bodyPr/>
                    <a:lstStyle/>
                    <a:p>
                      <a:r>
                        <a:rPr lang="en-US" sz="1200" dirty="0" smtClean="0"/>
                        <a:t>B</a:t>
                      </a:r>
                      <a:endParaRPr lang="en-US" sz="1200" dirty="0"/>
                    </a:p>
                  </a:txBody>
                  <a:tcPr marL="91447" marR="91447"/>
                </a:tc>
                <a:tc>
                  <a:txBody>
                    <a:bodyPr/>
                    <a:lstStyle/>
                    <a:p>
                      <a:r>
                        <a:rPr lang="en-US" sz="1200" dirty="0" smtClean="0"/>
                        <a:t>Hall</a:t>
                      </a:r>
                      <a:endParaRPr lang="en-US" sz="1200" dirty="0"/>
                    </a:p>
                  </a:txBody>
                  <a:tcPr marL="91447" marR="91447"/>
                </a:tc>
                <a:tc>
                  <a:txBody>
                    <a:bodyPr/>
                    <a:lstStyle/>
                    <a:p>
                      <a:r>
                        <a:rPr lang="en-US" sz="1200" dirty="0" smtClean="0"/>
                        <a:t>Y</a:t>
                      </a:r>
                      <a:endParaRPr lang="en-US" sz="1200" dirty="0"/>
                    </a:p>
                  </a:txBody>
                  <a:tcPr marL="91447" marR="91447"/>
                </a:tc>
                <a:tc>
                  <a:txBody>
                    <a:bodyPr/>
                    <a:lstStyle/>
                    <a:p>
                      <a:r>
                        <a:rPr lang="en-US" sz="1200" u="none" dirty="0" smtClean="0">
                          <a:solidFill>
                            <a:srgbClr val="000000"/>
                          </a:solidFill>
                        </a:rPr>
                        <a:t>Turley</a:t>
                      </a:r>
                      <a:endParaRPr lang="en-US" sz="1200" u="none" dirty="0">
                        <a:solidFill>
                          <a:srgbClr val="000000"/>
                        </a:solidFill>
                      </a:endParaRPr>
                    </a:p>
                  </a:txBody>
                  <a:tcPr marL="91447" marR="91447"/>
                </a:tc>
                <a:tc>
                  <a:txBody>
                    <a:bodyPr/>
                    <a:lstStyle/>
                    <a:p>
                      <a:r>
                        <a:rPr lang="en-US" sz="1200" dirty="0" smtClean="0"/>
                        <a:t>3.5</a:t>
                      </a:r>
                      <a:endParaRPr lang="en-US" sz="1200" dirty="0"/>
                    </a:p>
                  </a:txBody>
                  <a:tcPr marL="91447" marR="91447"/>
                </a:tc>
                <a:tc>
                  <a:txBody>
                    <a:bodyPr/>
                    <a:lstStyle/>
                    <a:p>
                      <a:r>
                        <a:rPr lang="en-US" sz="1200" dirty="0" smtClean="0"/>
                        <a:t>F</a:t>
                      </a:r>
                      <a:endParaRPr lang="en-US" sz="1200" dirty="0"/>
                    </a:p>
                  </a:txBody>
                  <a:tcPr marL="91447" marR="91447"/>
                </a:tc>
                <a:tc>
                  <a:txBody>
                    <a:bodyPr/>
                    <a:lstStyle/>
                    <a:p>
                      <a:r>
                        <a:rPr lang="en-US" sz="1200" dirty="0" smtClean="0"/>
                        <a:t>A</a:t>
                      </a:r>
                      <a:endParaRPr lang="en-US" sz="1200" dirty="0"/>
                    </a:p>
                  </a:txBody>
                  <a:tcPr marL="91447" marR="91447"/>
                </a:tc>
              </a:tr>
              <a:tr h="370840">
                <a:tc>
                  <a:txBody>
                    <a:bodyPr/>
                    <a:lstStyle/>
                    <a:p>
                      <a:r>
                        <a:rPr lang="en-US" sz="1200" dirty="0" smtClean="0"/>
                        <a:t>Bryce</a:t>
                      </a:r>
                      <a:endParaRPr lang="en-US" sz="1200" dirty="0"/>
                    </a:p>
                  </a:txBody>
                  <a:tcPr marL="91447" marR="91447"/>
                </a:tc>
                <a:tc>
                  <a:txBody>
                    <a:bodyPr/>
                    <a:lstStyle/>
                    <a:p>
                      <a:r>
                        <a:rPr lang="en-US" sz="1200" dirty="0" smtClean="0"/>
                        <a:t>A</a:t>
                      </a:r>
                      <a:endParaRPr lang="en-US" sz="1200" dirty="0"/>
                    </a:p>
                  </a:txBody>
                  <a:tcPr marL="91447" marR="91447"/>
                </a:tc>
                <a:tc>
                  <a:txBody>
                    <a:bodyPr/>
                    <a:lstStyle/>
                    <a:p>
                      <a:r>
                        <a:rPr lang="en-US" sz="1200" dirty="0" smtClean="0"/>
                        <a:t>Smith</a:t>
                      </a:r>
                      <a:endParaRPr lang="en-US" sz="1200" dirty="0"/>
                    </a:p>
                  </a:txBody>
                  <a:tcPr marL="91447" marR="91447"/>
                </a:tc>
                <a:tc>
                  <a:txBody>
                    <a:bodyPr/>
                    <a:lstStyle/>
                    <a:p>
                      <a:r>
                        <a:rPr lang="en-US" sz="1200" dirty="0" smtClean="0"/>
                        <a:t>N</a:t>
                      </a:r>
                      <a:endParaRPr lang="en-US" sz="1200" dirty="0"/>
                    </a:p>
                  </a:txBody>
                  <a:tcPr marL="91447" marR="91447"/>
                </a:tc>
                <a:tc>
                  <a:txBody>
                    <a:bodyPr/>
                    <a:lstStyle/>
                    <a:p>
                      <a:r>
                        <a:rPr lang="en-US" sz="1200" dirty="0" smtClean="0"/>
                        <a:t>Ace</a:t>
                      </a:r>
                      <a:endParaRPr lang="en-US" sz="1200" dirty="0"/>
                    </a:p>
                  </a:txBody>
                  <a:tcPr marL="91447" marR="91447"/>
                </a:tc>
                <a:tc>
                  <a:txBody>
                    <a:bodyPr/>
                    <a:lstStyle/>
                    <a:p>
                      <a:r>
                        <a:rPr lang="en-US" sz="1200" dirty="0" smtClean="0"/>
                        <a:t>3.2</a:t>
                      </a:r>
                      <a:endParaRPr lang="en-US" sz="1200" dirty="0"/>
                    </a:p>
                  </a:txBody>
                  <a:tcPr marL="91447" marR="91447"/>
                </a:tc>
                <a:tc>
                  <a:txBody>
                    <a:bodyPr/>
                    <a:lstStyle/>
                    <a:p>
                      <a:r>
                        <a:rPr lang="en-US" sz="1200" dirty="0" smtClean="0"/>
                        <a:t>M</a:t>
                      </a:r>
                      <a:endParaRPr lang="en-US" sz="1200" dirty="0"/>
                    </a:p>
                  </a:txBody>
                  <a:tcPr marL="91447" marR="91447"/>
                </a:tc>
                <a:tc>
                  <a:txBody>
                    <a:bodyPr/>
                    <a:lstStyle/>
                    <a:p>
                      <a:r>
                        <a:rPr lang="en-US" sz="1200" dirty="0" smtClean="0"/>
                        <a:t>B</a:t>
                      </a:r>
                      <a:endParaRPr lang="en-US" sz="1200" dirty="0"/>
                    </a:p>
                  </a:txBody>
                  <a:tcPr marL="91447" marR="91447"/>
                </a:tc>
              </a:tr>
              <a:tr h="370840">
                <a:tc>
                  <a:txBody>
                    <a:bodyPr/>
                    <a:lstStyle/>
                    <a:p>
                      <a:r>
                        <a:rPr lang="en-US" sz="1200" dirty="0" smtClean="0"/>
                        <a:t>Jean</a:t>
                      </a:r>
                      <a:endParaRPr lang="en-US" sz="1200" dirty="0"/>
                    </a:p>
                  </a:txBody>
                  <a:tcPr marL="91447" marR="91447"/>
                </a:tc>
                <a:tc>
                  <a:txBody>
                    <a:bodyPr/>
                    <a:lstStyle/>
                    <a:p>
                      <a:r>
                        <a:rPr lang="en-US" sz="1200" dirty="0" smtClean="0"/>
                        <a:t>C</a:t>
                      </a:r>
                      <a:endParaRPr lang="en-US" sz="1200" dirty="0"/>
                    </a:p>
                  </a:txBody>
                  <a:tcPr marL="91447" marR="91447"/>
                </a:tc>
                <a:tc>
                  <a:txBody>
                    <a:bodyPr/>
                    <a:lstStyle/>
                    <a:p>
                      <a:r>
                        <a:rPr lang="en-US" sz="1200" dirty="0" smtClean="0"/>
                        <a:t>Hall</a:t>
                      </a:r>
                      <a:endParaRPr lang="en-US" sz="1200" dirty="0"/>
                    </a:p>
                  </a:txBody>
                  <a:tcPr marL="91447" marR="91447"/>
                </a:tc>
                <a:tc>
                  <a:txBody>
                    <a:bodyPr/>
                    <a:lstStyle/>
                    <a:p>
                      <a:r>
                        <a:rPr lang="en-US" sz="1200" dirty="0" smtClean="0"/>
                        <a:t>Y</a:t>
                      </a:r>
                      <a:endParaRPr lang="en-US" sz="1200" dirty="0"/>
                    </a:p>
                  </a:txBody>
                  <a:tcPr marL="91447" marR="91447"/>
                </a:tc>
                <a:tc>
                  <a:txBody>
                    <a:bodyPr/>
                    <a:lstStyle/>
                    <a:p>
                      <a:r>
                        <a:rPr lang="en-US" sz="1200" dirty="0" smtClean="0"/>
                        <a:t>Mary</a:t>
                      </a:r>
                      <a:endParaRPr lang="en-US" sz="1200" dirty="0"/>
                    </a:p>
                  </a:txBody>
                  <a:tcPr marL="91447" marR="91447"/>
                </a:tc>
                <a:tc>
                  <a:txBody>
                    <a:bodyPr/>
                    <a:lstStyle/>
                    <a:p>
                      <a:r>
                        <a:rPr lang="en-US" sz="1200" dirty="0" smtClean="0"/>
                        <a:t>3.0</a:t>
                      </a:r>
                      <a:endParaRPr lang="en-US" sz="1200" dirty="0"/>
                    </a:p>
                  </a:txBody>
                  <a:tcPr marL="91447" marR="91447"/>
                </a:tc>
                <a:tc>
                  <a:txBody>
                    <a:bodyPr/>
                    <a:lstStyle/>
                    <a:p>
                      <a:r>
                        <a:rPr lang="en-US" sz="1200" dirty="0" smtClean="0"/>
                        <a:t>M</a:t>
                      </a:r>
                      <a:endParaRPr lang="en-US" sz="1200" dirty="0"/>
                    </a:p>
                  </a:txBody>
                  <a:tcPr marL="91447" marR="91447"/>
                </a:tc>
                <a:tc>
                  <a:txBody>
                    <a:bodyPr/>
                    <a:lstStyle/>
                    <a:p>
                      <a:r>
                        <a:rPr lang="en-US" sz="1200" dirty="0" smtClean="0"/>
                        <a:t>C</a:t>
                      </a:r>
                      <a:endParaRPr lang="en-US" sz="1200" dirty="0"/>
                    </a:p>
                  </a:txBody>
                  <a:tcPr marL="91447" marR="91447"/>
                </a:tc>
              </a:tr>
              <a:tr h="370840">
                <a:tc>
                  <a:txBody>
                    <a:bodyPr/>
                    <a:lstStyle/>
                    <a:p>
                      <a:r>
                        <a:rPr lang="en-US" sz="1200" dirty="0" smtClean="0"/>
                        <a:t>Ann</a:t>
                      </a:r>
                      <a:endParaRPr lang="en-US" sz="1200" dirty="0"/>
                    </a:p>
                  </a:txBody>
                  <a:tcPr marL="91447" marR="91447"/>
                </a:tc>
                <a:tc>
                  <a:txBody>
                    <a:bodyPr/>
                    <a:lstStyle/>
                    <a:p>
                      <a:r>
                        <a:rPr lang="en-US" sz="1200" dirty="0" smtClean="0"/>
                        <a:t>B</a:t>
                      </a:r>
                      <a:endParaRPr lang="en-US" sz="1200" dirty="0"/>
                    </a:p>
                  </a:txBody>
                  <a:tcPr marL="91447" marR="91447"/>
                </a:tc>
                <a:tc>
                  <a:txBody>
                    <a:bodyPr/>
                    <a:lstStyle/>
                    <a:p>
                      <a:r>
                        <a:rPr lang="en-US" sz="1200" dirty="0" smtClean="0"/>
                        <a:t>Turner</a:t>
                      </a:r>
                      <a:endParaRPr lang="en-US" sz="1200" dirty="0"/>
                    </a:p>
                  </a:txBody>
                  <a:tcPr marL="91447" marR="91447"/>
                </a:tc>
                <a:tc>
                  <a:txBody>
                    <a:bodyPr/>
                    <a:lstStyle/>
                    <a:p>
                      <a:r>
                        <a:rPr lang="en-US" sz="1200" dirty="0" smtClean="0"/>
                        <a:t>Y</a:t>
                      </a:r>
                      <a:endParaRPr lang="en-US" sz="1200" dirty="0"/>
                    </a:p>
                  </a:txBody>
                  <a:tcPr marL="91447" marR="91447"/>
                </a:tc>
                <a:tc>
                  <a:txBody>
                    <a:bodyPr/>
                    <a:lstStyle/>
                    <a:p>
                      <a:r>
                        <a:rPr lang="en-US" sz="1200" dirty="0" smtClean="0"/>
                        <a:t>Mary</a:t>
                      </a:r>
                      <a:endParaRPr lang="en-US" sz="1200" dirty="0"/>
                    </a:p>
                  </a:txBody>
                  <a:tcPr marL="91447" marR="91447"/>
                </a:tc>
                <a:tc>
                  <a:txBody>
                    <a:bodyPr/>
                    <a:lstStyle/>
                    <a:p>
                      <a:r>
                        <a:rPr lang="en-US" sz="1200" dirty="0" smtClean="0"/>
                        <a:t>3.8</a:t>
                      </a:r>
                      <a:endParaRPr lang="en-US" sz="1200" dirty="0"/>
                    </a:p>
                  </a:txBody>
                  <a:tcPr marL="91447" marR="91447"/>
                </a:tc>
                <a:tc>
                  <a:txBody>
                    <a:bodyPr/>
                    <a:lstStyle/>
                    <a:p>
                      <a:r>
                        <a:rPr lang="en-US" sz="1200" dirty="0" smtClean="0"/>
                        <a:t>F</a:t>
                      </a:r>
                      <a:endParaRPr lang="en-US" sz="1200" dirty="0"/>
                    </a:p>
                  </a:txBody>
                  <a:tcPr marL="91447" marR="91447"/>
                </a:tc>
                <a:tc>
                  <a:txBody>
                    <a:bodyPr/>
                    <a:lstStyle/>
                    <a:p>
                      <a:r>
                        <a:rPr lang="en-US" sz="1200" dirty="0" smtClean="0"/>
                        <a:t>B</a:t>
                      </a:r>
                      <a:endParaRPr lang="en-US" sz="1200" dirty="0"/>
                    </a:p>
                  </a:txBody>
                  <a:tcPr marL="91447" marR="91447"/>
                </a:tc>
              </a:tr>
              <a:tr h="370840">
                <a:tc>
                  <a:txBody>
                    <a:bodyPr/>
                    <a:lstStyle/>
                    <a:p>
                      <a:r>
                        <a:rPr lang="en-US" sz="1200" dirty="0" smtClean="0"/>
                        <a:t>Bob</a:t>
                      </a:r>
                      <a:endParaRPr lang="en-US" sz="1200" dirty="0"/>
                    </a:p>
                  </a:txBody>
                  <a:tcPr marL="91447" marR="91447"/>
                </a:tc>
                <a:tc>
                  <a:txBody>
                    <a:bodyPr/>
                    <a:lstStyle/>
                    <a:p>
                      <a:r>
                        <a:rPr lang="en-US" sz="1200" dirty="0" smtClean="0"/>
                        <a:t>A</a:t>
                      </a:r>
                      <a:endParaRPr lang="en-US" sz="1200" dirty="0"/>
                    </a:p>
                  </a:txBody>
                  <a:tcPr marL="91447" marR="91447"/>
                </a:tc>
                <a:tc>
                  <a:txBody>
                    <a:bodyPr/>
                    <a:lstStyle/>
                    <a:p>
                      <a:r>
                        <a:rPr lang="en-US" sz="1200" dirty="0" smtClean="0"/>
                        <a:t>Hall</a:t>
                      </a:r>
                      <a:endParaRPr lang="en-US" sz="1200" dirty="0"/>
                    </a:p>
                  </a:txBody>
                  <a:tcPr marL="91447" marR="91447"/>
                </a:tc>
                <a:tc>
                  <a:txBody>
                    <a:bodyPr/>
                    <a:lstStyle/>
                    <a:p>
                      <a:r>
                        <a:rPr lang="en-US" sz="1200" dirty="0" smtClean="0"/>
                        <a:t>N</a:t>
                      </a:r>
                      <a:endParaRPr lang="en-US" sz="1200" dirty="0"/>
                    </a:p>
                  </a:txBody>
                  <a:tcPr marL="91447" marR="91447"/>
                </a:tc>
                <a:tc>
                  <a:txBody>
                    <a:bodyPr/>
                    <a:lstStyle/>
                    <a:p>
                      <a:r>
                        <a:rPr lang="en-US" sz="1200" u="none" dirty="0" smtClean="0">
                          <a:solidFill>
                            <a:srgbClr val="000000"/>
                          </a:solidFill>
                        </a:rPr>
                        <a:t>Turley</a:t>
                      </a:r>
                      <a:endParaRPr lang="en-US" sz="1200" u="none" dirty="0">
                        <a:solidFill>
                          <a:srgbClr val="000000"/>
                        </a:solidFill>
                      </a:endParaRPr>
                    </a:p>
                  </a:txBody>
                  <a:tcPr marL="91447" marR="91447"/>
                </a:tc>
                <a:tc>
                  <a:txBody>
                    <a:bodyPr/>
                    <a:lstStyle/>
                    <a:p>
                      <a:r>
                        <a:rPr lang="en-US" sz="1200" dirty="0" smtClean="0"/>
                        <a:t>3.3</a:t>
                      </a:r>
                      <a:endParaRPr lang="en-US" sz="1200" dirty="0"/>
                    </a:p>
                  </a:txBody>
                  <a:tcPr marL="91447" marR="91447"/>
                </a:tc>
                <a:tc>
                  <a:txBody>
                    <a:bodyPr/>
                    <a:lstStyle/>
                    <a:p>
                      <a:r>
                        <a:rPr lang="en-US" sz="1200" dirty="0" smtClean="0"/>
                        <a:t>M</a:t>
                      </a:r>
                      <a:endParaRPr lang="en-US" sz="1200" dirty="0"/>
                    </a:p>
                  </a:txBody>
                  <a:tcPr marL="91447" marR="91447"/>
                </a:tc>
                <a:tc>
                  <a:txBody>
                    <a:bodyPr/>
                    <a:lstStyle/>
                    <a:p>
                      <a:r>
                        <a:rPr lang="en-US" sz="1200" dirty="0" smtClean="0"/>
                        <a:t>A</a:t>
                      </a:r>
                      <a:endParaRPr lang="en-US" sz="1200" dirty="0"/>
                    </a:p>
                  </a:txBody>
                  <a:tcPr marL="91447" marR="91447"/>
                </a:tc>
              </a:tr>
            </a:tbl>
          </a:graphicData>
        </a:graphic>
      </p:graphicFrame>
      <p:sp>
        <p:nvSpPr>
          <p:cNvPr id="86090" name="Right Brace 10"/>
          <p:cNvSpPr>
            <a:spLocks/>
          </p:cNvSpPr>
          <p:nvPr/>
        </p:nvSpPr>
        <p:spPr bwMode="auto">
          <a:xfrm rot="-5400000">
            <a:off x="3747294" y="1629569"/>
            <a:ext cx="277812" cy="2482850"/>
          </a:xfrm>
          <a:prstGeom prst="rightBrace">
            <a:avLst>
              <a:gd name="adj1" fmla="val 8317"/>
              <a:gd name="adj2" fmla="val 50000"/>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latin typeface="Times New Roman" charset="0"/>
            </a:endParaRPr>
          </a:p>
        </p:txBody>
      </p:sp>
      <p:sp>
        <p:nvSpPr>
          <p:cNvPr id="86091" name="Right Brace 11"/>
          <p:cNvSpPr>
            <a:spLocks/>
          </p:cNvSpPr>
          <p:nvPr/>
        </p:nvSpPr>
        <p:spPr bwMode="auto">
          <a:xfrm rot="-5400000">
            <a:off x="6236494" y="1724819"/>
            <a:ext cx="274637" cy="2295525"/>
          </a:xfrm>
          <a:prstGeom prst="rightBrace">
            <a:avLst>
              <a:gd name="adj1" fmla="val 8320"/>
              <a:gd name="adj2" fmla="val 49611"/>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latin typeface="Times New Roman" charset="0"/>
            </a:endParaRPr>
          </a:p>
        </p:txBody>
      </p:sp>
    </p:spTree>
    <p:extLst>
      <p:ext uri="{BB962C8B-B14F-4D97-AF65-F5344CB8AC3E}">
        <p14:creationId xmlns:p14="http://schemas.microsoft.com/office/powerpoint/2010/main" val="2249475243"/>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167951" y="-130629"/>
            <a:ext cx="9477897" cy="7147249"/>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9" name="Title 8"/>
          <p:cNvSpPr>
            <a:spLocks noGrp="1"/>
          </p:cNvSpPr>
          <p:nvPr>
            <p:ph type="title"/>
          </p:nvPr>
        </p:nvSpPr>
        <p:spPr>
          <a:xfrm>
            <a:off x="219270" y="233268"/>
            <a:ext cx="7848600" cy="685800"/>
          </a:xfrm>
        </p:spPr>
        <p:txBody>
          <a:bodyPr>
            <a:normAutofit fontScale="90000"/>
          </a:bodyPr>
          <a:lstStyle/>
          <a:p>
            <a:r>
              <a:rPr lang="en-US" dirty="0" smtClean="0">
                <a:solidFill>
                  <a:schemeClr val="bg1"/>
                </a:solidFill>
              </a:rPr>
              <a:t>CRISP-DM</a:t>
            </a:r>
            <a:endParaRPr lang="en-US" dirty="0">
              <a:solidFill>
                <a:schemeClr val="bg1"/>
              </a:solidFill>
            </a:endParaRPr>
          </a:p>
        </p:txBody>
      </p:sp>
      <p:grpSp>
        <p:nvGrpSpPr>
          <p:cNvPr id="47" name="Group 46"/>
          <p:cNvGrpSpPr/>
          <p:nvPr/>
        </p:nvGrpSpPr>
        <p:grpSpPr>
          <a:xfrm rot="21431622">
            <a:off x="1548419" y="1094386"/>
            <a:ext cx="5276488" cy="5406580"/>
            <a:chOff x="2058988" y="1254760"/>
            <a:chExt cx="4930140" cy="4913376"/>
          </a:xfrm>
        </p:grpSpPr>
        <p:sp>
          <p:nvSpPr>
            <p:cNvPr id="68" name="Oval 67"/>
            <p:cNvSpPr>
              <a:spLocks noChangeAspect="1"/>
            </p:cNvSpPr>
            <p:nvPr/>
          </p:nvSpPr>
          <p:spPr bwMode="auto">
            <a:xfrm>
              <a:off x="4482148" y="1254760"/>
              <a:ext cx="45720" cy="13716"/>
            </a:xfrm>
            <a:prstGeom prst="ellipse">
              <a:avLst/>
            </a:prstGeom>
            <a:noFill/>
            <a:ln w="3175" cap="flat" cmpd="sng" algn="ctr">
              <a:no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0" spcFirstLastPara="0" vertOverflow="overflow" horzOverflow="overflow" vert="horz" wrap="square" lIns="88900" tIns="88900" rIns="88900" bIns="88900" numCol="1" spcCol="0" rtlCol="0" fromWordArt="0" anchor="t" anchorCtr="0" forceAA="0" compatLnSpc="1">
              <a:prstTxWarp prst="textNoShape">
                <a:avLst/>
              </a:prstTxWarp>
              <a:noAutofit/>
            </a:bodyPr>
            <a:lstStyle/>
            <a:p>
              <a:pPr algn="ctr"/>
              <a:endParaRPr lang="en-US"/>
            </a:p>
          </p:txBody>
        </p:sp>
        <p:sp>
          <p:nvSpPr>
            <p:cNvPr id="69" name="Oval 68"/>
            <p:cNvSpPr>
              <a:spLocks noChangeAspect="1"/>
            </p:cNvSpPr>
            <p:nvPr/>
          </p:nvSpPr>
          <p:spPr bwMode="auto">
            <a:xfrm>
              <a:off x="6943408" y="3694906"/>
              <a:ext cx="45720" cy="13716"/>
            </a:xfrm>
            <a:prstGeom prst="ellipse">
              <a:avLst/>
            </a:prstGeom>
            <a:noFill/>
            <a:ln w="3175" cap="flat" cmpd="sng" algn="ctr">
              <a:no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0" spcFirstLastPara="0" vertOverflow="overflow" horzOverflow="overflow" vert="horz" wrap="square" lIns="88900" tIns="88900" rIns="88900" bIns="88900" numCol="1" spcCol="0" rtlCol="0" fromWordArt="0" anchor="t" anchorCtr="0" forceAA="0" compatLnSpc="1">
              <a:prstTxWarp prst="textNoShape">
                <a:avLst/>
              </a:prstTxWarp>
              <a:noAutofit/>
            </a:bodyPr>
            <a:lstStyle/>
            <a:p>
              <a:pPr algn="ctr"/>
              <a:endParaRPr lang="en-US"/>
            </a:p>
          </p:txBody>
        </p:sp>
        <p:sp>
          <p:nvSpPr>
            <p:cNvPr id="70" name="Oval 69"/>
            <p:cNvSpPr>
              <a:spLocks noChangeAspect="1"/>
            </p:cNvSpPr>
            <p:nvPr/>
          </p:nvSpPr>
          <p:spPr bwMode="auto">
            <a:xfrm>
              <a:off x="2058988" y="3694906"/>
              <a:ext cx="45720" cy="13716"/>
            </a:xfrm>
            <a:prstGeom prst="ellipse">
              <a:avLst/>
            </a:prstGeom>
            <a:noFill/>
            <a:ln w="3175" cap="flat" cmpd="sng" algn="ctr">
              <a:no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0" spcFirstLastPara="0" vertOverflow="overflow" horzOverflow="overflow" vert="horz" wrap="square" lIns="88900" tIns="88900" rIns="88900" bIns="88900" numCol="1" spcCol="0" rtlCol="0" fromWordArt="0" anchor="t" anchorCtr="0" forceAA="0" compatLnSpc="1">
              <a:prstTxWarp prst="textNoShape">
                <a:avLst/>
              </a:prstTxWarp>
              <a:noAutofit/>
            </a:bodyPr>
            <a:lstStyle/>
            <a:p>
              <a:pPr algn="ctr"/>
              <a:endParaRPr lang="en-US"/>
            </a:p>
          </p:txBody>
        </p:sp>
        <p:sp>
          <p:nvSpPr>
            <p:cNvPr id="71" name="Oval 70"/>
            <p:cNvSpPr>
              <a:spLocks noChangeAspect="1"/>
            </p:cNvSpPr>
            <p:nvPr/>
          </p:nvSpPr>
          <p:spPr bwMode="auto">
            <a:xfrm>
              <a:off x="4565968" y="6154420"/>
              <a:ext cx="45720" cy="13716"/>
            </a:xfrm>
            <a:prstGeom prst="ellipse">
              <a:avLst/>
            </a:prstGeom>
            <a:noFill/>
            <a:ln w="3175" cap="flat" cmpd="sng" algn="ctr">
              <a:no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0" spcFirstLastPara="0" vertOverflow="overflow" horzOverflow="overflow" vert="horz" wrap="square" lIns="88900" tIns="88900" rIns="88900" bIns="88900" numCol="1" spcCol="0" rtlCol="0" fromWordArt="0" anchor="t" anchorCtr="0" forceAA="0" compatLnSpc="1">
              <a:prstTxWarp prst="textNoShape">
                <a:avLst/>
              </a:prstTxWarp>
              <a:noAutofit/>
            </a:bodyPr>
            <a:lstStyle/>
            <a:p>
              <a:pPr algn="ctr"/>
              <a:endParaRPr lang="en-US"/>
            </a:p>
          </p:txBody>
        </p:sp>
      </p:grpSp>
      <p:pic>
        <p:nvPicPr>
          <p:cNvPr id="2050" name="Picture 2" descr="http://upload.wikimedia.org/wikipedia/commons/thumb/b/b9/CRISP-DM_Process_Diagram.png/800px-CRISP-DM_Process_Diagram.pn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338745" y="1031034"/>
            <a:ext cx="5564813" cy="5578726"/>
          </a:xfrm>
          <a:prstGeom prst="rect">
            <a:avLst/>
          </a:prstGeom>
          <a:noFill/>
          <a:extLst>
            <a:ext uri="{909E8E84-426E-40dd-AFC4-6F175D3DCCD1}">
              <a14:hiddenFill xmlns:a14="http://schemas.microsoft.com/office/drawing/2010/main">
                <a:solidFill>
                  <a:srgbClr val="FFFFFF"/>
                </a:solidFill>
              </a14:hiddenFill>
            </a:ext>
          </a:extLst>
        </p:spPr>
      </p:pic>
      <p:sp>
        <p:nvSpPr>
          <p:cNvPr id="63" name="TextBox 62"/>
          <p:cNvSpPr txBox="1"/>
          <p:nvPr/>
        </p:nvSpPr>
        <p:spPr>
          <a:xfrm>
            <a:off x="556245" y="988946"/>
            <a:ext cx="1337449" cy="523220"/>
          </a:xfrm>
          <a:prstGeom prst="rect">
            <a:avLst/>
          </a:prstGeom>
          <a:noFill/>
          <a:ln>
            <a:noFill/>
          </a:ln>
        </p:spPr>
        <p:txBody>
          <a:bodyPr wrap="square" rtlCol="0">
            <a:spAutoFit/>
          </a:bodyPr>
          <a:lstStyle/>
          <a:p>
            <a:pPr algn="ctr"/>
            <a:r>
              <a:rPr lang="en-US" sz="1400" b="1" dirty="0">
                <a:solidFill>
                  <a:schemeClr val="bg1"/>
                </a:solidFill>
              </a:rPr>
              <a:t>Goal Definition</a:t>
            </a:r>
          </a:p>
        </p:txBody>
      </p:sp>
      <p:sp>
        <p:nvSpPr>
          <p:cNvPr id="64" name="TextBox 63"/>
          <p:cNvSpPr txBox="1"/>
          <p:nvPr/>
        </p:nvSpPr>
        <p:spPr>
          <a:xfrm>
            <a:off x="0" y="4514417"/>
            <a:ext cx="1279807" cy="523220"/>
          </a:xfrm>
          <a:prstGeom prst="rect">
            <a:avLst/>
          </a:prstGeom>
          <a:noFill/>
          <a:ln>
            <a:noFill/>
          </a:ln>
        </p:spPr>
        <p:txBody>
          <a:bodyPr wrap="square" rtlCol="0">
            <a:spAutoFit/>
          </a:bodyPr>
          <a:lstStyle/>
          <a:p>
            <a:pPr algn="ctr"/>
            <a:r>
              <a:rPr lang="en-US" sz="1400" b="1" dirty="0">
                <a:solidFill>
                  <a:schemeClr val="bg1"/>
                </a:solidFill>
              </a:rPr>
              <a:t>Knowledge Application</a:t>
            </a:r>
          </a:p>
        </p:txBody>
      </p:sp>
      <p:cxnSp>
        <p:nvCxnSpPr>
          <p:cNvPr id="65" name="Curved Connector 64"/>
          <p:cNvCxnSpPr/>
          <p:nvPr/>
        </p:nvCxnSpPr>
        <p:spPr bwMode="auto">
          <a:xfrm rot="16200000" flipH="1">
            <a:off x="1604654" y="1265661"/>
            <a:ext cx="649915" cy="994936"/>
          </a:xfrm>
          <a:prstGeom prst="curvedConnector2">
            <a:avLst/>
          </a:prstGeom>
          <a:solidFill>
            <a:schemeClr val="accent1"/>
          </a:solidFill>
          <a:ln w="19050" cap="flat" cmpd="sng" algn="ctr">
            <a:solidFill>
              <a:schemeClr val="bg1">
                <a:lumMod val="50000"/>
                <a:lumOff val="50000"/>
              </a:schemeClr>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6" name="Curved Connector 65"/>
          <p:cNvCxnSpPr/>
          <p:nvPr/>
        </p:nvCxnSpPr>
        <p:spPr bwMode="auto">
          <a:xfrm rot="5400000">
            <a:off x="1266160" y="3949645"/>
            <a:ext cx="759810" cy="919132"/>
          </a:xfrm>
          <a:prstGeom prst="curvedConnector2">
            <a:avLst/>
          </a:prstGeom>
          <a:solidFill>
            <a:schemeClr val="accent1"/>
          </a:solidFill>
          <a:ln w="19050" cap="flat" cmpd="sng" algn="ctr">
            <a:solidFill>
              <a:schemeClr val="bg1">
                <a:lumMod val="50000"/>
                <a:lumOff val="50000"/>
              </a:schemeClr>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 name="Rectangle 1"/>
          <p:cNvSpPr/>
          <p:nvPr/>
        </p:nvSpPr>
        <p:spPr>
          <a:xfrm>
            <a:off x="3330354" y="1552404"/>
            <a:ext cx="1549783" cy="369332"/>
          </a:xfrm>
          <a:prstGeom prst="rect">
            <a:avLst/>
          </a:prstGeom>
        </p:spPr>
        <p:txBody>
          <a:bodyPr wrap="none">
            <a:spAutoFit/>
          </a:bodyPr>
          <a:lstStyle/>
          <a:p>
            <a:r>
              <a:rPr lang="en-US" sz="1800" i="1" dirty="0">
                <a:solidFill>
                  <a:schemeClr val="bg2"/>
                </a:solidFill>
              </a:rPr>
              <a:t>Test and learn </a:t>
            </a:r>
          </a:p>
        </p:txBody>
      </p:sp>
      <p:sp>
        <p:nvSpPr>
          <p:cNvPr id="3" name="Rectangle 2"/>
          <p:cNvSpPr/>
          <p:nvPr/>
        </p:nvSpPr>
        <p:spPr>
          <a:xfrm>
            <a:off x="155815" y="2542020"/>
            <a:ext cx="1533805" cy="369332"/>
          </a:xfrm>
          <a:prstGeom prst="rect">
            <a:avLst/>
          </a:prstGeom>
        </p:spPr>
        <p:txBody>
          <a:bodyPr wrap="none">
            <a:spAutoFit/>
          </a:bodyPr>
          <a:lstStyle/>
          <a:p>
            <a:r>
              <a:rPr lang="en-US" sz="1800" i="1" dirty="0" smtClean="0">
                <a:solidFill>
                  <a:schemeClr val="bg2"/>
                </a:solidFill>
              </a:rPr>
              <a:t>operationalize</a:t>
            </a:r>
            <a:endParaRPr lang="en-US" sz="1800" i="1" dirty="0">
              <a:solidFill>
                <a:schemeClr val="bg2"/>
              </a:solidFill>
            </a:endParaRPr>
          </a:p>
        </p:txBody>
      </p:sp>
      <p:sp>
        <p:nvSpPr>
          <p:cNvPr id="8" name="TextBox 7"/>
          <p:cNvSpPr txBox="1"/>
          <p:nvPr/>
        </p:nvSpPr>
        <p:spPr>
          <a:xfrm>
            <a:off x="6949880" y="1982071"/>
            <a:ext cx="2360066" cy="2862322"/>
          </a:xfrm>
          <a:prstGeom prst="rect">
            <a:avLst/>
          </a:prstGeom>
          <a:noFill/>
        </p:spPr>
        <p:txBody>
          <a:bodyPr wrap="square" rtlCol="0">
            <a:spAutoFit/>
          </a:bodyPr>
          <a:lstStyle/>
          <a:p>
            <a:r>
              <a:rPr lang="en-US" sz="3000" b="1" i="1" dirty="0" smtClean="0">
                <a:solidFill>
                  <a:schemeClr val="bg1"/>
                </a:solidFill>
              </a:rPr>
              <a:t>C</a:t>
            </a:r>
            <a:r>
              <a:rPr lang="en-US" sz="3000" dirty="0" smtClean="0">
                <a:solidFill>
                  <a:schemeClr val="bg1"/>
                </a:solidFill>
              </a:rPr>
              <a:t> ross</a:t>
            </a:r>
          </a:p>
          <a:p>
            <a:r>
              <a:rPr lang="en-US" sz="3000" b="1" i="1" dirty="0" smtClean="0">
                <a:solidFill>
                  <a:schemeClr val="bg1"/>
                </a:solidFill>
              </a:rPr>
              <a:t>I</a:t>
            </a:r>
            <a:r>
              <a:rPr lang="en-US" sz="3000" dirty="0" smtClean="0">
                <a:solidFill>
                  <a:schemeClr val="bg1"/>
                </a:solidFill>
              </a:rPr>
              <a:t> </a:t>
            </a:r>
            <a:r>
              <a:rPr lang="en-US" sz="3000" dirty="0" err="1" smtClean="0">
                <a:solidFill>
                  <a:schemeClr val="bg1"/>
                </a:solidFill>
              </a:rPr>
              <a:t>ndustry</a:t>
            </a:r>
            <a:r>
              <a:rPr lang="en-US" sz="3000" dirty="0" smtClean="0">
                <a:solidFill>
                  <a:schemeClr val="bg1"/>
                </a:solidFill>
              </a:rPr>
              <a:t/>
            </a:r>
            <a:br>
              <a:rPr lang="en-US" sz="3000" dirty="0" smtClean="0">
                <a:solidFill>
                  <a:schemeClr val="bg1"/>
                </a:solidFill>
              </a:rPr>
            </a:br>
            <a:r>
              <a:rPr lang="en-US" sz="3000" b="1" i="1" dirty="0" smtClean="0">
                <a:solidFill>
                  <a:schemeClr val="bg1"/>
                </a:solidFill>
              </a:rPr>
              <a:t>S</a:t>
            </a:r>
            <a:r>
              <a:rPr lang="en-US" sz="3000" dirty="0" smtClean="0">
                <a:solidFill>
                  <a:schemeClr val="bg1"/>
                </a:solidFill>
              </a:rPr>
              <a:t> </a:t>
            </a:r>
            <a:r>
              <a:rPr lang="en-US" sz="3000" dirty="0" err="1" smtClean="0">
                <a:solidFill>
                  <a:schemeClr val="bg1"/>
                </a:solidFill>
              </a:rPr>
              <a:t>tandard</a:t>
            </a:r>
            <a:endParaRPr lang="en-US" sz="3000" dirty="0" smtClean="0">
              <a:solidFill>
                <a:schemeClr val="bg1"/>
              </a:solidFill>
            </a:endParaRPr>
          </a:p>
          <a:p>
            <a:r>
              <a:rPr lang="en-US" sz="3000" b="1" i="1" dirty="0" smtClean="0">
                <a:solidFill>
                  <a:schemeClr val="bg1"/>
                </a:solidFill>
              </a:rPr>
              <a:t>P</a:t>
            </a:r>
            <a:r>
              <a:rPr lang="en-US" sz="3000" dirty="0" smtClean="0">
                <a:solidFill>
                  <a:schemeClr val="bg1"/>
                </a:solidFill>
              </a:rPr>
              <a:t> </a:t>
            </a:r>
            <a:r>
              <a:rPr lang="en-US" sz="3000" dirty="0" err="1" smtClean="0">
                <a:solidFill>
                  <a:schemeClr val="bg1"/>
                </a:solidFill>
              </a:rPr>
              <a:t>rocess</a:t>
            </a:r>
            <a:r>
              <a:rPr lang="en-US" sz="3000" dirty="0" smtClean="0">
                <a:solidFill>
                  <a:schemeClr val="bg1"/>
                </a:solidFill>
              </a:rPr>
              <a:t> for</a:t>
            </a:r>
          </a:p>
          <a:p>
            <a:r>
              <a:rPr lang="en-US" sz="3000" b="1" i="1" dirty="0" smtClean="0">
                <a:solidFill>
                  <a:schemeClr val="bg1"/>
                </a:solidFill>
              </a:rPr>
              <a:t>D</a:t>
            </a:r>
            <a:r>
              <a:rPr lang="en-US" sz="3000" dirty="0" smtClean="0">
                <a:solidFill>
                  <a:schemeClr val="bg1"/>
                </a:solidFill>
              </a:rPr>
              <a:t> </a:t>
            </a:r>
            <a:r>
              <a:rPr lang="en-US" sz="3000" dirty="0" err="1" smtClean="0">
                <a:solidFill>
                  <a:schemeClr val="bg1"/>
                </a:solidFill>
              </a:rPr>
              <a:t>ata</a:t>
            </a:r>
            <a:endParaRPr lang="en-US" sz="3000" dirty="0" smtClean="0">
              <a:solidFill>
                <a:schemeClr val="bg1"/>
              </a:solidFill>
            </a:endParaRPr>
          </a:p>
          <a:p>
            <a:r>
              <a:rPr lang="en-US" sz="3000" b="1" i="1" dirty="0" smtClean="0">
                <a:solidFill>
                  <a:schemeClr val="bg1"/>
                </a:solidFill>
              </a:rPr>
              <a:t>M</a:t>
            </a:r>
            <a:r>
              <a:rPr lang="en-US" sz="3000" dirty="0" smtClean="0">
                <a:solidFill>
                  <a:schemeClr val="bg1"/>
                </a:solidFill>
              </a:rPr>
              <a:t> </a:t>
            </a:r>
            <a:r>
              <a:rPr lang="en-US" sz="3000" dirty="0" err="1" smtClean="0">
                <a:solidFill>
                  <a:schemeClr val="bg1"/>
                </a:solidFill>
              </a:rPr>
              <a:t>ining</a:t>
            </a:r>
            <a:endParaRPr lang="en-US" sz="3000" dirty="0">
              <a:solidFill>
                <a:schemeClr val="bg1"/>
              </a:solidFill>
            </a:endParaRPr>
          </a:p>
        </p:txBody>
      </p:sp>
    </p:spTree>
    <p:extLst>
      <p:ext uri="{BB962C8B-B14F-4D97-AF65-F5344CB8AC3E}">
        <p14:creationId xmlns:p14="http://schemas.microsoft.com/office/powerpoint/2010/main" val="376190729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wipe(left)">
                                      <p:cBhvr>
                                        <p:cTn id="7" dur="500"/>
                                        <p:tgtEl>
                                          <p:spTgt spid="8">
                                            <p:txEl>
                                              <p:pRg st="0" end="0"/>
                                            </p:txEl>
                                          </p:spTgt>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animEffect transition="in" filter="wipe(left)">
                                      <p:cBhvr>
                                        <p:cTn id="11" dur="500"/>
                                        <p:tgtEl>
                                          <p:spTgt spid="8">
                                            <p:txEl>
                                              <p:pRg st="1" end="1"/>
                                            </p:txEl>
                                          </p:spTgt>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animEffect transition="in" filter="wipe(left)">
                                      <p:cBhvr>
                                        <p:cTn id="15" dur="500"/>
                                        <p:tgtEl>
                                          <p:spTgt spid="8">
                                            <p:txEl>
                                              <p:pRg st="2" end="2"/>
                                            </p:txEl>
                                          </p:spTgt>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animEffect transition="in" filter="wipe(left)">
                                      <p:cBhvr>
                                        <p:cTn id="19" dur="500"/>
                                        <p:tgtEl>
                                          <p:spTgt spid="8">
                                            <p:txEl>
                                              <p:pRg st="3" end="3"/>
                                            </p:txEl>
                                          </p:spTgt>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8">
                                            <p:txEl>
                                              <p:pRg st="4" end="4"/>
                                            </p:txEl>
                                          </p:spTgt>
                                        </p:tgtEl>
                                        <p:attrNameLst>
                                          <p:attrName>style.visibility</p:attrName>
                                        </p:attrNameLst>
                                      </p:cBhvr>
                                      <p:to>
                                        <p:strVal val="visible"/>
                                      </p:to>
                                    </p:set>
                                    <p:animEffect transition="in" filter="wipe(left)">
                                      <p:cBhvr>
                                        <p:cTn id="23" dur="500"/>
                                        <p:tgtEl>
                                          <p:spTgt spid="8">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Title 1"/>
          <p:cNvSpPr>
            <a:spLocks noGrp="1"/>
          </p:cNvSpPr>
          <p:nvPr>
            <p:ph type="title"/>
          </p:nvPr>
        </p:nvSpPr>
        <p:spPr/>
        <p:txBody>
          <a:bodyPr/>
          <a:lstStyle/>
          <a:p>
            <a:pPr eaLnBrk="1" hangingPunct="1"/>
            <a:r>
              <a:rPr lang="en-US" sz="4000">
                <a:latin typeface="Arial Narrow" charset="0"/>
              </a:rPr>
              <a:t>From Data to Implementation</a:t>
            </a:r>
          </a:p>
        </p:txBody>
      </p:sp>
      <p:sp>
        <p:nvSpPr>
          <p:cNvPr id="83970" name="TextBox 4"/>
          <p:cNvSpPr txBox="1">
            <a:spLocks noChangeArrowheads="1"/>
          </p:cNvSpPr>
          <p:nvPr/>
        </p:nvSpPr>
        <p:spPr bwMode="auto">
          <a:xfrm>
            <a:off x="457200" y="1175086"/>
            <a:ext cx="14065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5300">
                <a:solidFill>
                  <a:schemeClr val="tx1"/>
                </a:solidFill>
                <a:latin typeface="Arial" charset="0"/>
                <a:ea typeface="ＭＳ Ｐゴシック" charset="0"/>
                <a:cs typeface="ＭＳ Ｐゴシック" charset="0"/>
              </a:defRPr>
            </a:lvl1pPr>
            <a:lvl2pPr marL="742950" indent="-285750" eaLnBrk="0" hangingPunct="0">
              <a:defRPr sz="5300">
                <a:solidFill>
                  <a:schemeClr val="tx1"/>
                </a:solidFill>
                <a:latin typeface="Arial" charset="0"/>
                <a:ea typeface="ＭＳ Ｐゴシック" charset="0"/>
              </a:defRPr>
            </a:lvl2pPr>
            <a:lvl3pPr marL="1143000" indent="-228600" eaLnBrk="0" hangingPunct="0">
              <a:defRPr sz="5300">
                <a:solidFill>
                  <a:schemeClr val="tx1"/>
                </a:solidFill>
                <a:latin typeface="Arial" charset="0"/>
                <a:ea typeface="ＭＳ Ｐゴシック" charset="0"/>
              </a:defRPr>
            </a:lvl3pPr>
            <a:lvl4pPr marL="1600200" indent="-228600" eaLnBrk="0" hangingPunct="0">
              <a:defRPr sz="5300">
                <a:solidFill>
                  <a:schemeClr val="tx1"/>
                </a:solidFill>
                <a:latin typeface="Arial" charset="0"/>
                <a:ea typeface="ＭＳ Ｐゴシック" charset="0"/>
              </a:defRPr>
            </a:lvl4pPr>
            <a:lvl5pPr marL="2057400" indent="-228600" eaLnBrk="0" hangingPunct="0">
              <a:defRPr sz="5300">
                <a:solidFill>
                  <a:schemeClr val="tx1"/>
                </a:solidFill>
                <a:latin typeface="Arial" charset="0"/>
                <a:ea typeface="ＭＳ Ｐゴシック" charset="0"/>
              </a:defRPr>
            </a:lvl5pPr>
            <a:lvl6pPr marL="2514600" indent="-228600" eaLnBrk="0" fontAlgn="base" hangingPunct="0">
              <a:spcBef>
                <a:spcPct val="0"/>
              </a:spcBef>
              <a:spcAft>
                <a:spcPct val="0"/>
              </a:spcAft>
              <a:defRPr sz="5300">
                <a:solidFill>
                  <a:schemeClr val="tx1"/>
                </a:solidFill>
                <a:latin typeface="Arial" charset="0"/>
                <a:ea typeface="ＭＳ Ｐゴシック" charset="0"/>
              </a:defRPr>
            </a:lvl6pPr>
            <a:lvl7pPr marL="2971800" indent="-228600" eaLnBrk="0" fontAlgn="base" hangingPunct="0">
              <a:spcBef>
                <a:spcPct val="0"/>
              </a:spcBef>
              <a:spcAft>
                <a:spcPct val="0"/>
              </a:spcAft>
              <a:defRPr sz="5300">
                <a:solidFill>
                  <a:schemeClr val="tx1"/>
                </a:solidFill>
                <a:latin typeface="Arial" charset="0"/>
                <a:ea typeface="ＭＳ Ｐゴシック" charset="0"/>
              </a:defRPr>
            </a:lvl7pPr>
            <a:lvl8pPr marL="3429000" indent="-228600" eaLnBrk="0" fontAlgn="base" hangingPunct="0">
              <a:spcBef>
                <a:spcPct val="0"/>
              </a:spcBef>
              <a:spcAft>
                <a:spcPct val="0"/>
              </a:spcAft>
              <a:defRPr sz="5300">
                <a:solidFill>
                  <a:schemeClr val="tx1"/>
                </a:solidFill>
                <a:latin typeface="Arial" charset="0"/>
                <a:ea typeface="ＭＳ Ｐゴシック" charset="0"/>
              </a:defRPr>
            </a:lvl8pPr>
            <a:lvl9pPr marL="3886200" indent="-228600" eaLnBrk="0" fontAlgn="base" hangingPunct="0">
              <a:spcBef>
                <a:spcPct val="0"/>
              </a:spcBef>
              <a:spcAft>
                <a:spcPct val="0"/>
              </a:spcAft>
              <a:defRPr sz="5300">
                <a:solidFill>
                  <a:schemeClr val="tx1"/>
                </a:solidFill>
                <a:latin typeface="Arial" charset="0"/>
                <a:ea typeface="ＭＳ Ｐゴシック" charset="0"/>
              </a:defRPr>
            </a:lvl9pPr>
          </a:lstStyle>
          <a:p>
            <a:pPr eaLnBrk="1" hangingPunct="1"/>
            <a:r>
              <a:rPr lang="en-US" sz="2000"/>
              <a:t>Data Table</a:t>
            </a:r>
          </a:p>
        </p:txBody>
      </p:sp>
      <p:sp>
        <p:nvSpPr>
          <p:cNvPr id="9" name="10-Point Star 8"/>
          <p:cNvSpPr/>
          <p:nvPr/>
        </p:nvSpPr>
        <p:spPr bwMode="auto">
          <a:xfrm>
            <a:off x="2540000" y="1546561"/>
            <a:ext cx="1782763" cy="1885950"/>
          </a:xfrm>
          <a:prstGeom prst="star10">
            <a:avLst>
              <a:gd name="adj" fmla="val 37771"/>
              <a:gd name="hf" fmla="val 105146"/>
            </a:avLst>
          </a:prstGeom>
          <a:noFill/>
          <a:ln w="38100" cap="flat" cmpd="sng" algn="ctr">
            <a:solidFill>
              <a:srgbClr val="000000"/>
            </a:solidFill>
            <a:prstDash val="solid"/>
            <a:round/>
            <a:headEnd type="none" w="med" len="med"/>
            <a:tailEnd type="none" w="med" len="med"/>
          </a:ln>
          <a:effectLst/>
          <a:extLst/>
        </p:spPr>
        <p:txBody>
          <a:bodyPr lIns="88900" tIns="88900" rIns="88900" bIns="88900"/>
          <a:lstStyle/>
          <a:p>
            <a:pPr algn="ctr">
              <a:defRPr/>
            </a:pPr>
            <a:endParaRPr lang="en-US" sz="2000" i="1" dirty="0">
              <a:latin typeface="Arial"/>
              <a:ea typeface="+mn-ea"/>
            </a:endParaRPr>
          </a:p>
        </p:txBody>
      </p:sp>
      <p:sp>
        <p:nvSpPr>
          <p:cNvPr id="83972" name="TextBox 10"/>
          <p:cNvSpPr txBox="1">
            <a:spLocks noChangeArrowheads="1"/>
          </p:cNvSpPr>
          <p:nvPr/>
        </p:nvSpPr>
        <p:spPr bwMode="auto">
          <a:xfrm>
            <a:off x="2668588" y="1194136"/>
            <a:ext cx="152558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5300">
                <a:solidFill>
                  <a:schemeClr val="tx1"/>
                </a:solidFill>
                <a:latin typeface="Arial" charset="0"/>
                <a:ea typeface="ＭＳ Ｐゴシック" charset="0"/>
                <a:cs typeface="ＭＳ Ｐゴシック" charset="0"/>
              </a:defRPr>
            </a:lvl1pPr>
            <a:lvl2pPr marL="742950" indent="-285750" eaLnBrk="0" hangingPunct="0">
              <a:defRPr sz="5300">
                <a:solidFill>
                  <a:schemeClr val="tx1"/>
                </a:solidFill>
                <a:latin typeface="Arial" charset="0"/>
                <a:ea typeface="ＭＳ Ｐゴシック" charset="0"/>
              </a:defRPr>
            </a:lvl2pPr>
            <a:lvl3pPr marL="1143000" indent="-228600" eaLnBrk="0" hangingPunct="0">
              <a:defRPr sz="5300">
                <a:solidFill>
                  <a:schemeClr val="tx1"/>
                </a:solidFill>
                <a:latin typeface="Arial" charset="0"/>
                <a:ea typeface="ＭＳ Ｐゴシック" charset="0"/>
              </a:defRPr>
            </a:lvl3pPr>
            <a:lvl4pPr marL="1600200" indent="-228600" eaLnBrk="0" hangingPunct="0">
              <a:defRPr sz="5300">
                <a:solidFill>
                  <a:schemeClr val="tx1"/>
                </a:solidFill>
                <a:latin typeface="Arial" charset="0"/>
                <a:ea typeface="ＭＳ Ｐゴシック" charset="0"/>
              </a:defRPr>
            </a:lvl4pPr>
            <a:lvl5pPr marL="2057400" indent="-228600" eaLnBrk="0" hangingPunct="0">
              <a:defRPr sz="5300">
                <a:solidFill>
                  <a:schemeClr val="tx1"/>
                </a:solidFill>
                <a:latin typeface="Arial" charset="0"/>
                <a:ea typeface="ＭＳ Ｐゴシック" charset="0"/>
              </a:defRPr>
            </a:lvl5pPr>
            <a:lvl6pPr marL="2514600" indent="-228600" eaLnBrk="0" fontAlgn="base" hangingPunct="0">
              <a:spcBef>
                <a:spcPct val="0"/>
              </a:spcBef>
              <a:spcAft>
                <a:spcPct val="0"/>
              </a:spcAft>
              <a:defRPr sz="5300">
                <a:solidFill>
                  <a:schemeClr val="tx1"/>
                </a:solidFill>
                <a:latin typeface="Arial" charset="0"/>
                <a:ea typeface="ＭＳ Ｐゴシック" charset="0"/>
              </a:defRPr>
            </a:lvl6pPr>
            <a:lvl7pPr marL="2971800" indent="-228600" eaLnBrk="0" fontAlgn="base" hangingPunct="0">
              <a:spcBef>
                <a:spcPct val="0"/>
              </a:spcBef>
              <a:spcAft>
                <a:spcPct val="0"/>
              </a:spcAft>
              <a:defRPr sz="5300">
                <a:solidFill>
                  <a:schemeClr val="tx1"/>
                </a:solidFill>
                <a:latin typeface="Arial" charset="0"/>
                <a:ea typeface="ＭＳ Ｐゴシック" charset="0"/>
              </a:defRPr>
            </a:lvl7pPr>
            <a:lvl8pPr marL="3429000" indent="-228600" eaLnBrk="0" fontAlgn="base" hangingPunct="0">
              <a:spcBef>
                <a:spcPct val="0"/>
              </a:spcBef>
              <a:spcAft>
                <a:spcPct val="0"/>
              </a:spcAft>
              <a:defRPr sz="5300">
                <a:solidFill>
                  <a:schemeClr val="tx1"/>
                </a:solidFill>
                <a:latin typeface="Arial" charset="0"/>
                <a:ea typeface="ＭＳ Ｐゴシック" charset="0"/>
              </a:defRPr>
            </a:lvl8pPr>
            <a:lvl9pPr marL="3886200" indent="-228600" eaLnBrk="0" fontAlgn="base" hangingPunct="0">
              <a:spcBef>
                <a:spcPct val="0"/>
              </a:spcBef>
              <a:spcAft>
                <a:spcPct val="0"/>
              </a:spcAft>
              <a:defRPr sz="5300">
                <a:solidFill>
                  <a:schemeClr val="tx1"/>
                </a:solidFill>
                <a:latin typeface="Arial" charset="0"/>
                <a:ea typeface="ＭＳ Ｐゴシック" charset="0"/>
              </a:defRPr>
            </a:lvl9pPr>
          </a:lstStyle>
          <a:p>
            <a:pPr eaLnBrk="1" hangingPunct="1"/>
            <a:r>
              <a:rPr lang="en-US" sz="2000"/>
              <a:t>Model Build</a:t>
            </a:r>
          </a:p>
        </p:txBody>
      </p:sp>
      <p:sp>
        <p:nvSpPr>
          <p:cNvPr id="6150" name="Vertical Scroll 9"/>
          <p:cNvSpPr>
            <a:spLocks noChangeArrowheads="1"/>
          </p:cNvSpPr>
          <p:nvPr/>
        </p:nvSpPr>
        <p:spPr bwMode="auto">
          <a:xfrm>
            <a:off x="4800600" y="1852949"/>
            <a:ext cx="1219200" cy="1273175"/>
          </a:xfrm>
          <a:prstGeom prst="verticalScroll">
            <a:avLst>
              <a:gd name="adj" fmla="val 12500"/>
            </a:avLst>
          </a:prstGeom>
          <a:solidFill>
            <a:srgbClr val="FFFFFF"/>
          </a:solidFill>
          <a:ln w="381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88900" tIns="88900" rIns="88900" bIns="88900"/>
          <a:lstStyle/>
          <a:p>
            <a:pPr>
              <a:defRPr/>
            </a:pPr>
            <a:r>
              <a:rPr lang="en-US" sz="1600" dirty="0" err="1"/>
              <a:t>Y_hat</a:t>
            </a:r>
            <a:r>
              <a:rPr lang="en-US" sz="1600" dirty="0"/>
              <a:t> = 3*x1 + </a:t>
            </a:r>
            <a:r>
              <a:rPr lang="en-US" sz="1600" dirty="0" err="1"/>
              <a:t>sqrt</a:t>
            </a:r>
            <a:r>
              <a:rPr lang="en-US" sz="1600" dirty="0"/>
              <a:t>(x7) /x32 …</a:t>
            </a:r>
          </a:p>
        </p:txBody>
      </p:sp>
      <p:sp>
        <p:nvSpPr>
          <p:cNvPr id="83974" name="TextBox 12"/>
          <p:cNvSpPr txBox="1">
            <a:spLocks noChangeArrowheads="1"/>
          </p:cNvSpPr>
          <p:nvPr/>
        </p:nvSpPr>
        <p:spPr bwMode="auto">
          <a:xfrm>
            <a:off x="4710113" y="1214774"/>
            <a:ext cx="15684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5300">
                <a:solidFill>
                  <a:schemeClr val="tx1"/>
                </a:solidFill>
                <a:latin typeface="Arial" charset="0"/>
                <a:ea typeface="ＭＳ Ｐゴシック" charset="0"/>
                <a:cs typeface="ＭＳ Ｐゴシック" charset="0"/>
              </a:defRPr>
            </a:lvl1pPr>
            <a:lvl2pPr marL="742950" indent="-285750" eaLnBrk="0" hangingPunct="0">
              <a:defRPr sz="5300">
                <a:solidFill>
                  <a:schemeClr val="tx1"/>
                </a:solidFill>
                <a:latin typeface="Arial" charset="0"/>
                <a:ea typeface="ＭＳ Ｐゴシック" charset="0"/>
              </a:defRPr>
            </a:lvl2pPr>
            <a:lvl3pPr marL="1143000" indent="-228600" eaLnBrk="0" hangingPunct="0">
              <a:defRPr sz="5300">
                <a:solidFill>
                  <a:schemeClr val="tx1"/>
                </a:solidFill>
                <a:latin typeface="Arial" charset="0"/>
                <a:ea typeface="ＭＳ Ｐゴシック" charset="0"/>
              </a:defRPr>
            </a:lvl3pPr>
            <a:lvl4pPr marL="1600200" indent="-228600" eaLnBrk="0" hangingPunct="0">
              <a:defRPr sz="5300">
                <a:solidFill>
                  <a:schemeClr val="tx1"/>
                </a:solidFill>
                <a:latin typeface="Arial" charset="0"/>
                <a:ea typeface="ＭＳ Ｐゴシック" charset="0"/>
              </a:defRPr>
            </a:lvl4pPr>
            <a:lvl5pPr marL="2057400" indent="-228600" eaLnBrk="0" hangingPunct="0">
              <a:defRPr sz="5300">
                <a:solidFill>
                  <a:schemeClr val="tx1"/>
                </a:solidFill>
                <a:latin typeface="Arial" charset="0"/>
                <a:ea typeface="ＭＳ Ｐゴシック" charset="0"/>
              </a:defRPr>
            </a:lvl5pPr>
            <a:lvl6pPr marL="2514600" indent="-228600" eaLnBrk="0" fontAlgn="base" hangingPunct="0">
              <a:spcBef>
                <a:spcPct val="0"/>
              </a:spcBef>
              <a:spcAft>
                <a:spcPct val="0"/>
              </a:spcAft>
              <a:defRPr sz="5300">
                <a:solidFill>
                  <a:schemeClr val="tx1"/>
                </a:solidFill>
                <a:latin typeface="Arial" charset="0"/>
                <a:ea typeface="ＭＳ Ｐゴシック" charset="0"/>
              </a:defRPr>
            </a:lvl6pPr>
            <a:lvl7pPr marL="2971800" indent="-228600" eaLnBrk="0" fontAlgn="base" hangingPunct="0">
              <a:spcBef>
                <a:spcPct val="0"/>
              </a:spcBef>
              <a:spcAft>
                <a:spcPct val="0"/>
              </a:spcAft>
              <a:defRPr sz="5300">
                <a:solidFill>
                  <a:schemeClr val="tx1"/>
                </a:solidFill>
                <a:latin typeface="Arial" charset="0"/>
                <a:ea typeface="ＭＳ Ｐゴシック" charset="0"/>
              </a:defRPr>
            </a:lvl7pPr>
            <a:lvl8pPr marL="3429000" indent="-228600" eaLnBrk="0" fontAlgn="base" hangingPunct="0">
              <a:spcBef>
                <a:spcPct val="0"/>
              </a:spcBef>
              <a:spcAft>
                <a:spcPct val="0"/>
              </a:spcAft>
              <a:defRPr sz="5300">
                <a:solidFill>
                  <a:schemeClr val="tx1"/>
                </a:solidFill>
                <a:latin typeface="Arial" charset="0"/>
                <a:ea typeface="ＭＳ Ｐゴシック" charset="0"/>
              </a:defRPr>
            </a:lvl8pPr>
            <a:lvl9pPr marL="3886200" indent="-228600" eaLnBrk="0" fontAlgn="base" hangingPunct="0">
              <a:spcBef>
                <a:spcPct val="0"/>
              </a:spcBef>
              <a:spcAft>
                <a:spcPct val="0"/>
              </a:spcAft>
              <a:defRPr sz="5300">
                <a:solidFill>
                  <a:schemeClr val="tx1"/>
                </a:solidFill>
                <a:latin typeface="Arial" charset="0"/>
                <a:ea typeface="ＭＳ Ｐゴシック" charset="0"/>
              </a:defRPr>
            </a:lvl9pPr>
          </a:lstStyle>
          <a:p>
            <a:pPr eaLnBrk="1" hangingPunct="1"/>
            <a:r>
              <a:rPr lang="en-US" sz="2000"/>
              <a:t>Model Code</a:t>
            </a:r>
          </a:p>
        </p:txBody>
      </p:sp>
      <p:sp>
        <p:nvSpPr>
          <p:cNvPr id="83975" name="TextBox 14"/>
          <p:cNvSpPr txBox="1">
            <a:spLocks noChangeArrowheads="1"/>
          </p:cNvSpPr>
          <p:nvPr/>
        </p:nvSpPr>
        <p:spPr bwMode="auto">
          <a:xfrm>
            <a:off x="4483100" y="3773824"/>
            <a:ext cx="200025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5300">
                <a:solidFill>
                  <a:schemeClr val="tx1"/>
                </a:solidFill>
                <a:latin typeface="Arial" charset="0"/>
                <a:ea typeface="ＭＳ Ｐゴシック" charset="0"/>
                <a:cs typeface="ＭＳ Ｐゴシック" charset="0"/>
              </a:defRPr>
            </a:lvl1pPr>
            <a:lvl2pPr marL="742950" indent="-285750" eaLnBrk="0" hangingPunct="0">
              <a:defRPr sz="5300">
                <a:solidFill>
                  <a:schemeClr val="tx1"/>
                </a:solidFill>
                <a:latin typeface="Arial" charset="0"/>
                <a:ea typeface="ＭＳ Ｐゴシック" charset="0"/>
              </a:defRPr>
            </a:lvl2pPr>
            <a:lvl3pPr marL="1143000" indent="-228600" eaLnBrk="0" hangingPunct="0">
              <a:defRPr sz="5300">
                <a:solidFill>
                  <a:schemeClr val="tx1"/>
                </a:solidFill>
                <a:latin typeface="Arial" charset="0"/>
                <a:ea typeface="ＭＳ Ｐゴシック" charset="0"/>
              </a:defRPr>
            </a:lvl3pPr>
            <a:lvl4pPr marL="1600200" indent="-228600" eaLnBrk="0" hangingPunct="0">
              <a:defRPr sz="5300">
                <a:solidFill>
                  <a:schemeClr val="tx1"/>
                </a:solidFill>
                <a:latin typeface="Arial" charset="0"/>
                <a:ea typeface="ＭＳ Ｐゴシック" charset="0"/>
              </a:defRPr>
            </a:lvl4pPr>
            <a:lvl5pPr marL="2057400" indent="-228600" eaLnBrk="0" hangingPunct="0">
              <a:defRPr sz="5300">
                <a:solidFill>
                  <a:schemeClr val="tx1"/>
                </a:solidFill>
                <a:latin typeface="Arial" charset="0"/>
                <a:ea typeface="ＭＳ Ｐゴシック" charset="0"/>
              </a:defRPr>
            </a:lvl5pPr>
            <a:lvl6pPr marL="2514600" indent="-228600" eaLnBrk="0" fontAlgn="base" hangingPunct="0">
              <a:spcBef>
                <a:spcPct val="0"/>
              </a:spcBef>
              <a:spcAft>
                <a:spcPct val="0"/>
              </a:spcAft>
              <a:defRPr sz="5300">
                <a:solidFill>
                  <a:schemeClr val="tx1"/>
                </a:solidFill>
                <a:latin typeface="Arial" charset="0"/>
                <a:ea typeface="ＭＳ Ｐゴシック" charset="0"/>
              </a:defRPr>
            </a:lvl6pPr>
            <a:lvl7pPr marL="2971800" indent="-228600" eaLnBrk="0" fontAlgn="base" hangingPunct="0">
              <a:spcBef>
                <a:spcPct val="0"/>
              </a:spcBef>
              <a:spcAft>
                <a:spcPct val="0"/>
              </a:spcAft>
              <a:defRPr sz="5300">
                <a:solidFill>
                  <a:schemeClr val="tx1"/>
                </a:solidFill>
                <a:latin typeface="Arial" charset="0"/>
                <a:ea typeface="ＭＳ Ｐゴシック" charset="0"/>
              </a:defRPr>
            </a:lvl7pPr>
            <a:lvl8pPr marL="3429000" indent="-228600" eaLnBrk="0" fontAlgn="base" hangingPunct="0">
              <a:spcBef>
                <a:spcPct val="0"/>
              </a:spcBef>
              <a:spcAft>
                <a:spcPct val="0"/>
              </a:spcAft>
              <a:defRPr sz="5300">
                <a:solidFill>
                  <a:schemeClr val="tx1"/>
                </a:solidFill>
                <a:latin typeface="Arial" charset="0"/>
                <a:ea typeface="ＭＳ Ｐゴシック" charset="0"/>
              </a:defRPr>
            </a:lvl8pPr>
            <a:lvl9pPr marL="3886200" indent="-228600" eaLnBrk="0" fontAlgn="base" hangingPunct="0">
              <a:spcBef>
                <a:spcPct val="0"/>
              </a:spcBef>
              <a:spcAft>
                <a:spcPct val="0"/>
              </a:spcAft>
              <a:defRPr sz="5300">
                <a:solidFill>
                  <a:schemeClr val="tx1"/>
                </a:solidFill>
                <a:latin typeface="Arial" charset="0"/>
                <a:ea typeface="ＭＳ Ｐゴシック" charset="0"/>
              </a:defRPr>
            </a:lvl9pPr>
          </a:lstStyle>
          <a:p>
            <a:pPr algn="ctr" eaLnBrk="1" hangingPunct="1"/>
            <a:r>
              <a:rPr lang="en-US" sz="2000"/>
              <a:t>Implementation Model</a:t>
            </a:r>
          </a:p>
        </p:txBody>
      </p:sp>
      <p:sp>
        <p:nvSpPr>
          <p:cNvPr id="6154" name="Flowchart: Document 11"/>
          <p:cNvSpPr>
            <a:spLocks noChangeArrowheads="1"/>
          </p:cNvSpPr>
          <p:nvPr/>
        </p:nvSpPr>
        <p:spPr bwMode="auto">
          <a:xfrm>
            <a:off x="2640013" y="4467561"/>
            <a:ext cx="1582737" cy="1258888"/>
          </a:xfrm>
          <a:prstGeom prst="flowChartDocument">
            <a:avLst/>
          </a:prstGeom>
          <a:solidFill>
            <a:srgbClr val="FFFFFF"/>
          </a:solidFill>
          <a:ln w="381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88900" tIns="88900" rIns="88900" bIns="88900"/>
          <a:lstStyle/>
          <a:p>
            <a:pPr>
              <a:defRPr/>
            </a:pPr>
            <a:r>
              <a:rPr lang="en-US" sz="1400"/>
              <a:t>Overlays</a:t>
            </a:r>
          </a:p>
          <a:p>
            <a:pPr>
              <a:defRPr/>
            </a:pPr>
            <a:r>
              <a:rPr lang="en-US" sz="1400"/>
              <a:t>Schedules</a:t>
            </a:r>
          </a:p>
          <a:p>
            <a:pPr>
              <a:defRPr/>
            </a:pPr>
            <a:r>
              <a:rPr lang="en-US" sz="1400"/>
              <a:t>IT requirements</a:t>
            </a:r>
          </a:p>
          <a:p>
            <a:pPr>
              <a:defRPr/>
            </a:pPr>
            <a:r>
              <a:rPr lang="en-US" sz="1400"/>
              <a:t>Bus. framework</a:t>
            </a:r>
          </a:p>
        </p:txBody>
      </p:sp>
      <p:sp>
        <p:nvSpPr>
          <p:cNvPr id="83977" name="TextBox 16"/>
          <p:cNvSpPr txBox="1">
            <a:spLocks noChangeArrowheads="1"/>
          </p:cNvSpPr>
          <p:nvPr/>
        </p:nvSpPr>
        <p:spPr bwMode="auto">
          <a:xfrm>
            <a:off x="2433638" y="3773824"/>
            <a:ext cx="1916112"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5300">
                <a:solidFill>
                  <a:schemeClr val="tx1"/>
                </a:solidFill>
                <a:latin typeface="Arial" charset="0"/>
                <a:ea typeface="ＭＳ Ｐゴシック" charset="0"/>
                <a:cs typeface="ＭＳ Ｐゴシック" charset="0"/>
              </a:defRPr>
            </a:lvl1pPr>
            <a:lvl2pPr marL="742950" indent="-285750" eaLnBrk="0" hangingPunct="0">
              <a:defRPr sz="5300">
                <a:solidFill>
                  <a:schemeClr val="tx1"/>
                </a:solidFill>
                <a:latin typeface="Arial" charset="0"/>
                <a:ea typeface="ＭＳ Ｐゴシック" charset="0"/>
              </a:defRPr>
            </a:lvl2pPr>
            <a:lvl3pPr marL="1143000" indent="-228600" eaLnBrk="0" hangingPunct="0">
              <a:defRPr sz="5300">
                <a:solidFill>
                  <a:schemeClr val="tx1"/>
                </a:solidFill>
                <a:latin typeface="Arial" charset="0"/>
                <a:ea typeface="ＭＳ Ｐゴシック" charset="0"/>
              </a:defRPr>
            </a:lvl3pPr>
            <a:lvl4pPr marL="1600200" indent="-228600" eaLnBrk="0" hangingPunct="0">
              <a:defRPr sz="5300">
                <a:solidFill>
                  <a:schemeClr val="tx1"/>
                </a:solidFill>
                <a:latin typeface="Arial" charset="0"/>
                <a:ea typeface="ＭＳ Ｐゴシック" charset="0"/>
              </a:defRPr>
            </a:lvl4pPr>
            <a:lvl5pPr marL="2057400" indent="-228600" eaLnBrk="0" hangingPunct="0">
              <a:defRPr sz="5300">
                <a:solidFill>
                  <a:schemeClr val="tx1"/>
                </a:solidFill>
                <a:latin typeface="Arial" charset="0"/>
                <a:ea typeface="ＭＳ Ｐゴシック" charset="0"/>
              </a:defRPr>
            </a:lvl5pPr>
            <a:lvl6pPr marL="2514600" indent="-228600" eaLnBrk="0" fontAlgn="base" hangingPunct="0">
              <a:spcBef>
                <a:spcPct val="0"/>
              </a:spcBef>
              <a:spcAft>
                <a:spcPct val="0"/>
              </a:spcAft>
              <a:defRPr sz="5300">
                <a:solidFill>
                  <a:schemeClr val="tx1"/>
                </a:solidFill>
                <a:latin typeface="Arial" charset="0"/>
                <a:ea typeface="ＭＳ Ｐゴシック" charset="0"/>
              </a:defRPr>
            </a:lvl6pPr>
            <a:lvl7pPr marL="2971800" indent="-228600" eaLnBrk="0" fontAlgn="base" hangingPunct="0">
              <a:spcBef>
                <a:spcPct val="0"/>
              </a:spcBef>
              <a:spcAft>
                <a:spcPct val="0"/>
              </a:spcAft>
              <a:defRPr sz="5300">
                <a:solidFill>
                  <a:schemeClr val="tx1"/>
                </a:solidFill>
                <a:latin typeface="Arial" charset="0"/>
                <a:ea typeface="ＭＳ Ｐゴシック" charset="0"/>
              </a:defRPr>
            </a:lvl7pPr>
            <a:lvl8pPr marL="3429000" indent="-228600" eaLnBrk="0" fontAlgn="base" hangingPunct="0">
              <a:spcBef>
                <a:spcPct val="0"/>
              </a:spcBef>
              <a:spcAft>
                <a:spcPct val="0"/>
              </a:spcAft>
              <a:defRPr sz="5300">
                <a:solidFill>
                  <a:schemeClr val="tx1"/>
                </a:solidFill>
                <a:latin typeface="Arial" charset="0"/>
                <a:ea typeface="ＭＳ Ｐゴシック" charset="0"/>
              </a:defRPr>
            </a:lvl8pPr>
            <a:lvl9pPr marL="3886200" indent="-228600" eaLnBrk="0" fontAlgn="base" hangingPunct="0">
              <a:spcBef>
                <a:spcPct val="0"/>
              </a:spcBef>
              <a:spcAft>
                <a:spcPct val="0"/>
              </a:spcAft>
              <a:defRPr sz="5300">
                <a:solidFill>
                  <a:schemeClr val="tx1"/>
                </a:solidFill>
                <a:latin typeface="Arial" charset="0"/>
                <a:ea typeface="ＭＳ Ｐゴシック" charset="0"/>
              </a:defRPr>
            </a:lvl9pPr>
          </a:lstStyle>
          <a:p>
            <a:pPr algn="ctr" eaLnBrk="1" hangingPunct="1"/>
            <a:r>
              <a:rPr lang="en-US" sz="2000"/>
              <a:t>Organizational Constraints</a:t>
            </a:r>
          </a:p>
        </p:txBody>
      </p:sp>
      <p:graphicFrame>
        <p:nvGraphicFramePr>
          <p:cNvPr id="16" name="Table 15"/>
          <p:cNvGraphicFramePr>
            <a:graphicFrameLocks noGrp="1"/>
          </p:cNvGraphicFramePr>
          <p:nvPr>
            <p:extLst/>
          </p:nvPr>
        </p:nvGraphicFramePr>
        <p:xfrm>
          <a:off x="206375" y="1827549"/>
          <a:ext cx="1833564" cy="1317624"/>
        </p:xfrm>
        <a:graphic>
          <a:graphicData uri="http://schemas.openxmlformats.org/drawingml/2006/table">
            <a:tbl>
              <a:tblPr firstRow="1" bandRow="1">
                <a:tableStyleId>{5C22544A-7EE6-4342-B048-85BDC9FD1C3A}</a:tableStyleId>
              </a:tblPr>
              <a:tblGrid>
                <a:gridCol w="309690"/>
                <a:gridCol w="354086"/>
                <a:gridCol w="432257"/>
                <a:gridCol w="365344"/>
                <a:gridCol w="372187"/>
              </a:tblGrid>
              <a:tr h="335280">
                <a:tc>
                  <a:txBody>
                    <a:bodyPr/>
                    <a:lstStyle/>
                    <a:p>
                      <a:pPr algn="ctr"/>
                      <a:r>
                        <a:rPr lang="en-US" sz="1100" b="0" i="0" dirty="0" smtClean="0">
                          <a:solidFill>
                            <a:srgbClr val="000000"/>
                          </a:solidFill>
                          <a:latin typeface="Arial"/>
                        </a:rPr>
                        <a:t>ID</a:t>
                      </a:r>
                      <a:endParaRPr lang="en-US" sz="1100" b="0" i="0" dirty="0">
                        <a:solidFill>
                          <a:srgbClr val="000000"/>
                        </a:solidFill>
                        <a:latin typeface="Arial"/>
                      </a:endParaRPr>
                    </a:p>
                  </a:txBody>
                  <a:tcPr marL="0" marR="0" marT="0" marB="0" anchor="ctr">
                    <a:lnL w="28575" cmpd="sng">
                      <a:solidFill>
                        <a:srgbClr val="000000"/>
                      </a:solidFill>
                    </a:lnL>
                    <a:lnR w="28575" cap="flat" cmpd="sng" algn="ctr">
                      <a:solidFill>
                        <a:srgbClr val="000000"/>
                      </a:solidFill>
                      <a:prstDash val="solid"/>
                      <a:round/>
                      <a:headEnd type="none" w="med" len="med"/>
                      <a:tailEnd type="none" w="med" len="med"/>
                    </a:lnR>
                    <a:lnT w="28575" cmpd="sng">
                      <a:solidFill>
                        <a:srgbClr val="000000"/>
                      </a:solidFill>
                    </a:lnT>
                    <a:lnB w="28575" cmpd="sng">
                      <a:solidFill>
                        <a:srgbClr val="000000"/>
                      </a:solidFill>
                    </a:lnB>
                    <a:solidFill>
                      <a:srgbClr val="808080"/>
                    </a:solidFill>
                  </a:tcPr>
                </a:tc>
                <a:tc>
                  <a:txBody>
                    <a:bodyPr/>
                    <a:lstStyle/>
                    <a:p>
                      <a:pPr algn="ctr"/>
                      <a:r>
                        <a:rPr lang="en-US" sz="1100" b="0" i="0" dirty="0" smtClean="0">
                          <a:solidFill>
                            <a:srgbClr val="000000"/>
                          </a:solidFill>
                          <a:latin typeface="Arial"/>
                        </a:rPr>
                        <a:t>Outcome</a:t>
                      </a:r>
                      <a:endParaRPr lang="en-US" sz="1100" b="0" i="0" dirty="0">
                        <a:solidFill>
                          <a:srgbClr val="000000"/>
                        </a:solidFill>
                        <a:latin typeface="Arial"/>
                      </a:endParaRPr>
                    </a:p>
                  </a:txBody>
                  <a:tcPr marL="0" marR="0" marT="0" marB="0" anchor="ctr">
                    <a:lnL w="28575" cmpd="sng">
                      <a:solidFill>
                        <a:srgbClr val="000000"/>
                      </a:solidFill>
                    </a:lnL>
                    <a:lnR w="28575" cap="flat" cmpd="sng" algn="ctr">
                      <a:solidFill>
                        <a:srgbClr val="000000"/>
                      </a:solidFill>
                      <a:prstDash val="solid"/>
                      <a:round/>
                      <a:headEnd type="none" w="med" len="med"/>
                      <a:tailEnd type="none" w="med" len="med"/>
                    </a:lnR>
                    <a:lnT w="28575" cmpd="sng">
                      <a:solidFill>
                        <a:srgbClr val="000000"/>
                      </a:solidFill>
                    </a:lnT>
                    <a:lnB w="28575" cap="flat" cmpd="sng" algn="ctr">
                      <a:solidFill>
                        <a:srgbClr val="000000"/>
                      </a:solidFill>
                      <a:prstDash val="solid"/>
                      <a:round/>
                      <a:headEnd type="none" w="med" len="med"/>
                      <a:tailEnd type="none" w="med" len="med"/>
                    </a:lnB>
                    <a:solidFill>
                      <a:srgbClr val="808080"/>
                    </a:solidFill>
                  </a:tcPr>
                </a:tc>
                <a:tc>
                  <a:txBody>
                    <a:bodyPr/>
                    <a:lstStyle/>
                    <a:p>
                      <a:pPr algn="ctr"/>
                      <a:r>
                        <a:rPr lang="en-US" sz="1100" b="0" i="0" dirty="0" smtClean="0">
                          <a:solidFill>
                            <a:srgbClr val="000000"/>
                          </a:solidFill>
                          <a:latin typeface="Arial"/>
                        </a:rPr>
                        <a:t>Input1</a:t>
                      </a:r>
                      <a:endParaRPr lang="en-US" sz="1100" b="0" i="0" dirty="0">
                        <a:solidFill>
                          <a:srgbClr val="000000"/>
                        </a:solidFill>
                        <a:latin typeface="Arial"/>
                      </a:endParaRPr>
                    </a:p>
                  </a:txBody>
                  <a:tcPr marL="0" marR="0" marT="0" marB="0" anchor="ctr">
                    <a:lnL w="28575" cmpd="sng">
                      <a:solidFill>
                        <a:srgbClr val="000000"/>
                      </a:solidFill>
                    </a:lnL>
                    <a:lnR w="28575" cap="flat" cmpd="sng" algn="ctr">
                      <a:solidFill>
                        <a:srgbClr val="000000"/>
                      </a:solidFill>
                      <a:prstDash val="solid"/>
                      <a:round/>
                      <a:headEnd type="none" w="med" len="med"/>
                      <a:tailEnd type="none" w="med" len="med"/>
                    </a:lnR>
                    <a:lnT w="28575" cmpd="sng">
                      <a:solidFill>
                        <a:srgbClr val="000000"/>
                      </a:solidFill>
                    </a:lnT>
                    <a:lnB w="28575" cap="flat" cmpd="sng" algn="ctr">
                      <a:solidFill>
                        <a:srgbClr val="000000"/>
                      </a:solidFill>
                      <a:prstDash val="solid"/>
                      <a:round/>
                      <a:headEnd type="none" w="med" len="med"/>
                      <a:tailEnd type="none" w="med" len="med"/>
                    </a:lnB>
                    <a:solidFill>
                      <a:srgbClr val="808080"/>
                    </a:solidFill>
                  </a:tcPr>
                </a:tc>
                <a:tc>
                  <a:txBody>
                    <a:bodyPr/>
                    <a:lstStyle/>
                    <a:p>
                      <a:pPr algn="ctr"/>
                      <a:r>
                        <a:rPr lang="en-US" sz="1100" b="0" i="0" dirty="0" smtClean="0">
                          <a:solidFill>
                            <a:srgbClr val="000000"/>
                          </a:solidFill>
                          <a:latin typeface="Arial"/>
                        </a:rPr>
                        <a:t>Input2</a:t>
                      </a:r>
                      <a:endParaRPr lang="en-US" sz="1100" b="0" i="0" dirty="0">
                        <a:solidFill>
                          <a:srgbClr val="000000"/>
                        </a:solidFill>
                        <a:latin typeface="Arial"/>
                      </a:endParaRPr>
                    </a:p>
                  </a:txBody>
                  <a:tcPr marL="0" marR="0" marT="0" marB="0" anchor="ctr">
                    <a:lnL w="28575" cmpd="sng">
                      <a:solidFill>
                        <a:srgbClr val="000000"/>
                      </a:solidFill>
                    </a:lnL>
                    <a:lnR w="28575" cap="flat" cmpd="sng" algn="ctr">
                      <a:solidFill>
                        <a:srgbClr val="000000"/>
                      </a:solidFill>
                      <a:prstDash val="solid"/>
                      <a:round/>
                      <a:headEnd type="none" w="med" len="med"/>
                      <a:tailEnd type="none" w="med" len="med"/>
                    </a:lnR>
                    <a:lnT w="28575" cmpd="sng">
                      <a:solidFill>
                        <a:srgbClr val="000000"/>
                      </a:solidFill>
                    </a:lnT>
                    <a:lnB w="28575" cap="flat" cmpd="sng" algn="ctr">
                      <a:solidFill>
                        <a:srgbClr val="000000"/>
                      </a:solidFill>
                      <a:prstDash val="solid"/>
                      <a:round/>
                      <a:headEnd type="none" w="med" len="med"/>
                      <a:tailEnd type="none" w="med" len="med"/>
                    </a:lnB>
                    <a:solidFill>
                      <a:srgbClr val="808080"/>
                    </a:solidFill>
                  </a:tcPr>
                </a:tc>
                <a:tc>
                  <a:txBody>
                    <a:bodyPr/>
                    <a:lstStyle/>
                    <a:p>
                      <a:pPr algn="ctr"/>
                      <a:r>
                        <a:rPr lang="en-US" sz="1100" b="0" i="0" dirty="0" smtClean="0">
                          <a:solidFill>
                            <a:srgbClr val="000000"/>
                          </a:solidFill>
                          <a:latin typeface="Arial"/>
                        </a:rPr>
                        <a:t>Input3</a:t>
                      </a:r>
                      <a:endParaRPr lang="en-US" sz="1100" b="0" i="0" dirty="0">
                        <a:solidFill>
                          <a:srgbClr val="000000"/>
                        </a:solidFill>
                        <a:latin typeface="Arial"/>
                      </a:endParaRPr>
                    </a:p>
                  </a:txBody>
                  <a:tcPr marL="0" marR="0" marT="0" marB="0" anchor="ctr">
                    <a:lnL w="28575" cmpd="sng">
                      <a:solidFill>
                        <a:srgbClr val="000000"/>
                      </a:solidFill>
                    </a:lnL>
                    <a:lnR w="28575" cmpd="sng">
                      <a:solidFill>
                        <a:srgbClr val="000000"/>
                      </a:solidFill>
                    </a:lnR>
                    <a:lnT w="28575" cmpd="sng">
                      <a:solidFill>
                        <a:srgbClr val="000000"/>
                      </a:solidFill>
                    </a:lnT>
                    <a:lnB w="28575" cap="flat" cmpd="sng" algn="ctr">
                      <a:solidFill>
                        <a:srgbClr val="000000"/>
                      </a:solidFill>
                      <a:prstDash val="solid"/>
                      <a:round/>
                      <a:headEnd type="none" w="med" len="med"/>
                      <a:tailEnd type="none" w="med" len="med"/>
                    </a:lnB>
                    <a:solidFill>
                      <a:srgbClr val="808080"/>
                    </a:solidFill>
                  </a:tcPr>
                </a:tc>
              </a:tr>
              <a:tr h="245586">
                <a:tc>
                  <a:txBody>
                    <a:bodyPr/>
                    <a:lstStyle/>
                    <a:p>
                      <a:pPr algn="l"/>
                      <a:r>
                        <a:rPr lang="en-US" sz="900" b="0" i="0" dirty="0" smtClean="0">
                          <a:solidFill>
                            <a:srgbClr val="000000"/>
                          </a:solidFill>
                          <a:latin typeface="Lucida Sans Typewriter"/>
                        </a:rPr>
                        <a:t>1</a:t>
                      </a:r>
                    </a:p>
                  </a:txBody>
                  <a:tcPr marL="91454" marR="91454" marT="0" marB="0" anchor="ctr">
                    <a:lnL w="28575" cmpd="sng">
                      <a:solidFill>
                        <a:srgbClr val="000000"/>
                      </a:solidFill>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EAEAEA"/>
                    </a:solidFill>
                  </a:tcPr>
                </a:tc>
                <a:tc>
                  <a:txBody>
                    <a:bodyPr/>
                    <a:lstStyle/>
                    <a:p>
                      <a:pPr algn="l"/>
                      <a:r>
                        <a:rPr lang="en-US" sz="900" b="0" i="0" dirty="0" smtClean="0">
                          <a:solidFill>
                            <a:srgbClr val="000000"/>
                          </a:solidFill>
                          <a:latin typeface="Lucida Sans Typewriter"/>
                        </a:rPr>
                        <a:t>N</a:t>
                      </a:r>
                      <a:endParaRPr lang="en-US" sz="900" b="0" i="0" dirty="0">
                        <a:solidFill>
                          <a:srgbClr val="000000"/>
                        </a:solidFill>
                        <a:latin typeface="Lucida Sans Typewriter"/>
                      </a:endParaRPr>
                    </a:p>
                  </a:txBody>
                  <a:tcPr marL="91454" marR="91454" marT="0" marB="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EAEAEA"/>
                    </a:solidFill>
                  </a:tcPr>
                </a:tc>
                <a:tc>
                  <a:txBody>
                    <a:bodyPr/>
                    <a:lstStyle/>
                    <a:p>
                      <a:pPr algn="l"/>
                      <a:r>
                        <a:rPr lang="en-US" sz="900" b="0" i="0" dirty="0" smtClean="0">
                          <a:solidFill>
                            <a:srgbClr val="000000"/>
                          </a:solidFill>
                          <a:latin typeface="Lucida Sans Typewriter"/>
                        </a:rPr>
                        <a:t>1.2</a:t>
                      </a:r>
                      <a:endParaRPr lang="en-US" sz="900" b="0" i="0" dirty="0">
                        <a:solidFill>
                          <a:srgbClr val="000000"/>
                        </a:solidFill>
                        <a:latin typeface="Lucida Sans Typewriter"/>
                      </a:endParaRPr>
                    </a:p>
                  </a:txBody>
                  <a:tcPr marL="91454" marR="91454" marT="0" marB="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EAEAEA"/>
                    </a:solidFill>
                  </a:tcPr>
                </a:tc>
                <a:tc>
                  <a:txBody>
                    <a:bodyPr/>
                    <a:lstStyle/>
                    <a:p>
                      <a:pPr algn="l"/>
                      <a:r>
                        <a:rPr lang="en-US" sz="900" b="0" i="0" dirty="0" smtClean="0">
                          <a:solidFill>
                            <a:srgbClr val="000000"/>
                          </a:solidFill>
                          <a:latin typeface="Lucida Sans Typewriter"/>
                        </a:rPr>
                        <a:t>h</a:t>
                      </a:r>
                      <a:endParaRPr lang="en-US" sz="900" b="0" i="0" dirty="0">
                        <a:solidFill>
                          <a:srgbClr val="000000"/>
                        </a:solidFill>
                        <a:latin typeface="Lucida Sans Typewriter"/>
                      </a:endParaRPr>
                    </a:p>
                  </a:txBody>
                  <a:tcPr marL="91454" marR="91454" marT="0" marB="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EAEAEA"/>
                    </a:solidFill>
                  </a:tcPr>
                </a:tc>
                <a:tc>
                  <a:txBody>
                    <a:bodyPr/>
                    <a:lstStyle/>
                    <a:p>
                      <a:pPr algn="l"/>
                      <a:r>
                        <a:rPr lang="en-US" sz="900" b="0" i="0" dirty="0" smtClean="0">
                          <a:solidFill>
                            <a:srgbClr val="000000"/>
                          </a:solidFill>
                          <a:latin typeface="Lucida Sans Typewriter"/>
                        </a:rPr>
                        <a:t>0</a:t>
                      </a:r>
                      <a:endParaRPr lang="en-US" sz="900" b="0" i="0" dirty="0">
                        <a:solidFill>
                          <a:srgbClr val="000000"/>
                        </a:solidFill>
                        <a:latin typeface="Lucida Sans Typewriter"/>
                      </a:endParaRPr>
                    </a:p>
                  </a:txBody>
                  <a:tcPr marL="91454" marR="91454" marT="0" marB="0" anchor="ctr">
                    <a:lnL w="28575" cap="flat" cmpd="sng" algn="ctr">
                      <a:solidFill>
                        <a:srgbClr val="000000"/>
                      </a:solidFill>
                      <a:prstDash val="solid"/>
                      <a:round/>
                      <a:headEnd type="none" w="med" len="med"/>
                      <a:tailEnd type="none" w="med" len="med"/>
                    </a:lnL>
                    <a:lnR w="28575" cmpd="sng">
                      <a:solidFill>
                        <a:srgbClr val="000000"/>
                      </a:solidFill>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EAEAEA"/>
                    </a:solidFill>
                  </a:tcPr>
                </a:tc>
              </a:tr>
              <a:tr h="245586">
                <a:tc>
                  <a:txBody>
                    <a:bodyPr/>
                    <a:lstStyle/>
                    <a:p>
                      <a:pPr algn="l"/>
                      <a:r>
                        <a:rPr lang="en-US" sz="900" b="0" i="0" dirty="0" smtClean="0">
                          <a:solidFill>
                            <a:srgbClr val="000000"/>
                          </a:solidFill>
                          <a:latin typeface="Lucida Sans Typewriter"/>
                        </a:rPr>
                        <a:t>2</a:t>
                      </a:r>
                      <a:endParaRPr lang="en-US" sz="900" b="0" i="0" dirty="0">
                        <a:solidFill>
                          <a:srgbClr val="000000"/>
                        </a:solidFill>
                        <a:latin typeface="Lucida Sans Typewriter"/>
                      </a:endParaRPr>
                    </a:p>
                  </a:txBody>
                  <a:tcPr marL="91454" marR="91454" marT="0" marB="0" anchor="ctr">
                    <a:lnL w="28575" cmpd="sng">
                      <a:solidFill>
                        <a:srgbClr val="000000"/>
                      </a:solidFill>
                    </a:lnL>
                    <a:lnR w="28575" cap="flat" cmpd="sng" algn="ctr">
                      <a:solidFill>
                        <a:srgbClr val="000000"/>
                      </a:solidFill>
                      <a:prstDash val="solid"/>
                      <a:round/>
                      <a:headEnd type="none" w="med" len="med"/>
                      <a:tailEnd type="none" w="med" len="med"/>
                    </a:lnR>
                    <a:lnT w="28575" cmpd="sng">
                      <a:solidFill>
                        <a:srgbClr val="000000"/>
                      </a:solidFill>
                    </a:lnT>
                    <a:lnB w="28575" cap="flat" cmpd="sng" algn="ctr">
                      <a:solidFill>
                        <a:srgbClr val="000000"/>
                      </a:solidFill>
                      <a:prstDash val="solid"/>
                      <a:round/>
                      <a:headEnd type="none" w="med" len="med"/>
                      <a:tailEnd type="none" w="med" len="med"/>
                    </a:lnB>
                    <a:solidFill>
                      <a:srgbClr val="EAEAEA"/>
                    </a:solidFill>
                  </a:tcPr>
                </a:tc>
                <a:tc>
                  <a:txBody>
                    <a:bodyPr/>
                    <a:lstStyle/>
                    <a:p>
                      <a:pPr algn="l"/>
                      <a:r>
                        <a:rPr lang="en-US" sz="900" b="0" i="0" dirty="0" smtClean="0">
                          <a:solidFill>
                            <a:srgbClr val="000000"/>
                          </a:solidFill>
                          <a:latin typeface="Lucida Sans Typewriter"/>
                        </a:rPr>
                        <a:t>Y</a:t>
                      </a:r>
                      <a:endParaRPr lang="en-US" sz="900" b="0" i="0" dirty="0">
                        <a:solidFill>
                          <a:srgbClr val="000000"/>
                        </a:solidFill>
                        <a:latin typeface="Lucida Sans Typewriter"/>
                      </a:endParaRPr>
                    </a:p>
                  </a:txBody>
                  <a:tcPr marL="91454" marR="91454" marT="0" marB="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EAEAEA"/>
                    </a:solidFill>
                  </a:tcPr>
                </a:tc>
                <a:tc>
                  <a:txBody>
                    <a:bodyPr/>
                    <a:lstStyle/>
                    <a:p>
                      <a:pPr algn="l"/>
                      <a:r>
                        <a:rPr lang="en-US" sz="900" b="0" i="0" dirty="0" smtClean="0">
                          <a:solidFill>
                            <a:srgbClr val="000000"/>
                          </a:solidFill>
                          <a:latin typeface="Lucida Sans Typewriter"/>
                        </a:rPr>
                        <a:t>7.5</a:t>
                      </a:r>
                      <a:endParaRPr lang="en-US" sz="900" b="0" i="0" dirty="0">
                        <a:solidFill>
                          <a:srgbClr val="000000"/>
                        </a:solidFill>
                        <a:latin typeface="Lucida Sans Typewriter"/>
                      </a:endParaRPr>
                    </a:p>
                  </a:txBody>
                  <a:tcPr marL="91454" marR="91454" marT="0" marB="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EAEAEA"/>
                    </a:solidFill>
                  </a:tcPr>
                </a:tc>
                <a:tc>
                  <a:txBody>
                    <a:bodyPr/>
                    <a:lstStyle/>
                    <a:p>
                      <a:pPr algn="l"/>
                      <a:r>
                        <a:rPr lang="en-US" sz="900" b="0" i="0" dirty="0" smtClean="0">
                          <a:solidFill>
                            <a:srgbClr val="000000"/>
                          </a:solidFill>
                          <a:latin typeface="Lucida Sans Typewriter"/>
                        </a:rPr>
                        <a:t>m</a:t>
                      </a:r>
                      <a:endParaRPr lang="en-US" sz="900" b="0" i="0" dirty="0">
                        <a:solidFill>
                          <a:srgbClr val="000000"/>
                        </a:solidFill>
                        <a:latin typeface="Lucida Sans Typewriter"/>
                      </a:endParaRPr>
                    </a:p>
                  </a:txBody>
                  <a:tcPr marL="91454" marR="91454" marT="0" marB="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EAEAEA"/>
                    </a:solidFill>
                  </a:tcPr>
                </a:tc>
                <a:tc>
                  <a:txBody>
                    <a:bodyPr/>
                    <a:lstStyle/>
                    <a:p>
                      <a:pPr algn="l"/>
                      <a:r>
                        <a:rPr lang="en-US" sz="900" b="0" i="0" dirty="0" smtClean="0">
                          <a:solidFill>
                            <a:srgbClr val="000000"/>
                          </a:solidFill>
                          <a:latin typeface="Lucida Sans Typewriter"/>
                        </a:rPr>
                        <a:t>1</a:t>
                      </a:r>
                      <a:endParaRPr lang="en-US" sz="900" b="0" i="0" dirty="0">
                        <a:solidFill>
                          <a:srgbClr val="000000"/>
                        </a:solidFill>
                        <a:latin typeface="Lucida Sans Typewriter"/>
                      </a:endParaRPr>
                    </a:p>
                  </a:txBody>
                  <a:tcPr marL="91454" marR="91454" marT="0" marB="0" anchor="ctr">
                    <a:lnL w="28575" cap="flat" cmpd="sng" algn="ctr">
                      <a:solidFill>
                        <a:srgbClr val="000000"/>
                      </a:solidFill>
                      <a:prstDash val="solid"/>
                      <a:round/>
                      <a:headEnd type="none" w="med" len="med"/>
                      <a:tailEnd type="none" w="med" len="med"/>
                    </a:lnL>
                    <a:lnR w="28575" cmpd="sng">
                      <a:solidFill>
                        <a:srgbClr val="000000"/>
                      </a:solidFill>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EAEAEA"/>
                    </a:solidFill>
                  </a:tcPr>
                </a:tc>
              </a:tr>
              <a:tr h="245586">
                <a:tc>
                  <a:txBody>
                    <a:bodyPr/>
                    <a:lstStyle/>
                    <a:p>
                      <a:pPr algn="l"/>
                      <a:r>
                        <a:rPr lang="en-US" sz="900" b="0" i="0" dirty="0" smtClean="0">
                          <a:solidFill>
                            <a:srgbClr val="000000"/>
                          </a:solidFill>
                          <a:latin typeface="Lucida Sans Typewriter"/>
                        </a:rPr>
                        <a:t>3</a:t>
                      </a:r>
                      <a:endParaRPr lang="en-US" sz="900" b="0" i="0" dirty="0">
                        <a:solidFill>
                          <a:srgbClr val="000000"/>
                        </a:solidFill>
                        <a:latin typeface="Lucida Sans Typewriter"/>
                      </a:endParaRPr>
                    </a:p>
                  </a:txBody>
                  <a:tcPr marL="91454" marR="91454" marT="0" marB="0" anchor="ctr">
                    <a:lnL w="28575" cmpd="sng">
                      <a:solidFill>
                        <a:srgbClr val="000000"/>
                      </a:solidFill>
                    </a:lnL>
                    <a:lnR w="28575" cap="flat" cmpd="sng" algn="ctr">
                      <a:solidFill>
                        <a:srgbClr val="000000"/>
                      </a:solidFill>
                      <a:prstDash val="solid"/>
                      <a:round/>
                      <a:headEnd type="none" w="med" len="med"/>
                      <a:tailEnd type="none" w="med" len="med"/>
                    </a:lnR>
                    <a:lnT w="28575" cmpd="sng">
                      <a:solidFill>
                        <a:srgbClr val="000000"/>
                      </a:solidFill>
                    </a:lnT>
                    <a:lnB w="28575" cap="flat" cmpd="sng" algn="ctr">
                      <a:solidFill>
                        <a:srgbClr val="000000"/>
                      </a:solidFill>
                      <a:prstDash val="solid"/>
                      <a:round/>
                      <a:headEnd type="none" w="med" len="med"/>
                      <a:tailEnd type="none" w="med" len="med"/>
                    </a:lnB>
                    <a:solidFill>
                      <a:srgbClr val="EAEAEA"/>
                    </a:solidFill>
                  </a:tcPr>
                </a:tc>
                <a:tc>
                  <a:txBody>
                    <a:bodyPr/>
                    <a:lstStyle/>
                    <a:p>
                      <a:pPr algn="l"/>
                      <a:r>
                        <a:rPr lang="en-US" sz="900" b="0" i="0" dirty="0" smtClean="0">
                          <a:solidFill>
                            <a:srgbClr val="000000"/>
                          </a:solidFill>
                          <a:latin typeface="Lucida Sans Typewriter"/>
                        </a:rPr>
                        <a:t>Y</a:t>
                      </a:r>
                      <a:endParaRPr lang="en-US" sz="900" b="0" i="0" dirty="0">
                        <a:solidFill>
                          <a:srgbClr val="000000"/>
                        </a:solidFill>
                        <a:latin typeface="Lucida Sans Typewriter"/>
                      </a:endParaRPr>
                    </a:p>
                  </a:txBody>
                  <a:tcPr marL="91454" marR="91454" marT="0" marB="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EAEAEA"/>
                    </a:solidFill>
                  </a:tcPr>
                </a:tc>
                <a:tc>
                  <a:txBody>
                    <a:bodyPr/>
                    <a:lstStyle/>
                    <a:p>
                      <a:pPr algn="l"/>
                      <a:r>
                        <a:rPr lang="en-US" sz="900" b="0" i="0" dirty="0" smtClean="0">
                          <a:solidFill>
                            <a:srgbClr val="000000"/>
                          </a:solidFill>
                          <a:latin typeface="Lucida Sans Typewriter"/>
                        </a:rPr>
                        <a:t>6.2</a:t>
                      </a:r>
                      <a:endParaRPr lang="en-US" sz="900" b="0" i="0" dirty="0">
                        <a:solidFill>
                          <a:srgbClr val="000000"/>
                        </a:solidFill>
                        <a:latin typeface="Lucida Sans Typewriter"/>
                      </a:endParaRPr>
                    </a:p>
                  </a:txBody>
                  <a:tcPr marL="91454" marR="91454" marT="0" marB="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EAEAEA"/>
                    </a:solidFill>
                  </a:tcPr>
                </a:tc>
                <a:tc>
                  <a:txBody>
                    <a:bodyPr/>
                    <a:lstStyle/>
                    <a:p>
                      <a:pPr algn="l"/>
                      <a:r>
                        <a:rPr lang="en-US" sz="900" b="0" i="0" dirty="0" smtClean="0">
                          <a:solidFill>
                            <a:srgbClr val="000000"/>
                          </a:solidFill>
                          <a:latin typeface="Lucida Sans Typewriter"/>
                        </a:rPr>
                        <a:t>h</a:t>
                      </a:r>
                      <a:endParaRPr lang="en-US" sz="900" b="0" i="0" dirty="0">
                        <a:solidFill>
                          <a:srgbClr val="000000"/>
                        </a:solidFill>
                        <a:latin typeface="Lucida Sans Typewriter"/>
                      </a:endParaRPr>
                    </a:p>
                  </a:txBody>
                  <a:tcPr marL="91454" marR="91454" marT="0" marB="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EAEAEA"/>
                    </a:solidFill>
                  </a:tcPr>
                </a:tc>
                <a:tc>
                  <a:txBody>
                    <a:bodyPr/>
                    <a:lstStyle/>
                    <a:p>
                      <a:pPr algn="l"/>
                      <a:r>
                        <a:rPr lang="en-US" sz="900" b="0" i="0" dirty="0" smtClean="0">
                          <a:solidFill>
                            <a:srgbClr val="000000"/>
                          </a:solidFill>
                          <a:latin typeface="Lucida Sans Typewriter"/>
                        </a:rPr>
                        <a:t>0</a:t>
                      </a:r>
                      <a:endParaRPr lang="en-US" sz="900" b="0" i="0" dirty="0">
                        <a:solidFill>
                          <a:srgbClr val="000000"/>
                        </a:solidFill>
                        <a:latin typeface="Lucida Sans Typewriter"/>
                      </a:endParaRPr>
                    </a:p>
                  </a:txBody>
                  <a:tcPr marL="91454" marR="91454" marT="0" marB="0" anchor="ctr">
                    <a:lnL w="28575" cap="flat" cmpd="sng" algn="ctr">
                      <a:solidFill>
                        <a:srgbClr val="000000"/>
                      </a:solidFill>
                      <a:prstDash val="solid"/>
                      <a:round/>
                      <a:headEnd type="none" w="med" len="med"/>
                      <a:tailEnd type="none" w="med" len="med"/>
                    </a:lnL>
                    <a:lnR w="28575" cmpd="sng">
                      <a:solidFill>
                        <a:srgbClr val="000000"/>
                      </a:solidFill>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EAEAEA"/>
                    </a:solidFill>
                  </a:tcPr>
                </a:tc>
              </a:tr>
              <a:tr h="245586">
                <a:tc>
                  <a:txBody>
                    <a:bodyPr/>
                    <a:lstStyle/>
                    <a:p>
                      <a:pPr algn="l"/>
                      <a:r>
                        <a:rPr lang="en-US" sz="900" b="0" i="0" dirty="0" smtClean="0">
                          <a:solidFill>
                            <a:srgbClr val="000000"/>
                          </a:solidFill>
                          <a:latin typeface="Lucida Sans Typewriter"/>
                        </a:rPr>
                        <a:t>4</a:t>
                      </a:r>
                      <a:endParaRPr lang="en-US" sz="900" b="0" i="0" dirty="0">
                        <a:solidFill>
                          <a:srgbClr val="000000"/>
                        </a:solidFill>
                        <a:latin typeface="Lucida Sans Typewriter"/>
                      </a:endParaRPr>
                    </a:p>
                  </a:txBody>
                  <a:tcPr marL="91454" marR="91454" marT="0" marB="0" anchor="ctr">
                    <a:lnL w="28575" cmpd="sng">
                      <a:solidFill>
                        <a:srgbClr val="000000"/>
                      </a:solidFill>
                    </a:lnL>
                    <a:lnR w="28575" cap="flat" cmpd="sng" algn="ctr">
                      <a:solidFill>
                        <a:srgbClr val="000000"/>
                      </a:solidFill>
                      <a:prstDash val="solid"/>
                      <a:round/>
                      <a:headEnd type="none" w="med" len="med"/>
                      <a:tailEnd type="none" w="med" len="med"/>
                    </a:lnR>
                    <a:lnT w="28575" cmpd="sng">
                      <a:solidFill>
                        <a:srgbClr val="000000"/>
                      </a:solidFill>
                    </a:lnT>
                    <a:lnB w="28575" cmpd="sng">
                      <a:solidFill>
                        <a:srgbClr val="000000"/>
                      </a:solidFill>
                    </a:lnB>
                    <a:solidFill>
                      <a:srgbClr val="EAEAEA"/>
                    </a:solidFill>
                  </a:tcPr>
                </a:tc>
                <a:tc>
                  <a:txBody>
                    <a:bodyPr/>
                    <a:lstStyle/>
                    <a:p>
                      <a:pPr algn="l"/>
                      <a:r>
                        <a:rPr lang="en-US" sz="900" b="0" i="0" dirty="0" smtClean="0">
                          <a:solidFill>
                            <a:srgbClr val="000000"/>
                          </a:solidFill>
                          <a:latin typeface="Lucida Sans Typewriter"/>
                        </a:rPr>
                        <a:t>N</a:t>
                      </a:r>
                      <a:endParaRPr lang="en-US" sz="900" b="0" i="0" dirty="0">
                        <a:solidFill>
                          <a:srgbClr val="000000"/>
                        </a:solidFill>
                        <a:latin typeface="Lucida Sans Typewriter"/>
                      </a:endParaRPr>
                    </a:p>
                  </a:txBody>
                  <a:tcPr marL="91454" marR="91454" marT="0" marB="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mpd="sng">
                      <a:solidFill>
                        <a:srgbClr val="000000"/>
                      </a:solidFill>
                    </a:lnB>
                    <a:solidFill>
                      <a:srgbClr val="EAEAEA"/>
                    </a:solidFill>
                  </a:tcPr>
                </a:tc>
                <a:tc>
                  <a:txBody>
                    <a:bodyPr/>
                    <a:lstStyle/>
                    <a:p>
                      <a:pPr algn="l"/>
                      <a:r>
                        <a:rPr lang="en-US" sz="900" b="0" i="0" dirty="0" smtClean="0">
                          <a:solidFill>
                            <a:srgbClr val="000000"/>
                          </a:solidFill>
                          <a:latin typeface="Lucida Sans Typewriter"/>
                        </a:rPr>
                        <a:t>0.1</a:t>
                      </a:r>
                      <a:endParaRPr lang="en-US" sz="900" b="0" i="0" dirty="0">
                        <a:solidFill>
                          <a:srgbClr val="000000"/>
                        </a:solidFill>
                        <a:latin typeface="Lucida Sans Typewriter"/>
                      </a:endParaRPr>
                    </a:p>
                  </a:txBody>
                  <a:tcPr marL="91454" marR="91454" marT="0" marB="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mpd="sng">
                      <a:solidFill>
                        <a:srgbClr val="000000"/>
                      </a:solidFill>
                    </a:lnB>
                    <a:solidFill>
                      <a:srgbClr val="EAEAEA"/>
                    </a:solidFill>
                  </a:tcPr>
                </a:tc>
                <a:tc>
                  <a:txBody>
                    <a:bodyPr/>
                    <a:lstStyle/>
                    <a:p>
                      <a:pPr algn="l"/>
                      <a:r>
                        <a:rPr lang="en-US" sz="900" b="0" i="0" dirty="0" smtClean="0">
                          <a:solidFill>
                            <a:srgbClr val="000000"/>
                          </a:solidFill>
                          <a:latin typeface="Lucida Sans Typewriter"/>
                        </a:rPr>
                        <a:t>l</a:t>
                      </a:r>
                      <a:endParaRPr lang="en-US" sz="900" b="0" i="0" dirty="0">
                        <a:solidFill>
                          <a:srgbClr val="000000"/>
                        </a:solidFill>
                        <a:latin typeface="Lucida Sans Typewriter"/>
                      </a:endParaRPr>
                    </a:p>
                  </a:txBody>
                  <a:tcPr marL="91454" marR="91454" marT="0" marB="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mpd="sng">
                      <a:solidFill>
                        <a:srgbClr val="000000"/>
                      </a:solidFill>
                    </a:lnB>
                    <a:solidFill>
                      <a:srgbClr val="EAEAEA"/>
                    </a:solidFill>
                  </a:tcPr>
                </a:tc>
                <a:tc>
                  <a:txBody>
                    <a:bodyPr/>
                    <a:lstStyle/>
                    <a:p>
                      <a:pPr algn="l"/>
                      <a:r>
                        <a:rPr lang="en-US" sz="900" b="0" i="0" dirty="0" smtClean="0">
                          <a:solidFill>
                            <a:srgbClr val="000000"/>
                          </a:solidFill>
                          <a:latin typeface="Lucida Sans Typewriter"/>
                        </a:rPr>
                        <a:t>0</a:t>
                      </a:r>
                      <a:endParaRPr lang="en-US" sz="900" b="0" i="0" dirty="0">
                        <a:solidFill>
                          <a:srgbClr val="000000"/>
                        </a:solidFill>
                        <a:latin typeface="Lucida Sans Typewriter"/>
                      </a:endParaRPr>
                    </a:p>
                  </a:txBody>
                  <a:tcPr marL="91454" marR="91454" marT="0" marB="0" anchor="ctr">
                    <a:lnL w="28575" cap="flat" cmpd="sng" algn="ctr">
                      <a:solidFill>
                        <a:srgbClr val="000000"/>
                      </a:solidFill>
                      <a:prstDash val="solid"/>
                      <a:round/>
                      <a:headEnd type="none" w="med" len="med"/>
                      <a:tailEnd type="none" w="med" len="med"/>
                    </a:lnL>
                    <a:lnR w="28575" cmpd="sng">
                      <a:solidFill>
                        <a:srgbClr val="000000"/>
                      </a:solidFill>
                    </a:lnR>
                    <a:lnT w="28575" cap="flat" cmpd="sng" algn="ctr">
                      <a:solidFill>
                        <a:srgbClr val="000000"/>
                      </a:solidFill>
                      <a:prstDash val="solid"/>
                      <a:round/>
                      <a:headEnd type="none" w="med" len="med"/>
                      <a:tailEnd type="none" w="med" len="med"/>
                    </a:lnT>
                    <a:lnB w="28575" cmpd="sng">
                      <a:solidFill>
                        <a:srgbClr val="000000"/>
                      </a:solidFill>
                    </a:lnB>
                    <a:solidFill>
                      <a:srgbClr val="EAEAEA"/>
                    </a:solidFill>
                  </a:tcPr>
                </a:tc>
              </a:tr>
            </a:tbl>
          </a:graphicData>
        </a:graphic>
      </p:graphicFrame>
      <p:graphicFrame>
        <p:nvGraphicFramePr>
          <p:cNvPr id="18" name="Table 17"/>
          <p:cNvGraphicFramePr>
            <a:graphicFrameLocks noGrp="1"/>
          </p:cNvGraphicFramePr>
          <p:nvPr>
            <p:extLst/>
          </p:nvPr>
        </p:nvGraphicFramePr>
        <p:xfrm>
          <a:off x="7015163" y="2241886"/>
          <a:ext cx="1847851" cy="1490665"/>
        </p:xfrm>
        <a:graphic>
          <a:graphicData uri="http://schemas.openxmlformats.org/drawingml/2006/table">
            <a:tbl>
              <a:tblPr firstRow="1" bandRow="1">
                <a:tableStyleId>{5C22544A-7EE6-4342-B048-85BDC9FD1C3A}</a:tableStyleId>
              </a:tblPr>
              <a:tblGrid>
                <a:gridCol w="389915"/>
                <a:gridCol w="405173"/>
                <a:gridCol w="459986"/>
                <a:gridCol w="592777"/>
              </a:tblGrid>
              <a:tr h="298133">
                <a:tc>
                  <a:txBody>
                    <a:bodyPr/>
                    <a:lstStyle/>
                    <a:p>
                      <a:pPr algn="ctr"/>
                      <a:r>
                        <a:rPr lang="en-US" sz="1100" b="0" i="0" dirty="0" smtClean="0">
                          <a:solidFill>
                            <a:srgbClr val="000000"/>
                          </a:solidFill>
                          <a:latin typeface="Arial"/>
                        </a:rPr>
                        <a:t>ID</a:t>
                      </a:r>
                      <a:endParaRPr lang="en-US" sz="1100" b="0" i="0" dirty="0">
                        <a:solidFill>
                          <a:srgbClr val="000000"/>
                        </a:solidFill>
                        <a:latin typeface="Arial"/>
                      </a:endParaRPr>
                    </a:p>
                  </a:txBody>
                  <a:tcPr marL="0" marR="0" marT="0" marB="0" anchor="ctr">
                    <a:lnL w="28575" cmpd="sng">
                      <a:solidFill>
                        <a:srgbClr val="000000"/>
                      </a:solidFill>
                    </a:lnL>
                    <a:lnR w="28575" cap="flat" cmpd="sng" algn="ctr">
                      <a:solidFill>
                        <a:srgbClr val="000000"/>
                      </a:solidFill>
                      <a:prstDash val="solid"/>
                      <a:round/>
                      <a:headEnd type="none" w="med" len="med"/>
                      <a:tailEnd type="none" w="med" len="med"/>
                    </a:lnR>
                    <a:lnT w="28575" cmpd="sng">
                      <a:solidFill>
                        <a:srgbClr val="000000"/>
                      </a:solidFill>
                    </a:lnT>
                    <a:lnB w="28575" cmpd="sng">
                      <a:solidFill>
                        <a:srgbClr val="000000"/>
                      </a:solidFill>
                    </a:lnB>
                    <a:solidFill>
                      <a:srgbClr val="808080"/>
                    </a:solidFill>
                  </a:tcPr>
                </a:tc>
                <a:tc>
                  <a:txBody>
                    <a:bodyPr/>
                    <a:lstStyle/>
                    <a:p>
                      <a:pPr algn="ctr"/>
                      <a:r>
                        <a:rPr lang="en-US" sz="1100" b="0" i="0" dirty="0" smtClean="0">
                          <a:solidFill>
                            <a:srgbClr val="000000"/>
                          </a:solidFill>
                          <a:latin typeface="Arial"/>
                        </a:rPr>
                        <a:t>Input1</a:t>
                      </a:r>
                      <a:endParaRPr lang="en-US" sz="1100" b="0" i="0" dirty="0">
                        <a:solidFill>
                          <a:srgbClr val="000000"/>
                        </a:solidFill>
                        <a:latin typeface="Arial"/>
                      </a:endParaRPr>
                    </a:p>
                  </a:txBody>
                  <a:tcPr marL="0" marR="0" marT="0" marB="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mpd="sng">
                      <a:solidFill>
                        <a:srgbClr val="000000"/>
                      </a:solidFill>
                    </a:lnT>
                    <a:lnB w="28575" cap="flat" cmpd="sng" algn="ctr">
                      <a:solidFill>
                        <a:srgbClr val="000000"/>
                      </a:solidFill>
                      <a:prstDash val="solid"/>
                      <a:round/>
                      <a:headEnd type="none" w="med" len="med"/>
                      <a:tailEnd type="none" w="med" len="med"/>
                    </a:lnB>
                    <a:solidFill>
                      <a:srgbClr val="808080"/>
                    </a:solidFill>
                  </a:tcPr>
                </a:tc>
                <a:tc>
                  <a:txBody>
                    <a:bodyPr/>
                    <a:lstStyle/>
                    <a:p>
                      <a:pPr algn="ctr"/>
                      <a:r>
                        <a:rPr lang="en-US" sz="1100" b="0" i="0" dirty="0" smtClean="0">
                          <a:solidFill>
                            <a:srgbClr val="000000"/>
                          </a:solidFill>
                          <a:latin typeface="Arial"/>
                        </a:rPr>
                        <a:t>Input2</a:t>
                      </a:r>
                      <a:endParaRPr lang="en-US" sz="1100" b="0" i="0" dirty="0">
                        <a:solidFill>
                          <a:srgbClr val="000000"/>
                        </a:solidFill>
                        <a:latin typeface="Arial"/>
                      </a:endParaRPr>
                    </a:p>
                  </a:txBody>
                  <a:tcPr marL="0" marR="0" marT="0" marB="0" anchor="ctr">
                    <a:lnL w="28575" cmpd="sng">
                      <a:solidFill>
                        <a:srgbClr val="000000"/>
                      </a:solidFill>
                    </a:lnL>
                    <a:lnR w="28575" cap="flat" cmpd="sng" algn="ctr">
                      <a:solidFill>
                        <a:srgbClr val="000000"/>
                      </a:solidFill>
                      <a:prstDash val="solid"/>
                      <a:round/>
                      <a:headEnd type="none" w="med" len="med"/>
                      <a:tailEnd type="none" w="med" len="med"/>
                    </a:lnR>
                    <a:lnT w="28575" cmpd="sng">
                      <a:solidFill>
                        <a:srgbClr val="000000"/>
                      </a:solidFill>
                    </a:lnT>
                    <a:lnB w="28575" cap="flat" cmpd="sng" algn="ctr">
                      <a:solidFill>
                        <a:srgbClr val="000000"/>
                      </a:solidFill>
                      <a:prstDash val="solid"/>
                      <a:round/>
                      <a:headEnd type="none" w="med" len="med"/>
                      <a:tailEnd type="none" w="med" len="med"/>
                    </a:lnB>
                    <a:solidFill>
                      <a:srgbClr val="808080"/>
                    </a:solidFill>
                  </a:tcPr>
                </a:tc>
                <a:tc>
                  <a:txBody>
                    <a:bodyPr/>
                    <a:lstStyle/>
                    <a:p>
                      <a:pPr algn="ctr"/>
                      <a:r>
                        <a:rPr lang="en-US" sz="1100" b="0" i="0" dirty="0" smtClean="0">
                          <a:solidFill>
                            <a:srgbClr val="000000"/>
                          </a:solidFill>
                          <a:latin typeface="Arial"/>
                        </a:rPr>
                        <a:t>Input3</a:t>
                      </a:r>
                      <a:endParaRPr lang="en-US" sz="1100" b="0" i="0" dirty="0">
                        <a:solidFill>
                          <a:srgbClr val="000000"/>
                        </a:solidFill>
                        <a:latin typeface="Arial"/>
                      </a:endParaRPr>
                    </a:p>
                  </a:txBody>
                  <a:tcPr marL="0" marR="0" marT="0" marB="0" anchor="ctr">
                    <a:lnL w="28575" cmpd="sng">
                      <a:solidFill>
                        <a:srgbClr val="000000"/>
                      </a:solidFill>
                    </a:lnL>
                    <a:lnR w="28575" cmpd="sng">
                      <a:solidFill>
                        <a:srgbClr val="000000"/>
                      </a:solidFill>
                    </a:lnR>
                    <a:lnT w="28575" cmpd="sng">
                      <a:solidFill>
                        <a:srgbClr val="000000"/>
                      </a:solidFill>
                    </a:lnT>
                    <a:lnB w="28575" cap="flat" cmpd="sng" algn="ctr">
                      <a:solidFill>
                        <a:srgbClr val="000000"/>
                      </a:solidFill>
                      <a:prstDash val="solid"/>
                      <a:round/>
                      <a:headEnd type="none" w="med" len="med"/>
                      <a:tailEnd type="none" w="med" len="med"/>
                    </a:lnB>
                    <a:solidFill>
                      <a:srgbClr val="808080"/>
                    </a:solidFill>
                  </a:tcPr>
                </a:tc>
              </a:tr>
              <a:tr h="298133">
                <a:tc>
                  <a:txBody>
                    <a:bodyPr/>
                    <a:lstStyle/>
                    <a:p>
                      <a:pPr algn="l"/>
                      <a:r>
                        <a:rPr lang="en-US" sz="900" b="0" i="0" dirty="0" smtClean="0">
                          <a:solidFill>
                            <a:srgbClr val="000000"/>
                          </a:solidFill>
                          <a:latin typeface="Lucida Sans Typewriter"/>
                        </a:rPr>
                        <a:t>21</a:t>
                      </a:r>
                    </a:p>
                  </a:txBody>
                  <a:tcPr marL="91435" marR="91435" marT="0" marB="0" anchor="ctr">
                    <a:lnL w="28575" cmpd="sng">
                      <a:solidFill>
                        <a:srgbClr val="000000"/>
                      </a:solidFill>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EAEAEA"/>
                    </a:solidFill>
                  </a:tcPr>
                </a:tc>
                <a:tc>
                  <a:txBody>
                    <a:bodyPr/>
                    <a:lstStyle/>
                    <a:p>
                      <a:pPr algn="l"/>
                      <a:r>
                        <a:rPr lang="en-US" sz="900" b="0" i="0" dirty="0" smtClean="0">
                          <a:solidFill>
                            <a:srgbClr val="000000"/>
                          </a:solidFill>
                          <a:latin typeface="Lucida Sans Typewriter"/>
                        </a:rPr>
                        <a:t>52</a:t>
                      </a:r>
                      <a:endParaRPr lang="en-US" sz="900" b="0" i="0" dirty="0">
                        <a:solidFill>
                          <a:srgbClr val="000000"/>
                        </a:solidFill>
                        <a:latin typeface="Lucida Sans Typewriter"/>
                      </a:endParaRPr>
                    </a:p>
                  </a:txBody>
                  <a:tcPr marL="91435" marR="91435" marT="0" marB="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EAEAEA"/>
                    </a:solidFill>
                  </a:tcPr>
                </a:tc>
                <a:tc>
                  <a:txBody>
                    <a:bodyPr/>
                    <a:lstStyle/>
                    <a:p>
                      <a:pPr algn="l"/>
                      <a:r>
                        <a:rPr lang="en-US" sz="900" b="0" i="0" dirty="0" smtClean="0">
                          <a:solidFill>
                            <a:srgbClr val="000000"/>
                          </a:solidFill>
                          <a:latin typeface="Lucida Sans Typewriter"/>
                        </a:rPr>
                        <a:t>m</a:t>
                      </a:r>
                      <a:endParaRPr lang="en-US" sz="900" b="0" i="0" dirty="0">
                        <a:solidFill>
                          <a:srgbClr val="000000"/>
                        </a:solidFill>
                        <a:latin typeface="Lucida Sans Typewriter"/>
                      </a:endParaRPr>
                    </a:p>
                  </a:txBody>
                  <a:tcPr marL="91435" marR="91435" marT="0" marB="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EAEAEA"/>
                    </a:solidFill>
                  </a:tcPr>
                </a:tc>
                <a:tc>
                  <a:txBody>
                    <a:bodyPr/>
                    <a:lstStyle/>
                    <a:p>
                      <a:pPr algn="l"/>
                      <a:r>
                        <a:rPr lang="en-US" sz="900" b="0" i="0" dirty="0" smtClean="0">
                          <a:solidFill>
                            <a:srgbClr val="000000"/>
                          </a:solidFill>
                          <a:latin typeface="Lucida Sans Typewriter"/>
                        </a:rPr>
                        <a:t>1</a:t>
                      </a:r>
                      <a:endParaRPr lang="en-US" sz="900" b="0" i="0" dirty="0">
                        <a:solidFill>
                          <a:srgbClr val="000000"/>
                        </a:solidFill>
                        <a:latin typeface="Lucida Sans Typewriter"/>
                      </a:endParaRPr>
                    </a:p>
                  </a:txBody>
                  <a:tcPr marL="91435" marR="91435" marT="0" marB="0" anchor="ctr">
                    <a:lnL w="28575" cap="flat" cmpd="sng" algn="ctr">
                      <a:solidFill>
                        <a:srgbClr val="000000"/>
                      </a:solidFill>
                      <a:prstDash val="solid"/>
                      <a:round/>
                      <a:headEnd type="none" w="med" len="med"/>
                      <a:tailEnd type="none" w="med" len="med"/>
                    </a:lnL>
                    <a:lnR w="28575" cmpd="sng">
                      <a:solidFill>
                        <a:srgbClr val="000000"/>
                      </a:solidFill>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EAEAEA"/>
                    </a:solidFill>
                  </a:tcPr>
                </a:tc>
              </a:tr>
              <a:tr h="298133">
                <a:tc>
                  <a:txBody>
                    <a:bodyPr/>
                    <a:lstStyle/>
                    <a:p>
                      <a:pPr algn="l"/>
                      <a:r>
                        <a:rPr lang="en-US" sz="900" b="0" i="0" dirty="0" smtClean="0">
                          <a:solidFill>
                            <a:srgbClr val="000000"/>
                          </a:solidFill>
                          <a:latin typeface="Lucida Sans Typewriter"/>
                        </a:rPr>
                        <a:t>32</a:t>
                      </a:r>
                      <a:endParaRPr lang="en-US" sz="900" b="0" i="0" dirty="0">
                        <a:solidFill>
                          <a:srgbClr val="000000"/>
                        </a:solidFill>
                        <a:latin typeface="Lucida Sans Typewriter"/>
                      </a:endParaRPr>
                    </a:p>
                  </a:txBody>
                  <a:tcPr marL="91435" marR="91435" marT="0" marB="0" anchor="ctr">
                    <a:lnL w="28575" cmpd="sng">
                      <a:solidFill>
                        <a:srgbClr val="000000"/>
                      </a:solidFill>
                    </a:lnL>
                    <a:lnR w="28575" cap="flat" cmpd="sng" algn="ctr">
                      <a:solidFill>
                        <a:srgbClr val="000000"/>
                      </a:solidFill>
                      <a:prstDash val="solid"/>
                      <a:round/>
                      <a:headEnd type="none" w="med" len="med"/>
                      <a:tailEnd type="none" w="med" len="med"/>
                    </a:lnR>
                    <a:lnT w="28575" cmpd="sng">
                      <a:solidFill>
                        <a:srgbClr val="000000"/>
                      </a:solidFill>
                    </a:lnT>
                    <a:lnB w="28575" cap="flat" cmpd="sng" algn="ctr">
                      <a:solidFill>
                        <a:srgbClr val="000000"/>
                      </a:solidFill>
                      <a:prstDash val="solid"/>
                      <a:round/>
                      <a:headEnd type="none" w="med" len="med"/>
                      <a:tailEnd type="none" w="med" len="med"/>
                    </a:lnB>
                    <a:solidFill>
                      <a:srgbClr val="EAEAEA"/>
                    </a:solidFill>
                  </a:tcPr>
                </a:tc>
                <a:tc>
                  <a:txBody>
                    <a:bodyPr/>
                    <a:lstStyle/>
                    <a:p>
                      <a:pPr algn="l"/>
                      <a:r>
                        <a:rPr lang="en-US" sz="900" b="0" i="0" dirty="0" smtClean="0">
                          <a:solidFill>
                            <a:srgbClr val="000000"/>
                          </a:solidFill>
                          <a:latin typeface="Lucida Sans Typewriter"/>
                        </a:rPr>
                        <a:t>9.6</a:t>
                      </a:r>
                      <a:endParaRPr lang="en-US" sz="900" b="0" i="0" dirty="0">
                        <a:solidFill>
                          <a:srgbClr val="000000"/>
                        </a:solidFill>
                        <a:latin typeface="Lucida Sans Typewriter"/>
                      </a:endParaRPr>
                    </a:p>
                  </a:txBody>
                  <a:tcPr marL="91435" marR="91435" marT="0" marB="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EAEAEA"/>
                    </a:solidFill>
                  </a:tcPr>
                </a:tc>
                <a:tc>
                  <a:txBody>
                    <a:bodyPr/>
                    <a:lstStyle/>
                    <a:p>
                      <a:pPr algn="l"/>
                      <a:r>
                        <a:rPr lang="en-US" sz="900" b="0" i="0" dirty="0" smtClean="0">
                          <a:solidFill>
                            <a:srgbClr val="000000"/>
                          </a:solidFill>
                          <a:latin typeface="Lucida Sans Typewriter"/>
                        </a:rPr>
                        <a:t>l</a:t>
                      </a:r>
                      <a:endParaRPr lang="en-US" sz="900" b="0" i="0" dirty="0">
                        <a:solidFill>
                          <a:srgbClr val="000000"/>
                        </a:solidFill>
                        <a:latin typeface="Lucida Sans Typewriter"/>
                      </a:endParaRPr>
                    </a:p>
                  </a:txBody>
                  <a:tcPr marL="91435" marR="91435" marT="0" marB="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EAEAEA"/>
                    </a:solidFill>
                  </a:tcPr>
                </a:tc>
                <a:tc>
                  <a:txBody>
                    <a:bodyPr/>
                    <a:lstStyle/>
                    <a:p>
                      <a:pPr algn="l"/>
                      <a:r>
                        <a:rPr lang="en-US" sz="900" b="0" i="0" dirty="0" smtClean="0">
                          <a:solidFill>
                            <a:srgbClr val="000000"/>
                          </a:solidFill>
                          <a:latin typeface="Lucida Sans Typewriter"/>
                        </a:rPr>
                        <a:t>0</a:t>
                      </a:r>
                      <a:endParaRPr lang="en-US" sz="900" b="0" i="0" dirty="0">
                        <a:solidFill>
                          <a:srgbClr val="000000"/>
                        </a:solidFill>
                        <a:latin typeface="Lucida Sans Typewriter"/>
                      </a:endParaRPr>
                    </a:p>
                  </a:txBody>
                  <a:tcPr marL="91435" marR="91435" marT="0" marB="0" anchor="ctr">
                    <a:lnL w="28575" cap="flat" cmpd="sng" algn="ctr">
                      <a:solidFill>
                        <a:srgbClr val="000000"/>
                      </a:solidFill>
                      <a:prstDash val="solid"/>
                      <a:round/>
                      <a:headEnd type="none" w="med" len="med"/>
                      <a:tailEnd type="none" w="med" len="med"/>
                    </a:lnL>
                    <a:lnR w="28575" cmpd="sng">
                      <a:solidFill>
                        <a:srgbClr val="000000"/>
                      </a:solidFill>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EAEAEA"/>
                    </a:solidFill>
                  </a:tcPr>
                </a:tc>
              </a:tr>
              <a:tr h="298133">
                <a:tc>
                  <a:txBody>
                    <a:bodyPr/>
                    <a:lstStyle/>
                    <a:p>
                      <a:pPr algn="l"/>
                      <a:r>
                        <a:rPr lang="en-US" sz="900" b="0" i="0" dirty="0" smtClean="0">
                          <a:solidFill>
                            <a:srgbClr val="000000"/>
                          </a:solidFill>
                          <a:latin typeface="Lucida Sans Typewriter"/>
                        </a:rPr>
                        <a:t>57</a:t>
                      </a:r>
                      <a:endParaRPr lang="en-US" sz="900" b="0" i="0" dirty="0">
                        <a:solidFill>
                          <a:srgbClr val="000000"/>
                        </a:solidFill>
                        <a:latin typeface="Lucida Sans Typewriter"/>
                      </a:endParaRPr>
                    </a:p>
                  </a:txBody>
                  <a:tcPr marL="91435" marR="91435" marT="0" marB="0" anchor="ctr">
                    <a:lnL w="28575" cmpd="sng">
                      <a:solidFill>
                        <a:srgbClr val="000000"/>
                      </a:solidFill>
                    </a:lnL>
                    <a:lnR w="28575" cap="flat" cmpd="sng" algn="ctr">
                      <a:solidFill>
                        <a:srgbClr val="000000"/>
                      </a:solidFill>
                      <a:prstDash val="solid"/>
                      <a:round/>
                      <a:headEnd type="none" w="med" len="med"/>
                      <a:tailEnd type="none" w="med" len="med"/>
                    </a:lnR>
                    <a:lnT w="28575" cmpd="sng">
                      <a:solidFill>
                        <a:srgbClr val="000000"/>
                      </a:solidFill>
                    </a:lnT>
                    <a:lnB w="28575" cap="flat" cmpd="sng" algn="ctr">
                      <a:solidFill>
                        <a:srgbClr val="000000"/>
                      </a:solidFill>
                      <a:prstDash val="solid"/>
                      <a:round/>
                      <a:headEnd type="none" w="med" len="med"/>
                      <a:tailEnd type="none" w="med" len="med"/>
                    </a:lnB>
                    <a:solidFill>
                      <a:srgbClr val="EAEAEA"/>
                    </a:solidFill>
                  </a:tcPr>
                </a:tc>
                <a:tc>
                  <a:txBody>
                    <a:bodyPr/>
                    <a:lstStyle/>
                    <a:p>
                      <a:pPr algn="l"/>
                      <a:r>
                        <a:rPr lang="en-US" sz="900" b="0" i="0" dirty="0" smtClean="0">
                          <a:solidFill>
                            <a:srgbClr val="000000"/>
                          </a:solidFill>
                          <a:latin typeface="Lucida Sans Typewriter"/>
                        </a:rPr>
                        <a:t>11</a:t>
                      </a:r>
                      <a:endParaRPr lang="en-US" sz="900" b="0" i="0" dirty="0">
                        <a:solidFill>
                          <a:srgbClr val="000000"/>
                        </a:solidFill>
                        <a:latin typeface="Lucida Sans Typewriter"/>
                      </a:endParaRPr>
                    </a:p>
                  </a:txBody>
                  <a:tcPr marL="91435" marR="91435" marT="0" marB="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EAEAEA"/>
                    </a:solidFill>
                  </a:tcPr>
                </a:tc>
                <a:tc>
                  <a:txBody>
                    <a:bodyPr/>
                    <a:lstStyle/>
                    <a:p>
                      <a:pPr algn="l"/>
                      <a:r>
                        <a:rPr lang="en-US" sz="900" b="0" i="0" dirty="0" smtClean="0">
                          <a:solidFill>
                            <a:srgbClr val="000000"/>
                          </a:solidFill>
                          <a:latin typeface="Lucida Sans Typewriter"/>
                        </a:rPr>
                        <a:t>h</a:t>
                      </a:r>
                      <a:endParaRPr lang="en-US" sz="900" b="0" i="0" dirty="0">
                        <a:solidFill>
                          <a:srgbClr val="000000"/>
                        </a:solidFill>
                        <a:latin typeface="Lucida Sans Typewriter"/>
                      </a:endParaRPr>
                    </a:p>
                  </a:txBody>
                  <a:tcPr marL="91435" marR="91435" marT="0" marB="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EAEAEA"/>
                    </a:solidFill>
                  </a:tcPr>
                </a:tc>
                <a:tc>
                  <a:txBody>
                    <a:bodyPr/>
                    <a:lstStyle/>
                    <a:p>
                      <a:pPr algn="l"/>
                      <a:r>
                        <a:rPr lang="en-US" sz="900" b="0" i="0" dirty="0" smtClean="0">
                          <a:solidFill>
                            <a:srgbClr val="000000"/>
                          </a:solidFill>
                          <a:latin typeface="Lucida Sans Typewriter"/>
                        </a:rPr>
                        <a:t>0</a:t>
                      </a:r>
                      <a:endParaRPr lang="en-US" sz="900" b="0" i="0" dirty="0">
                        <a:solidFill>
                          <a:srgbClr val="000000"/>
                        </a:solidFill>
                        <a:latin typeface="Lucida Sans Typewriter"/>
                      </a:endParaRPr>
                    </a:p>
                  </a:txBody>
                  <a:tcPr marL="91435" marR="91435" marT="0" marB="0" anchor="ctr">
                    <a:lnL w="28575" cap="flat" cmpd="sng" algn="ctr">
                      <a:solidFill>
                        <a:srgbClr val="000000"/>
                      </a:solidFill>
                      <a:prstDash val="solid"/>
                      <a:round/>
                      <a:headEnd type="none" w="med" len="med"/>
                      <a:tailEnd type="none" w="med" len="med"/>
                    </a:lnL>
                    <a:lnR w="28575" cmpd="sng">
                      <a:solidFill>
                        <a:srgbClr val="000000"/>
                      </a:solidFill>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EAEAEA"/>
                    </a:solidFill>
                  </a:tcPr>
                </a:tc>
              </a:tr>
              <a:tr h="298133">
                <a:tc>
                  <a:txBody>
                    <a:bodyPr/>
                    <a:lstStyle/>
                    <a:p>
                      <a:pPr algn="l"/>
                      <a:r>
                        <a:rPr lang="en-US" sz="900" b="0" i="0" dirty="0" smtClean="0">
                          <a:solidFill>
                            <a:srgbClr val="000000"/>
                          </a:solidFill>
                          <a:latin typeface="Lucida Sans Typewriter"/>
                        </a:rPr>
                        <a:t>17</a:t>
                      </a:r>
                      <a:endParaRPr lang="en-US" sz="900" b="0" i="0" dirty="0">
                        <a:solidFill>
                          <a:srgbClr val="000000"/>
                        </a:solidFill>
                        <a:latin typeface="Lucida Sans Typewriter"/>
                      </a:endParaRPr>
                    </a:p>
                  </a:txBody>
                  <a:tcPr marL="91435" marR="91435" marT="0" marB="0" anchor="ctr">
                    <a:lnL w="28575" cmpd="sng">
                      <a:solidFill>
                        <a:srgbClr val="000000"/>
                      </a:solidFill>
                    </a:lnL>
                    <a:lnR w="28575" cap="flat" cmpd="sng" algn="ctr">
                      <a:solidFill>
                        <a:srgbClr val="000000"/>
                      </a:solidFill>
                      <a:prstDash val="solid"/>
                      <a:round/>
                      <a:headEnd type="none" w="med" len="med"/>
                      <a:tailEnd type="none" w="med" len="med"/>
                    </a:lnR>
                    <a:lnT w="28575" cmpd="sng">
                      <a:solidFill>
                        <a:srgbClr val="000000"/>
                      </a:solidFill>
                    </a:lnT>
                    <a:lnB w="28575" cmpd="sng">
                      <a:solidFill>
                        <a:srgbClr val="000000"/>
                      </a:solidFill>
                    </a:lnB>
                    <a:solidFill>
                      <a:srgbClr val="EAEAEA"/>
                    </a:solidFill>
                  </a:tcPr>
                </a:tc>
                <a:tc>
                  <a:txBody>
                    <a:bodyPr/>
                    <a:lstStyle/>
                    <a:p>
                      <a:pPr algn="l"/>
                      <a:r>
                        <a:rPr lang="en-US" sz="900" b="0" i="0" dirty="0" smtClean="0">
                          <a:solidFill>
                            <a:srgbClr val="000000"/>
                          </a:solidFill>
                          <a:latin typeface="Lucida Sans Typewriter"/>
                        </a:rPr>
                        <a:t>5.1</a:t>
                      </a:r>
                      <a:endParaRPr lang="en-US" sz="900" b="0" i="0" dirty="0">
                        <a:solidFill>
                          <a:srgbClr val="000000"/>
                        </a:solidFill>
                        <a:latin typeface="Lucida Sans Typewriter"/>
                      </a:endParaRPr>
                    </a:p>
                  </a:txBody>
                  <a:tcPr marL="91435" marR="91435" marT="0" marB="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mpd="sng">
                      <a:solidFill>
                        <a:srgbClr val="000000"/>
                      </a:solidFill>
                    </a:lnB>
                    <a:solidFill>
                      <a:srgbClr val="EAEAEA"/>
                    </a:solidFill>
                  </a:tcPr>
                </a:tc>
                <a:tc>
                  <a:txBody>
                    <a:bodyPr/>
                    <a:lstStyle/>
                    <a:p>
                      <a:pPr algn="l"/>
                      <a:r>
                        <a:rPr lang="en-US" sz="900" b="0" i="0" dirty="0" smtClean="0">
                          <a:solidFill>
                            <a:srgbClr val="000000"/>
                          </a:solidFill>
                          <a:latin typeface="Lucida Sans Typewriter"/>
                        </a:rPr>
                        <a:t>l</a:t>
                      </a:r>
                      <a:endParaRPr lang="en-US" sz="900" b="0" i="0" dirty="0">
                        <a:solidFill>
                          <a:srgbClr val="000000"/>
                        </a:solidFill>
                        <a:latin typeface="Lucida Sans Typewriter"/>
                      </a:endParaRPr>
                    </a:p>
                  </a:txBody>
                  <a:tcPr marL="91435" marR="91435" marT="0" marB="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mpd="sng">
                      <a:solidFill>
                        <a:srgbClr val="000000"/>
                      </a:solidFill>
                    </a:lnB>
                    <a:solidFill>
                      <a:srgbClr val="EAEAEA"/>
                    </a:solidFill>
                  </a:tcPr>
                </a:tc>
                <a:tc>
                  <a:txBody>
                    <a:bodyPr/>
                    <a:lstStyle/>
                    <a:p>
                      <a:pPr algn="l"/>
                      <a:r>
                        <a:rPr lang="en-US" sz="900" b="0" i="0" dirty="0" smtClean="0">
                          <a:solidFill>
                            <a:srgbClr val="000000"/>
                          </a:solidFill>
                          <a:latin typeface="Lucida Sans Typewriter"/>
                        </a:rPr>
                        <a:t>0</a:t>
                      </a:r>
                      <a:endParaRPr lang="en-US" sz="900" b="0" i="0" dirty="0">
                        <a:solidFill>
                          <a:srgbClr val="000000"/>
                        </a:solidFill>
                        <a:latin typeface="Lucida Sans Typewriter"/>
                      </a:endParaRPr>
                    </a:p>
                  </a:txBody>
                  <a:tcPr marL="91435" marR="91435" marT="0" marB="0" anchor="ctr">
                    <a:lnL w="28575" cap="flat" cmpd="sng" algn="ctr">
                      <a:solidFill>
                        <a:srgbClr val="000000"/>
                      </a:solidFill>
                      <a:prstDash val="solid"/>
                      <a:round/>
                      <a:headEnd type="none" w="med" len="med"/>
                      <a:tailEnd type="none" w="med" len="med"/>
                    </a:lnL>
                    <a:lnR w="28575" cmpd="sng">
                      <a:solidFill>
                        <a:srgbClr val="000000"/>
                      </a:solidFill>
                    </a:lnR>
                    <a:lnT w="28575" cap="flat" cmpd="sng" algn="ctr">
                      <a:solidFill>
                        <a:srgbClr val="000000"/>
                      </a:solidFill>
                      <a:prstDash val="solid"/>
                      <a:round/>
                      <a:headEnd type="none" w="med" len="med"/>
                      <a:tailEnd type="none" w="med" len="med"/>
                    </a:lnT>
                    <a:lnB w="28575" cmpd="sng">
                      <a:solidFill>
                        <a:srgbClr val="000000"/>
                      </a:solidFill>
                    </a:lnB>
                    <a:solidFill>
                      <a:srgbClr val="EAEAEA"/>
                    </a:solidFill>
                  </a:tcPr>
                </a:tc>
              </a:tr>
            </a:tbl>
          </a:graphicData>
        </a:graphic>
      </p:graphicFrame>
      <p:graphicFrame>
        <p:nvGraphicFramePr>
          <p:cNvPr id="20" name="Table 19"/>
          <p:cNvGraphicFramePr>
            <a:graphicFrameLocks noGrp="1"/>
          </p:cNvGraphicFramePr>
          <p:nvPr>
            <p:extLst/>
          </p:nvPr>
        </p:nvGraphicFramePr>
        <p:xfrm>
          <a:off x="6970713" y="4540586"/>
          <a:ext cx="1936750" cy="1587500"/>
        </p:xfrm>
        <a:graphic>
          <a:graphicData uri="http://schemas.openxmlformats.org/drawingml/2006/table">
            <a:tbl>
              <a:tblPr firstRow="1" bandRow="1">
                <a:tableStyleId>{5C22544A-7EE6-4342-B048-85BDC9FD1C3A}</a:tableStyleId>
              </a:tblPr>
              <a:tblGrid>
                <a:gridCol w="481746"/>
                <a:gridCol w="540509"/>
                <a:gridCol w="914495"/>
              </a:tblGrid>
              <a:tr h="317500">
                <a:tc>
                  <a:txBody>
                    <a:bodyPr/>
                    <a:lstStyle/>
                    <a:p>
                      <a:pPr algn="ctr"/>
                      <a:r>
                        <a:rPr lang="en-US" sz="1100" b="0" i="0" dirty="0" smtClean="0">
                          <a:solidFill>
                            <a:srgbClr val="000000"/>
                          </a:solidFill>
                          <a:latin typeface="Arial"/>
                        </a:rPr>
                        <a:t>ID</a:t>
                      </a:r>
                      <a:endParaRPr lang="en-US" sz="1100" b="0" i="0" dirty="0">
                        <a:solidFill>
                          <a:srgbClr val="000000"/>
                        </a:solidFill>
                        <a:latin typeface="Arial"/>
                      </a:endParaRPr>
                    </a:p>
                  </a:txBody>
                  <a:tcPr marL="0" marR="0" marT="0" marB="0" anchor="ctr">
                    <a:lnL w="28575" cmpd="sng">
                      <a:solidFill>
                        <a:srgbClr val="000000"/>
                      </a:solidFill>
                    </a:lnL>
                    <a:lnR w="28575" cap="flat" cmpd="sng" algn="ctr">
                      <a:solidFill>
                        <a:srgbClr val="000000"/>
                      </a:solidFill>
                      <a:prstDash val="solid"/>
                      <a:round/>
                      <a:headEnd type="none" w="med" len="med"/>
                      <a:tailEnd type="none" w="med" len="med"/>
                    </a:lnR>
                    <a:lnT w="28575" cmpd="sng">
                      <a:solidFill>
                        <a:srgbClr val="000000"/>
                      </a:solidFill>
                    </a:lnT>
                    <a:lnB w="28575" cmpd="sng">
                      <a:solidFill>
                        <a:srgbClr val="000000"/>
                      </a:solidFill>
                    </a:lnB>
                    <a:solidFill>
                      <a:srgbClr val="808080"/>
                    </a:solidFill>
                  </a:tcPr>
                </a:tc>
                <a:tc>
                  <a:txBody>
                    <a:bodyPr/>
                    <a:lstStyle/>
                    <a:p>
                      <a:pPr algn="ctr"/>
                      <a:r>
                        <a:rPr lang="en-US" sz="1100" b="0" i="0" dirty="0" err="1" smtClean="0">
                          <a:solidFill>
                            <a:srgbClr val="000000"/>
                          </a:solidFill>
                          <a:latin typeface="Arial"/>
                        </a:rPr>
                        <a:t>Y_hat</a:t>
                      </a:r>
                      <a:endParaRPr lang="en-US" sz="1100" b="0" i="0" dirty="0">
                        <a:solidFill>
                          <a:srgbClr val="000000"/>
                        </a:solidFill>
                        <a:latin typeface="Arial"/>
                      </a:endParaRPr>
                    </a:p>
                  </a:txBody>
                  <a:tcPr marL="0" marR="0" marT="0" marB="0" anchor="ctr">
                    <a:lnL w="28575" cmpd="sng">
                      <a:solidFill>
                        <a:srgbClr val="000000"/>
                      </a:solidFill>
                    </a:lnL>
                    <a:lnR w="28575" cap="flat" cmpd="sng" algn="ctr">
                      <a:solidFill>
                        <a:srgbClr val="000000"/>
                      </a:solidFill>
                      <a:prstDash val="solid"/>
                      <a:round/>
                      <a:headEnd type="none" w="med" len="med"/>
                      <a:tailEnd type="none" w="med" len="med"/>
                    </a:lnR>
                    <a:lnT w="28575" cmpd="sng">
                      <a:solidFill>
                        <a:srgbClr val="000000"/>
                      </a:solidFill>
                    </a:lnT>
                    <a:lnB w="28575" cap="flat" cmpd="sng" algn="ctr">
                      <a:solidFill>
                        <a:srgbClr val="000000"/>
                      </a:solidFill>
                      <a:prstDash val="solid"/>
                      <a:round/>
                      <a:headEnd type="none" w="med" len="med"/>
                      <a:tailEnd type="none" w="med" len="med"/>
                    </a:lnB>
                    <a:solidFill>
                      <a:srgbClr val="808080"/>
                    </a:solidFill>
                  </a:tcPr>
                </a:tc>
                <a:tc>
                  <a:txBody>
                    <a:bodyPr/>
                    <a:lstStyle/>
                    <a:p>
                      <a:pPr algn="ctr"/>
                      <a:r>
                        <a:rPr lang="en-US" sz="1100" b="0" i="0" dirty="0" smtClean="0">
                          <a:solidFill>
                            <a:srgbClr val="000000"/>
                          </a:solidFill>
                          <a:latin typeface="Arial"/>
                        </a:rPr>
                        <a:t>Action</a:t>
                      </a:r>
                      <a:endParaRPr lang="en-US" sz="1100" b="0" i="0" dirty="0">
                        <a:solidFill>
                          <a:srgbClr val="000000"/>
                        </a:solidFill>
                        <a:latin typeface="Arial"/>
                      </a:endParaRPr>
                    </a:p>
                  </a:txBody>
                  <a:tcPr marL="0" marR="0" marT="0" marB="0" anchor="ctr">
                    <a:lnL w="28575" cap="flat" cmpd="sng" algn="ctr">
                      <a:solidFill>
                        <a:srgbClr val="000000"/>
                      </a:solidFill>
                      <a:prstDash val="solid"/>
                      <a:round/>
                      <a:headEnd type="none" w="med" len="med"/>
                      <a:tailEnd type="none" w="med" len="med"/>
                    </a:lnL>
                    <a:lnR w="28575" cmpd="sng">
                      <a:solidFill>
                        <a:srgbClr val="000000"/>
                      </a:solidFill>
                    </a:lnR>
                    <a:lnT w="28575" cmpd="sng">
                      <a:solidFill>
                        <a:srgbClr val="000000"/>
                      </a:solidFill>
                    </a:lnT>
                    <a:lnB w="28575" cap="flat" cmpd="sng" algn="ctr">
                      <a:solidFill>
                        <a:srgbClr val="000000"/>
                      </a:solidFill>
                      <a:prstDash val="solid"/>
                      <a:round/>
                      <a:headEnd type="none" w="med" len="med"/>
                      <a:tailEnd type="none" w="med" len="med"/>
                    </a:lnB>
                    <a:solidFill>
                      <a:srgbClr val="808080"/>
                    </a:solidFill>
                  </a:tcPr>
                </a:tc>
              </a:tr>
              <a:tr h="317500">
                <a:tc>
                  <a:txBody>
                    <a:bodyPr/>
                    <a:lstStyle/>
                    <a:p>
                      <a:pPr algn="l"/>
                      <a:r>
                        <a:rPr lang="en-US" sz="900" b="0" i="0" dirty="0" smtClean="0">
                          <a:solidFill>
                            <a:srgbClr val="000000"/>
                          </a:solidFill>
                          <a:latin typeface="Lucida Sans Typewriter"/>
                        </a:rPr>
                        <a:t>21</a:t>
                      </a:r>
                    </a:p>
                  </a:txBody>
                  <a:tcPr marL="91449" marR="91449" marT="0" marB="0" anchor="ctr">
                    <a:lnL w="28575" cmpd="sng">
                      <a:solidFill>
                        <a:srgbClr val="000000"/>
                      </a:solidFill>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EAEAEA"/>
                    </a:solidFill>
                  </a:tcPr>
                </a:tc>
                <a:tc>
                  <a:txBody>
                    <a:bodyPr/>
                    <a:lstStyle/>
                    <a:p>
                      <a:pPr algn="l"/>
                      <a:r>
                        <a:rPr lang="en-US" sz="900" b="0" i="0" dirty="0" smtClean="0">
                          <a:solidFill>
                            <a:srgbClr val="000000"/>
                          </a:solidFill>
                          <a:latin typeface="Lucida Sans Typewriter"/>
                        </a:rPr>
                        <a:t>0.89</a:t>
                      </a:r>
                      <a:endParaRPr lang="en-US" sz="900" b="0" i="0" dirty="0">
                        <a:solidFill>
                          <a:srgbClr val="000000"/>
                        </a:solidFill>
                        <a:latin typeface="Lucida Sans Typewriter"/>
                      </a:endParaRPr>
                    </a:p>
                  </a:txBody>
                  <a:tcPr marL="91449" marR="91449" marT="0" marB="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EAEAEA"/>
                    </a:solidFill>
                  </a:tcPr>
                </a:tc>
                <a:tc>
                  <a:txBody>
                    <a:bodyPr/>
                    <a:lstStyle/>
                    <a:p>
                      <a:pPr algn="l"/>
                      <a:r>
                        <a:rPr lang="en-US" sz="900" b="0" i="0" dirty="0" smtClean="0">
                          <a:solidFill>
                            <a:srgbClr val="000000"/>
                          </a:solidFill>
                          <a:latin typeface="Lucida Sans Typewriter"/>
                        </a:rPr>
                        <a:t>Work</a:t>
                      </a:r>
                      <a:endParaRPr lang="en-US" sz="900" b="0" i="0" dirty="0">
                        <a:solidFill>
                          <a:srgbClr val="000000"/>
                        </a:solidFill>
                        <a:latin typeface="Lucida Sans Typewriter"/>
                      </a:endParaRPr>
                    </a:p>
                  </a:txBody>
                  <a:tcPr marL="91449" marR="91449" marT="0" marB="0" anchor="ctr">
                    <a:lnL w="28575" cap="flat" cmpd="sng" algn="ctr">
                      <a:solidFill>
                        <a:srgbClr val="000000"/>
                      </a:solidFill>
                      <a:prstDash val="solid"/>
                      <a:round/>
                      <a:headEnd type="none" w="med" len="med"/>
                      <a:tailEnd type="none" w="med" len="med"/>
                    </a:lnL>
                    <a:lnR w="28575" cmpd="sng">
                      <a:solidFill>
                        <a:srgbClr val="000000"/>
                      </a:solidFill>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EAEAEA"/>
                    </a:solidFill>
                  </a:tcPr>
                </a:tc>
              </a:tr>
              <a:tr h="317500">
                <a:tc>
                  <a:txBody>
                    <a:bodyPr/>
                    <a:lstStyle/>
                    <a:p>
                      <a:pPr algn="l"/>
                      <a:r>
                        <a:rPr lang="en-US" sz="900" b="0" i="0" dirty="0" smtClean="0">
                          <a:solidFill>
                            <a:srgbClr val="000000"/>
                          </a:solidFill>
                          <a:latin typeface="Lucida Sans Typewriter"/>
                        </a:rPr>
                        <a:t>32</a:t>
                      </a:r>
                      <a:endParaRPr lang="en-US" sz="900" b="0" i="0" dirty="0">
                        <a:solidFill>
                          <a:srgbClr val="000000"/>
                        </a:solidFill>
                        <a:latin typeface="Lucida Sans Typewriter"/>
                      </a:endParaRPr>
                    </a:p>
                  </a:txBody>
                  <a:tcPr marL="91449" marR="91449" marT="0" marB="0" anchor="ctr">
                    <a:lnL w="28575" cmpd="sng">
                      <a:solidFill>
                        <a:srgbClr val="000000"/>
                      </a:solidFill>
                    </a:lnL>
                    <a:lnR w="28575" cap="flat" cmpd="sng" algn="ctr">
                      <a:solidFill>
                        <a:srgbClr val="000000"/>
                      </a:solidFill>
                      <a:prstDash val="solid"/>
                      <a:round/>
                      <a:headEnd type="none" w="med" len="med"/>
                      <a:tailEnd type="none" w="med" len="med"/>
                    </a:lnR>
                    <a:lnT w="28575" cmpd="sng">
                      <a:solidFill>
                        <a:srgbClr val="000000"/>
                      </a:solidFill>
                    </a:lnT>
                    <a:lnB w="28575" cap="flat" cmpd="sng" algn="ctr">
                      <a:solidFill>
                        <a:srgbClr val="000000"/>
                      </a:solidFill>
                      <a:prstDash val="solid"/>
                      <a:round/>
                      <a:headEnd type="none" w="med" len="med"/>
                      <a:tailEnd type="none" w="med" len="med"/>
                    </a:lnB>
                    <a:solidFill>
                      <a:srgbClr val="EAEAEA"/>
                    </a:solidFill>
                  </a:tcPr>
                </a:tc>
                <a:tc>
                  <a:txBody>
                    <a:bodyPr/>
                    <a:lstStyle/>
                    <a:p>
                      <a:pPr algn="l"/>
                      <a:r>
                        <a:rPr lang="en-US" sz="900" b="0" i="0" dirty="0" smtClean="0">
                          <a:solidFill>
                            <a:srgbClr val="000000"/>
                          </a:solidFill>
                          <a:latin typeface="Lucida Sans Typewriter"/>
                        </a:rPr>
                        <a:t>.44</a:t>
                      </a:r>
                      <a:endParaRPr lang="en-US" sz="900" b="0" i="0" dirty="0">
                        <a:solidFill>
                          <a:srgbClr val="000000"/>
                        </a:solidFill>
                        <a:latin typeface="Lucida Sans Typewriter"/>
                      </a:endParaRPr>
                    </a:p>
                  </a:txBody>
                  <a:tcPr marL="91449" marR="91449" marT="0" marB="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EAEAEA"/>
                    </a:solidFill>
                  </a:tcPr>
                </a:tc>
                <a:tc>
                  <a:txBody>
                    <a:bodyPr/>
                    <a:lstStyle/>
                    <a:p>
                      <a:pPr algn="l"/>
                      <a:r>
                        <a:rPr lang="en-US" sz="900" b="0" i="0" dirty="0" smtClean="0">
                          <a:solidFill>
                            <a:srgbClr val="000000"/>
                          </a:solidFill>
                          <a:latin typeface="Lucida Sans Typewriter"/>
                        </a:rPr>
                        <a:t>No work</a:t>
                      </a:r>
                      <a:endParaRPr lang="en-US" sz="900" b="0" i="0" dirty="0">
                        <a:solidFill>
                          <a:srgbClr val="000000"/>
                        </a:solidFill>
                        <a:latin typeface="Lucida Sans Typewriter"/>
                      </a:endParaRPr>
                    </a:p>
                  </a:txBody>
                  <a:tcPr marL="91449" marR="91449" marT="0" marB="0" anchor="ctr">
                    <a:lnL w="28575" cap="flat" cmpd="sng" algn="ctr">
                      <a:solidFill>
                        <a:srgbClr val="000000"/>
                      </a:solidFill>
                      <a:prstDash val="solid"/>
                      <a:round/>
                      <a:headEnd type="none" w="med" len="med"/>
                      <a:tailEnd type="none" w="med" len="med"/>
                    </a:lnL>
                    <a:lnR w="28575" cmpd="sng">
                      <a:solidFill>
                        <a:srgbClr val="000000"/>
                      </a:solidFill>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EAEAEA"/>
                    </a:solidFill>
                  </a:tcPr>
                </a:tc>
              </a:tr>
              <a:tr h="317500">
                <a:tc>
                  <a:txBody>
                    <a:bodyPr/>
                    <a:lstStyle/>
                    <a:p>
                      <a:pPr algn="l"/>
                      <a:r>
                        <a:rPr lang="en-US" sz="900" b="0" i="0" dirty="0" smtClean="0">
                          <a:solidFill>
                            <a:srgbClr val="000000"/>
                          </a:solidFill>
                          <a:latin typeface="Lucida Sans Typewriter"/>
                        </a:rPr>
                        <a:t>57</a:t>
                      </a:r>
                      <a:endParaRPr lang="en-US" sz="900" b="0" i="0" dirty="0">
                        <a:solidFill>
                          <a:srgbClr val="000000"/>
                        </a:solidFill>
                        <a:latin typeface="Lucida Sans Typewriter"/>
                      </a:endParaRPr>
                    </a:p>
                  </a:txBody>
                  <a:tcPr marL="91449" marR="91449" marT="0" marB="0" anchor="ctr">
                    <a:lnL w="28575" cmpd="sng">
                      <a:solidFill>
                        <a:srgbClr val="000000"/>
                      </a:solidFill>
                    </a:lnL>
                    <a:lnR w="28575" cap="flat" cmpd="sng" algn="ctr">
                      <a:solidFill>
                        <a:srgbClr val="000000"/>
                      </a:solidFill>
                      <a:prstDash val="solid"/>
                      <a:round/>
                      <a:headEnd type="none" w="med" len="med"/>
                      <a:tailEnd type="none" w="med" len="med"/>
                    </a:lnR>
                    <a:lnT w="28575" cmpd="sng">
                      <a:solidFill>
                        <a:srgbClr val="000000"/>
                      </a:solidFill>
                    </a:lnT>
                    <a:lnB w="28575" cap="flat" cmpd="sng" algn="ctr">
                      <a:solidFill>
                        <a:srgbClr val="000000"/>
                      </a:solidFill>
                      <a:prstDash val="solid"/>
                      <a:round/>
                      <a:headEnd type="none" w="med" len="med"/>
                      <a:tailEnd type="none" w="med" len="med"/>
                    </a:lnB>
                    <a:solidFill>
                      <a:srgbClr val="EAEAEA"/>
                    </a:solidFill>
                  </a:tcPr>
                </a:tc>
                <a:tc>
                  <a:txBody>
                    <a:bodyPr/>
                    <a:lstStyle/>
                    <a:p>
                      <a:pPr algn="l"/>
                      <a:r>
                        <a:rPr lang="en-US" sz="900" b="0" i="0" dirty="0" smtClean="0">
                          <a:solidFill>
                            <a:srgbClr val="000000"/>
                          </a:solidFill>
                          <a:latin typeface="Lucida Sans Typewriter"/>
                        </a:rPr>
                        <a:t>.67</a:t>
                      </a:r>
                      <a:endParaRPr lang="en-US" sz="900" b="0" i="0" dirty="0">
                        <a:solidFill>
                          <a:srgbClr val="000000"/>
                        </a:solidFill>
                        <a:latin typeface="Lucida Sans Typewriter"/>
                      </a:endParaRPr>
                    </a:p>
                  </a:txBody>
                  <a:tcPr marL="91449" marR="91449" marT="0" marB="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EAEAEA"/>
                    </a:solidFill>
                  </a:tcPr>
                </a:tc>
                <a:tc>
                  <a:txBody>
                    <a:bodyPr/>
                    <a:lstStyle/>
                    <a:p>
                      <a:pPr algn="l"/>
                      <a:r>
                        <a:rPr lang="en-US" sz="900" b="0" i="0" dirty="0" smtClean="0">
                          <a:solidFill>
                            <a:srgbClr val="000000"/>
                          </a:solidFill>
                          <a:latin typeface="Lucida Sans Typewriter"/>
                        </a:rPr>
                        <a:t>Work</a:t>
                      </a:r>
                      <a:endParaRPr lang="en-US" sz="900" b="0" i="0" dirty="0">
                        <a:solidFill>
                          <a:srgbClr val="000000"/>
                        </a:solidFill>
                        <a:latin typeface="Lucida Sans Typewriter"/>
                      </a:endParaRPr>
                    </a:p>
                  </a:txBody>
                  <a:tcPr marL="91449" marR="91449" marT="0" marB="0" anchor="ctr">
                    <a:lnL w="28575" cap="flat" cmpd="sng" algn="ctr">
                      <a:solidFill>
                        <a:srgbClr val="000000"/>
                      </a:solidFill>
                      <a:prstDash val="solid"/>
                      <a:round/>
                      <a:headEnd type="none" w="med" len="med"/>
                      <a:tailEnd type="none" w="med" len="med"/>
                    </a:lnL>
                    <a:lnR w="28575" cmpd="sng">
                      <a:solidFill>
                        <a:srgbClr val="000000"/>
                      </a:solidFill>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EAEAEA"/>
                    </a:solidFill>
                  </a:tcPr>
                </a:tc>
              </a:tr>
              <a:tr h="317500">
                <a:tc>
                  <a:txBody>
                    <a:bodyPr/>
                    <a:lstStyle/>
                    <a:p>
                      <a:pPr algn="l"/>
                      <a:r>
                        <a:rPr lang="en-US" sz="900" b="0" i="0" dirty="0" smtClean="0">
                          <a:solidFill>
                            <a:srgbClr val="000000"/>
                          </a:solidFill>
                          <a:latin typeface="Lucida Sans Typewriter"/>
                        </a:rPr>
                        <a:t>17</a:t>
                      </a:r>
                      <a:endParaRPr lang="en-US" sz="900" b="0" i="0" dirty="0">
                        <a:solidFill>
                          <a:srgbClr val="000000"/>
                        </a:solidFill>
                        <a:latin typeface="Lucida Sans Typewriter"/>
                      </a:endParaRPr>
                    </a:p>
                  </a:txBody>
                  <a:tcPr marL="91449" marR="91449" marT="0" marB="0" anchor="ctr">
                    <a:lnL w="28575" cmpd="sng">
                      <a:solidFill>
                        <a:srgbClr val="000000"/>
                      </a:solidFill>
                    </a:lnL>
                    <a:lnR w="28575" cap="flat" cmpd="sng" algn="ctr">
                      <a:solidFill>
                        <a:srgbClr val="000000"/>
                      </a:solidFill>
                      <a:prstDash val="solid"/>
                      <a:round/>
                      <a:headEnd type="none" w="med" len="med"/>
                      <a:tailEnd type="none" w="med" len="med"/>
                    </a:lnR>
                    <a:lnT w="28575" cmpd="sng">
                      <a:solidFill>
                        <a:srgbClr val="000000"/>
                      </a:solidFill>
                    </a:lnT>
                    <a:lnB w="28575" cmpd="sng">
                      <a:solidFill>
                        <a:srgbClr val="000000"/>
                      </a:solidFill>
                    </a:lnB>
                    <a:solidFill>
                      <a:srgbClr val="EAEAEA"/>
                    </a:solidFill>
                  </a:tcPr>
                </a:tc>
                <a:tc>
                  <a:txBody>
                    <a:bodyPr/>
                    <a:lstStyle/>
                    <a:p>
                      <a:pPr algn="l"/>
                      <a:r>
                        <a:rPr lang="en-US" sz="900" b="0" i="0" dirty="0" smtClean="0">
                          <a:solidFill>
                            <a:srgbClr val="000000"/>
                          </a:solidFill>
                          <a:latin typeface="Lucida Sans Typewriter"/>
                        </a:rPr>
                        <a:t>.13</a:t>
                      </a:r>
                      <a:endParaRPr lang="en-US" sz="900" b="0" i="0" dirty="0">
                        <a:solidFill>
                          <a:srgbClr val="000000"/>
                        </a:solidFill>
                        <a:latin typeface="Lucida Sans Typewriter"/>
                      </a:endParaRPr>
                    </a:p>
                  </a:txBody>
                  <a:tcPr marL="91449" marR="91449" marT="0" marB="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mpd="sng">
                      <a:solidFill>
                        <a:srgbClr val="000000"/>
                      </a:solidFill>
                    </a:lnB>
                    <a:solidFill>
                      <a:srgbClr val="EAEAEA"/>
                    </a:solidFill>
                  </a:tcPr>
                </a:tc>
                <a:tc>
                  <a:txBody>
                    <a:bodyPr/>
                    <a:lstStyle/>
                    <a:p>
                      <a:pPr algn="l"/>
                      <a:r>
                        <a:rPr lang="en-US" sz="900" b="0" i="0" dirty="0" smtClean="0">
                          <a:solidFill>
                            <a:srgbClr val="000000"/>
                          </a:solidFill>
                          <a:latin typeface="Lucida Sans Typewriter"/>
                        </a:rPr>
                        <a:t>No work</a:t>
                      </a:r>
                      <a:endParaRPr lang="en-US" sz="900" b="0" i="0" dirty="0">
                        <a:solidFill>
                          <a:srgbClr val="000000"/>
                        </a:solidFill>
                        <a:latin typeface="Lucida Sans Typewriter"/>
                      </a:endParaRPr>
                    </a:p>
                  </a:txBody>
                  <a:tcPr marL="91449" marR="91449" marT="0" marB="0" anchor="ctr">
                    <a:lnL w="28575" cap="flat" cmpd="sng" algn="ctr">
                      <a:solidFill>
                        <a:srgbClr val="000000"/>
                      </a:solidFill>
                      <a:prstDash val="solid"/>
                      <a:round/>
                      <a:headEnd type="none" w="med" len="med"/>
                      <a:tailEnd type="none" w="med" len="med"/>
                    </a:lnL>
                    <a:lnR w="28575" cmpd="sng">
                      <a:solidFill>
                        <a:srgbClr val="000000"/>
                      </a:solidFill>
                    </a:lnR>
                    <a:lnT w="28575" cap="flat" cmpd="sng" algn="ctr">
                      <a:solidFill>
                        <a:srgbClr val="000000"/>
                      </a:solidFill>
                      <a:prstDash val="solid"/>
                      <a:round/>
                      <a:headEnd type="none" w="med" len="med"/>
                      <a:tailEnd type="none" w="med" len="med"/>
                    </a:lnT>
                    <a:lnB w="28575" cmpd="sng">
                      <a:solidFill>
                        <a:srgbClr val="000000"/>
                      </a:solidFill>
                    </a:lnB>
                    <a:solidFill>
                      <a:srgbClr val="EAEAEA"/>
                    </a:solidFill>
                  </a:tcPr>
                </a:tc>
              </a:tr>
            </a:tbl>
          </a:graphicData>
        </a:graphic>
      </p:graphicFrame>
      <p:sp>
        <p:nvSpPr>
          <p:cNvPr id="84090" name="TextBox 20"/>
          <p:cNvSpPr txBox="1">
            <a:spLocks noChangeArrowheads="1"/>
          </p:cNvSpPr>
          <p:nvPr/>
        </p:nvSpPr>
        <p:spPr bwMode="auto">
          <a:xfrm>
            <a:off x="6891338" y="1805324"/>
            <a:ext cx="209708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5300">
                <a:solidFill>
                  <a:schemeClr val="tx1"/>
                </a:solidFill>
                <a:latin typeface="Arial" charset="0"/>
                <a:ea typeface="ＭＳ Ｐゴシック" charset="0"/>
                <a:cs typeface="ＭＳ Ｐゴシック" charset="0"/>
              </a:defRPr>
            </a:lvl1pPr>
            <a:lvl2pPr marL="742950" indent="-285750" eaLnBrk="0" hangingPunct="0">
              <a:defRPr sz="5300">
                <a:solidFill>
                  <a:schemeClr val="tx1"/>
                </a:solidFill>
                <a:latin typeface="Arial" charset="0"/>
                <a:ea typeface="ＭＳ Ｐゴシック" charset="0"/>
              </a:defRPr>
            </a:lvl2pPr>
            <a:lvl3pPr marL="1143000" indent="-228600" eaLnBrk="0" hangingPunct="0">
              <a:defRPr sz="5300">
                <a:solidFill>
                  <a:schemeClr val="tx1"/>
                </a:solidFill>
                <a:latin typeface="Arial" charset="0"/>
                <a:ea typeface="ＭＳ Ｐゴシック" charset="0"/>
              </a:defRPr>
            </a:lvl3pPr>
            <a:lvl4pPr marL="1600200" indent="-228600" eaLnBrk="0" hangingPunct="0">
              <a:defRPr sz="5300">
                <a:solidFill>
                  <a:schemeClr val="tx1"/>
                </a:solidFill>
                <a:latin typeface="Arial" charset="0"/>
                <a:ea typeface="ＭＳ Ｐゴシック" charset="0"/>
              </a:defRPr>
            </a:lvl4pPr>
            <a:lvl5pPr marL="2057400" indent="-228600" eaLnBrk="0" hangingPunct="0">
              <a:defRPr sz="5300">
                <a:solidFill>
                  <a:schemeClr val="tx1"/>
                </a:solidFill>
                <a:latin typeface="Arial" charset="0"/>
                <a:ea typeface="ＭＳ Ｐゴシック" charset="0"/>
              </a:defRPr>
            </a:lvl5pPr>
            <a:lvl6pPr marL="2514600" indent="-228600" eaLnBrk="0" fontAlgn="base" hangingPunct="0">
              <a:spcBef>
                <a:spcPct val="0"/>
              </a:spcBef>
              <a:spcAft>
                <a:spcPct val="0"/>
              </a:spcAft>
              <a:defRPr sz="5300">
                <a:solidFill>
                  <a:schemeClr val="tx1"/>
                </a:solidFill>
                <a:latin typeface="Arial" charset="0"/>
                <a:ea typeface="ＭＳ Ｐゴシック" charset="0"/>
              </a:defRPr>
            </a:lvl6pPr>
            <a:lvl7pPr marL="2971800" indent="-228600" eaLnBrk="0" fontAlgn="base" hangingPunct="0">
              <a:spcBef>
                <a:spcPct val="0"/>
              </a:spcBef>
              <a:spcAft>
                <a:spcPct val="0"/>
              </a:spcAft>
              <a:defRPr sz="5300">
                <a:solidFill>
                  <a:schemeClr val="tx1"/>
                </a:solidFill>
                <a:latin typeface="Arial" charset="0"/>
                <a:ea typeface="ＭＳ Ｐゴシック" charset="0"/>
              </a:defRPr>
            </a:lvl7pPr>
            <a:lvl8pPr marL="3429000" indent="-228600" eaLnBrk="0" fontAlgn="base" hangingPunct="0">
              <a:spcBef>
                <a:spcPct val="0"/>
              </a:spcBef>
              <a:spcAft>
                <a:spcPct val="0"/>
              </a:spcAft>
              <a:defRPr sz="5300">
                <a:solidFill>
                  <a:schemeClr val="tx1"/>
                </a:solidFill>
                <a:latin typeface="Arial" charset="0"/>
                <a:ea typeface="ＭＳ Ｐゴシック" charset="0"/>
              </a:defRPr>
            </a:lvl8pPr>
            <a:lvl9pPr marL="3886200" indent="-228600" eaLnBrk="0" fontAlgn="base" hangingPunct="0">
              <a:spcBef>
                <a:spcPct val="0"/>
              </a:spcBef>
              <a:spcAft>
                <a:spcPct val="0"/>
              </a:spcAft>
              <a:defRPr sz="5300">
                <a:solidFill>
                  <a:schemeClr val="tx1"/>
                </a:solidFill>
                <a:latin typeface="Arial" charset="0"/>
                <a:ea typeface="ＭＳ Ｐゴシック" charset="0"/>
              </a:defRPr>
            </a:lvl9pPr>
          </a:lstStyle>
          <a:p>
            <a:pPr algn="ctr" eaLnBrk="1" hangingPunct="1"/>
            <a:r>
              <a:rPr lang="en-US" sz="2000"/>
              <a:t>New Real Cases</a:t>
            </a:r>
          </a:p>
        </p:txBody>
      </p:sp>
      <p:sp>
        <p:nvSpPr>
          <p:cNvPr id="84091" name="TextBox 21"/>
          <p:cNvSpPr txBox="1">
            <a:spLocks noChangeArrowheads="1"/>
          </p:cNvSpPr>
          <p:nvPr/>
        </p:nvSpPr>
        <p:spPr bwMode="auto">
          <a:xfrm>
            <a:off x="7289800" y="4081799"/>
            <a:ext cx="12985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5300">
                <a:solidFill>
                  <a:schemeClr val="tx1"/>
                </a:solidFill>
                <a:latin typeface="Arial" charset="0"/>
                <a:ea typeface="ＭＳ Ｐゴシック" charset="0"/>
                <a:cs typeface="ＭＳ Ｐゴシック" charset="0"/>
              </a:defRPr>
            </a:lvl1pPr>
            <a:lvl2pPr marL="742950" indent="-285750" eaLnBrk="0" hangingPunct="0">
              <a:defRPr sz="5300">
                <a:solidFill>
                  <a:schemeClr val="tx1"/>
                </a:solidFill>
                <a:latin typeface="Arial" charset="0"/>
                <a:ea typeface="ＭＳ Ｐゴシック" charset="0"/>
              </a:defRPr>
            </a:lvl2pPr>
            <a:lvl3pPr marL="1143000" indent="-228600" eaLnBrk="0" hangingPunct="0">
              <a:defRPr sz="5300">
                <a:solidFill>
                  <a:schemeClr val="tx1"/>
                </a:solidFill>
                <a:latin typeface="Arial" charset="0"/>
                <a:ea typeface="ＭＳ Ｐゴシック" charset="0"/>
              </a:defRPr>
            </a:lvl3pPr>
            <a:lvl4pPr marL="1600200" indent="-228600" eaLnBrk="0" hangingPunct="0">
              <a:defRPr sz="5300">
                <a:solidFill>
                  <a:schemeClr val="tx1"/>
                </a:solidFill>
                <a:latin typeface="Arial" charset="0"/>
                <a:ea typeface="ＭＳ Ｐゴシック" charset="0"/>
              </a:defRPr>
            </a:lvl4pPr>
            <a:lvl5pPr marL="2057400" indent="-228600" eaLnBrk="0" hangingPunct="0">
              <a:defRPr sz="5300">
                <a:solidFill>
                  <a:schemeClr val="tx1"/>
                </a:solidFill>
                <a:latin typeface="Arial" charset="0"/>
                <a:ea typeface="ＭＳ Ｐゴシック" charset="0"/>
              </a:defRPr>
            </a:lvl5pPr>
            <a:lvl6pPr marL="2514600" indent="-228600" eaLnBrk="0" fontAlgn="base" hangingPunct="0">
              <a:spcBef>
                <a:spcPct val="0"/>
              </a:spcBef>
              <a:spcAft>
                <a:spcPct val="0"/>
              </a:spcAft>
              <a:defRPr sz="5300">
                <a:solidFill>
                  <a:schemeClr val="tx1"/>
                </a:solidFill>
                <a:latin typeface="Arial" charset="0"/>
                <a:ea typeface="ＭＳ Ｐゴシック" charset="0"/>
              </a:defRPr>
            </a:lvl6pPr>
            <a:lvl7pPr marL="2971800" indent="-228600" eaLnBrk="0" fontAlgn="base" hangingPunct="0">
              <a:spcBef>
                <a:spcPct val="0"/>
              </a:spcBef>
              <a:spcAft>
                <a:spcPct val="0"/>
              </a:spcAft>
              <a:defRPr sz="5300">
                <a:solidFill>
                  <a:schemeClr val="tx1"/>
                </a:solidFill>
                <a:latin typeface="Arial" charset="0"/>
                <a:ea typeface="ＭＳ Ｐゴシック" charset="0"/>
              </a:defRPr>
            </a:lvl7pPr>
            <a:lvl8pPr marL="3429000" indent="-228600" eaLnBrk="0" fontAlgn="base" hangingPunct="0">
              <a:spcBef>
                <a:spcPct val="0"/>
              </a:spcBef>
              <a:spcAft>
                <a:spcPct val="0"/>
              </a:spcAft>
              <a:defRPr sz="5300">
                <a:solidFill>
                  <a:schemeClr val="tx1"/>
                </a:solidFill>
                <a:latin typeface="Arial" charset="0"/>
                <a:ea typeface="ＭＳ Ｐゴシック" charset="0"/>
              </a:defRPr>
            </a:lvl8pPr>
            <a:lvl9pPr marL="3886200" indent="-228600" eaLnBrk="0" fontAlgn="base" hangingPunct="0">
              <a:spcBef>
                <a:spcPct val="0"/>
              </a:spcBef>
              <a:spcAft>
                <a:spcPct val="0"/>
              </a:spcAft>
              <a:defRPr sz="5300">
                <a:solidFill>
                  <a:schemeClr val="tx1"/>
                </a:solidFill>
                <a:latin typeface="Arial" charset="0"/>
                <a:ea typeface="ＭＳ Ｐゴシック" charset="0"/>
              </a:defRPr>
            </a:lvl9pPr>
          </a:lstStyle>
          <a:p>
            <a:pPr algn="ctr" eaLnBrk="1" hangingPunct="1"/>
            <a:r>
              <a:rPr lang="en-US" sz="2000"/>
              <a:t>Decisions</a:t>
            </a:r>
          </a:p>
        </p:txBody>
      </p:sp>
      <p:sp>
        <p:nvSpPr>
          <p:cNvPr id="84092" name="TextBox 5"/>
          <p:cNvSpPr txBox="1">
            <a:spLocks noChangeArrowheads="1"/>
          </p:cNvSpPr>
          <p:nvPr/>
        </p:nvSpPr>
        <p:spPr bwMode="auto">
          <a:xfrm>
            <a:off x="2743200" y="2013286"/>
            <a:ext cx="1447800" cy="1077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5300">
                <a:solidFill>
                  <a:schemeClr val="tx1"/>
                </a:solidFill>
                <a:latin typeface="Arial" charset="0"/>
                <a:ea typeface="ＭＳ Ｐゴシック" charset="0"/>
                <a:cs typeface="ＭＳ Ｐゴシック" charset="0"/>
              </a:defRPr>
            </a:lvl1pPr>
            <a:lvl2pPr marL="742950" indent="-285750" eaLnBrk="0" hangingPunct="0">
              <a:defRPr sz="5300">
                <a:solidFill>
                  <a:schemeClr val="tx1"/>
                </a:solidFill>
                <a:latin typeface="Arial" charset="0"/>
                <a:ea typeface="ＭＳ Ｐゴシック" charset="0"/>
              </a:defRPr>
            </a:lvl2pPr>
            <a:lvl3pPr marL="1143000" indent="-228600" eaLnBrk="0" hangingPunct="0">
              <a:defRPr sz="5300">
                <a:solidFill>
                  <a:schemeClr val="tx1"/>
                </a:solidFill>
                <a:latin typeface="Arial" charset="0"/>
                <a:ea typeface="ＭＳ Ｐゴシック" charset="0"/>
              </a:defRPr>
            </a:lvl3pPr>
            <a:lvl4pPr marL="1600200" indent="-228600" eaLnBrk="0" hangingPunct="0">
              <a:defRPr sz="5300">
                <a:solidFill>
                  <a:schemeClr val="tx1"/>
                </a:solidFill>
                <a:latin typeface="Arial" charset="0"/>
                <a:ea typeface="ＭＳ Ｐゴシック" charset="0"/>
              </a:defRPr>
            </a:lvl4pPr>
            <a:lvl5pPr marL="2057400" indent="-228600" eaLnBrk="0" hangingPunct="0">
              <a:defRPr sz="5300">
                <a:solidFill>
                  <a:schemeClr val="tx1"/>
                </a:solidFill>
                <a:latin typeface="Arial" charset="0"/>
                <a:ea typeface="ＭＳ Ｐゴシック" charset="0"/>
              </a:defRPr>
            </a:lvl5pPr>
            <a:lvl6pPr marL="2514600" indent="-228600" eaLnBrk="0" fontAlgn="base" hangingPunct="0">
              <a:spcBef>
                <a:spcPct val="0"/>
              </a:spcBef>
              <a:spcAft>
                <a:spcPct val="0"/>
              </a:spcAft>
              <a:defRPr sz="5300">
                <a:solidFill>
                  <a:schemeClr val="tx1"/>
                </a:solidFill>
                <a:latin typeface="Arial" charset="0"/>
                <a:ea typeface="ＭＳ Ｐゴシック" charset="0"/>
              </a:defRPr>
            </a:lvl6pPr>
            <a:lvl7pPr marL="2971800" indent="-228600" eaLnBrk="0" fontAlgn="base" hangingPunct="0">
              <a:spcBef>
                <a:spcPct val="0"/>
              </a:spcBef>
              <a:spcAft>
                <a:spcPct val="0"/>
              </a:spcAft>
              <a:defRPr sz="5300">
                <a:solidFill>
                  <a:schemeClr val="tx1"/>
                </a:solidFill>
                <a:latin typeface="Arial" charset="0"/>
                <a:ea typeface="ＭＳ Ｐゴシック" charset="0"/>
              </a:defRPr>
            </a:lvl7pPr>
            <a:lvl8pPr marL="3429000" indent="-228600" eaLnBrk="0" fontAlgn="base" hangingPunct="0">
              <a:spcBef>
                <a:spcPct val="0"/>
              </a:spcBef>
              <a:spcAft>
                <a:spcPct val="0"/>
              </a:spcAft>
              <a:defRPr sz="5300">
                <a:solidFill>
                  <a:schemeClr val="tx1"/>
                </a:solidFill>
                <a:latin typeface="Arial" charset="0"/>
                <a:ea typeface="ＭＳ Ｐゴシック" charset="0"/>
              </a:defRPr>
            </a:lvl8pPr>
            <a:lvl9pPr marL="3886200" indent="-228600" eaLnBrk="0" fontAlgn="base" hangingPunct="0">
              <a:spcBef>
                <a:spcPct val="0"/>
              </a:spcBef>
              <a:spcAft>
                <a:spcPct val="0"/>
              </a:spcAft>
              <a:defRPr sz="5300">
                <a:solidFill>
                  <a:schemeClr val="tx1"/>
                </a:solidFill>
                <a:latin typeface="Arial" charset="0"/>
                <a:ea typeface="ＭＳ Ｐゴシック" charset="0"/>
              </a:defRPr>
            </a:lvl9pPr>
          </a:lstStyle>
          <a:p>
            <a:pPr algn="ctr" eaLnBrk="1" hangingPunct="1"/>
            <a:r>
              <a:rPr lang="en-US" sz="1600"/>
              <a:t>Regression</a:t>
            </a:r>
          </a:p>
          <a:p>
            <a:pPr algn="ctr" eaLnBrk="1" hangingPunct="1"/>
            <a:r>
              <a:rPr lang="en-US" sz="1600"/>
              <a:t>Decision Tree</a:t>
            </a:r>
          </a:p>
          <a:p>
            <a:pPr algn="ctr" eaLnBrk="1" hangingPunct="1"/>
            <a:r>
              <a:rPr lang="en-US" sz="1600"/>
              <a:t>Neural Net</a:t>
            </a:r>
          </a:p>
          <a:p>
            <a:pPr algn="ctr" eaLnBrk="1" hangingPunct="1"/>
            <a:r>
              <a:rPr lang="en-US" sz="1600"/>
              <a:t>…</a:t>
            </a:r>
          </a:p>
        </p:txBody>
      </p:sp>
      <p:cxnSp>
        <p:nvCxnSpPr>
          <p:cNvPr id="6271" name="Straight Arrow Connector 22"/>
          <p:cNvCxnSpPr>
            <a:cxnSpLocks noChangeShapeType="1"/>
          </p:cNvCxnSpPr>
          <p:nvPr/>
        </p:nvCxnSpPr>
        <p:spPr bwMode="auto">
          <a:xfrm>
            <a:off x="4322763" y="2489536"/>
            <a:ext cx="555625" cy="0"/>
          </a:xfrm>
          <a:prstGeom prst="straightConnector1">
            <a:avLst/>
          </a:prstGeom>
          <a:noFill/>
          <a:ln w="3810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6272" name="Straight Arrow Connector 24"/>
          <p:cNvCxnSpPr>
            <a:cxnSpLocks noChangeShapeType="1"/>
          </p:cNvCxnSpPr>
          <p:nvPr/>
        </p:nvCxnSpPr>
        <p:spPr bwMode="auto">
          <a:xfrm>
            <a:off x="4191000" y="4908886"/>
            <a:ext cx="609600" cy="0"/>
          </a:xfrm>
          <a:prstGeom prst="straightConnector1">
            <a:avLst/>
          </a:prstGeom>
          <a:noFill/>
          <a:ln w="3810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6273" name="Straight Arrow Connector 25"/>
          <p:cNvCxnSpPr>
            <a:cxnSpLocks noChangeShapeType="1"/>
            <a:endCxn id="20" idx="1"/>
          </p:cNvCxnSpPr>
          <p:nvPr/>
        </p:nvCxnSpPr>
        <p:spPr bwMode="auto">
          <a:xfrm flipV="1">
            <a:off x="6096000" y="5334336"/>
            <a:ext cx="874713" cy="31750"/>
          </a:xfrm>
          <a:prstGeom prst="straightConnector1">
            <a:avLst/>
          </a:prstGeom>
          <a:noFill/>
          <a:ln w="3810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6274" name="Straight Arrow Connector 26"/>
          <p:cNvCxnSpPr>
            <a:cxnSpLocks noChangeShapeType="1"/>
          </p:cNvCxnSpPr>
          <p:nvPr/>
        </p:nvCxnSpPr>
        <p:spPr bwMode="auto">
          <a:xfrm>
            <a:off x="2085975" y="2489536"/>
            <a:ext cx="554038" cy="0"/>
          </a:xfrm>
          <a:prstGeom prst="straightConnector1">
            <a:avLst/>
          </a:prstGeom>
          <a:noFill/>
          <a:ln w="3810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6275" name="Straight Arrow Connector 27"/>
          <p:cNvCxnSpPr>
            <a:cxnSpLocks noChangeShapeType="1"/>
            <a:endCxn id="24" idx="3"/>
          </p:cNvCxnSpPr>
          <p:nvPr/>
        </p:nvCxnSpPr>
        <p:spPr bwMode="auto">
          <a:xfrm flipH="1">
            <a:off x="6089650" y="3232486"/>
            <a:ext cx="920750" cy="1855788"/>
          </a:xfrm>
          <a:prstGeom prst="straightConnector1">
            <a:avLst/>
          </a:prstGeom>
          <a:noFill/>
          <a:ln w="3810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6276" name="Straight Arrow Connector 31"/>
          <p:cNvCxnSpPr>
            <a:cxnSpLocks noChangeShapeType="1"/>
            <a:endCxn id="83975" idx="0"/>
          </p:cNvCxnSpPr>
          <p:nvPr/>
        </p:nvCxnSpPr>
        <p:spPr bwMode="auto">
          <a:xfrm>
            <a:off x="5465763" y="3224549"/>
            <a:ext cx="17462" cy="549275"/>
          </a:xfrm>
          <a:prstGeom prst="straightConnector1">
            <a:avLst/>
          </a:prstGeom>
          <a:noFill/>
          <a:ln w="3810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4" name="Vertical Scroll 9"/>
          <p:cNvSpPr>
            <a:spLocks noChangeArrowheads="1"/>
          </p:cNvSpPr>
          <p:nvPr/>
        </p:nvSpPr>
        <p:spPr bwMode="auto">
          <a:xfrm>
            <a:off x="4648200" y="4451686"/>
            <a:ext cx="1600200" cy="1273175"/>
          </a:xfrm>
          <a:prstGeom prst="verticalScroll">
            <a:avLst>
              <a:gd name="adj" fmla="val 12500"/>
            </a:avLst>
          </a:prstGeom>
          <a:solidFill>
            <a:srgbClr val="FFFFFF"/>
          </a:solidFill>
          <a:ln w="381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88900" tIns="88900" rIns="88900" bIns="88900"/>
          <a:lstStyle/>
          <a:p>
            <a:pPr>
              <a:defRPr/>
            </a:pPr>
            <a:r>
              <a:rPr lang="en-US" sz="1600" dirty="0"/>
              <a:t>If (v AND </a:t>
            </a:r>
            <a:r>
              <a:rPr lang="en-US" sz="1600" dirty="0" err="1"/>
              <a:t>Y_hat</a:t>
            </a:r>
            <a:r>
              <a:rPr lang="en-US" sz="1600" dirty="0"/>
              <a:t> &gt;0.5) then action = work;</a:t>
            </a:r>
          </a:p>
          <a:p>
            <a:pPr>
              <a:defRPr/>
            </a:pPr>
            <a:endParaRPr lang="en-US" sz="1600" dirty="0"/>
          </a:p>
        </p:txBody>
      </p:sp>
    </p:spTree>
    <p:extLst>
      <p:ext uri="{BB962C8B-B14F-4D97-AF65-F5344CB8AC3E}">
        <p14:creationId xmlns:p14="http://schemas.microsoft.com/office/powerpoint/2010/main" val="1830195344"/>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Diagram 11"/>
          <p:cNvGraphicFramePr/>
          <p:nvPr/>
        </p:nvGraphicFramePr>
        <p:xfrm>
          <a:off x="563301" y="1143000"/>
          <a:ext cx="8326056" cy="9815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147" name="Rectangle 3"/>
          <p:cNvSpPr>
            <a:spLocks noGrp="1" noChangeArrowheads="1"/>
          </p:cNvSpPr>
          <p:nvPr>
            <p:ph idx="1"/>
          </p:nvPr>
        </p:nvSpPr>
        <p:spPr>
          <a:xfrm>
            <a:off x="782638" y="2616200"/>
            <a:ext cx="7848600" cy="4567238"/>
          </a:xfrm>
        </p:spPr>
        <p:txBody>
          <a:bodyPr/>
          <a:lstStyle/>
          <a:p>
            <a:pPr marL="457200" indent="-457200">
              <a:spcBef>
                <a:spcPts val="1800"/>
              </a:spcBef>
              <a:buFont typeface="Monotype Sorts" charset="2"/>
              <a:buAutoNum type="arabicPeriod"/>
              <a:defRPr/>
            </a:pPr>
            <a:r>
              <a:rPr lang="en-US" altLang="en-US" b="1" dirty="0" smtClean="0">
                <a:solidFill>
                  <a:srgbClr val="000000"/>
                </a:solidFill>
                <a:ea typeface="ＭＳ Ｐゴシック" charset="0"/>
              </a:rPr>
              <a:t>Data Acquisition</a:t>
            </a:r>
          </a:p>
          <a:p>
            <a:pPr marL="457200" indent="-457200">
              <a:spcBef>
                <a:spcPts val="1800"/>
              </a:spcBef>
              <a:buFont typeface="Monotype Sorts" charset="2"/>
              <a:buAutoNum type="arabicPeriod"/>
              <a:defRPr/>
            </a:pPr>
            <a:r>
              <a:rPr lang="en-US" altLang="en-US" b="1" dirty="0" smtClean="0">
                <a:solidFill>
                  <a:srgbClr val="000000"/>
                </a:solidFill>
                <a:ea typeface="ＭＳ Ｐゴシック" charset="0"/>
              </a:rPr>
              <a:t>Data Description</a:t>
            </a:r>
          </a:p>
          <a:p>
            <a:pPr marL="457200" indent="-457200">
              <a:spcBef>
                <a:spcPts val="1800"/>
              </a:spcBef>
              <a:buFont typeface="Monotype Sorts" charset="2"/>
              <a:buAutoNum type="arabicPeriod"/>
              <a:defRPr/>
            </a:pPr>
            <a:r>
              <a:rPr lang="en-US" altLang="en-US" b="1" dirty="0" smtClean="0">
                <a:solidFill>
                  <a:srgbClr val="000000"/>
                </a:solidFill>
                <a:ea typeface="ＭＳ Ｐゴシック" charset="0"/>
              </a:rPr>
              <a:t>Data Exploration</a:t>
            </a:r>
          </a:p>
          <a:p>
            <a:pPr marL="457200" indent="-457200">
              <a:spcBef>
                <a:spcPts val="1800"/>
              </a:spcBef>
              <a:buFont typeface="Monotype Sorts" charset="2"/>
              <a:buAutoNum type="arabicPeriod"/>
              <a:defRPr/>
            </a:pPr>
            <a:r>
              <a:rPr lang="en-US" altLang="en-US" b="1" dirty="0" smtClean="0">
                <a:solidFill>
                  <a:srgbClr val="000000"/>
                </a:solidFill>
                <a:ea typeface="ＭＳ Ｐゴシック" charset="0"/>
              </a:rPr>
              <a:t>Data Quality</a:t>
            </a:r>
            <a:endParaRPr lang="en-US" altLang="en-US" dirty="0" smtClean="0">
              <a:ea typeface="ＭＳ Ｐゴシック" charset="0"/>
            </a:endParaRPr>
          </a:p>
        </p:txBody>
      </p:sp>
      <p:sp>
        <p:nvSpPr>
          <p:cNvPr id="6146" name="Rectangle 2"/>
          <p:cNvSpPr>
            <a:spLocks noGrp="1" noChangeArrowheads="1"/>
          </p:cNvSpPr>
          <p:nvPr>
            <p:ph type="title"/>
          </p:nvPr>
        </p:nvSpPr>
        <p:spPr/>
        <p:txBody>
          <a:bodyPr>
            <a:normAutofit fontScale="90000"/>
          </a:bodyPr>
          <a:lstStyle/>
          <a:p>
            <a:pPr>
              <a:defRPr/>
            </a:pPr>
            <a:r>
              <a:rPr lang="en-US" altLang="en-US" dirty="0" smtClean="0">
                <a:ea typeface="ＭＳ Ｐゴシック" charset="0"/>
              </a:rPr>
              <a:t>Key Components of Data Understanding</a:t>
            </a:r>
          </a:p>
        </p:txBody>
      </p:sp>
      <p:grpSp>
        <p:nvGrpSpPr>
          <p:cNvPr id="8" name="Group 7"/>
          <p:cNvGrpSpPr>
            <a:grpSpLocks/>
          </p:cNvGrpSpPr>
          <p:nvPr/>
        </p:nvGrpSpPr>
        <p:grpSpPr bwMode="auto">
          <a:xfrm>
            <a:off x="1931988" y="1331913"/>
            <a:ext cx="1512887" cy="604837"/>
            <a:chOff x="1365180" y="188328"/>
            <a:chExt cx="1512350" cy="604940"/>
          </a:xfrm>
        </p:grpSpPr>
        <p:sp>
          <p:nvSpPr>
            <p:cNvPr id="9" name="Chevron 8"/>
            <p:cNvSpPr/>
            <p:nvPr/>
          </p:nvSpPr>
          <p:spPr>
            <a:xfrm>
              <a:off x="1365180" y="188328"/>
              <a:ext cx="1512350" cy="604940"/>
            </a:xfrm>
            <a:prstGeom prst="chevron">
              <a:avLst/>
            </a:prstGeom>
            <a:solidFill>
              <a:srgbClr val="D1E0FF"/>
            </a:solidFill>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sp>
        <p:sp>
          <p:nvSpPr>
            <p:cNvPr id="10" name="Chevron 4"/>
            <p:cNvSpPr/>
            <p:nvPr/>
          </p:nvSpPr>
          <p:spPr>
            <a:xfrm>
              <a:off x="1668284" y="188328"/>
              <a:ext cx="906141" cy="604940"/>
            </a:xfrm>
            <a:prstGeom prst="rect">
              <a:avLst/>
            </a:prstGeom>
          </p:spPr>
          <p:style>
            <a:lnRef idx="0">
              <a:scrgbClr r="0" g="0" b="0"/>
            </a:lnRef>
            <a:fillRef idx="0">
              <a:scrgbClr r="0" g="0" b="0"/>
            </a:fillRef>
            <a:effectRef idx="0">
              <a:scrgbClr r="0" g="0" b="0"/>
            </a:effectRef>
            <a:fontRef idx="minor">
              <a:schemeClr val="lt1"/>
            </a:fontRef>
          </p:style>
          <p:txBody>
            <a:bodyPr lIns="40005" tIns="13335" rIns="13335" bIns="13335" spcCol="1270" anchor="ctr"/>
            <a:lstStyle/>
            <a:p>
              <a:pPr algn="ctr" defTabSz="444500">
                <a:lnSpc>
                  <a:spcPct val="90000"/>
                </a:lnSpc>
                <a:spcAft>
                  <a:spcPct val="35000"/>
                </a:spcAft>
                <a:defRPr/>
              </a:pPr>
              <a:r>
                <a:rPr lang="en-US" sz="900" b="1" dirty="0">
                  <a:solidFill>
                    <a:schemeClr val="tx1"/>
                  </a:solidFill>
                </a:rPr>
                <a:t>Data Understanding</a:t>
              </a:r>
            </a:p>
          </p:txBody>
        </p:sp>
      </p:grpSp>
    </p:spTree>
    <p:extLst>
      <p:ext uri="{BB962C8B-B14F-4D97-AF65-F5344CB8AC3E}">
        <p14:creationId xmlns:p14="http://schemas.microsoft.com/office/powerpoint/2010/main" val="178703585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6" presetClass="emph" presetSubtype="0" fill="hold" nodeType="clickEffect">
                                  <p:stCondLst>
                                    <p:cond delay="0"/>
                                  </p:stCondLst>
                                  <p:childTnLst>
                                    <p:animScale>
                                      <p:cBhvr>
                                        <p:cTn id="6" dur="2000" fill="hold"/>
                                        <p:tgtEl>
                                          <p:spTgt spid="8"/>
                                        </p:tgtEl>
                                      </p:cBhvr>
                                      <p:by x="150000" y="150000"/>
                                    </p:animScale>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147">
                                            <p:txEl>
                                              <p:pRg st="0" end="0"/>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147">
                                            <p:txEl>
                                              <p:pRg st="1" end="1"/>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147">
                                            <p:txEl>
                                              <p:pRg st="2" end="2"/>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14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7"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85800" y="1228725"/>
            <a:ext cx="8285163" cy="4267200"/>
          </a:xfrm>
        </p:spPr>
        <p:txBody>
          <a:bodyPr/>
          <a:lstStyle/>
          <a:p>
            <a:pPr>
              <a:defRPr/>
            </a:pPr>
            <a:r>
              <a:rPr lang="en-US" i="1" dirty="0" smtClean="0">
                <a:ea typeface="ＭＳ Ｐゴシック" charset="0"/>
              </a:rPr>
              <a:t>Which attributes are necessary?</a:t>
            </a:r>
          </a:p>
          <a:p>
            <a:pPr>
              <a:defRPr/>
            </a:pPr>
            <a:r>
              <a:rPr lang="en-US" i="1" dirty="0" smtClean="0">
                <a:ea typeface="ＭＳ Ｐゴシック" charset="0"/>
              </a:rPr>
              <a:t>Which attributes are irrelevant?</a:t>
            </a:r>
          </a:p>
          <a:p>
            <a:pPr>
              <a:defRPr/>
            </a:pPr>
            <a:r>
              <a:rPr lang="en-US" i="1" dirty="0" smtClean="0">
                <a:ea typeface="ＭＳ Ｐゴシック" charset="0"/>
              </a:rPr>
              <a:t>How many attributes can be used with chosen technique?</a:t>
            </a:r>
            <a:endParaRPr lang="en-US" i="1" dirty="0">
              <a:ea typeface="ＭＳ Ｐゴシック" charset="0"/>
            </a:endParaRPr>
          </a:p>
        </p:txBody>
      </p:sp>
      <p:sp>
        <p:nvSpPr>
          <p:cNvPr id="2" name="Title 1"/>
          <p:cNvSpPr>
            <a:spLocks noGrp="1"/>
          </p:cNvSpPr>
          <p:nvPr>
            <p:ph type="title"/>
          </p:nvPr>
        </p:nvSpPr>
        <p:spPr/>
        <p:txBody>
          <a:bodyPr/>
          <a:lstStyle/>
          <a:p>
            <a:pPr>
              <a:defRPr/>
            </a:pPr>
            <a:r>
              <a:rPr lang="en-US" dirty="0" smtClean="0">
                <a:ea typeface="ＭＳ Ｐゴシック" charset="0"/>
              </a:rPr>
              <a:t>Data Acquisition: </a:t>
            </a:r>
            <a:r>
              <a:rPr lang="en-US" i="1" dirty="0" smtClean="0">
                <a:ea typeface="ＭＳ Ｐゴシック" charset="0"/>
              </a:rPr>
              <a:t>Data Selection</a:t>
            </a:r>
            <a:endParaRPr lang="en-US" dirty="0">
              <a:ea typeface="ＭＳ Ｐゴシック" charset="0"/>
            </a:endParaRPr>
          </a:p>
        </p:txBody>
      </p:sp>
      <p:graphicFrame>
        <p:nvGraphicFramePr>
          <p:cNvPr id="14" name="Content Placeholder 3"/>
          <p:cNvGraphicFramePr>
            <a:graphicFrameLocks/>
          </p:cNvGraphicFramePr>
          <p:nvPr/>
        </p:nvGraphicFramePr>
        <p:xfrm>
          <a:off x="71438" y="3067050"/>
          <a:ext cx="9001126" cy="1828801"/>
        </p:xfrm>
        <a:graphic>
          <a:graphicData uri="http://schemas.openxmlformats.org/drawingml/2006/table">
            <a:tbl>
              <a:tblPr firstRow="1" bandRow="1">
                <a:tableStyleId>{5C22544A-7EE6-4342-B048-85BDC9FD1C3A}</a:tableStyleId>
              </a:tblPr>
              <a:tblGrid>
                <a:gridCol w="1554319"/>
                <a:gridCol w="1519520"/>
                <a:gridCol w="1264333"/>
                <a:gridCol w="777159"/>
                <a:gridCol w="1449923"/>
                <a:gridCol w="1113542"/>
                <a:gridCol w="1322330"/>
              </a:tblGrid>
              <a:tr h="353961">
                <a:tc>
                  <a:txBody>
                    <a:bodyPr/>
                    <a:lstStyle/>
                    <a:p>
                      <a:r>
                        <a:rPr lang="en-US" sz="1700" b="1" dirty="0" smtClean="0"/>
                        <a:t>Name</a:t>
                      </a:r>
                      <a:endParaRPr lang="en-US" sz="1700" b="1" dirty="0"/>
                    </a:p>
                  </a:txBody>
                  <a:tcPr marL="88156" marR="88156" marT="44070" marB="44070"/>
                </a:tc>
                <a:tc>
                  <a:txBody>
                    <a:bodyPr/>
                    <a:lstStyle/>
                    <a:p>
                      <a:r>
                        <a:rPr lang="en-US" sz="1700" b="1" dirty="0" smtClean="0"/>
                        <a:t>Address</a:t>
                      </a:r>
                      <a:endParaRPr lang="en-US" sz="1700" b="1" dirty="0"/>
                    </a:p>
                  </a:txBody>
                  <a:tcPr marL="88156" marR="88156" marT="44070" marB="44070"/>
                </a:tc>
                <a:tc>
                  <a:txBody>
                    <a:bodyPr/>
                    <a:lstStyle/>
                    <a:p>
                      <a:r>
                        <a:rPr lang="en-US" sz="1700" dirty="0" smtClean="0"/>
                        <a:t>City</a:t>
                      </a:r>
                      <a:endParaRPr lang="en-US" sz="1700" dirty="0"/>
                    </a:p>
                  </a:txBody>
                  <a:tcPr marL="88156" marR="88156" marT="44070" marB="44070"/>
                </a:tc>
                <a:tc>
                  <a:txBody>
                    <a:bodyPr/>
                    <a:lstStyle/>
                    <a:p>
                      <a:r>
                        <a:rPr lang="en-US" sz="1700" dirty="0" smtClean="0"/>
                        <a:t>State</a:t>
                      </a:r>
                      <a:endParaRPr lang="en-US" sz="1700" dirty="0"/>
                    </a:p>
                  </a:txBody>
                  <a:tcPr marL="88156" marR="88156" marT="44070" marB="44070"/>
                </a:tc>
                <a:tc>
                  <a:txBody>
                    <a:bodyPr/>
                    <a:lstStyle/>
                    <a:p>
                      <a:r>
                        <a:rPr lang="en-US" sz="1700" b="1" dirty="0" err="1" smtClean="0"/>
                        <a:t>Zipcode</a:t>
                      </a:r>
                      <a:endParaRPr lang="en-US" sz="1700" b="1" dirty="0"/>
                    </a:p>
                  </a:txBody>
                  <a:tcPr marL="88156" marR="88156" marT="44070" marB="44070"/>
                </a:tc>
                <a:tc>
                  <a:txBody>
                    <a:bodyPr/>
                    <a:lstStyle/>
                    <a:p>
                      <a:r>
                        <a:rPr lang="en-US" sz="1700" b="1" dirty="0" smtClean="0"/>
                        <a:t>Product</a:t>
                      </a:r>
                      <a:endParaRPr lang="en-US" sz="1700" b="1" dirty="0"/>
                    </a:p>
                  </a:txBody>
                  <a:tcPr marL="88156" marR="88156" marT="44070" marB="44070"/>
                </a:tc>
                <a:tc>
                  <a:txBody>
                    <a:bodyPr/>
                    <a:lstStyle/>
                    <a:p>
                      <a:r>
                        <a:rPr lang="en-US" sz="1700" dirty="0" smtClean="0"/>
                        <a:t>Sales Date</a:t>
                      </a:r>
                      <a:endParaRPr lang="en-US" sz="1700" dirty="0"/>
                    </a:p>
                  </a:txBody>
                  <a:tcPr marL="88156" marR="88156" marT="44070" marB="44070"/>
                </a:tc>
              </a:tr>
              <a:tr h="368710">
                <a:tc>
                  <a:txBody>
                    <a:bodyPr/>
                    <a:lstStyle/>
                    <a:p>
                      <a:r>
                        <a:rPr lang="en-US" sz="1800" b="1" dirty="0" smtClean="0"/>
                        <a:t>John</a:t>
                      </a:r>
                      <a:r>
                        <a:rPr lang="en-US" sz="1800" b="1" baseline="0" dirty="0" smtClean="0"/>
                        <a:t> Brown</a:t>
                      </a:r>
                      <a:endParaRPr lang="en-US" sz="1800" b="1" dirty="0"/>
                    </a:p>
                  </a:txBody>
                  <a:tcPr marL="88156" marR="88156" marT="44070" marB="4407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1" dirty="0" smtClean="0"/>
                        <a:t>1234 E St.</a:t>
                      </a:r>
                    </a:p>
                  </a:txBody>
                  <a:tcPr marL="88156" marR="88156" marT="44070" marB="44070"/>
                </a:tc>
                <a:tc>
                  <a:txBody>
                    <a:bodyPr/>
                    <a:lstStyle/>
                    <a:p>
                      <a:r>
                        <a:rPr lang="en-US" sz="1700" dirty="0" smtClean="0"/>
                        <a:t>Chicago</a:t>
                      </a:r>
                      <a:endParaRPr lang="en-US" sz="1700" dirty="0"/>
                    </a:p>
                  </a:txBody>
                  <a:tcPr marL="88156" marR="88156" marT="44070" marB="44070"/>
                </a:tc>
                <a:tc>
                  <a:txBody>
                    <a:bodyPr/>
                    <a:lstStyle/>
                    <a:p>
                      <a:r>
                        <a:rPr lang="en-US" sz="1700" dirty="0" smtClean="0"/>
                        <a:t>IL</a:t>
                      </a:r>
                      <a:endParaRPr lang="en-US" sz="1700" dirty="0"/>
                    </a:p>
                  </a:txBody>
                  <a:tcPr marL="88156" marR="88156" marT="44070" marB="44070"/>
                </a:tc>
                <a:tc>
                  <a:txBody>
                    <a:bodyPr/>
                    <a:lstStyle/>
                    <a:p>
                      <a:r>
                        <a:rPr lang="en-US" sz="1800" b="1" dirty="0" smtClean="0"/>
                        <a:t>60610</a:t>
                      </a:r>
                      <a:endParaRPr lang="en-US" sz="1800" b="1" dirty="0"/>
                    </a:p>
                  </a:txBody>
                  <a:tcPr marL="88156" marR="88156" marT="44070" marB="44070"/>
                </a:tc>
                <a:tc>
                  <a:txBody>
                    <a:bodyPr/>
                    <a:lstStyle/>
                    <a:p>
                      <a:r>
                        <a:rPr lang="en-US" sz="1800" b="1" dirty="0" smtClean="0"/>
                        <a:t>Mower</a:t>
                      </a:r>
                      <a:endParaRPr lang="en-US" sz="1800" b="1" dirty="0"/>
                    </a:p>
                  </a:txBody>
                  <a:tcPr marL="88156" marR="88156" marT="44070" marB="44070"/>
                </a:tc>
                <a:tc>
                  <a:txBody>
                    <a:bodyPr/>
                    <a:lstStyle/>
                    <a:p>
                      <a:r>
                        <a:rPr lang="en-US" sz="1700" dirty="0" smtClean="0"/>
                        <a:t>1/3/2007</a:t>
                      </a:r>
                      <a:endParaRPr lang="en-US" sz="1700" dirty="0"/>
                    </a:p>
                  </a:txBody>
                  <a:tcPr marL="88156" marR="88156" marT="44070" marB="44070"/>
                </a:tc>
              </a:tr>
              <a:tr h="368710">
                <a:tc>
                  <a:txBody>
                    <a:bodyPr/>
                    <a:lstStyle/>
                    <a:p>
                      <a:r>
                        <a:rPr lang="en-US" sz="1800" b="1" dirty="0" smtClean="0"/>
                        <a:t>John Brown</a:t>
                      </a:r>
                      <a:endParaRPr lang="en-US" sz="1800" b="1" dirty="0"/>
                    </a:p>
                  </a:txBody>
                  <a:tcPr marL="88156" marR="88156" marT="44070" marB="44070"/>
                </a:tc>
                <a:tc>
                  <a:txBody>
                    <a:bodyPr/>
                    <a:lstStyle/>
                    <a:p>
                      <a:r>
                        <a:rPr lang="en-US" sz="1800" b="1" dirty="0" smtClean="0"/>
                        <a:t>1234 E St.</a:t>
                      </a:r>
                      <a:endParaRPr lang="en-US" sz="1800" b="1" dirty="0"/>
                    </a:p>
                  </a:txBody>
                  <a:tcPr marL="88156" marR="88156" marT="44070" marB="44070"/>
                </a:tc>
                <a:tc>
                  <a:txBody>
                    <a:bodyPr/>
                    <a:lstStyle/>
                    <a:p>
                      <a:r>
                        <a:rPr lang="en-US" sz="1700" dirty="0" smtClean="0"/>
                        <a:t>Chicago</a:t>
                      </a:r>
                      <a:endParaRPr lang="en-US" sz="1700" dirty="0"/>
                    </a:p>
                  </a:txBody>
                  <a:tcPr marL="88156" marR="88156" marT="44070" marB="44070"/>
                </a:tc>
                <a:tc>
                  <a:txBody>
                    <a:bodyPr/>
                    <a:lstStyle/>
                    <a:p>
                      <a:r>
                        <a:rPr lang="en-US" sz="1700" dirty="0" smtClean="0"/>
                        <a:t>IL</a:t>
                      </a:r>
                      <a:endParaRPr lang="en-US" sz="1700" dirty="0"/>
                    </a:p>
                  </a:txBody>
                  <a:tcPr marL="88156" marR="88156" marT="44070" marB="44070"/>
                </a:tc>
                <a:tc>
                  <a:txBody>
                    <a:bodyPr/>
                    <a:lstStyle/>
                    <a:p>
                      <a:r>
                        <a:rPr lang="en-US" sz="1800" b="1" dirty="0" smtClean="0"/>
                        <a:t>60610</a:t>
                      </a:r>
                      <a:endParaRPr lang="en-US" sz="1800" b="1" dirty="0"/>
                    </a:p>
                  </a:txBody>
                  <a:tcPr marL="88156" marR="88156" marT="44070" marB="44070"/>
                </a:tc>
                <a:tc>
                  <a:txBody>
                    <a:bodyPr/>
                    <a:lstStyle/>
                    <a:p>
                      <a:r>
                        <a:rPr lang="en-US" sz="1800" b="1" dirty="0" smtClean="0"/>
                        <a:t>Rake</a:t>
                      </a:r>
                      <a:endParaRPr lang="en-US" sz="1800" b="1" dirty="0"/>
                    </a:p>
                  </a:txBody>
                  <a:tcPr marL="88156" marR="88156" marT="44070" marB="44070"/>
                </a:tc>
                <a:tc>
                  <a:txBody>
                    <a:bodyPr/>
                    <a:lstStyle/>
                    <a:p>
                      <a:r>
                        <a:rPr lang="en-US" sz="1700" dirty="0" smtClean="0"/>
                        <a:t>4/16/2006</a:t>
                      </a:r>
                      <a:endParaRPr lang="en-US" sz="1700" dirty="0"/>
                    </a:p>
                  </a:txBody>
                  <a:tcPr marL="88156" marR="88156" marT="44070" marB="44070"/>
                </a:tc>
              </a:tr>
              <a:tr h="368710">
                <a:tc>
                  <a:txBody>
                    <a:bodyPr/>
                    <a:lstStyle/>
                    <a:p>
                      <a:r>
                        <a:rPr lang="en-US" sz="1800" b="1" dirty="0" smtClean="0"/>
                        <a:t>Neal Smith</a:t>
                      </a:r>
                      <a:endParaRPr lang="en-US" sz="1800" b="1" dirty="0"/>
                    </a:p>
                  </a:txBody>
                  <a:tcPr marL="88156" marR="88156" marT="44070" marB="44070"/>
                </a:tc>
                <a:tc>
                  <a:txBody>
                    <a:bodyPr/>
                    <a:lstStyle/>
                    <a:p>
                      <a:r>
                        <a:rPr lang="en-US" sz="1800" b="1" dirty="0" smtClean="0"/>
                        <a:t>300 Day St. </a:t>
                      </a:r>
                      <a:endParaRPr lang="en-US" sz="1800" b="1" dirty="0"/>
                    </a:p>
                  </a:txBody>
                  <a:tcPr marL="88156" marR="88156" marT="44070" marB="44070"/>
                </a:tc>
                <a:tc>
                  <a:txBody>
                    <a:bodyPr/>
                    <a:lstStyle/>
                    <a:p>
                      <a:r>
                        <a:rPr lang="en-US" sz="1700" dirty="0" smtClean="0"/>
                        <a:t>Houston</a:t>
                      </a:r>
                      <a:endParaRPr lang="en-US" sz="1700" dirty="0"/>
                    </a:p>
                  </a:txBody>
                  <a:tcPr marL="88156" marR="88156" marT="44070" marB="44070"/>
                </a:tc>
                <a:tc>
                  <a:txBody>
                    <a:bodyPr/>
                    <a:lstStyle/>
                    <a:p>
                      <a:r>
                        <a:rPr lang="en-US" sz="1700" dirty="0" smtClean="0"/>
                        <a:t>TX</a:t>
                      </a:r>
                      <a:endParaRPr lang="en-US" sz="1700" dirty="0"/>
                    </a:p>
                  </a:txBody>
                  <a:tcPr marL="88156" marR="88156" marT="44070" marB="44070"/>
                </a:tc>
                <a:tc>
                  <a:txBody>
                    <a:bodyPr/>
                    <a:lstStyle/>
                    <a:p>
                      <a:r>
                        <a:rPr lang="en-US" sz="1800" b="1" dirty="0" smtClean="0"/>
                        <a:t>77091</a:t>
                      </a:r>
                      <a:endParaRPr lang="en-US" sz="1800" b="1" dirty="0"/>
                    </a:p>
                  </a:txBody>
                  <a:tcPr marL="88156" marR="88156" marT="44070" marB="44070"/>
                </a:tc>
                <a:tc>
                  <a:txBody>
                    <a:bodyPr/>
                    <a:lstStyle/>
                    <a:p>
                      <a:r>
                        <a:rPr lang="en-US" sz="1800" b="1" dirty="0" smtClean="0"/>
                        <a:t>Shovel</a:t>
                      </a:r>
                      <a:endParaRPr lang="en-US" sz="1800" b="1" dirty="0"/>
                    </a:p>
                  </a:txBody>
                  <a:tcPr marL="88156" marR="88156" marT="44070" marB="44070"/>
                </a:tc>
                <a:tc>
                  <a:txBody>
                    <a:bodyPr/>
                    <a:lstStyle/>
                    <a:p>
                      <a:r>
                        <a:rPr lang="en-US" sz="1700" dirty="0" smtClean="0"/>
                        <a:t>8/23/2005</a:t>
                      </a:r>
                      <a:endParaRPr lang="en-US" sz="1700" dirty="0"/>
                    </a:p>
                  </a:txBody>
                  <a:tcPr marL="88156" marR="88156" marT="44070" marB="44070"/>
                </a:tc>
              </a:tr>
              <a:tr h="368710">
                <a:tc>
                  <a:txBody>
                    <a:bodyPr/>
                    <a:lstStyle/>
                    <a:p>
                      <a:r>
                        <a:rPr lang="en-US" sz="1800" b="1" dirty="0" smtClean="0"/>
                        <a:t>Jean Blois</a:t>
                      </a:r>
                      <a:endParaRPr lang="en-US" sz="1800" b="1" dirty="0"/>
                    </a:p>
                  </a:txBody>
                  <a:tcPr marL="88156" marR="88156" marT="44070" marB="44070"/>
                </a:tc>
                <a:tc>
                  <a:txBody>
                    <a:bodyPr/>
                    <a:lstStyle/>
                    <a:p>
                      <a:r>
                        <a:rPr lang="en-US" sz="1800" b="1" dirty="0" smtClean="0"/>
                        <a:t>325 Clay St. </a:t>
                      </a:r>
                      <a:endParaRPr lang="en-US" sz="1800" b="1" dirty="0"/>
                    </a:p>
                  </a:txBody>
                  <a:tcPr marL="88156" marR="88156" marT="44070" marB="44070"/>
                </a:tc>
                <a:tc>
                  <a:txBody>
                    <a:bodyPr/>
                    <a:lstStyle/>
                    <a:p>
                      <a:r>
                        <a:rPr lang="en-US" sz="1700" dirty="0" smtClean="0"/>
                        <a:t>Portland</a:t>
                      </a:r>
                      <a:endParaRPr lang="en-US" sz="1700" dirty="0"/>
                    </a:p>
                  </a:txBody>
                  <a:tcPr marL="88156" marR="88156" marT="44070" marB="44070"/>
                </a:tc>
                <a:tc>
                  <a:txBody>
                    <a:bodyPr/>
                    <a:lstStyle/>
                    <a:p>
                      <a:r>
                        <a:rPr lang="en-US" sz="1700" dirty="0" smtClean="0"/>
                        <a:t>OR</a:t>
                      </a:r>
                      <a:endParaRPr lang="en-US" sz="1700" dirty="0"/>
                    </a:p>
                  </a:txBody>
                  <a:tcPr marL="88156" marR="88156" marT="44070" marB="44070"/>
                </a:tc>
                <a:tc>
                  <a:txBody>
                    <a:bodyPr/>
                    <a:lstStyle/>
                    <a:p>
                      <a:r>
                        <a:rPr lang="en-US" sz="1800" b="1" dirty="0" smtClean="0"/>
                        <a:t>97201</a:t>
                      </a:r>
                      <a:endParaRPr lang="en-US" sz="1800" b="1" dirty="0"/>
                    </a:p>
                  </a:txBody>
                  <a:tcPr marL="88156" marR="88156" marT="44070" marB="44070"/>
                </a:tc>
                <a:tc>
                  <a:txBody>
                    <a:bodyPr/>
                    <a:lstStyle/>
                    <a:p>
                      <a:r>
                        <a:rPr lang="en-US" sz="1800" b="1" dirty="0" smtClean="0"/>
                        <a:t>Hoe</a:t>
                      </a:r>
                      <a:endParaRPr lang="en-US" sz="1800" b="1" dirty="0"/>
                    </a:p>
                  </a:txBody>
                  <a:tcPr marL="88156" marR="88156" marT="44070" marB="44070"/>
                </a:tc>
                <a:tc>
                  <a:txBody>
                    <a:bodyPr/>
                    <a:lstStyle/>
                    <a:p>
                      <a:r>
                        <a:rPr lang="en-US" sz="1700" dirty="0" smtClean="0"/>
                        <a:t>9/28/2007</a:t>
                      </a:r>
                      <a:endParaRPr lang="en-US" sz="1700" dirty="0"/>
                    </a:p>
                  </a:txBody>
                  <a:tcPr marL="88156" marR="88156" marT="44070" marB="44070"/>
                </a:tc>
              </a:tr>
            </a:tbl>
          </a:graphicData>
        </a:graphic>
      </p:graphicFrame>
      <p:graphicFrame>
        <p:nvGraphicFramePr>
          <p:cNvPr id="16" name="Content Placeholder 3"/>
          <p:cNvGraphicFramePr>
            <a:graphicFrameLocks/>
          </p:cNvGraphicFramePr>
          <p:nvPr/>
        </p:nvGraphicFramePr>
        <p:xfrm>
          <a:off x="1341438" y="3071813"/>
          <a:ext cx="6461126" cy="1824035"/>
        </p:xfrm>
        <a:graphic>
          <a:graphicData uri="http://schemas.openxmlformats.org/drawingml/2006/table">
            <a:tbl>
              <a:tblPr firstRow="1" bandRow="1">
                <a:tableStyleId>{5C22544A-7EE6-4342-B048-85BDC9FD1C3A}</a:tableStyleId>
              </a:tblPr>
              <a:tblGrid>
                <a:gridCol w="1350253"/>
                <a:gridCol w="1450684"/>
                <a:gridCol w="1171706"/>
                <a:gridCol w="1160549"/>
                <a:gridCol w="1327934"/>
              </a:tblGrid>
              <a:tr h="364807">
                <a:tc>
                  <a:txBody>
                    <a:bodyPr/>
                    <a:lstStyle/>
                    <a:p>
                      <a:r>
                        <a:rPr lang="en-US" sz="1700" dirty="0" smtClean="0"/>
                        <a:t>Name</a:t>
                      </a:r>
                      <a:endParaRPr lang="en-US" sz="1700" dirty="0"/>
                    </a:p>
                  </a:txBody>
                  <a:tcPr marL="88157" marR="88157" marT="44058" marB="44058"/>
                </a:tc>
                <a:tc>
                  <a:txBody>
                    <a:bodyPr/>
                    <a:lstStyle/>
                    <a:p>
                      <a:r>
                        <a:rPr lang="en-US" sz="1700" dirty="0" smtClean="0"/>
                        <a:t>Address</a:t>
                      </a:r>
                      <a:endParaRPr lang="en-US" sz="1700" dirty="0"/>
                    </a:p>
                  </a:txBody>
                  <a:tcPr marL="88157" marR="88157" marT="44058" marB="44058"/>
                </a:tc>
                <a:tc>
                  <a:txBody>
                    <a:bodyPr/>
                    <a:lstStyle/>
                    <a:p>
                      <a:r>
                        <a:rPr lang="en-US" sz="1700" dirty="0" err="1" smtClean="0"/>
                        <a:t>Zipcode</a:t>
                      </a:r>
                      <a:endParaRPr lang="en-US" sz="1700" dirty="0"/>
                    </a:p>
                  </a:txBody>
                  <a:tcPr marL="88157" marR="88157" marT="44058" marB="44058"/>
                </a:tc>
                <a:tc>
                  <a:txBody>
                    <a:bodyPr/>
                    <a:lstStyle/>
                    <a:p>
                      <a:r>
                        <a:rPr lang="en-US" sz="1700" dirty="0" smtClean="0"/>
                        <a:t>Product</a:t>
                      </a:r>
                      <a:endParaRPr lang="en-US" sz="1700" dirty="0"/>
                    </a:p>
                  </a:txBody>
                  <a:tcPr marL="88157" marR="88157" marT="44058" marB="44058"/>
                </a:tc>
                <a:tc>
                  <a:txBody>
                    <a:bodyPr/>
                    <a:lstStyle/>
                    <a:p>
                      <a:r>
                        <a:rPr lang="en-US" sz="1700" dirty="0" smtClean="0"/>
                        <a:t>Sales Date</a:t>
                      </a:r>
                      <a:endParaRPr lang="en-US" sz="1700" dirty="0"/>
                    </a:p>
                  </a:txBody>
                  <a:tcPr marL="88157" marR="88157" marT="44058" marB="44058"/>
                </a:tc>
              </a:tr>
              <a:tr h="364807">
                <a:tc>
                  <a:txBody>
                    <a:bodyPr/>
                    <a:lstStyle/>
                    <a:p>
                      <a:r>
                        <a:rPr lang="en-US" sz="1700" dirty="0" smtClean="0"/>
                        <a:t>John</a:t>
                      </a:r>
                      <a:r>
                        <a:rPr lang="en-US" sz="1700" baseline="0" dirty="0" smtClean="0"/>
                        <a:t> Brown</a:t>
                      </a:r>
                      <a:endParaRPr lang="en-US" sz="1700" dirty="0"/>
                    </a:p>
                  </a:txBody>
                  <a:tcPr marL="88157" marR="88157" marT="44058" marB="4405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700" dirty="0" smtClean="0"/>
                        <a:t>1234 E St.</a:t>
                      </a:r>
                    </a:p>
                  </a:txBody>
                  <a:tcPr marL="88157" marR="88157" marT="44058" marB="44058"/>
                </a:tc>
                <a:tc>
                  <a:txBody>
                    <a:bodyPr/>
                    <a:lstStyle/>
                    <a:p>
                      <a:r>
                        <a:rPr lang="en-US" sz="1700" dirty="0" smtClean="0"/>
                        <a:t>60610</a:t>
                      </a:r>
                      <a:endParaRPr lang="en-US" sz="1700" dirty="0"/>
                    </a:p>
                  </a:txBody>
                  <a:tcPr marL="88157" marR="88157" marT="44058" marB="44058"/>
                </a:tc>
                <a:tc>
                  <a:txBody>
                    <a:bodyPr/>
                    <a:lstStyle/>
                    <a:p>
                      <a:r>
                        <a:rPr lang="en-US" sz="1700" dirty="0" smtClean="0"/>
                        <a:t>Mower</a:t>
                      </a:r>
                      <a:endParaRPr lang="en-US" sz="1700" dirty="0"/>
                    </a:p>
                  </a:txBody>
                  <a:tcPr marL="88157" marR="88157" marT="44058" marB="44058"/>
                </a:tc>
                <a:tc>
                  <a:txBody>
                    <a:bodyPr/>
                    <a:lstStyle/>
                    <a:p>
                      <a:r>
                        <a:rPr lang="en-US" sz="1700" dirty="0" smtClean="0"/>
                        <a:t>1/3/2007</a:t>
                      </a:r>
                      <a:endParaRPr lang="en-US" sz="1700" dirty="0"/>
                    </a:p>
                  </a:txBody>
                  <a:tcPr marL="88157" marR="88157" marT="44058" marB="44058"/>
                </a:tc>
              </a:tr>
              <a:tr h="364807">
                <a:tc>
                  <a:txBody>
                    <a:bodyPr/>
                    <a:lstStyle/>
                    <a:p>
                      <a:r>
                        <a:rPr lang="en-US" sz="1700" dirty="0" smtClean="0"/>
                        <a:t>John Brown</a:t>
                      </a:r>
                      <a:endParaRPr lang="en-US" sz="1700" dirty="0"/>
                    </a:p>
                  </a:txBody>
                  <a:tcPr marL="88157" marR="88157" marT="44058" marB="44058"/>
                </a:tc>
                <a:tc>
                  <a:txBody>
                    <a:bodyPr/>
                    <a:lstStyle/>
                    <a:p>
                      <a:r>
                        <a:rPr lang="en-US" sz="1700" dirty="0" smtClean="0"/>
                        <a:t>1234 E St.</a:t>
                      </a:r>
                      <a:endParaRPr lang="en-US" sz="1700" dirty="0"/>
                    </a:p>
                  </a:txBody>
                  <a:tcPr marL="88157" marR="88157" marT="44058" marB="44058"/>
                </a:tc>
                <a:tc>
                  <a:txBody>
                    <a:bodyPr/>
                    <a:lstStyle/>
                    <a:p>
                      <a:r>
                        <a:rPr lang="en-US" sz="1700" dirty="0" smtClean="0"/>
                        <a:t>60610</a:t>
                      </a:r>
                      <a:endParaRPr lang="en-US" sz="1700" dirty="0"/>
                    </a:p>
                  </a:txBody>
                  <a:tcPr marL="88157" marR="88157" marT="44058" marB="44058"/>
                </a:tc>
                <a:tc>
                  <a:txBody>
                    <a:bodyPr/>
                    <a:lstStyle/>
                    <a:p>
                      <a:r>
                        <a:rPr lang="en-US" sz="1700" dirty="0" smtClean="0"/>
                        <a:t>Rake</a:t>
                      </a:r>
                      <a:endParaRPr lang="en-US" sz="1700" dirty="0"/>
                    </a:p>
                  </a:txBody>
                  <a:tcPr marL="88157" marR="88157" marT="44058" marB="44058"/>
                </a:tc>
                <a:tc>
                  <a:txBody>
                    <a:bodyPr/>
                    <a:lstStyle/>
                    <a:p>
                      <a:r>
                        <a:rPr lang="en-US" sz="1700" dirty="0" smtClean="0"/>
                        <a:t>4/16/2006</a:t>
                      </a:r>
                      <a:endParaRPr lang="en-US" sz="1700" dirty="0"/>
                    </a:p>
                  </a:txBody>
                  <a:tcPr marL="88157" marR="88157" marT="44058" marB="44058"/>
                </a:tc>
              </a:tr>
              <a:tr h="364807">
                <a:tc>
                  <a:txBody>
                    <a:bodyPr/>
                    <a:lstStyle/>
                    <a:p>
                      <a:r>
                        <a:rPr lang="en-US" sz="1700" dirty="0" smtClean="0"/>
                        <a:t>Neal Smith</a:t>
                      </a:r>
                      <a:endParaRPr lang="en-US" sz="1700" dirty="0"/>
                    </a:p>
                  </a:txBody>
                  <a:tcPr marL="88157" marR="88157" marT="44058" marB="44058"/>
                </a:tc>
                <a:tc>
                  <a:txBody>
                    <a:bodyPr/>
                    <a:lstStyle/>
                    <a:p>
                      <a:r>
                        <a:rPr lang="en-US" sz="1700" dirty="0" smtClean="0"/>
                        <a:t>300 Day St. </a:t>
                      </a:r>
                      <a:endParaRPr lang="en-US" sz="1700" dirty="0"/>
                    </a:p>
                  </a:txBody>
                  <a:tcPr marL="88157" marR="88157" marT="44058" marB="44058"/>
                </a:tc>
                <a:tc>
                  <a:txBody>
                    <a:bodyPr/>
                    <a:lstStyle/>
                    <a:p>
                      <a:r>
                        <a:rPr lang="en-US" sz="1700" dirty="0" smtClean="0"/>
                        <a:t>77091</a:t>
                      </a:r>
                      <a:endParaRPr lang="en-US" sz="1700" dirty="0"/>
                    </a:p>
                  </a:txBody>
                  <a:tcPr marL="88157" marR="88157" marT="44058" marB="44058"/>
                </a:tc>
                <a:tc>
                  <a:txBody>
                    <a:bodyPr/>
                    <a:lstStyle/>
                    <a:p>
                      <a:r>
                        <a:rPr lang="en-US" sz="1700" dirty="0" smtClean="0"/>
                        <a:t>Shovel</a:t>
                      </a:r>
                      <a:endParaRPr lang="en-US" sz="1700" dirty="0"/>
                    </a:p>
                  </a:txBody>
                  <a:tcPr marL="88157" marR="88157" marT="44058" marB="44058"/>
                </a:tc>
                <a:tc>
                  <a:txBody>
                    <a:bodyPr/>
                    <a:lstStyle/>
                    <a:p>
                      <a:r>
                        <a:rPr lang="en-US" sz="1700" dirty="0" smtClean="0"/>
                        <a:t>8/23/2005</a:t>
                      </a:r>
                      <a:endParaRPr lang="en-US" sz="1700" dirty="0"/>
                    </a:p>
                  </a:txBody>
                  <a:tcPr marL="88157" marR="88157" marT="44058" marB="44058"/>
                </a:tc>
              </a:tr>
              <a:tr h="364807">
                <a:tc>
                  <a:txBody>
                    <a:bodyPr/>
                    <a:lstStyle/>
                    <a:p>
                      <a:r>
                        <a:rPr lang="en-US" sz="1700" dirty="0" smtClean="0"/>
                        <a:t>Jean Blois</a:t>
                      </a:r>
                      <a:endParaRPr lang="en-US" sz="1700" dirty="0"/>
                    </a:p>
                  </a:txBody>
                  <a:tcPr marL="88157" marR="88157" marT="44058" marB="44058"/>
                </a:tc>
                <a:tc>
                  <a:txBody>
                    <a:bodyPr/>
                    <a:lstStyle/>
                    <a:p>
                      <a:r>
                        <a:rPr lang="en-US" sz="1700" dirty="0" smtClean="0"/>
                        <a:t>325 Clay St. </a:t>
                      </a:r>
                      <a:endParaRPr lang="en-US" sz="1700" dirty="0"/>
                    </a:p>
                  </a:txBody>
                  <a:tcPr marL="88157" marR="88157" marT="44058" marB="44058"/>
                </a:tc>
                <a:tc>
                  <a:txBody>
                    <a:bodyPr/>
                    <a:lstStyle/>
                    <a:p>
                      <a:r>
                        <a:rPr lang="en-US" sz="1700" dirty="0" smtClean="0"/>
                        <a:t>97201</a:t>
                      </a:r>
                      <a:endParaRPr lang="en-US" sz="1700" dirty="0"/>
                    </a:p>
                  </a:txBody>
                  <a:tcPr marL="88157" marR="88157" marT="44058" marB="44058"/>
                </a:tc>
                <a:tc>
                  <a:txBody>
                    <a:bodyPr/>
                    <a:lstStyle/>
                    <a:p>
                      <a:r>
                        <a:rPr lang="en-US" sz="1700" dirty="0" smtClean="0"/>
                        <a:t>Hoe</a:t>
                      </a:r>
                      <a:endParaRPr lang="en-US" sz="1700" dirty="0"/>
                    </a:p>
                  </a:txBody>
                  <a:tcPr marL="88157" marR="88157" marT="44058" marB="44058"/>
                </a:tc>
                <a:tc>
                  <a:txBody>
                    <a:bodyPr/>
                    <a:lstStyle/>
                    <a:p>
                      <a:r>
                        <a:rPr lang="en-US" sz="1700" dirty="0" smtClean="0"/>
                        <a:t>9/28/2007</a:t>
                      </a:r>
                      <a:endParaRPr lang="en-US" sz="1700" dirty="0"/>
                    </a:p>
                  </a:txBody>
                  <a:tcPr marL="88157" marR="88157" marT="44058" marB="44058"/>
                </a:tc>
              </a:tr>
            </a:tbl>
          </a:graphicData>
        </a:graphic>
      </p:graphicFrame>
      <p:graphicFrame>
        <p:nvGraphicFramePr>
          <p:cNvPr id="17" name="Content Placeholder 3"/>
          <p:cNvGraphicFramePr>
            <a:graphicFrameLocks/>
          </p:cNvGraphicFramePr>
          <p:nvPr/>
        </p:nvGraphicFramePr>
        <p:xfrm>
          <a:off x="71438" y="3068638"/>
          <a:ext cx="9001125" cy="1827212"/>
        </p:xfrm>
        <a:graphic>
          <a:graphicData uri="http://schemas.openxmlformats.org/drawingml/2006/table">
            <a:tbl>
              <a:tblPr firstRow="1" bandRow="1">
                <a:tableStyleId>{5C22544A-7EE6-4342-B048-85BDC9FD1C3A}</a:tableStyleId>
              </a:tblPr>
              <a:tblGrid>
                <a:gridCol w="1554319"/>
                <a:gridCol w="1519520"/>
                <a:gridCol w="1264333"/>
                <a:gridCol w="777159"/>
                <a:gridCol w="1449923"/>
                <a:gridCol w="1113541"/>
                <a:gridCol w="1322330"/>
              </a:tblGrid>
              <a:tr h="357604">
                <a:tc>
                  <a:txBody>
                    <a:bodyPr/>
                    <a:lstStyle/>
                    <a:p>
                      <a:r>
                        <a:rPr lang="en-US" sz="1700" b="1" dirty="0" smtClean="0"/>
                        <a:t>Name</a:t>
                      </a:r>
                      <a:endParaRPr lang="en-US" sz="1700" b="1" dirty="0"/>
                    </a:p>
                  </a:txBody>
                  <a:tcPr marL="88156" marR="88156" marT="44088" marB="44088"/>
                </a:tc>
                <a:tc>
                  <a:txBody>
                    <a:bodyPr/>
                    <a:lstStyle/>
                    <a:p>
                      <a:r>
                        <a:rPr lang="en-US" sz="1700" b="1" dirty="0" smtClean="0"/>
                        <a:t>Address</a:t>
                      </a:r>
                      <a:endParaRPr lang="en-US" sz="1700" b="1" dirty="0"/>
                    </a:p>
                  </a:txBody>
                  <a:tcPr marL="88156" marR="88156" marT="44088" marB="44088"/>
                </a:tc>
                <a:tc>
                  <a:txBody>
                    <a:bodyPr/>
                    <a:lstStyle/>
                    <a:p>
                      <a:r>
                        <a:rPr lang="en-US" sz="1700" dirty="0" smtClean="0"/>
                        <a:t>City</a:t>
                      </a:r>
                      <a:endParaRPr lang="en-US" sz="1700" dirty="0"/>
                    </a:p>
                  </a:txBody>
                  <a:tcPr marL="88156" marR="88156" marT="44088" marB="44088"/>
                </a:tc>
                <a:tc>
                  <a:txBody>
                    <a:bodyPr/>
                    <a:lstStyle/>
                    <a:p>
                      <a:r>
                        <a:rPr lang="en-US" sz="1700" dirty="0" smtClean="0"/>
                        <a:t>State</a:t>
                      </a:r>
                      <a:endParaRPr lang="en-US" sz="1700" dirty="0"/>
                    </a:p>
                  </a:txBody>
                  <a:tcPr marL="88156" marR="88156" marT="44088" marB="44088"/>
                </a:tc>
                <a:tc>
                  <a:txBody>
                    <a:bodyPr/>
                    <a:lstStyle/>
                    <a:p>
                      <a:r>
                        <a:rPr lang="en-US" sz="1700" b="1" dirty="0" err="1" smtClean="0"/>
                        <a:t>Zipcode</a:t>
                      </a:r>
                      <a:endParaRPr lang="en-US" sz="1700" b="1" dirty="0"/>
                    </a:p>
                  </a:txBody>
                  <a:tcPr marL="88156" marR="88156" marT="44088" marB="44088"/>
                </a:tc>
                <a:tc>
                  <a:txBody>
                    <a:bodyPr/>
                    <a:lstStyle/>
                    <a:p>
                      <a:r>
                        <a:rPr lang="en-US" sz="1700" b="1" dirty="0" smtClean="0"/>
                        <a:t>Product</a:t>
                      </a:r>
                      <a:endParaRPr lang="en-US" sz="1700" b="1" dirty="0"/>
                    </a:p>
                  </a:txBody>
                  <a:tcPr marL="88156" marR="88156" marT="44088" marB="44088"/>
                </a:tc>
                <a:tc>
                  <a:txBody>
                    <a:bodyPr/>
                    <a:lstStyle/>
                    <a:p>
                      <a:r>
                        <a:rPr lang="en-US" sz="1700" dirty="0" smtClean="0"/>
                        <a:t>Sales Date</a:t>
                      </a:r>
                      <a:endParaRPr lang="en-US" sz="1700" dirty="0"/>
                    </a:p>
                  </a:txBody>
                  <a:tcPr marL="88156" marR="88156" marT="44088" marB="44088"/>
                </a:tc>
              </a:tr>
              <a:tr h="367402">
                <a:tc>
                  <a:txBody>
                    <a:bodyPr/>
                    <a:lstStyle/>
                    <a:p>
                      <a:r>
                        <a:rPr lang="en-US" sz="1700" b="0" dirty="0" smtClean="0"/>
                        <a:t>John</a:t>
                      </a:r>
                      <a:r>
                        <a:rPr lang="en-US" sz="1700" b="0" baseline="0" dirty="0" smtClean="0"/>
                        <a:t> Brown</a:t>
                      </a:r>
                      <a:endParaRPr lang="en-US" sz="1700" b="0" dirty="0"/>
                    </a:p>
                  </a:txBody>
                  <a:tcPr marL="88156" marR="88156" marT="44088" marB="4408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700" b="0" dirty="0" smtClean="0"/>
                        <a:t>1234 E St.</a:t>
                      </a:r>
                    </a:p>
                  </a:txBody>
                  <a:tcPr marL="88156" marR="88156" marT="44088" marB="44088"/>
                </a:tc>
                <a:tc>
                  <a:txBody>
                    <a:bodyPr/>
                    <a:lstStyle/>
                    <a:p>
                      <a:r>
                        <a:rPr lang="en-US" sz="1800" b="1" dirty="0" smtClean="0"/>
                        <a:t>Chicago</a:t>
                      </a:r>
                      <a:endParaRPr lang="en-US" sz="1800" b="1" dirty="0"/>
                    </a:p>
                  </a:txBody>
                  <a:tcPr marL="88156" marR="88156" marT="44088" marB="44088"/>
                </a:tc>
                <a:tc>
                  <a:txBody>
                    <a:bodyPr/>
                    <a:lstStyle/>
                    <a:p>
                      <a:r>
                        <a:rPr lang="en-US" sz="1800" b="1" dirty="0" smtClean="0"/>
                        <a:t>IL</a:t>
                      </a:r>
                      <a:endParaRPr lang="en-US" sz="1800" b="1" dirty="0"/>
                    </a:p>
                  </a:txBody>
                  <a:tcPr marL="88156" marR="88156" marT="44088" marB="44088"/>
                </a:tc>
                <a:tc>
                  <a:txBody>
                    <a:bodyPr/>
                    <a:lstStyle/>
                    <a:p>
                      <a:r>
                        <a:rPr lang="en-US" sz="1700" b="0" dirty="0" smtClean="0"/>
                        <a:t>60610</a:t>
                      </a:r>
                      <a:endParaRPr lang="en-US" sz="1700" b="0" dirty="0"/>
                    </a:p>
                  </a:txBody>
                  <a:tcPr marL="88156" marR="88156" marT="44088" marB="44088"/>
                </a:tc>
                <a:tc>
                  <a:txBody>
                    <a:bodyPr/>
                    <a:lstStyle/>
                    <a:p>
                      <a:r>
                        <a:rPr lang="en-US" sz="1700" b="0" dirty="0" smtClean="0"/>
                        <a:t>Mower</a:t>
                      </a:r>
                      <a:endParaRPr lang="en-US" sz="1700" b="0" dirty="0"/>
                    </a:p>
                  </a:txBody>
                  <a:tcPr marL="88156" marR="88156" marT="44088" marB="44088"/>
                </a:tc>
                <a:tc>
                  <a:txBody>
                    <a:bodyPr/>
                    <a:lstStyle/>
                    <a:p>
                      <a:r>
                        <a:rPr lang="en-US" sz="1700" dirty="0" smtClean="0"/>
                        <a:t>1/3/2007</a:t>
                      </a:r>
                      <a:endParaRPr lang="en-US" sz="1700" dirty="0"/>
                    </a:p>
                  </a:txBody>
                  <a:tcPr marL="88156" marR="88156" marT="44088" marB="44088"/>
                </a:tc>
              </a:tr>
              <a:tr h="367402">
                <a:tc>
                  <a:txBody>
                    <a:bodyPr/>
                    <a:lstStyle/>
                    <a:p>
                      <a:r>
                        <a:rPr lang="en-US" sz="1700" b="0" dirty="0" smtClean="0"/>
                        <a:t>John Brown</a:t>
                      </a:r>
                      <a:endParaRPr lang="en-US" sz="1700" b="0" dirty="0"/>
                    </a:p>
                  </a:txBody>
                  <a:tcPr marL="88156" marR="88156" marT="44088" marB="44088"/>
                </a:tc>
                <a:tc>
                  <a:txBody>
                    <a:bodyPr/>
                    <a:lstStyle/>
                    <a:p>
                      <a:r>
                        <a:rPr lang="en-US" sz="1700" b="0" dirty="0" smtClean="0"/>
                        <a:t>1234 E St.</a:t>
                      </a:r>
                      <a:endParaRPr lang="en-US" sz="1700" b="0" dirty="0"/>
                    </a:p>
                  </a:txBody>
                  <a:tcPr marL="88156" marR="88156" marT="44088" marB="44088"/>
                </a:tc>
                <a:tc>
                  <a:txBody>
                    <a:bodyPr/>
                    <a:lstStyle/>
                    <a:p>
                      <a:r>
                        <a:rPr lang="en-US" sz="1800" b="1" dirty="0" smtClean="0"/>
                        <a:t>Chicago</a:t>
                      </a:r>
                      <a:endParaRPr lang="en-US" sz="1800" b="1" dirty="0"/>
                    </a:p>
                  </a:txBody>
                  <a:tcPr marL="88156" marR="88156" marT="44088" marB="44088"/>
                </a:tc>
                <a:tc>
                  <a:txBody>
                    <a:bodyPr/>
                    <a:lstStyle/>
                    <a:p>
                      <a:r>
                        <a:rPr lang="en-US" sz="1800" b="1" dirty="0" smtClean="0"/>
                        <a:t>IL</a:t>
                      </a:r>
                      <a:endParaRPr lang="en-US" sz="1800" b="1" dirty="0"/>
                    </a:p>
                  </a:txBody>
                  <a:tcPr marL="88156" marR="88156" marT="44088" marB="44088"/>
                </a:tc>
                <a:tc>
                  <a:txBody>
                    <a:bodyPr/>
                    <a:lstStyle/>
                    <a:p>
                      <a:r>
                        <a:rPr lang="en-US" sz="1700" b="0" dirty="0" smtClean="0"/>
                        <a:t>60610</a:t>
                      </a:r>
                      <a:endParaRPr lang="en-US" sz="1700" b="0" dirty="0"/>
                    </a:p>
                  </a:txBody>
                  <a:tcPr marL="88156" marR="88156" marT="44088" marB="44088"/>
                </a:tc>
                <a:tc>
                  <a:txBody>
                    <a:bodyPr/>
                    <a:lstStyle/>
                    <a:p>
                      <a:r>
                        <a:rPr lang="en-US" sz="1700" b="0" dirty="0" smtClean="0"/>
                        <a:t>Rake</a:t>
                      </a:r>
                      <a:endParaRPr lang="en-US" sz="1700" b="0" dirty="0"/>
                    </a:p>
                  </a:txBody>
                  <a:tcPr marL="88156" marR="88156" marT="44088" marB="44088"/>
                </a:tc>
                <a:tc>
                  <a:txBody>
                    <a:bodyPr/>
                    <a:lstStyle/>
                    <a:p>
                      <a:r>
                        <a:rPr lang="en-US" sz="1700" dirty="0" smtClean="0"/>
                        <a:t>4/16/2006</a:t>
                      </a:r>
                      <a:endParaRPr lang="en-US" sz="1700" dirty="0"/>
                    </a:p>
                  </a:txBody>
                  <a:tcPr marL="88156" marR="88156" marT="44088" marB="44088"/>
                </a:tc>
              </a:tr>
              <a:tr h="367402">
                <a:tc>
                  <a:txBody>
                    <a:bodyPr/>
                    <a:lstStyle/>
                    <a:p>
                      <a:r>
                        <a:rPr lang="en-US" sz="1700" b="0" dirty="0" smtClean="0"/>
                        <a:t>Neal Smith</a:t>
                      </a:r>
                      <a:endParaRPr lang="en-US" sz="1700" b="0" dirty="0"/>
                    </a:p>
                  </a:txBody>
                  <a:tcPr marL="88156" marR="88156" marT="44088" marB="44088"/>
                </a:tc>
                <a:tc>
                  <a:txBody>
                    <a:bodyPr/>
                    <a:lstStyle/>
                    <a:p>
                      <a:r>
                        <a:rPr lang="en-US" sz="1700" b="0" dirty="0" smtClean="0"/>
                        <a:t>300 Day St. </a:t>
                      </a:r>
                      <a:endParaRPr lang="en-US" sz="1700" b="0" dirty="0"/>
                    </a:p>
                  </a:txBody>
                  <a:tcPr marL="88156" marR="88156" marT="44088" marB="44088"/>
                </a:tc>
                <a:tc>
                  <a:txBody>
                    <a:bodyPr/>
                    <a:lstStyle/>
                    <a:p>
                      <a:r>
                        <a:rPr lang="en-US" sz="1800" b="1" dirty="0" smtClean="0"/>
                        <a:t>Houston</a:t>
                      </a:r>
                      <a:endParaRPr lang="en-US" sz="1800" b="1" dirty="0"/>
                    </a:p>
                  </a:txBody>
                  <a:tcPr marL="88156" marR="88156" marT="44088" marB="44088"/>
                </a:tc>
                <a:tc>
                  <a:txBody>
                    <a:bodyPr/>
                    <a:lstStyle/>
                    <a:p>
                      <a:r>
                        <a:rPr lang="en-US" sz="1800" b="1" dirty="0" smtClean="0"/>
                        <a:t>TX</a:t>
                      </a:r>
                      <a:endParaRPr lang="en-US" sz="1800" b="1" dirty="0"/>
                    </a:p>
                  </a:txBody>
                  <a:tcPr marL="88156" marR="88156" marT="44088" marB="44088"/>
                </a:tc>
                <a:tc>
                  <a:txBody>
                    <a:bodyPr/>
                    <a:lstStyle/>
                    <a:p>
                      <a:r>
                        <a:rPr lang="en-US" sz="1700" b="0" dirty="0" smtClean="0"/>
                        <a:t>77091</a:t>
                      </a:r>
                      <a:endParaRPr lang="en-US" sz="1700" b="0" dirty="0"/>
                    </a:p>
                  </a:txBody>
                  <a:tcPr marL="88156" marR="88156" marT="44088" marB="44088"/>
                </a:tc>
                <a:tc>
                  <a:txBody>
                    <a:bodyPr/>
                    <a:lstStyle/>
                    <a:p>
                      <a:r>
                        <a:rPr lang="en-US" sz="1700" b="0" dirty="0" smtClean="0"/>
                        <a:t>Shovel</a:t>
                      </a:r>
                      <a:endParaRPr lang="en-US" sz="1700" b="0" dirty="0"/>
                    </a:p>
                  </a:txBody>
                  <a:tcPr marL="88156" marR="88156" marT="44088" marB="44088"/>
                </a:tc>
                <a:tc>
                  <a:txBody>
                    <a:bodyPr/>
                    <a:lstStyle/>
                    <a:p>
                      <a:r>
                        <a:rPr lang="en-US" sz="1700" dirty="0" smtClean="0"/>
                        <a:t>8/23/2005</a:t>
                      </a:r>
                      <a:endParaRPr lang="en-US" sz="1700" dirty="0"/>
                    </a:p>
                  </a:txBody>
                  <a:tcPr marL="88156" marR="88156" marT="44088" marB="44088"/>
                </a:tc>
              </a:tr>
              <a:tr h="367402">
                <a:tc>
                  <a:txBody>
                    <a:bodyPr/>
                    <a:lstStyle/>
                    <a:p>
                      <a:r>
                        <a:rPr lang="en-US" sz="1700" b="0" dirty="0" smtClean="0"/>
                        <a:t>Jean Blois</a:t>
                      </a:r>
                      <a:endParaRPr lang="en-US" sz="1700" b="0" dirty="0"/>
                    </a:p>
                  </a:txBody>
                  <a:tcPr marL="88156" marR="88156" marT="44088" marB="44088"/>
                </a:tc>
                <a:tc>
                  <a:txBody>
                    <a:bodyPr/>
                    <a:lstStyle/>
                    <a:p>
                      <a:r>
                        <a:rPr lang="en-US" sz="1700" b="0" dirty="0" smtClean="0"/>
                        <a:t>325 Clay St. </a:t>
                      </a:r>
                      <a:endParaRPr lang="en-US" sz="1700" b="0" dirty="0"/>
                    </a:p>
                  </a:txBody>
                  <a:tcPr marL="88156" marR="88156" marT="44088" marB="44088"/>
                </a:tc>
                <a:tc>
                  <a:txBody>
                    <a:bodyPr/>
                    <a:lstStyle/>
                    <a:p>
                      <a:r>
                        <a:rPr lang="en-US" sz="1800" b="1" dirty="0" smtClean="0"/>
                        <a:t>Portland</a:t>
                      </a:r>
                      <a:endParaRPr lang="en-US" sz="1800" b="1" dirty="0"/>
                    </a:p>
                  </a:txBody>
                  <a:tcPr marL="88156" marR="88156" marT="44088" marB="44088"/>
                </a:tc>
                <a:tc>
                  <a:txBody>
                    <a:bodyPr/>
                    <a:lstStyle/>
                    <a:p>
                      <a:r>
                        <a:rPr lang="en-US" sz="1800" b="1" dirty="0" smtClean="0"/>
                        <a:t>OR</a:t>
                      </a:r>
                      <a:endParaRPr lang="en-US" sz="1800" b="1" dirty="0"/>
                    </a:p>
                  </a:txBody>
                  <a:tcPr marL="88156" marR="88156" marT="44088" marB="44088"/>
                </a:tc>
                <a:tc>
                  <a:txBody>
                    <a:bodyPr/>
                    <a:lstStyle/>
                    <a:p>
                      <a:r>
                        <a:rPr lang="en-US" sz="1700" b="0" dirty="0" smtClean="0"/>
                        <a:t>97201</a:t>
                      </a:r>
                      <a:endParaRPr lang="en-US" sz="1700" b="0" dirty="0"/>
                    </a:p>
                  </a:txBody>
                  <a:tcPr marL="88156" marR="88156" marT="44088" marB="44088"/>
                </a:tc>
                <a:tc>
                  <a:txBody>
                    <a:bodyPr/>
                    <a:lstStyle/>
                    <a:p>
                      <a:r>
                        <a:rPr lang="en-US" sz="1700" b="0" dirty="0" smtClean="0"/>
                        <a:t>Hoe</a:t>
                      </a:r>
                      <a:endParaRPr lang="en-US" sz="1700" b="0" dirty="0"/>
                    </a:p>
                  </a:txBody>
                  <a:tcPr marL="88156" marR="88156" marT="44088" marB="44088"/>
                </a:tc>
                <a:tc>
                  <a:txBody>
                    <a:bodyPr/>
                    <a:lstStyle/>
                    <a:p>
                      <a:r>
                        <a:rPr lang="en-US" sz="1700" dirty="0" smtClean="0"/>
                        <a:t>9/28/2007</a:t>
                      </a:r>
                      <a:endParaRPr lang="en-US" sz="1700" dirty="0"/>
                    </a:p>
                  </a:txBody>
                  <a:tcPr marL="88156" marR="88156" marT="44088" marB="44088"/>
                </a:tc>
              </a:tr>
            </a:tbl>
          </a:graphicData>
        </a:graphic>
      </p:graphicFrame>
      <p:graphicFrame>
        <p:nvGraphicFramePr>
          <p:cNvPr id="18" name="Content Placeholder 3"/>
          <p:cNvGraphicFramePr>
            <a:graphicFrameLocks/>
          </p:cNvGraphicFramePr>
          <p:nvPr/>
        </p:nvGraphicFramePr>
        <p:xfrm>
          <a:off x="71438" y="3089275"/>
          <a:ext cx="9001126" cy="1806574"/>
        </p:xfrm>
        <a:graphic>
          <a:graphicData uri="http://schemas.openxmlformats.org/drawingml/2006/table">
            <a:tbl>
              <a:tblPr firstRow="1" bandRow="1">
                <a:tableStyleId>{5C22544A-7EE6-4342-B048-85BDC9FD1C3A}</a:tableStyleId>
              </a:tblPr>
              <a:tblGrid>
                <a:gridCol w="1554319"/>
                <a:gridCol w="1519520"/>
                <a:gridCol w="1264333"/>
                <a:gridCol w="777159"/>
                <a:gridCol w="1449923"/>
                <a:gridCol w="1113542"/>
                <a:gridCol w="1322330"/>
              </a:tblGrid>
              <a:tr h="347206">
                <a:tc>
                  <a:txBody>
                    <a:bodyPr/>
                    <a:lstStyle/>
                    <a:p>
                      <a:r>
                        <a:rPr lang="en-US" sz="1700" b="1" dirty="0" smtClean="0"/>
                        <a:t>Name</a:t>
                      </a:r>
                      <a:endParaRPr lang="en-US" sz="1700" b="1" dirty="0"/>
                    </a:p>
                  </a:txBody>
                  <a:tcPr marL="88156" marR="88156" marT="44063" marB="44063"/>
                </a:tc>
                <a:tc>
                  <a:txBody>
                    <a:bodyPr/>
                    <a:lstStyle/>
                    <a:p>
                      <a:r>
                        <a:rPr lang="en-US" sz="1700" b="1" dirty="0" smtClean="0"/>
                        <a:t>Address</a:t>
                      </a:r>
                      <a:endParaRPr lang="en-US" sz="1700" b="1" dirty="0"/>
                    </a:p>
                  </a:txBody>
                  <a:tcPr marL="88156" marR="88156" marT="44063" marB="44063"/>
                </a:tc>
                <a:tc>
                  <a:txBody>
                    <a:bodyPr/>
                    <a:lstStyle/>
                    <a:p>
                      <a:r>
                        <a:rPr lang="en-US" sz="1700" dirty="0" smtClean="0"/>
                        <a:t>City</a:t>
                      </a:r>
                      <a:endParaRPr lang="en-US" sz="1700" dirty="0"/>
                    </a:p>
                  </a:txBody>
                  <a:tcPr marL="88156" marR="88156" marT="44063" marB="44063"/>
                </a:tc>
                <a:tc>
                  <a:txBody>
                    <a:bodyPr/>
                    <a:lstStyle/>
                    <a:p>
                      <a:r>
                        <a:rPr lang="en-US" sz="1700" dirty="0" smtClean="0"/>
                        <a:t>State</a:t>
                      </a:r>
                      <a:endParaRPr lang="en-US" sz="1700" dirty="0"/>
                    </a:p>
                  </a:txBody>
                  <a:tcPr marL="88156" marR="88156" marT="44063" marB="44063"/>
                </a:tc>
                <a:tc>
                  <a:txBody>
                    <a:bodyPr/>
                    <a:lstStyle/>
                    <a:p>
                      <a:r>
                        <a:rPr lang="en-US" sz="1700" b="1" dirty="0" err="1" smtClean="0"/>
                        <a:t>Zipcode</a:t>
                      </a:r>
                      <a:endParaRPr lang="en-US" sz="1700" b="1" dirty="0"/>
                    </a:p>
                  </a:txBody>
                  <a:tcPr marL="88156" marR="88156" marT="44063" marB="44063"/>
                </a:tc>
                <a:tc>
                  <a:txBody>
                    <a:bodyPr/>
                    <a:lstStyle/>
                    <a:p>
                      <a:r>
                        <a:rPr lang="en-US" sz="1700" b="1" dirty="0" smtClean="0"/>
                        <a:t>Product</a:t>
                      </a:r>
                      <a:endParaRPr lang="en-US" sz="1700" b="1" dirty="0"/>
                    </a:p>
                  </a:txBody>
                  <a:tcPr marL="88156" marR="88156" marT="44063" marB="44063"/>
                </a:tc>
                <a:tc>
                  <a:txBody>
                    <a:bodyPr/>
                    <a:lstStyle/>
                    <a:p>
                      <a:r>
                        <a:rPr lang="en-US" sz="1700" dirty="0" smtClean="0"/>
                        <a:t>Sales Date</a:t>
                      </a:r>
                      <a:endParaRPr lang="en-US" sz="1700" dirty="0"/>
                    </a:p>
                  </a:txBody>
                  <a:tcPr marL="88156" marR="88156" marT="44063" marB="44063"/>
                </a:tc>
              </a:tr>
              <a:tr h="364842">
                <a:tc>
                  <a:txBody>
                    <a:bodyPr/>
                    <a:lstStyle/>
                    <a:p>
                      <a:r>
                        <a:rPr lang="en-US" sz="1700" b="0" dirty="0" smtClean="0"/>
                        <a:t>John</a:t>
                      </a:r>
                      <a:r>
                        <a:rPr lang="en-US" sz="1700" b="0" baseline="0" dirty="0" smtClean="0"/>
                        <a:t> Brown</a:t>
                      </a:r>
                      <a:endParaRPr lang="en-US" sz="1700" b="0" dirty="0"/>
                    </a:p>
                  </a:txBody>
                  <a:tcPr marL="88156" marR="88156" marT="44063" marB="44063"/>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700" b="0" dirty="0" smtClean="0"/>
                        <a:t>1234 E St.</a:t>
                      </a:r>
                    </a:p>
                  </a:txBody>
                  <a:tcPr marL="88156" marR="88156" marT="44063" marB="44063"/>
                </a:tc>
                <a:tc>
                  <a:txBody>
                    <a:bodyPr/>
                    <a:lstStyle/>
                    <a:p>
                      <a:r>
                        <a:rPr lang="en-US" sz="1700" b="0" dirty="0" smtClean="0"/>
                        <a:t>Chicago</a:t>
                      </a:r>
                      <a:endParaRPr lang="en-US" sz="1700" b="0" dirty="0"/>
                    </a:p>
                  </a:txBody>
                  <a:tcPr marL="88156" marR="88156" marT="44063" marB="44063"/>
                </a:tc>
                <a:tc>
                  <a:txBody>
                    <a:bodyPr/>
                    <a:lstStyle/>
                    <a:p>
                      <a:r>
                        <a:rPr lang="en-US" sz="1700" b="0" dirty="0" smtClean="0"/>
                        <a:t>IL</a:t>
                      </a:r>
                      <a:endParaRPr lang="en-US" sz="1700" b="0" dirty="0"/>
                    </a:p>
                  </a:txBody>
                  <a:tcPr marL="88156" marR="88156" marT="44063" marB="44063"/>
                </a:tc>
                <a:tc>
                  <a:txBody>
                    <a:bodyPr/>
                    <a:lstStyle/>
                    <a:p>
                      <a:r>
                        <a:rPr lang="en-US" sz="1700" b="0" dirty="0" smtClean="0"/>
                        <a:t>60610</a:t>
                      </a:r>
                      <a:endParaRPr lang="en-US" sz="1700" b="0" dirty="0"/>
                    </a:p>
                  </a:txBody>
                  <a:tcPr marL="88156" marR="88156" marT="44063" marB="44063"/>
                </a:tc>
                <a:tc>
                  <a:txBody>
                    <a:bodyPr/>
                    <a:lstStyle/>
                    <a:p>
                      <a:r>
                        <a:rPr lang="en-US" sz="1700" b="0" dirty="0" smtClean="0"/>
                        <a:t>Mower</a:t>
                      </a:r>
                      <a:endParaRPr lang="en-US" sz="1700" b="0" dirty="0"/>
                    </a:p>
                  </a:txBody>
                  <a:tcPr marL="88156" marR="88156" marT="44063" marB="44063"/>
                </a:tc>
                <a:tc>
                  <a:txBody>
                    <a:bodyPr/>
                    <a:lstStyle/>
                    <a:p>
                      <a:r>
                        <a:rPr lang="en-US" sz="1700" b="0" dirty="0" smtClean="0"/>
                        <a:t>1/3/2007</a:t>
                      </a:r>
                      <a:endParaRPr lang="en-US" sz="1700" b="0" dirty="0"/>
                    </a:p>
                  </a:txBody>
                  <a:tcPr marL="88156" marR="88156" marT="44063" marB="44063"/>
                </a:tc>
              </a:tr>
              <a:tr h="364842">
                <a:tc>
                  <a:txBody>
                    <a:bodyPr/>
                    <a:lstStyle/>
                    <a:p>
                      <a:r>
                        <a:rPr lang="en-US" sz="1700" b="0" dirty="0" smtClean="0"/>
                        <a:t>John Brown</a:t>
                      </a:r>
                      <a:endParaRPr lang="en-US" sz="1700" b="0" dirty="0"/>
                    </a:p>
                  </a:txBody>
                  <a:tcPr marL="88156" marR="88156" marT="44063" marB="44063"/>
                </a:tc>
                <a:tc>
                  <a:txBody>
                    <a:bodyPr/>
                    <a:lstStyle/>
                    <a:p>
                      <a:r>
                        <a:rPr lang="en-US" sz="1700" b="0" dirty="0" smtClean="0"/>
                        <a:t>1234 E St.</a:t>
                      </a:r>
                      <a:endParaRPr lang="en-US" sz="1700" b="0" dirty="0"/>
                    </a:p>
                  </a:txBody>
                  <a:tcPr marL="88156" marR="88156" marT="44063" marB="44063"/>
                </a:tc>
                <a:tc>
                  <a:txBody>
                    <a:bodyPr/>
                    <a:lstStyle/>
                    <a:p>
                      <a:r>
                        <a:rPr lang="en-US" sz="1700" b="0" dirty="0" smtClean="0"/>
                        <a:t>Chicago</a:t>
                      </a:r>
                      <a:endParaRPr lang="en-US" sz="1700" b="0" dirty="0"/>
                    </a:p>
                  </a:txBody>
                  <a:tcPr marL="88156" marR="88156" marT="44063" marB="44063"/>
                </a:tc>
                <a:tc>
                  <a:txBody>
                    <a:bodyPr/>
                    <a:lstStyle/>
                    <a:p>
                      <a:r>
                        <a:rPr lang="en-US" sz="1700" b="0" dirty="0" smtClean="0"/>
                        <a:t>IL</a:t>
                      </a:r>
                      <a:endParaRPr lang="en-US" sz="1700" b="0" dirty="0"/>
                    </a:p>
                  </a:txBody>
                  <a:tcPr marL="88156" marR="88156" marT="44063" marB="44063"/>
                </a:tc>
                <a:tc>
                  <a:txBody>
                    <a:bodyPr/>
                    <a:lstStyle/>
                    <a:p>
                      <a:r>
                        <a:rPr lang="en-US" sz="1700" b="0" dirty="0" smtClean="0"/>
                        <a:t>60610</a:t>
                      </a:r>
                      <a:endParaRPr lang="en-US" sz="1700" b="0" dirty="0"/>
                    </a:p>
                  </a:txBody>
                  <a:tcPr marL="88156" marR="88156" marT="44063" marB="44063"/>
                </a:tc>
                <a:tc>
                  <a:txBody>
                    <a:bodyPr/>
                    <a:lstStyle/>
                    <a:p>
                      <a:r>
                        <a:rPr lang="en-US" sz="1700" b="0" dirty="0" smtClean="0"/>
                        <a:t>Rake</a:t>
                      </a:r>
                      <a:endParaRPr lang="en-US" sz="1700" b="0" dirty="0"/>
                    </a:p>
                  </a:txBody>
                  <a:tcPr marL="88156" marR="88156" marT="44063" marB="44063"/>
                </a:tc>
                <a:tc>
                  <a:txBody>
                    <a:bodyPr/>
                    <a:lstStyle/>
                    <a:p>
                      <a:r>
                        <a:rPr lang="en-US" sz="1700" b="0" dirty="0" smtClean="0"/>
                        <a:t>4/16/2006</a:t>
                      </a:r>
                      <a:endParaRPr lang="en-US" sz="1700" b="0" dirty="0"/>
                    </a:p>
                  </a:txBody>
                  <a:tcPr marL="88156" marR="88156" marT="44063" marB="44063"/>
                </a:tc>
              </a:tr>
              <a:tr h="364842">
                <a:tc>
                  <a:txBody>
                    <a:bodyPr/>
                    <a:lstStyle/>
                    <a:p>
                      <a:r>
                        <a:rPr lang="en-US" sz="1700" b="0" dirty="0" smtClean="0"/>
                        <a:t>Neal Smith</a:t>
                      </a:r>
                      <a:endParaRPr lang="en-US" sz="1700" b="0" dirty="0"/>
                    </a:p>
                  </a:txBody>
                  <a:tcPr marL="88156" marR="88156" marT="44063" marB="44063"/>
                </a:tc>
                <a:tc>
                  <a:txBody>
                    <a:bodyPr/>
                    <a:lstStyle/>
                    <a:p>
                      <a:r>
                        <a:rPr lang="en-US" sz="1700" b="0" dirty="0" smtClean="0"/>
                        <a:t>300 Day St. </a:t>
                      </a:r>
                      <a:endParaRPr lang="en-US" sz="1700" b="0" dirty="0"/>
                    </a:p>
                  </a:txBody>
                  <a:tcPr marL="88156" marR="88156" marT="44063" marB="44063"/>
                </a:tc>
                <a:tc>
                  <a:txBody>
                    <a:bodyPr/>
                    <a:lstStyle/>
                    <a:p>
                      <a:r>
                        <a:rPr lang="en-US" sz="1700" b="0" dirty="0" smtClean="0"/>
                        <a:t>Houston</a:t>
                      </a:r>
                      <a:endParaRPr lang="en-US" sz="1700" b="0" dirty="0"/>
                    </a:p>
                  </a:txBody>
                  <a:tcPr marL="88156" marR="88156" marT="44063" marB="44063"/>
                </a:tc>
                <a:tc>
                  <a:txBody>
                    <a:bodyPr/>
                    <a:lstStyle/>
                    <a:p>
                      <a:r>
                        <a:rPr lang="en-US" sz="1700" b="0" dirty="0" smtClean="0"/>
                        <a:t>TX</a:t>
                      </a:r>
                      <a:endParaRPr lang="en-US" sz="1700" b="0" dirty="0"/>
                    </a:p>
                  </a:txBody>
                  <a:tcPr marL="88156" marR="88156" marT="44063" marB="44063"/>
                </a:tc>
                <a:tc>
                  <a:txBody>
                    <a:bodyPr/>
                    <a:lstStyle/>
                    <a:p>
                      <a:r>
                        <a:rPr lang="en-US" sz="1700" b="0" dirty="0" smtClean="0"/>
                        <a:t>77091</a:t>
                      </a:r>
                      <a:endParaRPr lang="en-US" sz="1700" b="0" dirty="0"/>
                    </a:p>
                  </a:txBody>
                  <a:tcPr marL="88156" marR="88156" marT="44063" marB="44063"/>
                </a:tc>
                <a:tc>
                  <a:txBody>
                    <a:bodyPr/>
                    <a:lstStyle/>
                    <a:p>
                      <a:r>
                        <a:rPr lang="en-US" sz="1700" b="0" dirty="0" smtClean="0"/>
                        <a:t>Shovel</a:t>
                      </a:r>
                      <a:endParaRPr lang="en-US" sz="1700" b="0" dirty="0"/>
                    </a:p>
                  </a:txBody>
                  <a:tcPr marL="88156" marR="88156" marT="44063" marB="44063"/>
                </a:tc>
                <a:tc>
                  <a:txBody>
                    <a:bodyPr/>
                    <a:lstStyle/>
                    <a:p>
                      <a:r>
                        <a:rPr lang="en-US" sz="1700" b="0" dirty="0" smtClean="0"/>
                        <a:t>8/23/2005</a:t>
                      </a:r>
                      <a:endParaRPr lang="en-US" sz="1700" b="0" dirty="0"/>
                    </a:p>
                  </a:txBody>
                  <a:tcPr marL="88156" marR="88156" marT="44063" marB="44063"/>
                </a:tc>
              </a:tr>
              <a:tr h="364842">
                <a:tc>
                  <a:txBody>
                    <a:bodyPr/>
                    <a:lstStyle/>
                    <a:p>
                      <a:r>
                        <a:rPr lang="en-US" sz="1700" b="0" dirty="0" smtClean="0"/>
                        <a:t>Jean Blois</a:t>
                      </a:r>
                      <a:endParaRPr lang="en-US" sz="1700" b="0" dirty="0"/>
                    </a:p>
                  </a:txBody>
                  <a:tcPr marL="88156" marR="88156" marT="44063" marB="44063"/>
                </a:tc>
                <a:tc>
                  <a:txBody>
                    <a:bodyPr/>
                    <a:lstStyle/>
                    <a:p>
                      <a:r>
                        <a:rPr lang="en-US" sz="1700" b="0" dirty="0" smtClean="0"/>
                        <a:t>325 Clay St. </a:t>
                      </a:r>
                      <a:endParaRPr lang="en-US" sz="1700" b="0" dirty="0"/>
                    </a:p>
                  </a:txBody>
                  <a:tcPr marL="88156" marR="88156" marT="44063" marB="44063"/>
                </a:tc>
                <a:tc>
                  <a:txBody>
                    <a:bodyPr/>
                    <a:lstStyle/>
                    <a:p>
                      <a:r>
                        <a:rPr lang="en-US" sz="1700" b="0" dirty="0" smtClean="0"/>
                        <a:t>Portland</a:t>
                      </a:r>
                      <a:endParaRPr lang="en-US" sz="1700" b="0" dirty="0"/>
                    </a:p>
                  </a:txBody>
                  <a:tcPr marL="88156" marR="88156" marT="44063" marB="44063"/>
                </a:tc>
                <a:tc>
                  <a:txBody>
                    <a:bodyPr/>
                    <a:lstStyle/>
                    <a:p>
                      <a:r>
                        <a:rPr lang="en-US" sz="1700" b="0" dirty="0" smtClean="0"/>
                        <a:t>OR</a:t>
                      </a:r>
                      <a:endParaRPr lang="en-US" sz="1700" b="0" dirty="0"/>
                    </a:p>
                  </a:txBody>
                  <a:tcPr marL="88156" marR="88156" marT="44063" marB="44063"/>
                </a:tc>
                <a:tc>
                  <a:txBody>
                    <a:bodyPr/>
                    <a:lstStyle/>
                    <a:p>
                      <a:r>
                        <a:rPr lang="en-US" sz="1700" b="0" dirty="0" smtClean="0"/>
                        <a:t>97201</a:t>
                      </a:r>
                      <a:endParaRPr lang="en-US" sz="1700" b="0" dirty="0"/>
                    </a:p>
                  </a:txBody>
                  <a:tcPr marL="88156" marR="88156" marT="44063" marB="44063"/>
                </a:tc>
                <a:tc>
                  <a:txBody>
                    <a:bodyPr/>
                    <a:lstStyle/>
                    <a:p>
                      <a:r>
                        <a:rPr lang="en-US" sz="1700" b="0" dirty="0" smtClean="0"/>
                        <a:t>Hoe</a:t>
                      </a:r>
                      <a:endParaRPr lang="en-US" sz="1700" b="0" dirty="0"/>
                    </a:p>
                  </a:txBody>
                  <a:tcPr marL="88156" marR="88156" marT="44063" marB="44063"/>
                </a:tc>
                <a:tc>
                  <a:txBody>
                    <a:bodyPr/>
                    <a:lstStyle/>
                    <a:p>
                      <a:r>
                        <a:rPr lang="en-US" sz="1700" b="0" dirty="0" smtClean="0"/>
                        <a:t>9/28/2007</a:t>
                      </a:r>
                      <a:endParaRPr lang="en-US" sz="1700" b="0" dirty="0"/>
                    </a:p>
                  </a:txBody>
                  <a:tcPr marL="88156" marR="88156" marT="44063" marB="44063"/>
                </a:tc>
              </a:tr>
            </a:tbl>
          </a:graphicData>
        </a:graphic>
      </p:graphicFrame>
    </p:spTree>
    <p:extLst>
      <p:ext uri="{BB962C8B-B14F-4D97-AF65-F5344CB8AC3E}">
        <p14:creationId xmlns:p14="http://schemas.microsoft.com/office/powerpoint/2010/main" val="403047115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xit" presetSubtype="0" fill="hold" nodeType="clickEffect">
                                  <p:stCondLst>
                                    <p:cond delay="0"/>
                                  </p:stCondLst>
                                  <p:childTnLst>
                                    <p:set>
                                      <p:cBhvr>
                                        <p:cTn id="6" dur="1" fill="hold">
                                          <p:stCondLst>
                                            <p:cond delay="0"/>
                                          </p:stCondLst>
                                        </p:cTn>
                                        <p:tgtEl>
                                          <p:spTgt spid="18"/>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xit" presetSubtype="0" fill="hold" nodeType="withEffect">
                                  <p:stCondLst>
                                    <p:cond delay="0"/>
                                  </p:stCondLst>
                                  <p:childTnLst>
                                    <p:set>
                                      <p:cBhvr>
                                        <p:cTn id="14" dur="1" fill="hold">
                                          <p:stCondLst>
                                            <p:cond delay="0"/>
                                          </p:stCondLst>
                                        </p:cTn>
                                        <p:tgtEl>
                                          <p:spTgt spid="14"/>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childTnLst>
                                </p:cTn>
                              </p:par>
                              <p:par>
                                <p:cTn id="21" presetID="1" presetClass="exit" presetSubtype="0" fill="hold" nodeType="withEffect">
                                  <p:stCondLst>
                                    <p:cond delay="0"/>
                                  </p:stCondLst>
                                  <p:childTnLst>
                                    <p:set>
                                      <p:cBhvr>
                                        <p:cTn id="22" dur="1" fill="hold">
                                          <p:stCondLst>
                                            <p:cond delay="0"/>
                                          </p:stCondLst>
                                        </p:cTn>
                                        <p:tgtEl>
                                          <p:spTgt spid="17"/>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ea typeface="ＭＳ Ｐゴシック" charset="0"/>
              </a:rPr>
              <a:t>Data Description</a:t>
            </a:r>
            <a:endParaRPr lang="en-US" dirty="0">
              <a:ea typeface="ＭＳ Ｐゴシック" charset="0"/>
            </a:endParaRPr>
          </a:p>
        </p:txBody>
      </p:sp>
      <p:sp>
        <p:nvSpPr>
          <p:cNvPr id="30" name="Rounded Rectangle 29"/>
          <p:cNvSpPr/>
          <p:nvPr/>
        </p:nvSpPr>
        <p:spPr bwMode="auto">
          <a:xfrm>
            <a:off x="6474081" y="2002753"/>
            <a:ext cx="2424112" cy="506413"/>
          </a:xfrm>
          <a:prstGeom prst="roundRect">
            <a:avLst/>
          </a:prstGeom>
          <a:solidFill>
            <a:srgbClr val="FFFFFF"/>
          </a:solidFill>
          <a:ln w="38100" cap="flat" cmpd="sng" algn="ctr">
            <a:solidFill>
              <a:schemeClr val="tx2">
                <a:lumMod val="40000"/>
                <a:lumOff val="60000"/>
              </a:schemeClr>
            </a:solidFill>
            <a:prstDash val="solid"/>
            <a:round/>
            <a:headEnd type="none" w="med" len="med"/>
            <a:tailEnd type="none" w="med" len="med"/>
          </a:ln>
          <a:effectLst>
            <a:outerShdw dist="35921" dir="2700000" algn="ctr" rotWithShape="0">
              <a:schemeClr val="bg2"/>
            </a:outerShdw>
          </a:effectLst>
          <a:extLst/>
        </p:spPr>
        <p:txBody>
          <a:bodyPr lIns="88900" tIns="88900" rIns="88900" bIns="88900"/>
          <a:lstStyle/>
          <a:p>
            <a:pPr algn="ctr">
              <a:defRPr/>
            </a:pPr>
            <a:r>
              <a:rPr lang="en-US" sz="2000" dirty="0"/>
              <a:t>Variable properties</a:t>
            </a:r>
          </a:p>
        </p:txBody>
      </p:sp>
      <p:sp>
        <p:nvSpPr>
          <p:cNvPr id="32" name="Rounded Rectangle 31"/>
          <p:cNvSpPr/>
          <p:nvPr/>
        </p:nvSpPr>
        <p:spPr bwMode="auto">
          <a:xfrm>
            <a:off x="6474081" y="4539335"/>
            <a:ext cx="2424113" cy="506412"/>
          </a:xfrm>
          <a:prstGeom prst="roundRect">
            <a:avLst/>
          </a:prstGeom>
          <a:solidFill>
            <a:srgbClr val="FFFFFF"/>
          </a:solidFill>
          <a:ln w="38100" cap="flat" cmpd="sng" algn="ctr">
            <a:solidFill>
              <a:schemeClr val="tx2">
                <a:lumMod val="40000"/>
                <a:lumOff val="60000"/>
              </a:schemeClr>
            </a:solidFill>
            <a:prstDash val="solid"/>
            <a:round/>
            <a:headEnd type="none" w="med" len="med"/>
            <a:tailEnd type="none" w="med" len="med"/>
          </a:ln>
          <a:effectLst>
            <a:outerShdw dist="35921" dir="2700000" algn="ctr" rotWithShape="0">
              <a:schemeClr val="bg2"/>
            </a:outerShdw>
          </a:effectLst>
          <a:extLst/>
        </p:spPr>
        <p:txBody>
          <a:bodyPr lIns="88900" tIns="88900" rIns="88900" bIns="88900"/>
          <a:lstStyle/>
          <a:p>
            <a:pPr algn="ctr">
              <a:defRPr/>
            </a:pPr>
            <a:r>
              <a:rPr lang="en-US" sz="2000" dirty="0" err="1"/>
              <a:t>Univariate</a:t>
            </a:r>
            <a:r>
              <a:rPr lang="en-US" sz="2000" dirty="0"/>
              <a:t> analysis</a:t>
            </a:r>
          </a:p>
        </p:txBody>
      </p:sp>
      <p:sp>
        <p:nvSpPr>
          <p:cNvPr id="36" name="Left Arrow 35"/>
          <p:cNvSpPr/>
          <p:nvPr/>
        </p:nvSpPr>
        <p:spPr bwMode="auto">
          <a:xfrm rot="16200000" flipV="1">
            <a:off x="6771686" y="3299117"/>
            <a:ext cx="1828903" cy="426534"/>
          </a:xfrm>
          <a:prstGeom prst="leftArrow">
            <a:avLst>
              <a:gd name="adj1" fmla="val 50000"/>
              <a:gd name="adj2" fmla="val 158949"/>
            </a:avLst>
          </a:prstGeom>
          <a:solidFill>
            <a:schemeClr val="accent2"/>
          </a:solidFill>
          <a:ln w="38100" cap="flat" cmpd="sng" algn="ctr">
            <a:noFill/>
            <a:prstDash val="solid"/>
            <a:round/>
            <a:headEnd type="none" w="med" len="med"/>
            <a:tailEnd type="none" w="med" len="me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p:spPr>
        <p:txBody>
          <a:bodyPr lIns="88900" tIns="88900" rIns="88900" bIns="88900"/>
          <a:lstStyle/>
          <a:p>
            <a:pPr algn="ctr">
              <a:defRPr/>
            </a:pPr>
            <a:endParaRPr lang="en-US"/>
          </a:p>
        </p:txBody>
      </p:sp>
      <p:graphicFrame>
        <p:nvGraphicFramePr>
          <p:cNvPr id="3" name="Table 2"/>
          <p:cNvGraphicFramePr>
            <a:graphicFrameLocks noGrp="1"/>
          </p:cNvGraphicFramePr>
          <p:nvPr>
            <p:extLst/>
          </p:nvPr>
        </p:nvGraphicFramePr>
        <p:xfrm>
          <a:off x="3025115" y="942269"/>
          <a:ext cx="3093771" cy="5719204"/>
        </p:xfrm>
        <a:graphic>
          <a:graphicData uri="http://schemas.openxmlformats.org/drawingml/2006/table">
            <a:tbl>
              <a:tblPr firstRow="1" bandRow="1">
                <a:tableStyleId>{0505E3EF-67EA-436B-97B2-0124C06EBD24}</a:tableStyleId>
              </a:tblPr>
              <a:tblGrid>
                <a:gridCol w="251970"/>
                <a:gridCol w="150644"/>
                <a:gridCol w="886246"/>
                <a:gridCol w="766591"/>
                <a:gridCol w="1038320"/>
              </a:tblGrid>
              <a:tr h="266408">
                <a:tc gridSpan="5">
                  <a:txBody>
                    <a:bodyPr/>
                    <a:lstStyle/>
                    <a:p>
                      <a:r>
                        <a:rPr lang="en-US" sz="1300" dirty="0" smtClean="0"/>
                        <a:t>Anderson-Darling Normality Test</a:t>
                      </a:r>
                      <a:endParaRPr lang="en-US" sz="1300" b="0" dirty="0"/>
                    </a:p>
                  </a:txBody>
                  <a:tcPr marL="65690" marR="65690" marT="32845" marB="32845"/>
                </a:tc>
                <a:tc hMerge="1">
                  <a:txBody>
                    <a:bodyPr/>
                    <a:lstStyle/>
                    <a:p>
                      <a:endParaRPr lang="en-US" b="0" dirty="0"/>
                    </a:p>
                  </a:txBody>
                  <a:tcPr/>
                </a:tc>
                <a:tc hMerge="1">
                  <a:txBody>
                    <a:bodyPr/>
                    <a:lstStyle/>
                    <a:p>
                      <a:endParaRPr lang="en-US"/>
                    </a:p>
                  </a:txBody>
                  <a:tcPr/>
                </a:tc>
                <a:tc hMerge="1">
                  <a:txBody>
                    <a:bodyPr/>
                    <a:lstStyle/>
                    <a:p>
                      <a:pPr algn="r"/>
                      <a:endParaRPr lang="en-US" b="0" dirty="0"/>
                    </a:p>
                  </a:txBody>
                  <a:tcPr/>
                </a:tc>
                <a:tc hMerge="1">
                  <a:txBody>
                    <a:bodyPr/>
                    <a:lstStyle/>
                    <a:p>
                      <a:endParaRPr lang="en-US"/>
                    </a:p>
                  </a:txBody>
                  <a:tcPr/>
                </a:tc>
              </a:tr>
              <a:tr h="266408">
                <a:tc gridSpan="2">
                  <a:txBody>
                    <a:bodyPr/>
                    <a:lstStyle/>
                    <a:p>
                      <a:endParaRPr lang="en-US" sz="1300" b="0" dirty="0"/>
                    </a:p>
                  </a:txBody>
                  <a:tcPr marL="65690" marR="65690" marT="32845" marB="32845"/>
                </a:tc>
                <a:tc hMerge="1">
                  <a:txBody>
                    <a:bodyPr/>
                    <a:lstStyle/>
                    <a:p>
                      <a:endParaRPr lang="en-US" b="0" dirty="0"/>
                    </a:p>
                  </a:txBody>
                  <a:tcPr/>
                </a:tc>
                <a:tc gridSpan="2">
                  <a:txBody>
                    <a:bodyPr/>
                    <a:lstStyle/>
                    <a:p>
                      <a:r>
                        <a:rPr lang="en-US" sz="1300" dirty="0" smtClean="0"/>
                        <a:t>A-Squared</a:t>
                      </a:r>
                      <a:endParaRPr lang="en-US" sz="1300" b="0" dirty="0"/>
                    </a:p>
                  </a:txBody>
                  <a:tcPr marL="65690" marR="65690" marT="32845" marB="32845"/>
                </a:tc>
                <a:tc hMerge="1">
                  <a:txBody>
                    <a:bodyPr/>
                    <a:lstStyle/>
                    <a:p>
                      <a:pPr algn="r"/>
                      <a:endParaRPr lang="en-US" b="0" dirty="0"/>
                    </a:p>
                  </a:txBody>
                  <a:tcPr/>
                </a:tc>
                <a:tc>
                  <a:txBody>
                    <a:bodyPr/>
                    <a:lstStyle/>
                    <a:p>
                      <a:pPr algn="r"/>
                      <a:r>
                        <a:rPr lang="en-US" sz="1300" dirty="0" smtClean="0"/>
                        <a:t>2.049</a:t>
                      </a:r>
                      <a:endParaRPr lang="en-US" sz="1300" b="0" dirty="0"/>
                    </a:p>
                  </a:txBody>
                  <a:tcPr marL="65690" marR="65690" marT="32845" marB="32845"/>
                </a:tc>
              </a:tr>
              <a:tr h="266408">
                <a:tc gridSpan="2">
                  <a:txBody>
                    <a:bodyPr/>
                    <a:lstStyle/>
                    <a:p>
                      <a:endParaRPr lang="en-US" sz="1300" dirty="0" smtClean="0"/>
                    </a:p>
                    <a:p>
                      <a:endParaRPr lang="en-US" sz="1300" dirty="0"/>
                    </a:p>
                  </a:txBody>
                  <a:tcPr marL="65690" marR="65690" marT="32845" marB="32845"/>
                </a:tc>
                <a:tc hMerge="1">
                  <a:txBody>
                    <a:bodyPr/>
                    <a:lstStyle/>
                    <a:p>
                      <a:endParaRPr lang="en-US" dirty="0"/>
                    </a:p>
                  </a:txBody>
                  <a:tcPr/>
                </a:tc>
                <a:tc gridSpan="2">
                  <a:txBody>
                    <a:bodyPr/>
                    <a:lstStyle/>
                    <a:p>
                      <a:r>
                        <a:rPr lang="en-US" sz="1300" dirty="0" smtClean="0"/>
                        <a:t>P-Value</a:t>
                      </a:r>
                      <a:endParaRPr lang="en-US" sz="1300" dirty="0"/>
                    </a:p>
                  </a:txBody>
                  <a:tcPr marL="65690" marR="65690" marT="32845" marB="32845"/>
                </a:tc>
                <a:tc hMerge="1">
                  <a:txBody>
                    <a:bodyPr/>
                    <a:lstStyle/>
                    <a:p>
                      <a:pPr algn="r"/>
                      <a:endParaRPr lang="en-US" b="0" dirty="0"/>
                    </a:p>
                  </a:txBody>
                  <a:tcPr/>
                </a:tc>
                <a:tc>
                  <a:txBody>
                    <a:bodyPr/>
                    <a:lstStyle/>
                    <a:p>
                      <a:pPr algn="r"/>
                      <a:r>
                        <a:rPr lang="en-US" sz="1300" dirty="0" smtClean="0"/>
                        <a:t>0.000</a:t>
                      </a:r>
                      <a:endParaRPr lang="en-US" sz="1300" b="0" dirty="0"/>
                    </a:p>
                  </a:txBody>
                  <a:tcPr marL="65690" marR="65690" marT="32845" marB="32845"/>
                </a:tc>
              </a:tr>
              <a:tr h="266408">
                <a:tc gridSpan="2">
                  <a:txBody>
                    <a:bodyPr/>
                    <a:lstStyle/>
                    <a:p>
                      <a:endParaRPr lang="en-US" sz="1300" dirty="0" smtClean="0"/>
                    </a:p>
                  </a:txBody>
                  <a:tcPr marL="65690" marR="65690" marT="32845" marB="32845"/>
                </a:tc>
                <a:tc hMerge="1">
                  <a:txBody>
                    <a:bodyPr/>
                    <a:lstStyle/>
                    <a:p>
                      <a:endParaRPr lang="en-US"/>
                    </a:p>
                  </a:txBody>
                  <a:tcPr/>
                </a:tc>
                <a:tc gridSpan="2">
                  <a:txBody>
                    <a:bodyPr/>
                    <a:lstStyle/>
                    <a:p>
                      <a:r>
                        <a:rPr lang="en-US" sz="1300" dirty="0" smtClean="0"/>
                        <a:t>Mean</a:t>
                      </a:r>
                      <a:endParaRPr lang="en-US" sz="1300" dirty="0"/>
                    </a:p>
                  </a:txBody>
                  <a:tcPr marL="65690" marR="65690" marT="32845" marB="32845"/>
                </a:tc>
                <a:tc hMerge="1">
                  <a:txBody>
                    <a:bodyPr/>
                    <a:lstStyle/>
                    <a:p>
                      <a:endParaRPr lang="en-US"/>
                    </a:p>
                  </a:txBody>
                  <a:tcPr/>
                </a:tc>
                <a:tc>
                  <a:txBody>
                    <a:bodyPr/>
                    <a:lstStyle/>
                    <a:p>
                      <a:pPr algn="r"/>
                      <a:r>
                        <a:rPr lang="en-US" sz="1300" dirty="0" smtClean="0"/>
                        <a:t>21.7874</a:t>
                      </a:r>
                      <a:endParaRPr lang="en-US" sz="1300" dirty="0"/>
                    </a:p>
                  </a:txBody>
                  <a:tcPr marL="65690" marR="65690" marT="32845" marB="32845"/>
                </a:tc>
              </a:tr>
              <a:tr h="266408">
                <a:tc gridSpan="2">
                  <a:txBody>
                    <a:bodyPr/>
                    <a:lstStyle/>
                    <a:p>
                      <a:endParaRPr lang="en-US" sz="1300" dirty="0" smtClean="0"/>
                    </a:p>
                  </a:txBody>
                  <a:tcPr marL="65690" marR="65690" marT="32845" marB="32845"/>
                </a:tc>
                <a:tc hMerge="1">
                  <a:txBody>
                    <a:bodyPr/>
                    <a:lstStyle/>
                    <a:p>
                      <a:endParaRPr lang="en-US" dirty="0"/>
                    </a:p>
                  </a:txBody>
                  <a:tcPr/>
                </a:tc>
                <a:tc gridSpan="2">
                  <a:txBody>
                    <a:bodyPr/>
                    <a:lstStyle/>
                    <a:p>
                      <a:r>
                        <a:rPr lang="en-US" sz="1300" dirty="0" smtClean="0"/>
                        <a:t>St Dev</a:t>
                      </a:r>
                      <a:endParaRPr lang="en-US" sz="1300" dirty="0"/>
                    </a:p>
                  </a:txBody>
                  <a:tcPr marL="65690" marR="65690" marT="32845" marB="32845"/>
                </a:tc>
                <a:tc hMerge="1">
                  <a:txBody>
                    <a:bodyPr/>
                    <a:lstStyle/>
                    <a:p>
                      <a:pPr algn="r"/>
                      <a:endParaRPr lang="en-US" dirty="0"/>
                    </a:p>
                  </a:txBody>
                  <a:tcPr/>
                </a:tc>
                <a:tc>
                  <a:txBody>
                    <a:bodyPr/>
                    <a:lstStyle/>
                    <a:p>
                      <a:pPr algn="r"/>
                      <a:r>
                        <a:rPr lang="en-US" sz="1300" dirty="0" smtClean="0"/>
                        <a:t>12.1349</a:t>
                      </a:r>
                      <a:endParaRPr lang="en-US" sz="1300" dirty="0"/>
                    </a:p>
                  </a:txBody>
                  <a:tcPr marL="65690" marR="65690" marT="32845" marB="32845"/>
                </a:tc>
              </a:tr>
              <a:tr h="266408">
                <a:tc gridSpan="2">
                  <a:txBody>
                    <a:bodyPr/>
                    <a:lstStyle/>
                    <a:p>
                      <a:endParaRPr lang="en-US" sz="1300" dirty="0"/>
                    </a:p>
                  </a:txBody>
                  <a:tcPr marL="65690" marR="65690" marT="32845" marB="32845"/>
                </a:tc>
                <a:tc hMerge="1">
                  <a:txBody>
                    <a:bodyPr/>
                    <a:lstStyle/>
                    <a:p>
                      <a:endParaRPr lang="en-US" dirty="0"/>
                    </a:p>
                  </a:txBody>
                  <a:tcPr/>
                </a:tc>
                <a:tc gridSpan="2">
                  <a:txBody>
                    <a:bodyPr/>
                    <a:lstStyle/>
                    <a:p>
                      <a:r>
                        <a:rPr lang="en-US" sz="1300" dirty="0" smtClean="0"/>
                        <a:t>Variance</a:t>
                      </a:r>
                      <a:endParaRPr lang="en-US" sz="1300" dirty="0"/>
                    </a:p>
                  </a:txBody>
                  <a:tcPr marL="65690" marR="65690" marT="32845" marB="32845"/>
                </a:tc>
                <a:tc hMerge="1">
                  <a:txBody>
                    <a:bodyPr/>
                    <a:lstStyle/>
                    <a:p>
                      <a:pPr algn="r"/>
                      <a:endParaRPr lang="en-US" dirty="0"/>
                    </a:p>
                  </a:txBody>
                  <a:tcPr/>
                </a:tc>
                <a:tc>
                  <a:txBody>
                    <a:bodyPr/>
                    <a:lstStyle/>
                    <a:p>
                      <a:pPr algn="r"/>
                      <a:r>
                        <a:rPr lang="en-US" sz="1300" dirty="0" smtClean="0"/>
                        <a:t>147.256</a:t>
                      </a:r>
                      <a:endParaRPr lang="en-US" sz="1300" dirty="0"/>
                    </a:p>
                  </a:txBody>
                  <a:tcPr marL="65690" marR="65690" marT="32845" marB="32845"/>
                </a:tc>
              </a:tr>
              <a:tr h="266408">
                <a:tc gridSpan="2">
                  <a:txBody>
                    <a:bodyPr/>
                    <a:lstStyle/>
                    <a:p>
                      <a:endParaRPr lang="en-US" sz="1300" dirty="0"/>
                    </a:p>
                  </a:txBody>
                  <a:tcPr marL="65690" marR="65690" marT="32845" marB="32845"/>
                </a:tc>
                <a:tc hMerge="1">
                  <a:txBody>
                    <a:bodyPr/>
                    <a:lstStyle/>
                    <a:p>
                      <a:endParaRPr lang="en-US" dirty="0"/>
                    </a:p>
                  </a:txBody>
                  <a:tcPr/>
                </a:tc>
                <a:tc gridSpan="2">
                  <a:txBody>
                    <a:bodyPr/>
                    <a:lstStyle/>
                    <a:p>
                      <a:r>
                        <a:rPr lang="en-US" sz="1300" dirty="0" err="1" smtClean="0"/>
                        <a:t>Skewness</a:t>
                      </a:r>
                      <a:endParaRPr lang="en-US" sz="1300" dirty="0"/>
                    </a:p>
                  </a:txBody>
                  <a:tcPr marL="65690" marR="65690" marT="32845" marB="32845"/>
                </a:tc>
                <a:tc hMerge="1">
                  <a:txBody>
                    <a:bodyPr/>
                    <a:lstStyle/>
                    <a:p>
                      <a:pPr algn="r"/>
                      <a:endParaRPr lang="en-US" dirty="0"/>
                    </a:p>
                  </a:txBody>
                  <a:tcPr/>
                </a:tc>
                <a:tc>
                  <a:txBody>
                    <a:bodyPr/>
                    <a:lstStyle/>
                    <a:p>
                      <a:pPr algn="r"/>
                      <a:r>
                        <a:rPr lang="en-US" sz="1300" dirty="0" smtClean="0"/>
                        <a:t>0.668400</a:t>
                      </a:r>
                      <a:endParaRPr lang="en-US" sz="1300" dirty="0"/>
                    </a:p>
                  </a:txBody>
                  <a:tcPr marL="65690" marR="65690" marT="32845" marB="32845"/>
                </a:tc>
              </a:tr>
              <a:tr h="266408">
                <a:tc gridSpan="2">
                  <a:txBody>
                    <a:bodyPr/>
                    <a:lstStyle/>
                    <a:p>
                      <a:endParaRPr lang="en-US" sz="1300" dirty="0"/>
                    </a:p>
                  </a:txBody>
                  <a:tcPr marL="65690" marR="65690" marT="32845" marB="32845"/>
                </a:tc>
                <a:tc hMerge="1">
                  <a:txBody>
                    <a:bodyPr/>
                    <a:lstStyle/>
                    <a:p>
                      <a:endParaRPr lang="en-US" dirty="0"/>
                    </a:p>
                  </a:txBody>
                  <a:tcPr/>
                </a:tc>
                <a:tc gridSpan="2">
                  <a:txBody>
                    <a:bodyPr/>
                    <a:lstStyle/>
                    <a:p>
                      <a:r>
                        <a:rPr lang="en-US" sz="1300" dirty="0" smtClean="0"/>
                        <a:t>Kurtosis</a:t>
                      </a:r>
                      <a:endParaRPr lang="en-US" sz="1300" dirty="0"/>
                    </a:p>
                  </a:txBody>
                  <a:tcPr marL="65690" marR="65690" marT="32845" marB="32845"/>
                </a:tc>
                <a:tc hMerge="1">
                  <a:txBody>
                    <a:bodyPr/>
                    <a:lstStyle/>
                    <a:p>
                      <a:pPr algn="r"/>
                      <a:endParaRPr lang="en-US" dirty="0"/>
                    </a:p>
                  </a:txBody>
                  <a:tcPr/>
                </a:tc>
                <a:tc>
                  <a:txBody>
                    <a:bodyPr/>
                    <a:lstStyle/>
                    <a:p>
                      <a:pPr algn="r"/>
                      <a:r>
                        <a:rPr lang="en-US" sz="1300" dirty="0" smtClean="0"/>
                        <a:t>3.28E-0.3</a:t>
                      </a:r>
                      <a:endParaRPr lang="en-US" sz="1300" dirty="0"/>
                    </a:p>
                  </a:txBody>
                  <a:tcPr marL="65690" marR="65690" marT="32845" marB="32845"/>
                </a:tc>
              </a:tr>
              <a:tr h="459828">
                <a:tc gridSpan="2">
                  <a:txBody>
                    <a:bodyPr/>
                    <a:lstStyle/>
                    <a:p>
                      <a:endParaRPr lang="en-US" sz="1300" dirty="0" smtClean="0"/>
                    </a:p>
                    <a:p>
                      <a:endParaRPr lang="en-US" sz="1300" dirty="0"/>
                    </a:p>
                  </a:txBody>
                  <a:tcPr marL="65690" marR="65690" marT="32845" marB="32845"/>
                </a:tc>
                <a:tc hMerge="1">
                  <a:txBody>
                    <a:bodyPr/>
                    <a:lstStyle/>
                    <a:p>
                      <a:endParaRPr lang="en-US" dirty="0"/>
                    </a:p>
                  </a:txBody>
                  <a:tcPr/>
                </a:tc>
                <a:tc gridSpan="2">
                  <a:txBody>
                    <a:bodyPr/>
                    <a:lstStyle/>
                    <a:p>
                      <a:r>
                        <a:rPr lang="en-US" sz="1300" dirty="0" smtClean="0"/>
                        <a:t>N</a:t>
                      </a:r>
                      <a:endParaRPr lang="en-US" sz="1300" dirty="0"/>
                    </a:p>
                  </a:txBody>
                  <a:tcPr marL="65690" marR="65690" marT="32845" marB="32845"/>
                </a:tc>
                <a:tc hMerge="1">
                  <a:txBody>
                    <a:bodyPr/>
                    <a:lstStyle/>
                    <a:p>
                      <a:pPr algn="r"/>
                      <a:endParaRPr lang="en-US" dirty="0"/>
                    </a:p>
                  </a:txBody>
                  <a:tcPr/>
                </a:tc>
                <a:tc>
                  <a:txBody>
                    <a:bodyPr/>
                    <a:lstStyle/>
                    <a:p>
                      <a:pPr algn="r"/>
                      <a:r>
                        <a:rPr lang="en-US" sz="1300" dirty="0" smtClean="0"/>
                        <a:t>207</a:t>
                      </a:r>
                      <a:endParaRPr lang="en-US" sz="1300" dirty="0"/>
                    </a:p>
                  </a:txBody>
                  <a:tcPr marL="65690" marR="65690" marT="32845" marB="32845"/>
                </a:tc>
              </a:tr>
              <a:tr h="266408">
                <a:tc gridSpan="2">
                  <a:txBody>
                    <a:bodyPr/>
                    <a:lstStyle/>
                    <a:p>
                      <a:endParaRPr lang="en-US" sz="1300" dirty="0"/>
                    </a:p>
                  </a:txBody>
                  <a:tcPr marL="65690" marR="65690" marT="32845" marB="32845"/>
                </a:tc>
                <a:tc hMerge="1">
                  <a:txBody>
                    <a:bodyPr/>
                    <a:lstStyle/>
                    <a:p>
                      <a:endParaRPr lang="en-US" dirty="0"/>
                    </a:p>
                  </a:txBody>
                  <a:tcPr/>
                </a:tc>
                <a:tc gridSpan="2">
                  <a:txBody>
                    <a:bodyPr/>
                    <a:lstStyle/>
                    <a:p>
                      <a:r>
                        <a:rPr lang="en-US" sz="1300" dirty="0" smtClean="0"/>
                        <a:t>Minimum</a:t>
                      </a:r>
                      <a:endParaRPr lang="en-US" sz="1300" dirty="0"/>
                    </a:p>
                  </a:txBody>
                  <a:tcPr marL="65690" marR="65690" marT="32845" marB="32845"/>
                </a:tc>
                <a:tc hMerge="1">
                  <a:txBody>
                    <a:bodyPr/>
                    <a:lstStyle/>
                    <a:p>
                      <a:pPr algn="r"/>
                      <a:endParaRPr lang="en-US" dirty="0"/>
                    </a:p>
                  </a:txBody>
                  <a:tcPr/>
                </a:tc>
                <a:tc>
                  <a:txBody>
                    <a:bodyPr/>
                    <a:lstStyle/>
                    <a:p>
                      <a:pPr algn="r"/>
                      <a:r>
                        <a:rPr lang="en-US" sz="1300" dirty="0" smtClean="0"/>
                        <a:t>1.0000</a:t>
                      </a:r>
                      <a:endParaRPr lang="en-US" sz="1300" dirty="0"/>
                    </a:p>
                  </a:txBody>
                  <a:tcPr marL="65690" marR="65690" marT="32845" marB="32845"/>
                </a:tc>
              </a:tr>
              <a:tr h="266408">
                <a:tc gridSpan="2">
                  <a:txBody>
                    <a:bodyPr/>
                    <a:lstStyle/>
                    <a:p>
                      <a:endParaRPr lang="en-US" sz="1300" dirty="0"/>
                    </a:p>
                  </a:txBody>
                  <a:tcPr marL="65690" marR="65690" marT="32845" marB="32845"/>
                </a:tc>
                <a:tc hMerge="1">
                  <a:txBody>
                    <a:bodyPr/>
                    <a:lstStyle/>
                    <a:p>
                      <a:endParaRPr lang="en-US" dirty="0"/>
                    </a:p>
                  </a:txBody>
                  <a:tcPr/>
                </a:tc>
                <a:tc gridSpan="2">
                  <a:txBody>
                    <a:bodyPr/>
                    <a:lstStyle/>
                    <a:p>
                      <a:r>
                        <a:rPr lang="en-US" sz="1300" dirty="0" smtClean="0"/>
                        <a:t>1</a:t>
                      </a:r>
                      <a:r>
                        <a:rPr lang="en-US" sz="1300" baseline="30000" dirty="0" smtClean="0"/>
                        <a:t>st</a:t>
                      </a:r>
                      <a:r>
                        <a:rPr lang="en-US" sz="1300" dirty="0" smtClean="0"/>
                        <a:t> Quartile</a:t>
                      </a:r>
                      <a:endParaRPr lang="en-US" sz="1300" dirty="0"/>
                    </a:p>
                  </a:txBody>
                  <a:tcPr marL="65690" marR="65690" marT="32845" marB="32845"/>
                </a:tc>
                <a:tc hMerge="1">
                  <a:txBody>
                    <a:bodyPr/>
                    <a:lstStyle/>
                    <a:p>
                      <a:pPr algn="r"/>
                      <a:endParaRPr lang="en-US" dirty="0"/>
                    </a:p>
                  </a:txBody>
                  <a:tcPr/>
                </a:tc>
                <a:tc>
                  <a:txBody>
                    <a:bodyPr/>
                    <a:lstStyle/>
                    <a:p>
                      <a:pPr algn="r"/>
                      <a:r>
                        <a:rPr lang="en-US" sz="1300" dirty="0" smtClean="0"/>
                        <a:t>13.0000</a:t>
                      </a:r>
                      <a:endParaRPr lang="en-US" sz="1300" dirty="0"/>
                    </a:p>
                  </a:txBody>
                  <a:tcPr marL="65690" marR="65690" marT="32845" marB="32845"/>
                </a:tc>
              </a:tr>
              <a:tr h="266408">
                <a:tc gridSpan="2">
                  <a:txBody>
                    <a:bodyPr/>
                    <a:lstStyle/>
                    <a:p>
                      <a:endParaRPr lang="en-US" sz="1300" dirty="0"/>
                    </a:p>
                  </a:txBody>
                  <a:tcPr marL="65690" marR="65690" marT="32845" marB="32845"/>
                </a:tc>
                <a:tc hMerge="1">
                  <a:txBody>
                    <a:bodyPr/>
                    <a:lstStyle/>
                    <a:p>
                      <a:endParaRPr lang="en-US" dirty="0"/>
                    </a:p>
                  </a:txBody>
                  <a:tcPr/>
                </a:tc>
                <a:tc gridSpan="2">
                  <a:txBody>
                    <a:bodyPr/>
                    <a:lstStyle/>
                    <a:p>
                      <a:r>
                        <a:rPr lang="en-US" sz="1300" dirty="0" smtClean="0"/>
                        <a:t>Median</a:t>
                      </a:r>
                      <a:endParaRPr lang="en-US" sz="1300" dirty="0"/>
                    </a:p>
                  </a:txBody>
                  <a:tcPr marL="65690" marR="65690" marT="32845" marB="32845"/>
                </a:tc>
                <a:tc hMerge="1">
                  <a:txBody>
                    <a:bodyPr/>
                    <a:lstStyle/>
                    <a:p>
                      <a:pPr algn="r"/>
                      <a:endParaRPr lang="en-US" dirty="0"/>
                    </a:p>
                  </a:txBody>
                  <a:tcPr/>
                </a:tc>
                <a:tc>
                  <a:txBody>
                    <a:bodyPr/>
                    <a:lstStyle/>
                    <a:p>
                      <a:pPr algn="r"/>
                      <a:r>
                        <a:rPr lang="en-US" sz="1300" dirty="0" smtClean="0"/>
                        <a:t>21.0000</a:t>
                      </a:r>
                      <a:endParaRPr lang="en-US" sz="1300" dirty="0"/>
                    </a:p>
                  </a:txBody>
                  <a:tcPr marL="65690" marR="65690" marT="32845" marB="32845"/>
                </a:tc>
              </a:tr>
              <a:tr h="266408">
                <a:tc gridSpan="2">
                  <a:txBody>
                    <a:bodyPr/>
                    <a:lstStyle/>
                    <a:p>
                      <a:endParaRPr lang="en-US" sz="1300" dirty="0"/>
                    </a:p>
                  </a:txBody>
                  <a:tcPr marL="65690" marR="65690" marT="32845" marB="32845"/>
                </a:tc>
                <a:tc hMerge="1">
                  <a:txBody>
                    <a:bodyPr/>
                    <a:lstStyle/>
                    <a:p>
                      <a:endParaRPr lang="en-US" dirty="0"/>
                    </a:p>
                  </a:txBody>
                  <a:tcPr/>
                </a:tc>
                <a:tc gridSpan="2">
                  <a:txBody>
                    <a:bodyPr/>
                    <a:lstStyle/>
                    <a:p>
                      <a:r>
                        <a:rPr lang="en-US" sz="1300" dirty="0" smtClean="0"/>
                        <a:t>3</a:t>
                      </a:r>
                      <a:r>
                        <a:rPr lang="en-US" sz="1300" baseline="30000" dirty="0" smtClean="0"/>
                        <a:t>rd</a:t>
                      </a:r>
                      <a:r>
                        <a:rPr lang="en-US" sz="1300" dirty="0" smtClean="0"/>
                        <a:t> Quartile</a:t>
                      </a:r>
                      <a:endParaRPr lang="en-US" sz="1300" dirty="0"/>
                    </a:p>
                  </a:txBody>
                  <a:tcPr marL="65690" marR="65690" marT="32845" marB="32845"/>
                </a:tc>
                <a:tc hMerge="1">
                  <a:txBody>
                    <a:bodyPr/>
                    <a:lstStyle/>
                    <a:p>
                      <a:pPr algn="r"/>
                      <a:endParaRPr lang="en-US" dirty="0"/>
                    </a:p>
                  </a:txBody>
                  <a:tcPr/>
                </a:tc>
                <a:tc>
                  <a:txBody>
                    <a:bodyPr/>
                    <a:lstStyle/>
                    <a:p>
                      <a:pPr algn="r"/>
                      <a:r>
                        <a:rPr lang="en-US" sz="1300" dirty="0" smtClean="0"/>
                        <a:t>28.0000</a:t>
                      </a:r>
                      <a:endParaRPr lang="en-US" sz="1300" dirty="0"/>
                    </a:p>
                  </a:txBody>
                  <a:tcPr marL="65690" marR="65690" marT="32845" marB="32845"/>
                </a:tc>
              </a:tr>
              <a:tr h="266408">
                <a:tc gridSpan="2">
                  <a:txBody>
                    <a:bodyPr/>
                    <a:lstStyle/>
                    <a:p>
                      <a:endParaRPr lang="en-US" sz="1300" dirty="0"/>
                    </a:p>
                  </a:txBody>
                  <a:tcPr marL="65690" marR="65690" marT="32845" marB="32845"/>
                </a:tc>
                <a:tc hMerge="1">
                  <a:txBody>
                    <a:bodyPr/>
                    <a:lstStyle/>
                    <a:p>
                      <a:endParaRPr lang="en-US" dirty="0"/>
                    </a:p>
                  </a:txBody>
                  <a:tcPr/>
                </a:tc>
                <a:tc gridSpan="2">
                  <a:txBody>
                    <a:bodyPr/>
                    <a:lstStyle/>
                    <a:p>
                      <a:r>
                        <a:rPr lang="en-US" sz="1300" dirty="0" smtClean="0"/>
                        <a:t>Maximum</a:t>
                      </a:r>
                      <a:endParaRPr lang="en-US" sz="1300" dirty="0"/>
                    </a:p>
                  </a:txBody>
                  <a:tcPr marL="65690" marR="65690" marT="32845" marB="32845"/>
                </a:tc>
                <a:tc hMerge="1">
                  <a:txBody>
                    <a:bodyPr/>
                    <a:lstStyle/>
                    <a:p>
                      <a:pPr algn="r"/>
                      <a:endParaRPr lang="en-US" dirty="0"/>
                    </a:p>
                  </a:txBody>
                  <a:tcPr/>
                </a:tc>
                <a:tc>
                  <a:txBody>
                    <a:bodyPr/>
                    <a:lstStyle/>
                    <a:p>
                      <a:pPr algn="r"/>
                      <a:r>
                        <a:rPr lang="en-US" sz="1300" dirty="0" smtClean="0"/>
                        <a:t>56.0000</a:t>
                      </a:r>
                      <a:endParaRPr lang="en-US" sz="1300" dirty="0"/>
                    </a:p>
                  </a:txBody>
                  <a:tcPr marL="65690" marR="65690" marT="32845" marB="32845"/>
                </a:tc>
              </a:tr>
              <a:tr h="266408">
                <a:tc gridSpan="5">
                  <a:txBody>
                    <a:bodyPr/>
                    <a:lstStyle/>
                    <a:p>
                      <a:r>
                        <a:rPr lang="en-US" sz="1300" dirty="0" smtClean="0"/>
                        <a:t>95% Confidence Interval for Mu</a:t>
                      </a:r>
                      <a:endParaRPr lang="en-US" sz="1300" dirty="0"/>
                    </a:p>
                  </a:txBody>
                  <a:tcPr marL="65690" marR="65690" marT="32845" marB="32845"/>
                </a:tc>
                <a:tc hMerge="1">
                  <a:txBody>
                    <a:bodyPr/>
                    <a:lstStyle/>
                    <a:p>
                      <a:endParaRPr lang="en-US" dirty="0"/>
                    </a:p>
                  </a:txBody>
                  <a:tcPr/>
                </a:tc>
                <a:tc hMerge="1">
                  <a:txBody>
                    <a:bodyPr/>
                    <a:lstStyle/>
                    <a:p>
                      <a:endParaRPr lang="en-US"/>
                    </a:p>
                  </a:txBody>
                  <a:tcPr/>
                </a:tc>
                <a:tc hMerge="1">
                  <a:txBody>
                    <a:bodyPr/>
                    <a:lstStyle/>
                    <a:p>
                      <a:pPr algn="r"/>
                      <a:endParaRPr lang="en-US" dirty="0"/>
                    </a:p>
                  </a:txBody>
                  <a:tcPr/>
                </a:tc>
                <a:tc hMerge="1">
                  <a:txBody>
                    <a:bodyPr/>
                    <a:lstStyle/>
                    <a:p>
                      <a:endParaRPr lang="en-US"/>
                    </a:p>
                  </a:txBody>
                  <a:tcPr/>
                </a:tc>
              </a:tr>
              <a:tr h="266408">
                <a:tc>
                  <a:txBody>
                    <a:bodyPr/>
                    <a:lstStyle/>
                    <a:p>
                      <a:endParaRPr lang="en-US" sz="1300" dirty="0"/>
                    </a:p>
                  </a:txBody>
                  <a:tcPr marL="65690" marR="65690" marT="32845" marB="32845"/>
                </a:tc>
                <a:tc gridSpan="2">
                  <a:txBody>
                    <a:bodyPr/>
                    <a:lstStyle/>
                    <a:p>
                      <a:r>
                        <a:rPr lang="en-US" sz="1300" dirty="0" smtClean="0"/>
                        <a:t>20.1246</a:t>
                      </a:r>
                      <a:endParaRPr lang="en-US" sz="1300" dirty="0"/>
                    </a:p>
                  </a:txBody>
                  <a:tcPr marL="65690" marR="65690" marT="32845" marB="32845"/>
                </a:tc>
                <a:tc hMerge="1">
                  <a:txBody>
                    <a:bodyPr/>
                    <a:lstStyle/>
                    <a:p>
                      <a:endParaRPr lang="en-US"/>
                    </a:p>
                  </a:txBody>
                  <a:tcPr/>
                </a:tc>
                <a:tc gridSpan="2">
                  <a:txBody>
                    <a:bodyPr/>
                    <a:lstStyle/>
                    <a:p>
                      <a:pPr algn="r"/>
                      <a:r>
                        <a:rPr lang="en-US" sz="1300" dirty="0" smtClean="0"/>
                        <a:t>23.4503</a:t>
                      </a:r>
                      <a:endParaRPr lang="en-US" sz="1300" dirty="0"/>
                    </a:p>
                  </a:txBody>
                  <a:tcPr marL="65690" marR="65690" marT="32845" marB="32845"/>
                </a:tc>
                <a:tc hMerge="1">
                  <a:txBody>
                    <a:bodyPr/>
                    <a:lstStyle/>
                    <a:p>
                      <a:endParaRPr lang="en-US"/>
                    </a:p>
                  </a:txBody>
                  <a:tcPr/>
                </a:tc>
              </a:tr>
              <a:tr h="266408">
                <a:tc gridSpan="5">
                  <a:txBody>
                    <a:bodyPr/>
                    <a:lstStyle/>
                    <a:p>
                      <a:r>
                        <a:rPr lang="en-US" sz="1300" dirty="0" smtClean="0"/>
                        <a:t>95% Confidence Interval for Sigma</a:t>
                      </a:r>
                      <a:endParaRPr lang="en-US" sz="1300" dirty="0"/>
                    </a:p>
                  </a:txBody>
                  <a:tcPr marL="65690" marR="65690" marT="32845" marB="32845"/>
                </a:tc>
                <a:tc hMerge="1">
                  <a:txBody>
                    <a:bodyPr/>
                    <a:lstStyle/>
                    <a:p>
                      <a:endParaRPr lang="en-US" dirty="0"/>
                    </a:p>
                  </a:txBody>
                  <a:tcPr/>
                </a:tc>
                <a:tc hMerge="1">
                  <a:txBody>
                    <a:bodyPr/>
                    <a:lstStyle/>
                    <a:p>
                      <a:endParaRPr lang="en-US"/>
                    </a:p>
                  </a:txBody>
                  <a:tcPr/>
                </a:tc>
                <a:tc hMerge="1">
                  <a:txBody>
                    <a:bodyPr/>
                    <a:lstStyle/>
                    <a:p>
                      <a:pPr algn="r"/>
                      <a:endParaRPr lang="en-US" dirty="0"/>
                    </a:p>
                  </a:txBody>
                  <a:tcPr/>
                </a:tc>
                <a:tc hMerge="1">
                  <a:txBody>
                    <a:bodyPr/>
                    <a:lstStyle/>
                    <a:p>
                      <a:endParaRPr lang="en-US"/>
                    </a:p>
                  </a:txBody>
                  <a:tcPr/>
                </a:tc>
              </a:tr>
              <a:tr h="266408">
                <a:tc>
                  <a:txBody>
                    <a:bodyPr/>
                    <a:lstStyle/>
                    <a:p>
                      <a:endParaRPr lang="en-US" sz="1300" dirty="0"/>
                    </a:p>
                  </a:txBody>
                  <a:tcPr marL="65690" marR="65690" marT="32845" marB="32845"/>
                </a:tc>
                <a:tc gridSpan="2">
                  <a:txBody>
                    <a:bodyPr/>
                    <a:lstStyle/>
                    <a:p>
                      <a:r>
                        <a:rPr lang="en-US" sz="1300" dirty="0" smtClean="0"/>
                        <a:t>11.0677</a:t>
                      </a:r>
                      <a:endParaRPr lang="en-US" sz="1300" dirty="0"/>
                    </a:p>
                  </a:txBody>
                  <a:tcPr marL="65690" marR="65690" marT="32845" marB="32845"/>
                </a:tc>
                <a:tc hMerge="1">
                  <a:txBody>
                    <a:bodyPr/>
                    <a:lstStyle/>
                    <a:p>
                      <a:endParaRPr lang="en-US"/>
                    </a:p>
                  </a:txBody>
                  <a:tcPr/>
                </a:tc>
                <a:tc gridSpan="2">
                  <a:txBody>
                    <a:bodyPr/>
                    <a:lstStyle/>
                    <a:p>
                      <a:pPr algn="r"/>
                      <a:r>
                        <a:rPr lang="en-US" sz="1300" dirty="0" smtClean="0"/>
                        <a:t>13.4316</a:t>
                      </a:r>
                      <a:endParaRPr lang="en-US" sz="1300" dirty="0"/>
                    </a:p>
                  </a:txBody>
                  <a:tcPr marL="65690" marR="65690" marT="32845" marB="32845"/>
                </a:tc>
                <a:tc hMerge="1">
                  <a:txBody>
                    <a:bodyPr/>
                    <a:lstStyle/>
                    <a:p>
                      <a:endParaRPr lang="en-US"/>
                    </a:p>
                  </a:txBody>
                  <a:tcPr/>
                </a:tc>
              </a:tr>
              <a:tr h="266408">
                <a:tc gridSpan="5">
                  <a:txBody>
                    <a:bodyPr/>
                    <a:lstStyle/>
                    <a:p>
                      <a:r>
                        <a:rPr lang="en-US" sz="1300" dirty="0" smtClean="0"/>
                        <a:t>95%</a:t>
                      </a:r>
                      <a:r>
                        <a:rPr lang="en-US" sz="1300" baseline="0" dirty="0" smtClean="0"/>
                        <a:t> Confidence Interval for Median</a:t>
                      </a:r>
                      <a:endParaRPr lang="en-US" sz="1300" dirty="0"/>
                    </a:p>
                  </a:txBody>
                  <a:tcPr marL="65690" marR="65690" marT="32845" marB="32845"/>
                </a:tc>
                <a:tc hMerge="1">
                  <a:txBody>
                    <a:bodyPr/>
                    <a:lstStyle/>
                    <a:p>
                      <a:endParaRPr lang="en-US" dirty="0"/>
                    </a:p>
                  </a:txBody>
                  <a:tcPr/>
                </a:tc>
                <a:tc hMerge="1">
                  <a:txBody>
                    <a:bodyPr/>
                    <a:lstStyle/>
                    <a:p>
                      <a:endParaRPr lang="en-US"/>
                    </a:p>
                  </a:txBody>
                  <a:tcPr/>
                </a:tc>
                <a:tc hMerge="1">
                  <a:txBody>
                    <a:bodyPr/>
                    <a:lstStyle/>
                    <a:p>
                      <a:pPr algn="r"/>
                      <a:endParaRPr lang="en-US" dirty="0"/>
                    </a:p>
                  </a:txBody>
                  <a:tcPr/>
                </a:tc>
                <a:tc hMerge="1">
                  <a:txBody>
                    <a:bodyPr/>
                    <a:lstStyle/>
                    <a:p>
                      <a:endParaRPr lang="en-US"/>
                    </a:p>
                  </a:txBody>
                  <a:tcPr/>
                </a:tc>
              </a:tr>
              <a:tr h="266408">
                <a:tc>
                  <a:txBody>
                    <a:bodyPr/>
                    <a:lstStyle/>
                    <a:p>
                      <a:endParaRPr lang="en-US" sz="1300" dirty="0"/>
                    </a:p>
                  </a:txBody>
                  <a:tcPr marL="65690" marR="65690" marT="32845" marB="32845"/>
                </a:tc>
                <a:tc gridSpan="2">
                  <a:txBody>
                    <a:bodyPr/>
                    <a:lstStyle/>
                    <a:p>
                      <a:r>
                        <a:rPr lang="en-US" sz="1300" dirty="0" smtClean="0"/>
                        <a:t>18.0000</a:t>
                      </a:r>
                      <a:endParaRPr lang="en-US" sz="1300" dirty="0"/>
                    </a:p>
                  </a:txBody>
                  <a:tcPr marL="65690" marR="65690" marT="32845" marB="32845"/>
                </a:tc>
                <a:tc hMerge="1">
                  <a:txBody>
                    <a:bodyPr/>
                    <a:lstStyle/>
                    <a:p>
                      <a:endParaRPr lang="en-US"/>
                    </a:p>
                  </a:txBody>
                  <a:tcPr/>
                </a:tc>
                <a:tc gridSpan="2">
                  <a:txBody>
                    <a:bodyPr/>
                    <a:lstStyle/>
                    <a:p>
                      <a:pPr algn="r"/>
                      <a:r>
                        <a:rPr lang="en-US" sz="1300" dirty="0" smtClean="0"/>
                        <a:t>22.0000</a:t>
                      </a:r>
                      <a:endParaRPr lang="en-US" sz="1300" dirty="0"/>
                    </a:p>
                  </a:txBody>
                  <a:tcPr marL="65690" marR="65690" marT="32845" marB="32845"/>
                </a:tc>
                <a:tc hMerge="1">
                  <a:txBody>
                    <a:bodyPr/>
                    <a:lstStyle/>
                    <a:p>
                      <a:endParaRPr lang="en-US"/>
                    </a:p>
                  </a:txBody>
                  <a:tcPr/>
                </a:tc>
              </a:tr>
            </a:tbl>
          </a:graphicData>
        </a:graphic>
      </p:graphicFrame>
      <p:sp>
        <p:nvSpPr>
          <p:cNvPr id="4" name="TextBox 3"/>
          <p:cNvSpPr txBox="1"/>
          <p:nvPr/>
        </p:nvSpPr>
        <p:spPr>
          <a:xfrm>
            <a:off x="4094574" y="6611779"/>
            <a:ext cx="1031051" cy="246221"/>
          </a:xfrm>
          <a:prstGeom prst="rect">
            <a:avLst/>
          </a:prstGeom>
          <a:noFill/>
        </p:spPr>
        <p:txBody>
          <a:bodyPr wrap="none" rtlCol="0">
            <a:spAutoFit/>
          </a:bodyPr>
          <a:lstStyle/>
          <a:p>
            <a:pPr algn="ctr"/>
            <a:r>
              <a:rPr lang="en-US" sz="1000" i="1" dirty="0" smtClean="0"/>
              <a:t>iSixSigma.com</a:t>
            </a:r>
            <a:endParaRPr lang="en-US" sz="1000" i="1" dirty="0"/>
          </a:p>
        </p:txBody>
      </p:sp>
      <p:sp>
        <p:nvSpPr>
          <p:cNvPr id="7" name="TextBox 6"/>
          <p:cNvSpPr txBox="1"/>
          <p:nvPr/>
        </p:nvSpPr>
        <p:spPr>
          <a:xfrm>
            <a:off x="685800" y="2912219"/>
            <a:ext cx="2672526" cy="1200329"/>
          </a:xfrm>
          <a:prstGeom prst="rect">
            <a:avLst/>
          </a:prstGeom>
          <a:noFill/>
          <a:effectLst>
            <a:outerShdw blurRad="50800" dist="38100" dir="5400000" algn="t" rotWithShape="0">
              <a:prstClr val="black">
                <a:alpha val="40000"/>
              </a:prstClr>
            </a:outerShdw>
          </a:effectLst>
        </p:spPr>
        <p:txBody>
          <a:bodyPr wrap="none" rtlCol="0">
            <a:spAutoFit/>
          </a:bodyPr>
          <a:lstStyle/>
          <a:p>
            <a:r>
              <a:rPr lang="en-US" sz="3600" b="1" i="1" dirty="0" smtClean="0">
                <a:solidFill>
                  <a:schemeClr val="accent1"/>
                </a:solidFill>
              </a:rPr>
              <a:t>Descriptive</a:t>
            </a:r>
          </a:p>
          <a:p>
            <a:r>
              <a:rPr lang="en-US" sz="3600" b="1" i="1" dirty="0" smtClean="0">
                <a:solidFill>
                  <a:schemeClr val="accent1"/>
                </a:solidFill>
              </a:rPr>
              <a:t>Statistics</a:t>
            </a:r>
            <a:endParaRPr lang="en-US" sz="3600" b="1" i="1" dirty="0">
              <a:solidFill>
                <a:schemeClr val="accent1"/>
              </a:solidFill>
            </a:endParaRPr>
          </a:p>
        </p:txBody>
      </p:sp>
      <p:sp>
        <p:nvSpPr>
          <p:cNvPr id="9" name="Title 1"/>
          <p:cNvSpPr txBox="1">
            <a:spLocks/>
          </p:cNvSpPr>
          <p:nvPr/>
        </p:nvSpPr>
        <p:spPr bwMode="auto">
          <a:xfrm>
            <a:off x="438150" y="4425035"/>
            <a:ext cx="78486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lstStyle>
            <a:lvl1pPr algn="l" rtl="0" eaLnBrk="0" fontAlgn="base" hangingPunct="0">
              <a:lnSpc>
                <a:spcPts val="3900"/>
              </a:lnSpc>
              <a:spcBef>
                <a:spcPct val="0"/>
              </a:spcBef>
              <a:spcAft>
                <a:spcPct val="0"/>
              </a:spcAft>
              <a:defRPr sz="3600" b="1">
                <a:solidFill>
                  <a:srgbClr val="003399"/>
                </a:solidFill>
                <a:latin typeface="+mj-lt"/>
                <a:ea typeface="ＭＳ Ｐゴシック" charset="0"/>
                <a:cs typeface="ＭＳ Ｐゴシック" charset="0"/>
              </a:defRPr>
            </a:lvl1pPr>
            <a:lvl2pPr algn="l" rtl="0" eaLnBrk="0" fontAlgn="base" hangingPunct="0">
              <a:lnSpc>
                <a:spcPts val="3900"/>
              </a:lnSpc>
              <a:spcBef>
                <a:spcPct val="0"/>
              </a:spcBef>
              <a:spcAft>
                <a:spcPct val="0"/>
              </a:spcAft>
              <a:defRPr sz="3600" b="1">
                <a:solidFill>
                  <a:srgbClr val="003399"/>
                </a:solidFill>
                <a:latin typeface="Arial Narrow" pitchFamily="34" charset="0"/>
                <a:ea typeface="ＭＳ Ｐゴシック" charset="0"/>
                <a:cs typeface="ＭＳ Ｐゴシック" charset="0"/>
              </a:defRPr>
            </a:lvl2pPr>
            <a:lvl3pPr algn="l" rtl="0" eaLnBrk="0" fontAlgn="base" hangingPunct="0">
              <a:lnSpc>
                <a:spcPts val="3900"/>
              </a:lnSpc>
              <a:spcBef>
                <a:spcPct val="0"/>
              </a:spcBef>
              <a:spcAft>
                <a:spcPct val="0"/>
              </a:spcAft>
              <a:defRPr sz="3600" b="1">
                <a:solidFill>
                  <a:srgbClr val="003399"/>
                </a:solidFill>
                <a:latin typeface="Arial Narrow" pitchFamily="34" charset="0"/>
                <a:ea typeface="ＭＳ Ｐゴシック" charset="0"/>
                <a:cs typeface="ＭＳ Ｐゴシック" charset="0"/>
              </a:defRPr>
            </a:lvl3pPr>
            <a:lvl4pPr algn="l" rtl="0" eaLnBrk="0" fontAlgn="base" hangingPunct="0">
              <a:lnSpc>
                <a:spcPts val="3900"/>
              </a:lnSpc>
              <a:spcBef>
                <a:spcPct val="0"/>
              </a:spcBef>
              <a:spcAft>
                <a:spcPct val="0"/>
              </a:spcAft>
              <a:defRPr sz="3600" b="1">
                <a:solidFill>
                  <a:srgbClr val="003399"/>
                </a:solidFill>
                <a:latin typeface="Arial Narrow" pitchFamily="34" charset="0"/>
                <a:ea typeface="ＭＳ Ｐゴシック" charset="0"/>
                <a:cs typeface="ＭＳ Ｐゴシック" charset="0"/>
              </a:defRPr>
            </a:lvl4pPr>
            <a:lvl5pPr algn="l" rtl="0" eaLnBrk="0" fontAlgn="base" hangingPunct="0">
              <a:lnSpc>
                <a:spcPts val="3900"/>
              </a:lnSpc>
              <a:spcBef>
                <a:spcPct val="0"/>
              </a:spcBef>
              <a:spcAft>
                <a:spcPct val="0"/>
              </a:spcAft>
              <a:defRPr sz="3600" b="1">
                <a:solidFill>
                  <a:srgbClr val="003399"/>
                </a:solidFill>
                <a:latin typeface="Arial Narrow" pitchFamily="34" charset="0"/>
                <a:ea typeface="ＭＳ Ｐゴシック" charset="0"/>
                <a:cs typeface="ＭＳ Ｐゴシック" charset="0"/>
              </a:defRPr>
            </a:lvl5pPr>
            <a:lvl6pPr marL="457200" algn="l" rtl="0" eaLnBrk="1" fontAlgn="base" hangingPunct="1">
              <a:lnSpc>
                <a:spcPts val="3900"/>
              </a:lnSpc>
              <a:spcBef>
                <a:spcPct val="0"/>
              </a:spcBef>
              <a:spcAft>
                <a:spcPct val="0"/>
              </a:spcAft>
              <a:defRPr sz="3600" b="1">
                <a:solidFill>
                  <a:srgbClr val="003399"/>
                </a:solidFill>
                <a:latin typeface="Arial Narrow" pitchFamily="34" charset="0"/>
              </a:defRPr>
            </a:lvl6pPr>
            <a:lvl7pPr marL="914400" algn="l" rtl="0" eaLnBrk="1" fontAlgn="base" hangingPunct="1">
              <a:lnSpc>
                <a:spcPts val="3900"/>
              </a:lnSpc>
              <a:spcBef>
                <a:spcPct val="0"/>
              </a:spcBef>
              <a:spcAft>
                <a:spcPct val="0"/>
              </a:spcAft>
              <a:defRPr sz="3600" b="1">
                <a:solidFill>
                  <a:srgbClr val="003399"/>
                </a:solidFill>
                <a:latin typeface="Arial Narrow" pitchFamily="34" charset="0"/>
              </a:defRPr>
            </a:lvl7pPr>
            <a:lvl8pPr marL="1371600" algn="l" rtl="0" eaLnBrk="1" fontAlgn="base" hangingPunct="1">
              <a:lnSpc>
                <a:spcPts val="3900"/>
              </a:lnSpc>
              <a:spcBef>
                <a:spcPct val="0"/>
              </a:spcBef>
              <a:spcAft>
                <a:spcPct val="0"/>
              </a:spcAft>
              <a:defRPr sz="3600" b="1">
                <a:solidFill>
                  <a:srgbClr val="003399"/>
                </a:solidFill>
                <a:latin typeface="Arial Narrow" pitchFamily="34" charset="0"/>
              </a:defRPr>
            </a:lvl8pPr>
            <a:lvl9pPr marL="1828800" algn="l" rtl="0" eaLnBrk="1" fontAlgn="base" hangingPunct="1">
              <a:lnSpc>
                <a:spcPts val="3900"/>
              </a:lnSpc>
              <a:spcBef>
                <a:spcPct val="0"/>
              </a:spcBef>
              <a:spcAft>
                <a:spcPct val="0"/>
              </a:spcAft>
              <a:defRPr sz="3600" b="1">
                <a:solidFill>
                  <a:srgbClr val="003399"/>
                </a:solidFill>
                <a:latin typeface="Arial Narrow" pitchFamily="34" charset="0"/>
              </a:defRPr>
            </a:lvl9pPr>
          </a:lstStyle>
          <a:p>
            <a:pPr>
              <a:defRPr/>
            </a:pPr>
            <a:r>
              <a:rPr lang="en-US" sz="2800" i="1" kern="0" dirty="0" smtClean="0">
                <a:solidFill>
                  <a:schemeClr val="accent1"/>
                </a:solidFill>
              </a:rPr>
              <a:t>Querying</a:t>
            </a:r>
            <a:endParaRPr lang="en-US" sz="2800" i="1" kern="0" dirty="0">
              <a:solidFill>
                <a:schemeClr val="accent1"/>
              </a:solidFill>
            </a:endParaRPr>
          </a:p>
        </p:txBody>
      </p:sp>
      <p:sp>
        <p:nvSpPr>
          <p:cNvPr id="10" name="Title 1"/>
          <p:cNvSpPr txBox="1">
            <a:spLocks/>
          </p:cNvSpPr>
          <p:nvPr/>
        </p:nvSpPr>
        <p:spPr bwMode="auto">
          <a:xfrm>
            <a:off x="438150" y="5007108"/>
            <a:ext cx="78486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lstStyle>
            <a:lvl1pPr algn="l" rtl="0" eaLnBrk="0" fontAlgn="base" hangingPunct="0">
              <a:lnSpc>
                <a:spcPts val="3900"/>
              </a:lnSpc>
              <a:spcBef>
                <a:spcPct val="0"/>
              </a:spcBef>
              <a:spcAft>
                <a:spcPct val="0"/>
              </a:spcAft>
              <a:defRPr sz="3600" b="1">
                <a:solidFill>
                  <a:srgbClr val="003399"/>
                </a:solidFill>
                <a:latin typeface="+mj-lt"/>
                <a:ea typeface="ＭＳ Ｐゴシック" charset="0"/>
                <a:cs typeface="ＭＳ Ｐゴシック" charset="0"/>
              </a:defRPr>
            </a:lvl1pPr>
            <a:lvl2pPr algn="l" rtl="0" eaLnBrk="0" fontAlgn="base" hangingPunct="0">
              <a:lnSpc>
                <a:spcPts val="3900"/>
              </a:lnSpc>
              <a:spcBef>
                <a:spcPct val="0"/>
              </a:spcBef>
              <a:spcAft>
                <a:spcPct val="0"/>
              </a:spcAft>
              <a:defRPr sz="3600" b="1">
                <a:solidFill>
                  <a:srgbClr val="003399"/>
                </a:solidFill>
                <a:latin typeface="Arial Narrow" pitchFamily="34" charset="0"/>
                <a:ea typeface="ＭＳ Ｐゴシック" charset="0"/>
                <a:cs typeface="ＭＳ Ｐゴシック" charset="0"/>
              </a:defRPr>
            </a:lvl2pPr>
            <a:lvl3pPr algn="l" rtl="0" eaLnBrk="0" fontAlgn="base" hangingPunct="0">
              <a:lnSpc>
                <a:spcPts val="3900"/>
              </a:lnSpc>
              <a:spcBef>
                <a:spcPct val="0"/>
              </a:spcBef>
              <a:spcAft>
                <a:spcPct val="0"/>
              </a:spcAft>
              <a:defRPr sz="3600" b="1">
                <a:solidFill>
                  <a:srgbClr val="003399"/>
                </a:solidFill>
                <a:latin typeface="Arial Narrow" pitchFamily="34" charset="0"/>
                <a:ea typeface="ＭＳ Ｐゴシック" charset="0"/>
                <a:cs typeface="ＭＳ Ｐゴシック" charset="0"/>
              </a:defRPr>
            </a:lvl3pPr>
            <a:lvl4pPr algn="l" rtl="0" eaLnBrk="0" fontAlgn="base" hangingPunct="0">
              <a:lnSpc>
                <a:spcPts val="3900"/>
              </a:lnSpc>
              <a:spcBef>
                <a:spcPct val="0"/>
              </a:spcBef>
              <a:spcAft>
                <a:spcPct val="0"/>
              </a:spcAft>
              <a:defRPr sz="3600" b="1">
                <a:solidFill>
                  <a:srgbClr val="003399"/>
                </a:solidFill>
                <a:latin typeface="Arial Narrow" pitchFamily="34" charset="0"/>
                <a:ea typeface="ＭＳ Ｐゴシック" charset="0"/>
                <a:cs typeface="ＭＳ Ｐゴシック" charset="0"/>
              </a:defRPr>
            </a:lvl4pPr>
            <a:lvl5pPr algn="l" rtl="0" eaLnBrk="0" fontAlgn="base" hangingPunct="0">
              <a:lnSpc>
                <a:spcPts val="3900"/>
              </a:lnSpc>
              <a:spcBef>
                <a:spcPct val="0"/>
              </a:spcBef>
              <a:spcAft>
                <a:spcPct val="0"/>
              </a:spcAft>
              <a:defRPr sz="3600" b="1">
                <a:solidFill>
                  <a:srgbClr val="003399"/>
                </a:solidFill>
                <a:latin typeface="Arial Narrow" pitchFamily="34" charset="0"/>
                <a:ea typeface="ＭＳ Ｐゴシック" charset="0"/>
                <a:cs typeface="ＭＳ Ｐゴシック" charset="0"/>
              </a:defRPr>
            </a:lvl5pPr>
            <a:lvl6pPr marL="457200" algn="l" rtl="0" eaLnBrk="1" fontAlgn="base" hangingPunct="1">
              <a:lnSpc>
                <a:spcPts val="3900"/>
              </a:lnSpc>
              <a:spcBef>
                <a:spcPct val="0"/>
              </a:spcBef>
              <a:spcAft>
                <a:spcPct val="0"/>
              </a:spcAft>
              <a:defRPr sz="3600" b="1">
                <a:solidFill>
                  <a:srgbClr val="003399"/>
                </a:solidFill>
                <a:latin typeface="Arial Narrow" pitchFamily="34" charset="0"/>
              </a:defRPr>
            </a:lvl6pPr>
            <a:lvl7pPr marL="914400" algn="l" rtl="0" eaLnBrk="1" fontAlgn="base" hangingPunct="1">
              <a:lnSpc>
                <a:spcPts val="3900"/>
              </a:lnSpc>
              <a:spcBef>
                <a:spcPct val="0"/>
              </a:spcBef>
              <a:spcAft>
                <a:spcPct val="0"/>
              </a:spcAft>
              <a:defRPr sz="3600" b="1">
                <a:solidFill>
                  <a:srgbClr val="003399"/>
                </a:solidFill>
                <a:latin typeface="Arial Narrow" pitchFamily="34" charset="0"/>
              </a:defRPr>
            </a:lvl7pPr>
            <a:lvl8pPr marL="1371600" algn="l" rtl="0" eaLnBrk="1" fontAlgn="base" hangingPunct="1">
              <a:lnSpc>
                <a:spcPts val="3900"/>
              </a:lnSpc>
              <a:spcBef>
                <a:spcPct val="0"/>
              </a:spcBef>
              <a:spcAft>
                <a:spcPct val="0"/>
              </a:spcAft>
              <a:defRPr sz="3600" b="1">
                <a:solidFill>
                  <a:srgbClr val="003399"/>
                </a:solidFill>
                <a:latin typeface="Arial Narrow" pitchFamily="34" charset="0"/>
              </a:defRPr>
            </a:lvl8pPr>
            <a:lvl9pPr marL="1828800" algn="l" rtl="0" eaLnBrk="1" fontAlgn="base" hangingPunct="1">
              <a:lnSpc>
                <a:spcPts val="3900"/>
              </a:lnSpc>
              <a:spcBef>
                <a:spcPct val="0"/>
              </a:spcBef>
              <a:spcAft>
                <a:spcPct val="0"/>
              </a:spcAft>
              <a:defRPr sz="3600" b="1">
                <a:solidFill>
                  <a:srgbClr val="003399"/>
                </a:solidFill>
                <a:latin typeface="Arial Narrow" pitchFamily="34" charset="0"/>
              </a:defRPr>
            </a:lvl9pPr>
          </a:lstStyle>
          <a:p>
            <a:pPr>
              <a:defRPr/>
            </a:pPr>
            <a:r>
              <a:rPr lang="en-US" sz="2800" i="1" kern="0" dirty="0" smtClean="0">
                <a:solidFill>
                  <a:schemeClr val="accent1"/>
                </a:solidFill>
              </a:rPr>
              <a:t>Visualization</a:t>
            </a:r>
            <a:endParaRPr lang="en-US" sz="2800" i="1" kern="0" dirty="0">
              <a:solidFill>
                <a:schemeClr val="accent1"/>
              </a:solidFill>
            </a:endParaRPr>
          </a:p>
        </p:txBody>
      </p:sp>
      <p:sp>
        <p:nvSpPr>
          <p:cNvPr id="11" name="Title 1"/>
          <p:cNvSpPr txBox="1">
            <a:spLocks/>
          </p:cNvSpPr>
          <p:nvPr/>
        </p:nvSpPr>
        <p:spPr bwMode="auto">
          <a:xfrm>
            <a:off x="438150" y="5589181"/>
            <a:ext cx="78486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lstStyle>
            <a:lvl1pPr algn="l" rtl="0" eaLnBrk="0" fontAlgn="base" hangingPunct="0">
              <a:lnSpc>
                <a:spcPts val="3900"/>
              </a:lnSpc>
              <a:spcBef>
                <a:spcPct val="0"/>
              </a:spcBef>
              <a:spcAft>
                <a:spcPct val="0"/>
              </a:spcAft>
              <a:defRPr sz="3600" b="1">
                <a:solidFill>
                  <a:srgbClr val="003399"/>
                </a:solidFill>
                <a:latin typeface="+mj-lt"/>
                <a:ea typeface="ＭＳ Ｐゴシック" charset="0"/>
                <a:cs typeface="ＭＳ Ｐゴシック" charset="0"/>
              </a:defRPr>
            </a:lvl1pPr>
            <a:lvl2pPr algn="l" rtl="0" eaLnBrk="0" fontAlgn="base" hangingPunct="0">
              <a:lnSpc>
                <a:spcPts val="3900"/>
              </a:lnSpc>
              <a:spcBef>
                <a:spcPct val="0"/>
              </a:spcBef>
              <a:spcAft>
                <a:spcPct val="0"/>
              </a:spcAft>
              <a:defRPr sz="3600" b="1">
                <a:solidFill>
                  <a:srgbClr val="003399"/>
                </a:solidFill>
                <a:latin typeface="Arial Narrow" pitchFamily="34" charset="0"/>
                <a:ea typeface="ＭＳ Ｐゴシック" charset="0"/>
                <a:cs typeface="ＭＳ Ｐゴシック" charset="0"/>
              </a:defRPr>
            </a:lvl2pPr>
            <a:lvl3pPr algn="l" rtl="0" eaLnBrk="0" fontAlgn="base" hangingPunct="0">
              <a:lnSpc>
                <a:spcPts val="3900"/>
              </a:lnSpc>
              <a:spcBef>
                <a:spcPct val="0"/>
              </a:spcBef>
              <a:spcAft>
                <a:spcPct val="0"/>
              </a:spcAft>
              <a:defRPr sz="3600" b="1">
                <a:solidFill>
                  <a:srgbClr val="003399"/>
                </a:solidFill>
                <a:latin typeface="Arial Narrow" pitchFamily="34" charset="0"/>
                <a:ea typeface="ＭＳ Ｐゴシック" charset="0"/>
                <a:cs typeface="ＭＳ Ｐゴシック" charset="0"/>
              </a:defRPr>
            </a:lvl3pPr>
            <a:lvl4pPr algn="l" rtl="0" eaLnBrk="0" fontAlgn="base" hangingPunct="0">
              <a:lnSpc>
                <a:spcPts val="3900"/>
              </a:lnSpc>
              <a:spcBef>
                <a:spcPct val="0"/>
              </a:spcBef>
              <a:spcAft>
                <a:spcPct val="0"/>
              </a:spcAft>
              <a:defRPr sz="3600" b="1">
                <a:solidFill>
                  <a:srgbClr val="003399"/>
                </a:solidFill>
                <a:latin typeface="Arial Narrow" pitchFamily="34" charset="0"/>
                <a:ea typeface="ＭＳ Ｐゴシック" charset="0"/>
                <a:cs typeface="ＭＳ Ｐゴシック" charset="0"/>
              </a:defRPr>
            </a:lvl4pPr>
            <a:lvl5pPr algn="l" rtl="0" eaLnBrk="0" fontAlgn="base" hangingPunct="0">
              <a:lnSpc>
                <a:spcPts val="3900"/>
              </a:lnSpc>
              <a:spcBef>
                <a:spcPct val="0"/>
              </a:spcBef>
              <a:spcAft>
                <a:spcPct val="0"/>
              </a:spcAft>
              <a:defRPr sz="3600" b="1">
                <a:solidFill>
                  <a:srgbClr val="003399"/>
                </a:solidFill>
                <a:latin typeface="Arial Narrow" pitchFamily="34" charset="0"/>
                <a:ea typeface="ＭＳ Ｐゴシック" charset="0"/>
                <a:cs typeface="ＭＳ Ｐゴシック" charset="0"/>
              </a:defRPr>
            </a:lvl5pPr>
            <a:lvl6pPr marL="457200" algn="l" rtl="0" eaLnBrk="1" fontAlgn="base" hangingPunct="1">
              <a:lnSpc>
                <a:spcPts val="3900"/>
              </a:lnSpc>
              <a:spcBef>
                <a:spcPct val="0"/>
              </a:spcBef>
              <a:spcAft>
                <a:spcPct val="0"/>
              </a:spcAft>
              <a:defRPr sz="3600" b="1">
                <a:solidFill>
                  <a:srgbClr val="003399"/>
                </a:solidFill>
                <a:latin typeface="Arial Narrow" pitchFamily="34" charset="0"/>
              </a:defRPr>
            </a:lvl6pPr>
            <a:lvl7pPr marL="914400" algn="l" rtl="0" eaLnBrk="1" fontAlgn="base" hangingPunct="1">
              <a:lnSpc>
                <a:spcPts val="3900"/>
              </a:lnSpc>
              <a:spcBef>
                <a:spcPct val="0"/>
              </a:spcBef>
              <a:spcAft>
                <a:spcPct val="0"/>
              </a:spcAft>
              <a:defRPr sz="3600" b="1">
                <a:solidFill>
                  <a:srgbClr val="003399"/>
                </a:solidFill>
                <a:latin typeface="Arial Narrow" pitchFamily="34" charset="0"/>
              </a:defRPr>
            </a:lvl7pPr>
            <a:lvl8pPr marL="1371600" algn="l" rtl="0" eaLnBrk="1" fontAlgn="base" hangingPunct="1">
              <a:lnSpc>
                <a:spcPts val="3900"/>
              </a:lnSpc>
              <a:spcBef>
                <a:spcPct val="0"/>
              </a:spcBef>
              <a:spcAft>
                <a:spcPct val="0"/>
              </a:spcAft>
              <a:defRPr sz="3600" b="1">
                <a:solidFill>
                  <a:srgbClr val="003399"/>
                </a:solidFill>
                <a:latin typeface="Arial Narrow" pitchFamily="34" charset="0"/>
              </a:defRPr>
            </a:lvl8pPr>
            <a:lvl9pPr marL="1828800" algn="l" rtl="0" eaLnBrk="1" fontAlgn="base" hangingPunct="1">
              <a:lnSpc>
                <a:spcPts val="3900"/>
              </a:lnSpc>
              <a:spcBef>
                <a:spcPct val="0"/>
              </a:spcBef>
              <a:spcAft>
                <a:spcPct val="0"/>
              </a:spcAft>
              <a:defRPr sz="3600" b="1">
                <a:solidFill>
                  <a:srgbClr val="003399"/>
                </a:solidFill>
                <a:latin typeface="Arial Narrow" pitchFamily="34" charset="0"/>
              </a:defRPr>
            </a:lvl9pPr>
          </a:lstStyle>
          <a:p>
            <a:pPr>
              <a:defRPr/>
            </a:pPr>
            <a:r>
              <a:rPr lang="en-US" sz="2800" i="1" kern="0" dirty="0" smtClean="0">
                <a:solidFill>
                  <a:schemeClr val="accent1"/>
                </a:solidFill>
              </a:rPr>
              <a:t>Reporting </a:t>
            </a:r>
          </a:p>
          <a:p>
            <a:pPr>
              <a:defRPr/>
            </a:pPr>
            <a:r>
              <a:rPr lang="en-US" sz="2800" i="1" kern="0" dirty="0" smtClean="0">
                <a:solidFill>
                  <a:schemeClr val="accent1"/>
                </a:solidFill>
              </a:rPr>
              <a:t>Techniques</a:t>
            </a:r>
            <a:endParaRPr lang="en-US" sz="2800" i="1" kern="0" dirty="0">
              <a:solidFill>
                <a:schemeClr val="accent1"/>
              </a:solidFill>
            </a:endParaRPr>
          </a:p>
        </p:txBody>
      </p:sp>
    </p:spTree>
    <p:extLst>
      <p:ext uri="{BB962C8B-B14F-4D97-AF65-F5344CB8AC3E}">
        <p14:creationId xmlns:p14="http://schemas.microsoft.com/office/powerpoint/2010/main" val="204180094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30"/>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fade">
                                      <p:cBhvr>
                                        <p:cTn id="16" dur="500"/>
                                        <p:tgtEl>
                                          <p:spTgt spid="3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fade">
                                      <p:cBhvr>
                                        <p:cTn id="19" dur="500"/>
                                        <p:tgtEl>
                                          <p:spTgt spid="32"/>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500"/>
                                        <p:tgtEl>
                                          <p:spTgt spid="10"/>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fade">
                                      <p:cBhvr>
                                        <p:cTn id="3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2" grpId="0" animBg="1"/>
      <p:bldP spid="36" grpId="0" animBg="1"/>
      <p:bldP spid="7" grpId="0"/>
      <p:bldP spid="9" grpId="0"/>
      <p:bldP spid="10" grpId="0"/>
      <p:bldP spid="11"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6" name="Chart 25"/>
          <p:cNvGraphicFramePr>
            <a:graphicFrameLocks/>
          </p:cNvGraphicFramePr>
          <p:nvPr>
            <p:extLst/>
          </p:nvPr>
        </p:nvGraphicFramePr>
        <p:xfrm>
          <a:off x="448738" y="1143000"/>
          <a:ext cx="3689521" cy="1934678"/>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7" name="Table 26"/>
          <p:cNvGraphicFramePr>
            <a:graphicFrameLocks noGrp="1"/>
          </p:cNvGraphicFramePr>
          <p:nvPr>
            <p:extLst/>
          </p:nvPr>
        </p:nvGraphicFramePr>
        <p:xfrm>
          <a:off x="4436229" y="1406329"/>
          <a:ext cx="1161702" cy="1051776"/>
        </p:xfrm>
        <a:graphic>
          <a:graphicData uri="http://schemas.openxmlformats.org/drawingml/2006/table">
            <a:tbl>
              <a:tblPr firstRow="1" bandRow="1">
                <a:tableStyleId>{8799B23B-EC83-4686-B30A-512413B5E67A}</a:tableStyleId>
              </a:tblPr>
              <a:tblGrid>
                <a:gridCol w="691186"/>
                <a:gridCol w="470516"/>
              </a:tblGrid>
              <a:tr h="207868">
                <a:tc>
                  <a:txBody>
                    <a:bodyPr/>
                    <a:lstStyle/>
                    <a:p>
                      <a:pPr algn="ctr"/>
                      <a:r>
                        <a:rPr lang="en-US" sz="900" b="0" i="1" dirty="0" smtClean="0">
                          <a:latin typeface="+mn-lt"/>
                        </a:rPr>
                        <a:t>Minimum</a:t>
                      </a:r>
                      <a:endParaRPr lang="en-US" sz="900" b="0" i="1" dirty="0">
                        <a:latin typeface="+mn-lt"/>
                      </a:endParaRPr>
                    </a:p>
                  </a:txBody>
                  <a:tcPr marT="45747" marB="45747">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900" b="0" i="1" dirty="0" smtClean="0">
                          <a:latin typeface="+mn-lt"/>
                        </a:rPr>
                        <a:t>0</a:t>
                      </a:r>
                      <a:endParaRPr lang="en-US" sz="900" b="0" i="1" dirty="0">
                        <a:latin typeface="+mn-lt"/>
                      </a:endParaRPr>
                    </a:p>
                  </a:txBody>
                  <a:tcPr marT="45747" marB="45747">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65645">
                <a:tc>
                  <a:txBody>
                    <a:bodyPr/>
                    <a:lstStyle/>
                    <a:p>
                      <a:pPr algn="ctr"/>
                      <a:r>
                        <a:rPr lang="en-US" sz="900" b="0" i="1" dirty="0" smtClean="0">
                          <a:latin typeface="+mn-lt"/>
                        </a:rPr>
                        <a:t>Maximum</a:t>
                      </a:r>
                      <a:endParaRPr lang="en-US" sz="900" b="0" i="1" dirty="0">
                        <a:latin typeface="+mn-lt"/>
                      </a:endParaRPr>
                    </a:p>
                  </a:txBody>
                  <a:tcPr marT="45747" marB="45747">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900" b="0" i="1" dirty="0" smtClean="0">
                          <a:latin typeface="+mn-lt"/>
                        </a:rPr>
                        <a:t>454</a:t>
                      </a:r>
                      <a:endParaRPr lang="en-US" sz="900" b="0" i="1" dirty="0">
                        <a:latin typeface="+mn-lt"/>
                      </a:endParaRPr>
                    </a:p>
                  </a:txBody>
                  <a:tcPr marT="45747" marB="45747">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32300">
                <a:tc>
                  <a:txBody>
                    <a:bodyPr/>
                    <a:lstStyle/>
                    <a:p>
                      <a:pPr algn="ctr"/>
                      <a:r>
                        <a:rPr lang="en-US" sz="900" b="0" i="1" dirty="0" smtClean="0">
                          <a:latin typeface="+mn-lt"/>
                        </a:rPr>
                        <a:t>Average</a:t>
                      </a:r>
                      <a:endParaRPr lang="en-US" sz="900" b="0" i="1" dirty="0">
                        <a:latin typeface="+mn-lt"/>
                      </a:endParaRPr>
                    </a:p>
                  </a:txBody>
                  <a:tcPr marT="45747" marB="45747">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900" b="0" i="1" dirty="0" smtClean="0">
                          <a:latin typeface="+mn-lt"/>
                        </a:rPr>
                        <a:t>6.17</a:t>
                      </a:r>
                      <a:endParaRPr lang="en-US" sz="900" b="0" i="1" dirty="0">
                        <a:latin typeface="+mn-lt"/>
                      </a:endParaRPr>
                    </a:p>
                  </a:txBody>
                  <a:tcPr marT="45747" marB="45747">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14364">
                <a:tc>
                  <a:txBody>
                    <a:bodyPr/>
                    <a:lstStyle/>
                    <a:p>
                      <a:pPr algn="ctr"/>
                      <a:r>
                        <a:rPr lang="en-US" sz="900" b="0" i="1" dirty="0" smtClean="0">
                          <a:latin typeface="+mn-lt"/>
                        </a:rPr>
                        <a:t>Standard </a:t>
                      </a:r>
                    </a:p>
                    <a:p>
                      <a:pPr algn="ctr"/>
                      <a:r>
                        <a:rPr lang="en-US" sz="900" b="0" i="1" dirty="0" smtClean="0">
                          <a:latin typeface="+mn-lt"/>
                        </a:rPr>
                        <a:t>Deviation</a:t>
                      </a:r>
                      <a:endParaRPr lang="en-US" sz="900" b="0" i="1" dirty="0">
                        <a:latin typeface="+mn-lt"/>
                      </a:endParaRPr>
                    </a:p>
                  </a:txBody>
                  <a:tcPr marT="45747" marB="45747">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sz="900" b="0" i="1" dirty="0" smtClean="0">
                          <a:latin typeface="+mn-lt"/>
                        </a:rPr>
                        <a:t>19.78</a:t>
                      </a:r>
                      <a:endParaRPr lang="en-US" sz="900" b="0" i="1" dirty="0">
                        <a:latin typeface="+mn-lt"/>
                      </a:endParaRPr>
                    </a:p>
                  </a:txBody>
                  <a:tcPr marT="45747" marB="45747">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r>
            </a:tbl>
          </a:graphicData>
        </a:graphic>
      </p:graphicFrame>
      <p:sp>
        <p:nvSpPr>
          <p:cNvPr id="28" name="TextBox 27"/>
          <p:cNvSpPr txBox="1">
            <a:spLocks noChangeArrowheads="1"/>
          </p:cNvSpPr>
          <p:nvPr/>
        </p:nvSpPr>
        <p:spPr bwMode="auto">
          <a:xfrm>
            <a:off x="4148092" y="1143000"/>
            <a:ext cx="173797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200" b="1" dirty="0"/>
              <a:t>Descriptive Statistics</a:t>
            </a:r>
          </a:p>
        </p:txBody>
      </p:sp>
      <p:graphicFrame>
        <p:nvGraphicFramePr>
          <p:cNvPr id="7" name="Chart 6"/>
          <p:cNvGraphicFramePr>
            <a:graphicFrameLocks/>
          </p:cNvGraphicFramePr>
          <p:nvPr>
            <p:extLst/>
          </p:nvPr>
        </p:nvGraphicFramePr>
        <p:xfrm>
          <a:off x="485331" y="2689934"/>
          <a:ext cx="7026450" cy="3960099"/>
        </p:xfrm>
        <a:graphic>
          <a:graphicData uri="http://schemas.openxmlformats.org/drawingml/2006/chart">
            <c:chart xmlns:c="http://schemas.openxmlformats.org/drawingml/2006/chart" xmlns:r="http://schemas.openxmlformats.org/officeDocument/2006/relationships" r:id="rId4"/>
          </a:graphicData>
        </a:graphic>
      </p:graphicFrame>
      <p:sp>
        <p:nvSpPr>
          <p:cNvPr id="11" name="Content Placeholder 2"/>
          <p:cNvSpPr>
            <a:spLocks noGrp="1"/>
          </p:cNvSpPr>
          <p:nvPr>
            <p:ph idx="1"/>
          </p:nvPr>
        </p:nvSpPr>
        <p:spPr>
          <a:xfrm>
            <a:off x="5728317" y="2815864"/>
            <a:ext cx="2661081" cy="2043112"/>
          </a:xfrm>
        </p:spPr>
        <p:txBody>
          <a:bodyPr>
            <a:normAutofit/>
          </a:bodyPr>
          <a:lstStyle/>
          <a:p>
            <a:pPr algn="ctr">
              <a:defRPr/>
            </a:pPr>
            <a:r>
              <a:rPr lang="en-US" sz="2200" dirty="0" smtClean="0">
                <a:ea typeface="ＭＳ Ｐゴシック" charset="0"/>
              </a:rPr>
              <a:t>Visualization helps choose data values</a:t>
            </a:r>
          </a:p>
          <a:p>
            <a:pPr algn="ctr">
              <a:defRPr/>
            </a:pPr>
            <a:endParaRPr lang="en-US" sz="1000" dirty="0" smtClean="0">
              <a:ea typeface="ＭＳ Ｐゴシック" charset="0"/>
            </a:endParaRPr>
          </a:p>
          <a:p>
            <a:pPr algn="ctr">
              <a:defRPr/>
            </a:pPr>
            <a:r>
              <a:rPr lang="en-US" sz="2200" i="1" dirty="0" smtClean="0">
                <a:ea typeface="ＭＳ Ｐゴシック" charset="0"/>
              </a:rPr>
              <a:t>Should suspicious cases be included?</a:t>
            </a:r>
            <a:endParaRPr lang="en-US" sz="2200" i="1" dirty="0">
              <a:ea typeface="ＭＳ Ｐゴシック" charset="0"/>
            </a:endParaRPr>
          </a:p>
          <a:p>
            <a:pPr algn="ctr">
              <a:defRPr/>
            </a:pPr>
            <a:endParaRPr lang="en-US" sz="2200" dirty="0">
              <a:ea typeface="ＭＳ Ｐゴシック" charset="0"/>
            </a:endParaRPr>
          </a:p>
        </p:txBody>
      </p:sp>
      <p:sp>
        <p:nvSpPr>
          <p:cNvPr id="10" name="Title 1"/>
          <p:cNvSpPr>
            <a:spLocks noGrp="1"/>
          </p:cNvSpPr>
          <p:nvPr>
            <p:ph type="title"/>
          </p:nvPr>
        </p:nvSpPr>
        <p:spPr/>
        <p:txBody>
          <a:bodyPr/>
          <a:lstStyle/>
          <a:p>
            <a:pPr>
              <a:defRPr/>
            </a:pPr>
            <a:r>
              <a:rPr lang="en-US" dirty="0" smtClean="0">
                <a:ea typeface="ＭＳ Ｐゴシック" charset="0"/>
              </a:rPr>
              <a:t>Data Exploration</a:t>
            </a:r>
            <a:endParaRPr lang="en-US" dirty="0">
              <a:ea typeface="ＭＳ Ｐゴシック" charset="0"/>
            </a:endParaRPr>
          </a:p>
        </p:txBody>
      </p:sp>
      <p:sp>
        <p:nvSpPr>
          <p:cNvPr id="4" name="Rectangle 3"/>
          <p:cNvSpPr/>
          <p:nvPr/>
        </p:nvSpPr>
        <p:spPr bwMode="auto">
          <a:xfrm>
            <a:off x="133165" y="932155"/>
            <a:ext cx="5752903" cy="2095130"/>
          </a:xfrm>
          <a:prstGeom prst="rect">
            <a:avLst/>
          </a:prstGeom>
          <a:solidFill>
            <a:schemeClr val="bg1">
              <a:alpha val="69000"/>
            </a:schemeClr>
          </a:solidFill>
          <a:ln w="38100" cap="flat" cmpd="sng" algn="ctr">
            <a:noFill/>
            <a:prstDash val="solid"/>
            <a:round/>
            <a:headEnd type="none" w="med" len="med"/>
            <a:tailEnd type="none" w="med" len="med"/>
          </a:ln>
          <a:effectLst/>
          <a:extLst/>
        </p:spPr>
        <p:txBody>
          <a:bodyPr vert="horz" wrap="square" lIns="88900" tIns="88900" rIns="88900" bIns="88900" numCol="1" rtlCol="0" anchor="t" anchorCtr="0" compatLnSpc="1">
            <a:prstTxWarp prst="textNoShape">
              <a:avLst/>
            </a:prstTxWarp>
          </a:bodyPr>
          <a:lstStyle/>
          <a:p>
            <a:pPr algn="ctr"/>
            <a:endParaRPr lang="en-US"/>
          </a:p>
        </p:txBody>
      </p:sp>
    </p:spTree>
    <p:extLst>
      <p:ext uri="{BB962C8B-B14F-4D97-AF65-F5344CB8AC3E}">
        <p14:creationId xmlns:p14="http://schemas.microsoft.com/office/powerpoint/2010/main" val="22047520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par>
                                <p:cTn id="8" presetID="10" presetClass="entr" presetSubtype="0" fill="hold"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fade">
                                      <p:cBhvr>
                                        <p:cTn id="13" dur="500"/>
                                        <p:tgtEl>
                                          <p:spTgt spid="2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childTnLst>
                          </p:cTn>
                        </p:par>
                        <p:par>
                          <p:cTn id="17" fill="hold">
                            <p:stCondLst>
                              <p:cond delay="500"/>
                            </p:stCondLst>
                            <p:childTnLst>
                              <p:par>
                                <p:cTn id="18" presetID="10" presetClass="entr" presetSubtype="0" fill="hold" grpId="0" nodeType="afterEffect">
                                  <p:stCondLst>
                                    <p:cond delay="100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6" grpId="0">
        <p:bldAsOne/>
      </p:bldGraphic>
      <p:bldP spid="28" grpId="0"/>
      <p:bldGraphic spid="7" grpId="0">
        <p:bldAsOne/>
      </p:bldGraphic>
      <p:bldP spid="11" grpId="0" build="p"/>
      <p:bldP spid="4"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Diagram 6"/>
          <p:cNvGraphicFramePr/>
          <p:nvPr/>
        </p:nvGraphicFramePr>
        <p:xfrm>
          <a:off x="658838" y="709159"/>
          <a:ext cx="9971314" cy="395827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itle 1"/>
          <p:cNvSpPr>
            <a:spLocks noGrp="1"/>
          </p:cNvSpPr>
          <p:nvPr>
            <p:ph type="title"/>
          </p:nvPr>
        </p:nvSpPr>
        <p:spPr/>
        <p:txBody>
          <a:bodyPr/>
          <a:lstStyle/>
          <a:p>
            <a:pPr>
              <a:defRPr/>
            </a:pPr>
            <a:r>
              <a:rPr lang="en-US" dirty="0" smtClean="0">
                <a:ea typeface="ＭＳ Ｐゴシック" charset="0"/>
              </a:rPr>
              <a:t>Data Exploration: </a:t>
            </a:r>
            <a:r>
              <a:rPr lang="en-US" i="1" dirty="0" smtClean="0">
                <a:ea typeface="ＭＳ Ｐゴシック" charset="0"/>
              </a:rPr>
              <a:t>Form Hypothesis</a:t>
            </a:r>
            <a:endParaRPr lang="en-US" i="1" dirty="0">
              <a:ea typeface="ＭＳ Ｐゴシック" charset="0"/>
            </a:endParaRPr>
          </a:p>
        </p:txBody>
      </p:sp>
      <p:grpSp>
        <p:nvGrpSpPr>
          <p:cNvPr id="6" name="Group 5"/>
          <p:cNvGrpSpPr>
            <a:grpSpLocks/>
          </p:cNvGrpSpPr>
          <p:nvPr/>
        </p:nvGrpSpPr>
        <p:grpSpPr bwMode="auto">
          <a:xfrm>
            <a:off x="2208213" y="3609975"/>
            <a:ext cx="4727575" cy="2362200"/>
            <a:chOff x="2245894" y="4045603"/>
            <a:chExt cx="4728411" cy="2360789"/>
          </a:xfrm>
        </p:grpSpPr>
        <p:pic>
          <p:nvPicPr>
            <p:cNvPr id="27655" name="Picture 3"/>
            <p:cNvPicPr>
              <a:picLocks noChangeAspect="1"/>
            </p:cNvPicPr>
            <p:nvPr/>
          </p:nvPicPr>
          <p:blipFill>
            <a:blip r:embed="rId8">
              <a:extLst>
                <a:ext uri="{28A0092B-C50C-407E-A947-70E740481C1C}">
                  <a14:useLocalDpi xmlns:a14="http://schemas.microsoft.com/office/drawing/2010/main" val="0"/>
                </a:ext>
              </a:extLst>
            </a:blip>
            <a:srcRect l="8260" t="24883" r="17519" b="15910"/>
            <a:stretch>
              <a:fillRect/>
            </a:stretch>
          </p:blipFill>
          <p:spPr bwMode="auto">
            <a:xfrm>
              <a:off x="2245894" y="4045603"/>
              <a:ext cx="4728411" cy="21145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56" name="Rectangle 4"/>
            <p:cNvSpPr>
              <a:spLocks noChangeArrowheads="1"/>
            </p:cNvSpPr>
            <p:nvPr/>
          </p:nvSpPr>
          <p:spPr bwMode="auto">
            <a:xfrm>
              <a:off x="3537414" y="6160171"/>
              <a:ext cx="214536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000" i="1"/>
                <a:t>npr.org</a:t>
              </a:r>
            </a:p>
          </p:txBody>
        </p:sp>
      </p:grpSp>
      <p:sp>
        <p:nvSpPr>
          <p:cNvPr id="12" name="Curved Left Arrow 11"/>
          <p:cNvSpPr/>
          <p:nvPr/>
        </p:nvSpPr>
        <p:spPr bwMode="auto">
          <a:xfrm rot="5931743">
            <a:off x="3390901" y="2011362"/>
            <a:ext cx="3162300" cy="5006975"/>
          </a:xfrm>
          <a:prstGeom prst="curvedLeftArrow">
            <a:avLst>
              <a:gd name="adj1" fmla="val 6857"/>
              <a:gd name="adj2" fmla="val 50000"/>
              <a:gd name="adj3" fmla="val 25000"/>
            </a:avLst>
          </a:prstGeom>
          <a:solidFill>
            <a:schemeClr val="tx2">
              <a:lumMod val="40000"/>
              <a:lumOff val="60000"/>
            </a:schemeClr>
          </a:solidFill>
          <a:ln w="38100" cap="flat" cmpd="sng" algn="ctr">
            <a:solidFill>
              <a:schemeClr val="tx2"/>
            </a:solidFill>
            <a:prstDash val="solid"/>
            <a:round/>
            <a:headEnd type="none" w="med" len="med"/>
            <a:tailEnd type="none" w="med" len="med"/>
          </a:ln>
          <a:effectLst/>
          <a:extLst/>
        </p:spPr>
        <p:txBody>
          <a:bodyPr lIns="88900" tIns="88900" rIns="88900" bIns="88900"/>
          <a:lstStyle/>
          <a:p>
            <a:pPr algn="ctr">
              <a:defRPr/>
            </a:pPr>
            <a:endParaRPr lang="en-US"/>
          </a:p>
        </p:txBody>
      </p:sp>
      <p:pic>
        <p:nvPicPr>
          <p:cNvPr id="23560" name="Picture 8" descr="C:\Users\Xandria\AppData\Local\Microsoft\Windows\Temporary Internet Files\Content.IE5\E93304AY\MC900439851[1].wmf"/>
          <p:cNvPicPr>
            <a:picLocks noChangeAspect="1" noChangeArrowheads="1"/>
          </p:cNvPicPr>
          <p:nvPr/>
        </p:nvPicPr>
        <p:blipFill>
          <a:blip r:embed="rId9" cstate="email">
            <a:extLst>
              <a:ext uri="{28A0092B-C50C-407E-A947-70E740481C1C}">
                <a14:useLocalDpi xmlns:a14="http://schemas.microsoft.com/office/drawing/2010/main" val="0"/>
              </a:ext>
            </a:extLst>
          </a:blip>
          <a:srcRect/>
          <a:stretch>
            <a:fillRect/>
          </a:stretch>
        </p:blipFill>
        <p:spPr bwMode="auto">
          <a:xfrm>
            <a:off x="823913" y="4022725"/>
            <a:ext cx="1924050" cy="153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2457717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2"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right)">
                                      <p:cBhvr>
                                        <p:cTn id="12" dur="500"/>
                                        <p:tgtEl>
                                          <p:spTgt spid="12"/>
                                        </p:tgtEl>
                                      </p:cBhvr>
                                    </p:animEffect>
                                  </p:childTnLst>
                                </p:cTn>
                              </p:par>
                              <p:par>
                                <p:cTn id="13" presetID="10" presetClass="exit" presetSubtype="0" fill="hold" nodeType="withEffect">
                                  <p:stCondLst>
                                    <p:cond delay="0"/>
                                  </p:stCondLst>
                                  <p:childTnLst>
                                    <p:animEffect transition="out" filter="fade">
                                      <p:cBhvr>
                                        <p:cTn id="14" dur="500"/>
                                        <p:tgtEl>
                                          <p:spTgt spid="6"/>
                                        </p:tgtEl>
                                      </p:cBhvr>
                                    </p:animEffect>
                                    <p:set>
                                      <p:cBhvr>
                                        <p:cTn id="15" dur="1" fill="hold">
                                          <p:stCondLst>
                                            <p:cond delay="499"/>
                                          </p:stCondLst>
                                        </p:cTn>
                                        <p:tgtEl>
                                          <p:spTgt spid="6"/>
                                        </p:tgtEl>
                                        <p:attrNameLst>
                                          <p:attrName>style.visibility</p:attrName>
                                        </p:attrNameLst>
                                      </p:cBhvr>
                                      <p:to>
                                        <p:strVal val="hidden"/>
                                      </p:to>
                                    </p:set>
                                  </p:childTnLst>
                                </p:cTn>
                              </p:par>
                              <p:par>
                                <p:cTn id="16" presetID="1" presetClass="entr" presetSubtype="0" fill="hold" nodeType="withEffect">
                                  <p:stCondLst>
                                    <p:cond delay="0"/>
                                  </p:stCondLst>
                                  <p:childTnLst>
                                    <p:set>
                                      <p:cBhvr>
                                        <p:cTn id="17" dur="1" fill="hold">
                                          <p:stCondLst>
                                            <p:cond delay="0"/>
                                          </p:stCondLst>
                                        </p:cTn>
                                        <p:tgtEl>
                                          <p:spTgt spid="235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85800" y="1071563"/>
            <a:ext cx="8124825" cy="4733925"/>
          </a:xfrm>
        </p:spPr>
        <p:txBody>
          <a:bodyPr>
            <a:normAutofit/>
          </a:bodyPr>
          <a:lstStyle/>
          <a:p>
            <a:pPr>
              <a:defRPr/>
            </a:pPr>
            <a:r>
              <a:rPr lang="en-US" i="1" dirty="0" smtClean="0">
                <a:ea typeface="ＭＳ Ｐゴシック" charset="0"/>
              </a:rPr>
              <a:t>Check and report on attributes:</a:t>
            </a:r>
          </a:p>
          <a:p>
            <a:pPr marL="457200" indent="-457200">
              <a:buFont typeface="Monotype Sorts" panose="05010101010101010101" pitchFamily="2" charset="2"/>
              <a:buAutoNum type="arabicParenR"/>
              <a:defRPr/>
            </a:pPr>
            <a:r>
              <a:rPr lang="en-US" dirty="0" smtClean="0">
                <a:ea typeface="ＭＳ Ｐゴシック" charset="0"/>
              </a:rPr>
              <a:t>Data coverage</a:t>
            </a:r>
          </a:p>
          <a:p>
            <a:pPr marL="457200" indent="-457200">
              <a:buFont typeface="Monotype Sorts" panose="05010101010101010101" pitchFamily="2" charset="2"/>
              <a:buAutoNum type="arabicParenR"/>
              <a:defRPr/>
            </a:pPr>
            <a:r>
              <a:rPr lang="en-US" dirty="0" smtClean="0">
                <a:ea typeface="ＭＳ Ｐゴシック" charset="0"/>
              </a:rPr>
              <a:t>Validity of assumptions</a:t>
            </a:r>
          </a:p>
          <a:p>
            <a:pPr marL="457200" indent="-457200">
              <a:buFont typeface="Monotype Sorts" panose="05010101010101010101" pitchFamily="2" charset="2"/>
              <a:buAutoNum type="arabicParenR"/>
              <a:defRPr/>
            </a:pPr>
            <a:r>
              <a:rPr lang="en-US" dirty="0" smtClean="0">
                <a:ea typeface="ＭＳ Ｐゴシック" charset="0"/>
              </a:rPr>
              <a:t>Verify that meanings of attributes and contained values fit together</a:t>
            </a:r>
          </a:p>
          <a:p>
            <a:pPr marL="457200" indent="-457200">
              <a:buFont typeface="Monotype Sorts" panose="05010101010101010101" pitchFamily="2" charset="2"/>
              <a:buAutoNum type="arabicParenR"/>
              <a:defRPr/>
            </a:pPr>
            <a:r>
              <a:rPr lang="en-US" dirty="0" smtClean="0">
                <a:ea typeface="ＭＳ Ｐゴシック" charset="0"/>
              </a:rPr>
              <a:t>Check for attributes with different values, but similar meanings</a:t>
            </a:r>
          </a:p>
          <a:p>
            <a:pPr marL="457200" indent="-457200">
              <a:buFont typeface="Monotype Sorts" panose="05010101010101010101" pitchFamily="2" charset="2"/>
              <a:buAutoNum type="arabicParenR"/>
              <a:defRPr/>
            </a:pPr>
            <a:r>
              <a:rPr lang="en-US" dirty="0" smtClean="0">
                <a:ea typeface="ＭＳ Ｐゴシック" charset="0"/>
              </a:rPr>
              <a:t>Check for consistencies and redundancies between sources</a:t>
            </a:r>
          </a:p>
          <a:p>
            <a:pPr marL="457200" indent="-457200">
              <a:buFont typeface="Monotype Sorts" panose="05010101010101010101" pitchFamily="2" charset="2"/>
              <a:buAutoNum type="arabicParenR"/>
              <a:defRPr/>
            </a:pPr>
            <a:r>
              <a:rPr lang="en-US" dirty="0" smtClean="0">
                <a:ea typeface="ＭＳ Ｐゴシック" charset="0"/>
              </a:rPr>
              <a:t>Check for spelling and format of values</a:t>
            </a:r>
          </a:p>
          <a:p>
            <a:pPr marL="457200" indent="-457200">
              <a:buFont typeface="Monotype Sorts" panose="05010101010101010101" pitchFamily="2" charset="2"/>
              <a:buAutoNum type="arabicParenR"/>
              <a:defRPr/>
            </a:pPr>
            <a:r>
              <a:rPr lang="en-US" dirty="0" smtClean="0">
                <a:ea typeface="ＭＳ Ｐゴシック" charset="0"/>
              </a:rPr>
              <a:t>Reasons for excluding data</a:t>
            </a:r>
          </a:p>
          <a:p>
            <a:pPr marL="457200" indent="-457200">
              <a:buFont typeface="Monotype Sorts" panose="05010101010101010101" pitchFamily="2" charset="2"/>
              <a:buAutoNum type="arabicParenR"/>
              <a:defRPr/>
            </a:pPr>
            <a:endParaRPr lang="en-US" dirty="0">
              <a:ea typeface="ＭＳ Ｐゴシック" charset="0"/>
            </a:endParaRPr>
          </a:p>
        </p:txBody>
      </p:sp>
      <p:sp>
        <p:nvSpPr>
          <p:cNvPr id="2" name="Title 1"/>
          <p:cNvSpPr>
            <a:spLocks noGrp="1"/>
          </p:cNvSpPr>
          <p:nvPr>
            <p:ph type="title"/>
          </p:nvPr>
        </p:nvSpPr>
        <p:spPr/>
        <p:txBody>
          <a:bodyPr/>
          <a:lstStyle/>
          <a:p>
            <a:pPr>
              <a:defRPr/>
            </a:pPr>
            <a:r>
              <a:rPr lang="en-US" dirty="0" smtClean="0">
                <a:ea typeface="ＭＳ Ｐゴシック" charset="0"/>
              </a:rPr>
              <a:t>Data Quality</a:t>
            </a:r>
            <a:endParaRPr lang="en-US" dirty="0">
              <a:ea typeface="ＭＳ Ｐゴシック" charset="0"/>
            </a:endParaRPr>
          </a:p>
        </p:txBody>
      </p:sp>
    </p:spTree>
    <p:extLst>
      <p:ext uri="{BB962C8B-B14F-4D97-AF65-F5344CB8AC3E}">
        <p14:creationId xmlns:p14="http://schemas.microsoft.com/office/powerpoint/2010/main" val="135010896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AutoShape 6"/>
          <p:cNvSpPr>
            <a:spLocks noChangeAspect="1" noChangeArrowheads="1" noTextEdit="1"/>
          </p:cNvSpPr>
          <p:nvPr/>
        </p:nvSpPr>
        <p:spPr bwMode="auto">
          <a:xfrm>
            <a:off x="7237413" y="1062038"/>
            <a:ext cx="1100137" cy="180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5" name="Title 4"/>
          <p:cNvSpPr txBox="1">
            <a:spLocks/>
          </p:cNvSpPr>
          <p:nvPr/>
        </p:nvSpPr>
        <p:spPr bwMode="auto">
          <a:xfrm>
            <a:off x="3581400" y="1527175"/>
            <a:ext cx="55626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b"/>
          <a:lstStyle>
            <a:lvl1pPr algn="l" rtl="0" eaLnBrk="0" fontAlgn="base" hangingPunct="0">
              <a:lnSpc>
                <a:spcPts val="3900"/>
              </a:lnSpc>
              <a:spcBef>
                <a:spcPct val="0"/>
              </a:spcBef>
              <a:spcAft>
                <a:spcPct val="0"/>
              </a:spcAft>
              <a:defRPr sz="4400" b="1">
                <a:solidFill>
                  <a:schemeClr val="tx1"/>
                </a:solidFill>
                <a:latin typeface="+mj-lt"/>
                <a:ea typeface="ＭＳ Ｐゴシック" charset="0"/>
                <a:cs typeface="ＭＳ Ｐゴシック" charset="0"/>
              </a:defRPr>
            </a:lvl1pPr>
            <a:lvl2pPr algn="l" rtl="0" eaLnBrk="0" fontAlgn="base" hangingPunct="0">
              <a:lnSpc>
                <a:spcPts val="3900"/>
              </a:lnSpc>
              <a:spcBef>
                <a:spcPct val="0"/>
              </a:spcBef>
              <a:spcAft>
                <a:spcPct val="0"/>
              </a:spcAft>
              <a:defRPr sz="3600" b="1">
                <a:solidFill>
                  <a:srgbClr val="003399"/>
                </a:solidFill>
                <a:latin typeface="Arial Narrow" pitchFamily="34" charset="0"/>
                <a:ea typeface="ＭＳ Ｐゴシック" charset="0"/>
                <a:cs typeface="ＭＳ Ｐゴシック" charset="0"/>
              </a:defRPr>
            </a:lvl2pPr>
            <a:lvl3pPr algn="l" rtl="0" eaLnBrk="0" fontAlgn="base" hangingPunct="0">
              <a:lnSpc>
                <a:spcPts val="3900"/>
              </a:lnSpc>
              <a:spcBef>
                <a:spcPct val="0"/>
              </a:spcBef>
              <a:spcAft>
                <a:spcPct val="0"/>
              </a:spcAft>
              <a:defRPr sz="3600" b="1">
                <a:solidFill>
                  <a:srgbClr val="003399"/>
                </a:solidFill>
                <a:latin typeface="Arial Narrow" pitchFamily="34" charset="0"/>
                <a:ea typeface="ＭＳ Ｐゴシック" charset="0"/>
                <a:cs typeface="ＭＳ Ｐゴシック" charset="0"/>
              </a:defRPr>
            </a:lvl3pPr>
            <a:lvl4pPr algn="l" rtl="0" eaLnBrk="0" fontAlgn="base" hangingPunct="0">
              <a:lnSpc>
                <a:spcPts val="3900"/>
              </a:lnSpc>
              <a:spcBef>
                <a:spcPct val="0"/>
              </a:spcBef>
              <a:spcAft>
                <a:spcPct val="0"/>
              </a:spcAft>
              <a:defRPr sz="3600" b="1">
                <a:solidFill>
                  <a:srgbClr val="003399"/>
                </a:solidFill>
                <a:latin typeface="Arial Narrow" pitchFamily="34" charset="0"/>
                <a:ea typeface="ＭＳ Ｐゴシック" charset="0"/>
                <a:cs typeface="ＭＳ Ｐゴシック" charset="0"/>
              </a:defRPr>
            </a:lvl4pPr>
            <a:lvl5pPr algn="l" rtl="0" eaLnBrk="0" fontAlgn="base" hangingPunct="0">
              <a:lnSpc>
                <a:spcPts val="3900"/>
              </a:lnSpc>
              <a:spcBef>
                <a:spcPct val="0"/>
              </a:spcBef>
              <a:spcAft>
                <a:spcPct val="0"/>
              </a:spcAft>
              <a:defRPr sz="3600" b="1">
                <a:solidFill>
                  <a:srgbClr val="003399"/>
                </a:solidFill>
                <a:latin typeface="Arial Narrow" pitchFamily="34" charset="0"/>
                <a:ea typeface="ＭＳ Ｐゴシック" charset="0"/>
                <a:cs typeface="ＭＳ Ｐゴシック" charset="0"/>
              </a:defRPr>
            </a:lvl5pPr>
            <a:lvl6pPr marL="457200" algn="l" rtl="0" eaLnBrk="1" fontAlgn="base" hangingPunct="1">
              <a:lnSpc>
                <a:spcPts val="3900"/>
              </a:lnSpc>
              <a:spcBef>
                <a:spcPct val="0"/>
              </a:spcBef>
              <a:spcAft>
                <a:spcPct val="0"/>
              </a:spcAft>
              <a:defRPr sz="3600" b="1">
                <a:solidFill>
                  <a:srgbClr val="003399"/>
                </a:solidFill>
                <a:latin typeface="Arial Narrow" pitchFamily="34" charset="0"/>
              </a:defRPr>
            </a:lvl6pPr>
            <a:lvl7pPr marL="914400" algn="l" rtl="0" eaLnBrk="1" fontAlgn="base" hangingPunct="1">
              <a:lnSpc>
                <a:spcPts val="3900"/>
              </a:lnSpc>
              <a:spcBef>
                <a:spcPct val="0"/>
              </a:spcBef>
              <a:spcAft>
                <a:spcPct val="0"/>
              </a:spcAft>
              <a:defRPr sz="3600" b="1">
                <a:solidFill>
                  <a:srgbClr val="003399"/>
                </a:solidFill>
                <a:latin typeface="Arial Narrow" pitchFamily="34" charset="0"/>
              </a:defRPr>
            </a:lvl7pPr>
            <a:lvl8pPr marL="1371600" algn="l" rtl="0" eaLnBrk="1" fontAlgn="base" hangingPunct="1">
              <a:lnSpc>
                <a:spcPts val="3900"/>
              </a:lnSpc>
              <a:spcBef>
                <a:spcPct val="0"/>
              </a:spcBef>
              <a:spcAft>
                <a:spcPct val="0"/>
              </a:spcAft>
              <a:defRPr sz="3600" b="1">
                <a:solidFill>
                  <a:srgbClr val="003399"/>
                </a:solidFill>
                <a:latin typeface="Arial Narrow" pitchFamily="34" charset="0"/>
              </a:defRPr>
            </a:lvl8pPr>
            <a:lvl9pPr marL="1828800" algn="l" rtl="0" eaLnBrk="1" fontAlgn="base" hangingPunct="1">
              <a:lnSpc>
                <a:spcPts val="3900"/>
              </a:lnSpc>
              <a:spcBef>
                <a:spcPct val="0"/>
              </a:spcBef>
              <a:spcAft>
                <a:spcPct val="0"/>
              </a:spcAft>
              <a:defRPr sz="3600" b="1">
                <a:solidFill>
                  <a:srgbClr val="003399"/>
                </a:solidFill>
                <a:latin typeface="Arial Narrow" pitchFamily="34" charset="0"/>
              </a:defRPr>
            </a:lvl9pPr>
          </a:lstStyle>
          <a:p>
            <a:pPr eaLnBrk="1" hangingPunct="1">
              <a:defRPr/>
            </a:pPr>
            <a:r>
              <a:rPr lang="en-US" kern="0" dirty="0" smtClean="0">
                <a:cs typeface="+mj-cs"/>
              </a:rPr>
              <a:t>Stage 3</a:t>
            </a:r>
            <a:endParaRPr lang="en-US" kern="0" dirty="0">
              <a:cs typeface="+mj-cs"/>
            </a:endParaRPr>
          </a:p>
        </p:txBody>
      </p:sp>
      <p:sp>
        <p:nvSpPr>
          <p:cNvPr id="6" name="Content Placeholder 6"/>
          <p:cNvSpPr txBox="1">
            <a:spLocks/>
          </p:cNvSpPr>
          <p:nvPr/>
        </p:nvSpPr>
        <p:spPr bwMode="auto">
          <a:xfrm>
            <a:off x="3602038" y="2227263"/>
            <a:ext cx="5486400" cy="1177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lstStyle>
            <a:lvl1pPr marL="342900" indent="-342900" algn="l" rtl="0" eaLnBrk="0" fontAlgn="base" hangingPunct="0">
              <a:spcBef>
                <a:spcPct val="20000"/>
              </a:spcBef>
              <a:spcAft>
                <a:spcPct val="0"/>
              </a:spcAft>
              <a:buClr>
                <a:schemeClr val="tx1"/>
              </a:buClr>
              <a:buFont typeface="Monotype Sorts" charset="2"/>
              <a:defRPr sz="3600" b="1">
                <a:solidFill>
                  <a:srgbClr val="003399"/>
                </a:solidFill>
                <a:latin typeface="Arial Narrow" pitchFamily="34" charset="0"/>
                <a:ea typeface="ＭＳ Ｐゴシック" charset="0"/>
                <a:cs typeface="ＭＳ Ｐゴシック" charset="0"/>
              </a:defRPr>
            </a:lvl1pPr>
            <a:lvl2pPr marL="457200" indent="-342900" algn="l" rtl="0" eaLnBrk="0" fontAlgn="base" hangingPunct="0">
              <a:spcBef>
                <a:spcPct val="20000"/>
              </a:spcBef>
              <a:spcAft>
                <a:spcPct val="0"/>
              </a:spcAft>
              <a:buClr>
                <a:schemeClr val="tx2"/>
              </a:buClr>
              <a:buSzPct val="70000"/>
              <a:buFont typeface="Wingdings" pitchFamily="2" charset="2"/>
              <a:buChar char="n"/>
              <a:defRPr sz="2400">
                <a:solidFill>
                  <a:schemeClr val="tx1"/>
                </a:solidFill>
                <a:latin typeface="+mn-lt"/>
                <a:ea typeface="ＭＳ Ｐゴシック" charset="0"/>
              </a:defRPr>
            </a:lvl2pPr>
            <a:lvl3pPr marL="912813" indent="-341313" algn="l" rtl="0" eaLnBrk="0" fontAlgn="base" hangingPunct="0">
              <a:spcBef>
                <a:spcPct val="20000"/>
              </a:spcBef>
              <a:spcAft>
                <a:spcPct val="0"/>
              </a:spcAft>
              <a:buChar char="–"/>
              <a:defRPr sz="2400">
                <a:solidFill>
                  <a:schemeClr val="tx1"/>
                </a:solidFill>
                <a:latin typeface="+mn-lt"/>
                <a:ea typeface="ＭＳ Ｐゴシック" charset="0"/>
              </a:defRPr>
            </a:lvl3pPr>
            <a:lvl4pPr marL="1370013" indent="-342900" algn="l" rtl="0" eaLnBrk="0" fontAlgn="base" hangingPunct="0">
              <a:spcBef>
                <a:spcPct val="20000"/>
              </a:spcBef>
              <a:spcAft>
                <a:spcPct val="0"/>
              </a:spcAft>
              <a:buFont typeface="Wingdings" pitchFamily="2" charset="2"/>
              <a:buChar char="§"/>
              <a:defRPr sz="2400">
                <a:solidFill>
                  <a:schemeClr val="tx1"/>
                </a:solidFill>
                <a:latin typeface="+mn-lt"/>
                <a:ea typeface="ＭＳ Ｐゴシック" charset="0"/>
              </a:defRPr>
            </a:lvl4pPr>
            <a:lvl5pPr marL="1827213" indent="-342900" algn="l" rtl="0" eaLnBrk="0" fontAlgn="base" hangingPunct="0">
              <a:spcBef>
                <a:spcPct val="20000"/>
              </a:spcBef>
              <a:spcAft>
                <a:spcPct val="0"/>
              </a:spcAft>
              <a:buChar char="»"/>
              <a:defRPr sz="2400">
                <a:solidFill>
                  <a:schemeClr val="tx1"/>
                </a:solidFill>
                <a:latin typeface="+mn-lt"/>
                <a:ea typeface="ＭＳ Ｐゴシック" charset="0"/>
              </a:defRPr>
            </a:lvl5pPr>
            <a:lvl6pPr marL="2284413" indent="-342900" algn="l" rtl="0" eaLnBrk="1" fontAlgn="base" hangingPunct="1">
              <a:spcBef>
                <a:spcPct val="20000"/>
              </a:spcBef>
              <a:spcAft>
                <a:spcPct val="0"/>
              </a:spcAft>
              <a:buChar char="»"/>
              <a:defRPr sz="2400">
                <a:solidFill>
                  <a:schemeClr val="tx1"/>
                </a:solidFill>
                <a:latin typeface="+mn-lt"/>
              </a:defRPr>
            </a:lvl6pPr>
            <a:lvl7pPr marL="2741613" indent="-342900" algn="l" rtl="0" eaLnBrk="1" fontAlgn="base" hangingPunct="1">
              <a:spcBef>
                <a:spcPct val="20000"/>
              </a:spcBef>
              <a:spcAft>
                <a:spcPct val="0"/>
              </a:spcAft>
              <a:buChar char="»"/>
              <a:defRPr sz="2400">
                <a:solidFill>
                  <a:schemeClr val="tx1"/>
                </a:solidFill>
                <a:latin typeface="+mn-lt"/>
              </a:defRPr>
            </a:lvl7pPr>
            <a:lvl8pPr marL="3198813" indent="-342900" algn="l" rtl="0" eaLnBrk="1" fontAlgn="base" hangingPunct="1">
              <a:spcBef>
                <a:spcPct val="20000"/>
              </a:spcBef>
              <a:spcAft>
                <a:spcPct val="0"/>
              </a:spcAft>
              <a:buChar char="»"/>
              <a:defRPr sz="2400">
                <a:solidFill>
                  <a:schemeClr val="tx1"/>
                </a:solidFill>
                <a:latin typeface="+mn-lt"/>
              </a:defRPr>
            </a:lvl8pPr>
            <a:lvl9pPr marL="3656013" indent="-342900" algn="l" rtl="0" eaLnBrk="1" fontAlgn="base" hangingPunct="1">
              <a:spcBef>
                <a:spcPct val="20000"/>
              </a:spcBef>
              <a:spcAft>
                <a:spcPct val="0"/>
              </a:spcAft>
              <a:buChar char="»"/>
              <a:defRPr sz="2400">
                <a:solidFill>
                  <a:schemeClr val="tx1"/>
                </a:solidFill>
                <a:latin typeface="+mn-lt"/>
              </a:defRPr>
            </a:lvl9pPr>
          </a:lstStyle>
          <a:p>
            <a:pPr marL="0" indent="0" eaLnBrk="1" hangingPunct="1">
              <a:buFont typeface="Monotype Sorts" charset="0"/>
              <a:buNone/>
              <a:defRPr/>
            </a:pPr>
            <a:r>
              <a:rPr lang="en-US" dirty="0" smtClean="0">
                <a:latin typeface="Arial Narrow" charset="0"/>
              </a:rPr>
              <a:t>Data Preparation</a:t>
            </a:r>
            <a:endParaRPr lang="en-US" dirty="0">
              <a:latin typeface="Arial Narrow" charset="0"/>
            </a:endParaRPr>
          </a:p>
        </p:txBody>
      </p:sp>
      <p:sp>
        <p:nvSpPr>
          <p:cNvPr id="7173" name="AutoShape 6"/>
          <p:cNvSpPr>
            <a:spLocks noChangeAspect="1" noChangeArrowheads="1" noTextEdit="1"/>
          </p:cNvSpPr>
          <p:nvPr/>
        </p:nvSpPr>
        <p:spPr bwMode="auto">
          <a:xfrm>
            <a:off x="7389813" y="1214438"/>
            <a:ext cx="1100137" cy="180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extLst>
      <p:ext uri="{BB962C8B-B14F-4D97-AF65-F5344CB8AC3E}">
        <p14:creationId xmlns:p14="http://schemas.microsoft.com/office/powerpoint/2010/main" val="777038233"/>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Title 1"/>
          <p:cNvSpPr>
            <a:spLocks noGrp="1"/>
          </p:cNvSpPr>
          <p:nvPr>
            <p:ph type="title"/>
          </p:nvPr>
        </p:nvSpPr>
        <p:spPr/>
        <p:txBody>
          <a:bodyPr/>
          <a:lstStyle/>
          <a:p>
            <a:pPr eaLnBrk="1" hangingPunct="1"/>
            <a:r>
              <a:rPr lang="en-US">
                <a:latin typeface="Arial Narrow" charset="0"/>
              </a:rPr>
              <a:t>Data Structure for Data Mining</a:t>
            </a:r>
          </a:p>
        </p:txBody>
      </p:sp>
      <p:sp>
        <p:nvSpPr>
          <p:cNvPr id="8196" name="Content Placeholder 2"/>
          <p:cNvSpPr txBox="1">
            <a:spLocks/>
          </p:cNvSpPr>
          <p:nvPr/>
        </p:nvSpPr>
        <p:spPr bwMode="auto">
          <a:xfrm>
            <a:off x="2889252" y="3219707"/>
            <a:ext cx="779463" cy="46196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tIns="0" rIns="0" bIns="0">
            <a:spAutoFit/>
          </a:bodyPr>
          <a:lstStyle>
            <a:lvl1pPr>
              <a:defRPr sz="2400">
                <a:solidFill>
                  <a:schemeClr val="tx1"/>
                </a:solidFill>
                <a:latin typeface="Arial" charset="0"/>
                <a:ea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spcBef>
                <a:spcPct val="20000"/>
              </a:spcBef>
              <a:buClr>
                <a:schemeClr val="tx1"/>
              </a:buClr>
              <a:buFont typeface="Monotype Sorts" charset="0"/>
              <a:buNone/>
              <a:defRPr/>
            </a:pPr>
            <a:r>
              <a:rPr lang="en-US" sz="1500" smtClean="0"/>
              <a:t>Target</a:t>
            </a:r>
            <a:br>
              <a:rPr lang="en-US" sz="1500" smtClean="0"/>
            </a:br>
            <a:r>
              <a:rPr lang="en-US" sz="1500" smtClean="0"/>
              <a:t>Outcome</a:t>
            </a:r>
          </a:p>
        </p:txBody>
      </p:sp>
      <p:sp>
        <p:nvSpPr>
          <p:cNvPr id="8197" name="Content Placeholder 2"/>
          <p:cNvSpPr txBox="1">
            <a:spLocks/>
          </p:cNvSpPr>
          <p:nvPr/>
        </p:nvSpPr>
        <p:spPr bwMode="auto">
          <a:xfrm>
            <a:off x="2390777" y="3219707"/>
            <a:ext cx="333375" cy="46196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tIns="0" rIns="0" bIns="0">
            <a:spAutoFit/>
          </a:bodyPr>
          <a:lstStyle>
            <a:lvl1pPr>
              <a:defRPr sz="2400">
                <a:solidFill>
                  <a:schemeClr val="tx1"/>
                </a:solidFill>
                <a:latin typeface="Arial" charset="0"/>
                <a:ea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spcBef>
                <a:spcPct val="20000"/>
              </a:spcBef>
              <a:buClr>
                <a:schemeClr val="tx1"/>
              </a:buClr>
              <a:buFont typeface="Monotype Sorts" charset="0"/>
              <a:buNone/>
              <a:defRPr/>
            </a:pPr>
            <a:r>
              <a:rPr lang="en-US" sz="1500" smtClean="0"/>
              <a:t>Key</a:t>
            </a:r>
            <a:br>
              <a:rPr lang="en-US" sz="1500" smtClean="0"/>
            </a:br>
            <a:r>
              <a:rPr lang="en-US" sz="1500" smtClean="0"/>
              <a:t>ID</a:t>
            </a:r>
          </a:p>
        </p:txBody>
      </p:sp>
      <p:sp>
        <p:nvSpPr>
          <p:cNvPr id="8198" name="Content Placeholder 2"/>
          <p:cNvSpPr txBox="1">
            <a:spLocks/>
          </p:cNvSpPr>
          <p:nvPr/>
        </p:nvSpPr>
        <p:spPr bwMode="auto">
          <a:xfrm>
            <a:off x="5746752" y="2610107"/>
            <a:ext cx="696913" cy="3079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tIns="0" rIns="0" bIns="0">
            <a:spAutoFit/>
          </a:bodyPr>
          <a:lstStyle>
            <a:lvl1pPr>
              <a:defRPr sz="2400">
                <a:solidFill>
                  <a:schemeClr val="tx1"/>
                </a:solidFill>
                <a:latin typeface="Arial" charset="0"/>
                <a:ea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spcBef>
                <a:spcPct val="20000"/>
              </a:spcBef>
              <a:buClr>
                <a:schemeClr val="tx1"/>
              </a:buClr>
              <a:buFont typeface="Monotype Sorts" charset="0"/>
              <a:buNone/>
              <a:defRPr/>
            </a:pPr>
            <a:r>
              <a:rPr lang="en-US" sz="2000" smtClean="0"/>
              <a:t>Inputs</a:t>
            </a:r>
          </a:p>
        </p:txBody>
      </p:sp>
      <p:sp>
        <p:nvSpPr>
          <p:cNvPr id="8199" name="Content Placeholder 2"/>
          <p:cNvSpPr txBox="1">
            <a:spLocks/>
          </p:cNvSpPr>
          <p:nvPr/>
        </p:nvSpPr>
        <p:spPr bwMode="auto">
          <a:xfrm>
            <a:off x="4371977" y="3241932"/>
            <a:ext cx="965200" cy="23018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tIns="0" rIns="0" bIns="0">
            <a:spAutoFit/>
          </a:bodyPr>
          <a:lstStyle>
            <a:lvl1pPr>
              <a:defRPr sz="2400">
                <a:solidFill>
                  <a:schemeClr val="tx1"/>
                </a:solidFill>
                <a:latin typeface="Arial" charset="0"/>
                <a:ea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spcBef>
                <a:spcPct val="20000"/>
              </a:spcBef>
              <a:buClr>
                <a:schemeClr val="tx1"/>
              </a:buClr>
              <a:buFont typeface="Monotype Sorts" charset="0"/>
              <a:buNone/>
              <a:defRPr/>
            </a:pPr>
            <a:r>
              <a:rPr lang="en-US" sz="1500" smtClean="0"/>
              <a:t>Treatments</a:t>
            </a:r>
          </a:p>
        </p:txBody>
      </p:sp>
      <p:sp>
        <p:nvSpPr>
          <p:cNvPr id="8200" name="Content Placeholder 2"/>
          <p:cNvSpPr txBox="1">
            <a:spLocks/>
          </p:cNvSpPr>
          <p:nvPr/>
        </p:nvSpPr>
        <p:spPr bwMode="auto">
          <a:xfrm>
            <a:off x="6881815" y="3241932"/>
            <a:ext cx="920750" cy="23018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tIns="0" rIns="0" bIns="0">
            <a:spAutoFit/>
          </a:bodyPr>
          <a:lstStyle>
            <a:lvl1pPr>
              <a:defRPr sz="2400">
                <a:solidFill>
                  <a:schemeClr val="tx1"/>
                </a:solidFill>
                <a:latin typeface="Arial" charset="0"/>
                <a:ea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spcBef>
                <a:spcPct val="20000"/>
              </a:spcBef>
              <a:buClr>
                <a:schemeClr val="tx1"/>
              </a:buClr>
              <a:buFont typeface="Monotype Sorts" charset="0"/>
              <a:buNone/>
              <a:defRPr/>
            </a:pPr>
            <a:r>
              <a:rPr lang="en-US" sz="1500" smtClean="0"/>
              <a:t>Covariates</a:t>
            </a:r>
          </a:p>
        </p:txBody>
      </p:sp>
      <p:sp>
        <p:nvSpPr>
          <p:cNvPr id="86024" name="Right Brace 1"/>
          <p:cNvSpPr>
            <a:spLocks/>
          </p:cNvSpPr>
          <p:nvPr/>
        </p:nvSpPr>
        <p:spPr bwMode="auto">
          <a:xfrm rot="-5400000">
            <a:off x="5952334" y="1856838"/>
            <a:ext cx="277812" cy="2501900"/>
          </a:xfrm>
          <a:prstGeom prst="rightBrace">
            <a:avLst>
              <a:gd name="adj1" fmla="val 8339"/>
              <a:gd name="adj2" fmla="val 50000"/>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latin typeface="Times New Roman" charset="0"/>
            </a:endParaRPr>
          </a:p>
        </p:txBody>
      </p:sp>
      <p:graphicFrame>
        <p:nvGraphicFramePr>
          <p:cNvPr id="9" name="Table 8"/>
          <p:cNvGraphicFramePr>
            <a:graphicFrameLocks noGrp="1"/>
          </p:cNvGraphicFramePr>
          <p:nvPr>
            <p:extLst/>
          </p:nvPr>
        </p:nvGraphicFramePr>
        <p:xfrm>
          <a:off x="2151065" y="3837244"/>
          <a:ext cx="6383335" cy="2311400"/>
        </p:xfrm>
        <a:graphic>
          <a:graphicData uri="http://schemas.openxmlformats.org/drawingml/2006/table">
            <a:tbl>
              <a:tblPr firstRow="1" bandRow="1">
                <a:tableStyleId>{5C22544A-7EE6-4342-B048-85BDC9FD1C3A}</a:tableStyleId>
              </a:tblPr>
              <a:tblGrid>
                <a:gridCol w="769762"/>
                <a:gridCol w="673672"/>
                <a:gridCol w="860674"/>
                <a:gridCol w="850017"/>
                <a:gridCol w="835459"/>
                <a:gridCol w="797917"/>
                <a:gridCol w="797917"/>
                <a:gridCol w="797917"/>
              </a:tblGrid>
              <a:tr h="370840">
                <a:tc>
                  <a:txBody>
                    <a:bodyPr/>
                    <a:lstStyle/>
                    <a:p>
                      <a:pPr algn="ctr"/>
                      <a:r>
                        <a:rPr lang="en-US" sz="1200" b="0" dirty="0" smtClean="0"/>
                        <a:t>Student ID</a:t>
                      </a:r>
                      <a:endParaRPr lang="en-US" sz="1200" b="0" dirty="0"/>
                    </a:p>
                  </a:txBody>
                  <a:tcPr marL="91447" marR="91447"/>
                </a:tc>
                <a:tc>
                  <a:txBody>
                    <a:bodyPr/>
                    <a:lstStyle/>
                    <a:p>
                      <a:pPr algn="ctr"/>
                      <a:r>
                        <a:rPr lang="en-US" sz="1200" b="0" dirty="0" smtClean="0"/>
                        <a:t>Grade</a:t>
                      </a:r>
                      <a:endParaRPr lang="en-US" sz="1200" b="0" dirty="0"/>
                    </a:p>
                  </a:txBody>
                  <a:tcPr marL="91447" marR="91447"/>
                </a:tc>
                <a:tc>
                  <a:txBody>
                    <a:bodyPr/>
                    <a:lstStyle/>
                    <a:p>
                      <a:pPr algn="ctr"/>
                      <a:r>
                        <a:rPr lang="en-US" sz="1200" b="0" dirty="0" smtClean="0"/>
                        <a:t>Instructor</a:t>
                      </a:r>
                      <a:endParaRPr lang="en-US" sz="1200" b="0" dirty="0"/>
                    </a:p>
                  </a:txBody>
                  <a:tcPr marL="91447" marR="91447"/>
                </a:tc>
                <a:tc>
                  <a:txBody>
                    <a:bodyPr/>
                    <a:lstStyle/>
                    <a:p>
                      <a:pPr algn="ctr"/>
                      <a:r>
                        <a:rPr lang="en-US" sz="1200" b="0" dirty="0" smtClean="0"/>
                        <a:t>Lab Available</a:t>
                      </a:r>
                      <a:endParaRPr lang="en-US" sz="1200" b="0" dirty="0"/>
                    </a:p>
                  </a:txBody>
                  <a:tcPr marL="91447" marR="91447"/>
                </a:tc>
                <a:tc>
                  <a:txBody>
                    <a:bodyPr/>
                    <a:lstStyle/>
                    <a:p>
                      <a:pPr algn="ctr"/>
                      <a:r>
                        <a:rPr lang="en-US" sz="1200" b="0" dirty="0" smtClean="0"/>
                        <a:t>Teaching</a:t>
                      </a:r>
                      <a:r>
                        <a:rPr lang="en-US" sz="1200" b="0" baseline="0" dirty="0" smtClean="0"/>
                        <a:t> Assistant</a:t>
                      </a:r>
                      <a:endParaRPr lang="en-US" sz="1200" b="0" dirty="0"/>
                    </a:p>
                  </a:txBody>
                  <a:tcPr marL="91447" marR="91447"/>
                </a:tc>
                <a:tc>
                  <a:txBody>
                    <a:bodyPr/>
                    <a:lstStyle/>
                    <a:p>
                      <a:pPr algn="ctr"/>
                      <a:r>
                        <a:rPr lang="en-US" sz="1200" b="0" u="none" dirty="0" smtClean="0">
                          <a:solidFill>
                            <a:srgbClr val="FFFFFF"/>
                          </a:solidFill>
                        </a:rPr>
                        <a:t>Overall GPA</a:t>
                      </a:r>
                      <a:endParaRPr lang="en-US" sz="1200" b="0" u="none" dirty="0">
                        <a:solidFill>
                          <a:srgbClr val="FFFFFF"/>
                        </a:solidFill>
                      </a:endParaRPr>
                    </a:p>
                  </a:txBody>
                  <a:tcPr marL="91447" marR="91447"/>
                </a:tc>
                <a:tc>
                  <a:txBody>
                    <a:bodyPr/>
                    <a:lstStyle/>
                    <a:p>
                      <a:pPr algn="ctr"/>
                      <a:r>
                        <a:rPr lang="en-US" sz="1200" b="0" dirty="0" smtClean="0"/>
                        <a:t>Gender</a:t>
                      </a:r>
                      <a:endParaRPr lang="en-US" sz="1200" b="0" dirty="0"/>
                    </a:p>
                  </a:txBody>
                  <a:tcPr marL="91447" marR="91447"/>
                </a:tc>
                <a:tc>
                  <a:txBody>
                    <a:bodyPr/>
                    <a:lstStyle/>
                    <a:p>
                      <a:pPr algn="ctr"/>
                      <a:r>
                        <a:rPr lang="en-US" sz="1200" b="0" u="none" dirty="0" err="1" smtClean="0">
                          <a:solidFill>
                            <a:srgbClr val="FFFFFF"/>
                          </a:solidFill>
                        </a:rPr>
                        <a:t>Prereq</a:t>
                      </a:r>
                      <a:r>
                        <a:rPr lang="en-US" sz="1200" b="0" dirty="0" smtClean="0"/>
                        <a:t>. Grade</a:t>
                      </a:r>
                      <a:endParaRPr lang="en-US" sz="1200" b="0" dirty="0"/>
                    </a:p>
                  </a:txBody>
                  <a:tcPr marL="91447" marR="91447"/>
                </a:tc>
              </a:tr>
              <a:tr h="370840">
                <a:tc>
                  <a:txBody>
                    <a:bodyPr/>
                    <a:lstStyle/>
                    <a:p>
                      <a:r>
                        <a:rPr lang="en-US" sz="1200" dirty="0" smtClean="0"/>
                        <a:t>Sue B.</a:t>
                      </a:r>
                      <a:endParaRPr lang="en-US" sz="1200" dirty="0"/>
                    </a:p>
                  </a:txBody>
                  <a:tcPr marL="91447" marR="91447"/>
                </a:tc>
                <a:tc>
                  <a:txBody>
                    <a:bodyPr/>
                    <a:lstStyle/>
                    <a:p>
                      <a:r>
                        <a:rPr lang="en-US" sz="1200" dirty="0" smtClean="0"/>
                        <a:t>B</a:t>
                      </a:r>
                      <a:endParaRPr lang="en-US" sz="1200" dirty="0"/>
                    </a:p>
                  </a:txBody>
                  <a:tcPr marL="91447" marR="91447"/>
                </a:tc>
                <a:tc>
                  <a:txBody>
                    <a:bodyPr/>
                    <a:lstStyle/>
                    <a:p>
                      <a:r>
                        <a:rPr lang="en-US" sz="1200" dirty="0" smtClean="0"/>
                        <a:t>Hall</a:t>
                      </a:r>
                      <a:endParaRPr lang="en-US" sz="1200" dirty="0"/>
                    </a:p>
                  </a:txBody>
                  <a:tcPr marL="91447" marR="91447"/>
                </a:tc>
                <a:tc>
                  <a:txBody>
                    <a:bodyPr/>
                    <a:lstStyle/>
                    <a:p>
                      <a:r>
                        <a:rPr lang="en-US" sz="1200" dirty="0" smtClean="0"/>
                        <a:t>Y</a:t>
                      </a:r>
                      <a:endParaRPr lang="en-US" sz="1200" dirty="0"/>
                    </a:p>
                  </a:txBody>
                  <a:tcPr marL="91447" marR="91447"/>
                </a:tc>
                <a:tc>
                  <a:txBody>
                    <a:bodyPr/>
                    <a:lstStyle/>
                    <a:p>
                      <a:r>
                        <a:rPr lang="en-US" sz="1200" u="none" dirty="0" smtClean="0">
                          <a:solidFill>
                            <a:srgbClr val="000000"/>
                          </a:solidFill>
                        </a:rPr>
                        <a:t>Turley</a:t>
                      </a:r>
                      <a:endParaRPr lang="en-US" sz="1200" u="none" dirty="0">
                        <a:solidFill>
                          <a:srgbClr val="000000"/>
                        </a:solidFill>
                      </a:endParaRPr>
                    </a:p>
                  </a:txBody>
                  <a:tcPr marL="91447" marR="91447"/>
                </a:tc>
                <a:tc>
                  <a:txBody>
                    <a:bodyPr/>
                    <a:lstStyle/>
                    <a:p>
                      <a:r>
                        <a:rPr lang="en-US" sz="1200" dirty="0" smtClean="0"/>
                        <a:t>3.5</a:t>
                      </a:r>
                      <a:endParaRPr lang="en-US" sz="1200" dirty="0"/>
                    </a:p>
                  </a:txBody>
                  <a:tcPr marL="91447" marR="91447"/>
                </a:tc>
                <a:tc>
                  <a:txBody>
                    <a:bodyPr/>
                    <a:lstStyle/>
                    <a:p>
                      <a:r>
                        <a:rPr lang="en-US" sz="1200" dirty="0" smtClean="0"/>
                        <a:t>F</a:t>
                      </a:r>
                      <a:endParaRPr lang="en-US" sz="1200" dirty="0"/>
                    </a:p>
                  </a:txBody>
                  <a:tcPr marL="91447" marR="91447"/>
                </a:tc>
                <a:tc>
                  <a:txBody>
                    <a:bodyPr/>
                    <a:lstStyle/>
                    <a:p>
                      <a:r>
                        <a:rPr lang="en-US" sz="1200" dirty="0" smtClean="0"/>
                        <a:t>A</a:t>
                      </a:r>
                      <a:endParaRPr lang="en-US" sz="1200" dirty="0"/>
                    </a:p>
                  </a:txBody>
                  <a:tcPr marL="91447" marR="91447"/>
                </a:tc>
              </a:tr>
              <a:tr h="370840">
                <a:tc>
                  <a:txBody>
                    <a:bodyPr/>
                    <a:lstStyle/>
                    <a:p>
                      <a:r>
                        <a:rPr lang="en-US" sz="1200" dirty="0" smtClean="0"/>
                        <a:t>Bryce</a:t>
                      </a:r>
                      <a:endParaRPr lang="en-US" sz="1200" dirty="0"/>
                    </a:p>
                  </a:txBody>
                  <a:tcPr marL="91447" marR="91447"/>
                </a:tc>
                <a:tc>
                  <a:txBody>
                    <a:bodyPr/>
                    <a:lstStyle/>
                    <a:p>
                      <a:r>
                        <a:rPr lang="en-US" sz="1200" dirty="0" smtClean="0"/>
                        <a:t>A</a:t>
                      </a:r>
                      <a:endParaRPr lang="en-US" sz="1200" dirty="0"/>
                    </a:p>
                  </a:txBody>
                  <a:tcPr marL="91447" marR="91447"/>
                </a:tc>
                <a:tc>
                  <a:txBody>
                    <a:bodyPr/>
                    <a:lstStyle/>
                    <a:p>
                      <a:r>
                        <a:rPr lang="en-US" sz="1200" dirty="0" smtClean="0"/>
                        <a:t>Smith</a:t>
                      </a:r>
                      <a:endParaRPr lang="en-US" sz="1200" dirty="0"/>
                    </a:p>
                  </a:txBody>
                  <a:tcPr marL="91447" marR="91447"/>
                </a:tc>
                <a:tc>
                  <a:txBody>
                    <a:bodyPr/>
                    <a:lstStyle/>
                    <a:p>
                      <a:r>
                        <a:rPr lang="en-US" sz="1200" dirty="0" smtClean="0"/>
                        <a:t>N</a:t>
                      </a:r>
                      <a:endParaRPr lang="en-US" sz="1200" dirty="0"/>
                    </a:p>
                  </a:txBody>
                  <a:tcPr marL="91447" marR="91447"/>
                </a:tc>
                <a:tc>
                  <a:txBody>
                    <a:bodyPr/>
                    <a:lstStyle/>
                    <a:p>
                      <a:r>
                        <a:rPr lang="en-US" sz="1200" dirty="0" smtClean="0"/>
                        <a:t>Ace</a:t>
                      </a:r>
                      <a:endParaRPr lang="en-US" sz="1200" dirty="0"/>
                    </a:p>
                  </a:txBody>
                  <a:tcPr marL="91447" marR="91447"/>
                </a:tc>
                <a:tc>
                  <a:txBody>
                    <a:bodyPr/>
                    <a:lstStyle/>
                    <a:p>
                      <a:r>
                        <a:rPr lang="en-US" sz="1200" dirty="0" smtClean="0"/>
                        <a:t>3.2</a:t>
                      </a:r>
                      <a:endParaRPr lang="en-US" sz="1200" dirty="0"/>
                    </a:p>
                  </a:txBody>
                  <a:tcPr marL="91447" marR="91447"/>
                </a:tc>
                <a:tc>
                  <a:txBody>
                    <a:bodyPr/>
                    <a:lstStyle/>
                    <a:p>
                      <a:r>
                        <a:rPr lang="en-US" sz="1200" dirty="0" smtClean="0"/>
                        <a:t>M</a:t>
                      </a:r>
                      <a:endParaRPr lang="en-US" sz="1200" dirty="0"/>
                    </a:p>
                  </a:txBody>
                  <a:tcPr marL="91447" marR="91447"/>
                </a:tc>
                <a:tc>
                  <a:txBody>
                    <a:bodyPr/>
                    <a:lstStyle/>
                    <a:p>
                      <a:r>
                        <a:rPr lang="en-US" sz="1200" dirty="0" smtClean="0"/>
                        <a:t>B</a:t>
                      </a:r>
                      <a:endParaRPr lang="en-US" sz="1200" dirty="0"/>
                    </a:p>
                  </a:txBody>
                  <a:tcPr marL="91447" marR="91447"/>
                </a:tc>
              </a:tr>
              <a:tr h="370840">
                <a:tc>
                  <a:txBody>
                    <a:bodyPr/>
                    <a:lstStyle/>
                    <a:p>
                      <a:r>
                        <a:rPr lang="en-US" sz="1200" dirty="0" smtClean="0"/>
                        <a:t>Jean</a:t>
                      </a:r>
                      <a:endParaRPr lang="en-US" sz="1200" dirty="0"/>
                    </a:p>
                  </a:txBody>
                  <a:tcPr marL="91447" marR="91447"/>
                </a:tc>
                <a:tc>
                  <a:txBody>
                    <a:bodyPr/>
                    <a:lstStyle/>
                    <a:p>
                      <a:r>
                        <a:rPr lang="en-US" sz="1200" dirty="0" smtClean="0"/>
                        <a:t>C</a:t>
                      </a:r>
                      <a:endParaRPr lang="en-US" sz="1200" dirty="0"/>
                    </a:p>
                  </a:txBody>
                  <a:tcPr marL="91447" marR="91447"/>
                </a:tc>
                <a:tc>
                  <a:txBody>
                    <a:bodyPr/>
                    <a:lstStyle/>
                    <a:p>
                      <a:r>
                        <a:rPr lang="en-US" sz="1200" dirty="0" smtClean="0"/>
                        <a:t>Hall</a:t>
                      </a:r>
                      <a:endParaRPr lang="en-US" sz="1200" dirty="0"/>
                    </a:p>
                  </a:txBody>
                  <a:tcPr marL="91447" marR="91447"/>
                </a:tc>
                <a:tc>
                  <a:txBody>
                    <a:bodyPr/>
                    <a:lstStyle/>
                    <a:p>
                      <a:r>
                        <a:rPr lang="en-US" sz="1200" dirty="0" smtClean="0"/>
                        <a:t>Y</a:t>
                      </a:r>
                      <a:endParaRPr lang="en-US" sz="1200" dirty="0"/>
                    </a:p>
                  </a:txBody>
                  <a:tcPr marL="91447" marR="91447"/>
                </a:tc>
                <a:tc>
                  <a:txBody>
                    <a:bodyPr/>
                    <a:lstStyle/>
                    <a:p>
                      <a:r>
                        <a:rPr lang="en-US" sz="1200" dirty="0" smtClean="0"/>
                        <a:t>Mary</a:t>
                      </a:r>
                      <a:endParaRPr lang="en-US" sz="1200" dirty="0"/>
                    </a:p>
                  </a:txBody>
                  <a:tcPr marL="91447" marR="91447"/>
                </a:tc>
                <a:tc>
                  <a:txBody>
                    <a:bodyPr/>
                    <a:lstStyle/>
                    <a:p>
                      <a:r>
                        <a:rPr lang="en-US" sz="1200" dirty="0" smtClean="0"/>
                        <a:t>3.0</a:t>
                      </a:r>
                      <a:endParaRPr lang="en-US" sz="1200" dirty="0"/>
                    </a:p>
                  </a:txBody>
                  <a:tcPr marL="91447" marR="91447"/>
                </a:tc>
                <a:tc>
                  <a:txBody>
                    <a:bodyPr/>
                    <a:lstStyle/>
                    <a:p>
                      <a:r>
                        <a:rPr lang="en-US" sz="1200" dirty="0" smtClean="0"/>
                        <a:t>M</a:t>
                      </a:r>
                      <a:endParaRPr lang="en-US" sz="1200" dirty="0"/>
                    </a:p>
                  </a:txBody>
                  <a:tcPr marL="91447" marR="91447"/>
                </a:tc>
                <a:tc>
                  <a:txBody>
                    <a:bodyPr/>
                    <a:lstStyle/>
                    <a:p>
                      <a:r>
                        <a:rPr lang="en-US" sz="1200" dirty="0" smtClean="0"/>
                        <a:t>C</a:t>
                      </a:r>
                      <a:endParaRPr lang="en-US" sz="1200" dirty="0"/>
                    </a:p>
                  </a:txBody>
                  <a:tcPr marL="91447" marR="91447"/>
                </a:tc>
              </a:tr>
              <a:tr h="370840">
                <a:tc>
                  <a:txBody>
                    <a:bodyPr/>
                    <a:lstStyle/>
                    <a:p>
                      <a:r>
                        <a:rPr lang="en-US" sz="1200" dirty="0" smtClean="0"/>
                        <a:t>Ann</a:t>
                      </a:r>
                      <a:endParaRPr lang="en-US" sz="1200" dirty="0"/>
                    </a:p>
                  </a:txBody>
                  <a:tcPr marL="91447" marR="91447"/>
                </a:tc>
                <a:tc>
                  <a:txBody>
                    <a:bodyPr/>
                    <a:lstStyle/>
                    <a:p>
                      <a:r>
                        <a:rPr lang="en-US" sz="1200" dirty="0" smtClean="0"/>
                        <a:t>B</a:t>
                      </a:r>
                      <a:endParaRPr lang="en-US" sz="1200" dirty="0"/>
                    </a:p>
                  </a:txBody>
                  <a:tcPr marL="91447" marR="91447"/>
                </a:tc>
                <a:tc>
                  <a:txBody>
                    <a:bodyPr/>
                    <a:lstStyle/>
                    <a:p>
                      <a:r>
                        <a:rPr lang="en-US" sz="1200" dirty="0" smtClean="0"/>
                        <a:t>Turner</a:t>
                      </a:r>
                      <a:endParaRPr lang="en-US" sz="1200" dirty="0"/>
                    </a:p>
                  </a:txBody>
                  <a:tcPr marL="91447" marR="91447"/>
                </a:tc>
                <a:tc>
                  <a:txBody>
                    <a:bodyPr/>
                    <a:lstStyle/>
                    <a:p>
                      <a:r>
                        <a:rPr lang="en-US" sz="1200" dirty="0" smtClean="0"/>
                        <a:t>Y</a:t>
                      </a:r>
                      <a:endParaRPr lang="en-US" sz="1200" dirty="0"/>
                    </a:p>
                  </a:txBody>
                  <a:tcPr marL="91447" marR="91447"/>
                </a:tc>
                <a:tc>
                  <a:txBody>
                    <a:bodyPr/>
                    <a:lstStyle/>
                    <a:p>
                      <a:r>
                        <a:rPr lang="en-US" sz="1200" dirty="0" smtClean="0"/>
                        <a:t>Mary</a:t>
                      </a:r>
                      <a:endParaRPr lang="en-US" sz="1200" dirty="0"/>
                    </a:p>
                  </a:txBody>
                  <a:tcPr marL="91447" marR="91447"/>
                </a:tc>
                <a:tc>
                  <a:txBody>
                    <a:bodyPr/>
                    <a:lstStyle/>
                    <a:p>
                      <a:r>
                        <a:rPr lang="en-US" sz="1200" dirty="0" smtClean="0"/>
                        <a:t>3.8</a:t>
                      </a:r>
                      <a:endParaRPr lang="en-US" sz="1200" dirty="0"/>
                    </a:p>
                  </a:txBody>
                  <a:tcPr marL="91447" marR="91447"/>
                </a:tc>
                <a:tc>
                  <a:txBody>
                    <a:bodyPr/>
                    <a:lstStyle/>
                    <a:p>
                      <a:r>
                        <a:rPr lang="en-US" sz="1200" dirty="0" smtClean="0"/>
                        <a:t>F</a:t>
                      </a:r>
                      <a:endParaRPr lang="en-US" sz="1200" dirty="0"/>
                    </a:p>
                  </a:txBody>
                  <a:tcPr marL="91447" marR="91447"/>
                </a:tc>
                <a:tc>
                  <a:txBody>
                    <a:bodyPr/>
                    <a:lstStyle/>
                    <a:p>
                      <a:r>
                        <a:rPr lang="en-US" sz="1200" dirty="0" smtClean="0"/>
                        <a:t>B</a:t>
                      </a:r>
                      <a:endParaRPr lang="en-US" sz="1200" dirty="0"/>
                    </a:p>
                  </a:txBody>
                  <a:tcPr marL="91447" marR="91447"/>
                </a:tc>
              </a:tr>
              <a:tr h="370840">
                <a:tc>
                  <a:txBody>
                    <a:bodyPr/>
                    <a:lstStyle/>
                    <a:p>
                      <a:r>
                        <a:rPr lang="en-US" sz="1200" dirty="0" smtClean="0"/>
                        <a:t>Bob</a:t>
                      </a:r>
                      <a:endParaRPr lang="en-US" sz="1200" dirty="0"/>
                    </a:p>
                  </a:txBody>
                  <a:tcPr marL="91447" marR="91447"/>
                </a:tc>
                <a:tc>
                  <a:txBody>
                    <a:bodyPr/>
                    <a:lstStyle/>
                    <a:p>
                      <a:r>
                        <a:rPr lang="en-US" sz="1200" dirty="0" smtClean="0"/>
                        <a:t>A</a:t>
                      </a:r>
                      <a:endParaRPr lang="en-US" sz="1200" dirty="0"/>
                    </a:p>
                  </a:txBody>
                  <a:tcPr marL="91447" marR="91447"/>
                </a:tc>
                <a:tc>
                  <a:txBody>
                    <a:bodyPr/>
                    <a:lstStyle/>
                    <a:p>
                      <a:r>
                        <a:rPr lang="en-US" sz="1200" dirty="0" smtClean="0"/>
                        <a:t>Hall</a:t>
                      </a:r>
                      <a:endParaRPr lang="en-US" sz="1200" dirty="0"/>
                    </a:p>
                  </a:txBody>
                  <a:tcPr marL="91447" marR="91447"/>
                </a:tc>
                <a:tc>
                  <a:txBody>
                    <a:bodyPr/>
                    <a:lstStyle/>
                    <a:p>
                      <a:r>
                        <a:rPr lang="en-US" sz="1200" dirty="0" smtClean="0"/>
                        <a:t>N</a:t>
                      </a:r>
                      <a:endParaRPr lang="en-US" sz="1200" dirty="0"/>
                    </a:p>
                  </a:txBody>
                  <a:tcPr marL="91447" marR="91447"/>
                </a:tc>
                <a:tc>
                  <a:txBody>
                    <a:bodyPr/>
                    <a:lstStyle/>
                    <a:p>
                      <a:r>
                        <a:rPr lang="en-US" sz="1200" u="none" dirty="0" smtClean="0">
                          <a:solidFill>
                            <a:srgbClr val="000000"/>
                          </a:solidFill>
                        </a:rPr>
                        <a:t>Turley</a:t>
                      </a:r>
                      <a:endParaRPr lang="en-US" sz="1200" u="none" dirty="0">
                        <a:solidFill>
                          <a:srgbClr val="000000"/>
                        </a:solidFill>
                      </a:endParaRPr>
                    </a:p>
                  </a:txBody>
                  <a:tcPr marL="91447" marR="91447"/>
                </a:tc>
                <a:tc>
                  <a:txBody>
                    <a:bodyPr/>
                    <a:lstStyle/>
                    <a:p>
                      <a:r>
                        <a:rPr lang="en-US" sz="1200" dirty="0" smtClean="0"/>
                        <a:t>3.3</a:t>
                      </a:r>
                      <a:endParaRPr lang="en-US" sz="1200" dirty="0"/>
                    </a:p>
                  </a:txBody>
                  <a:tcPr marL="91447" marR="91447"/>
                </a:tc>
                <a:tc>
                  <a:txBody>
                    <a:bodyPr/>
                    <a:lstStyle/>
                    <a:p>
                      <a:r>
                        <a:rPr lang="en-US" sz="1200" dirty="0" smtClean="0"/>
                        <a:t>M</a:t>
                      </a:r>
                      <a:endParaRPr lang="en-US" sz="1200" dirty="0"/>
                    </a:p>
                  </a:txBody>
                  <a:tcPr marL="91447" marR="91447"/>
                </a:tc>
                <a:tc>
                  <a:txBody>
                    <a:bodyPr/>
                    <a:lstStyle/>
                    <a:p>
                      <a:r>
                        <a:rPr lang="en-US" sz="1200" dirty="0" smtClean="0"/>
                        <a:t>A</a:t>
                      </a:r>
                      <a:endParaRPr lang="en-US" sz="1200" dirty="0"/>
                    </a:p>
                  </a:txBody>
                  <a:tcPr marL="91447" marR="91447"/>
                </a:tc>
              </a:tr>
            </a:tbl>
          </a:graphicData>
        </a:graphic>
      </p:graphicFrame>
      <p:sp>
        <p:nvSpPr>
          <p:cNvPr id="86090" name="Right Brace 10"/>
          <p:cNvSpPr>
            <a:spLocks/>
          </p:cNvSpPr>
          <p:nvPr/>
        </p:nvSpPr>
        <p:spPr bwMode="auto">
          <a:xfrm rot="-5400000">
            <a:off x="4715671" y="2444213"/>
            <a:ext cx="277812" cy="2482850"/>
          </a:xfrm>
          <a:prstGeom prst="rightBrace">
            <a:avLst>
              <a:gd name="adj1" fmla="val 8317"/>
              <a:gd name="adj2" fmla="val 50000"/>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latin typeface="Times New Roman" charset="0"/>
            </a:endParaRPr>
          </a:p>
        </p:txBody>
      </p:sp>
      <p:sp>
        <p:nvSpPr>
          <p:cNvPr id="86091" name="Right Brace 11"/>
          <p:cNvSpPr>
            <a:spLocks/>
          </p:cNvSpPr>
          <p:nvPr/>
        </p:nvSpPr>
        <p:spPr bwMode="auto">
          <a:xfrm rot="-5400000">
            <a:off x="7204871" y="2539463"/>
            <a:ext cx="274637" cy="2295525"/>
          </a:xfrm>
          <a:prstGeom prst="rightBrace">
            <a:avLst>
              <a:gd name="adj1" fmla="val 8320"/>
              <a:gd name="adj2" fmla="val 49611"/>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latin typeface="Times New Roman" charset="0"/>
            </a:endParaRPr>
          </a:p>
        </p:txBody>
      </p:sp>
      <p:pic>
        <p:nvPicPr>
          <p:cNvPr id="2" name="Picture 1"/>
          <p:cNvPicPr>
            <a:picLocks noChangeAspect="1"/>
          </p:cNvPicPr>
          <p:nvPr/>
        </p:nvPicPr>
        <p:blipFill>
          <a:blip r:embed="rId3"/>
          <a:stretch>
            <a:fillRect/>
          </a:stretch>
        </p:blipFill>
        <p:spPr>
          <a:xfrm>
            <a:off x="406584" y="1074241"/>
            <a:ext cx="3576545" cy="2026133"/>
          </a:xfrm>
          <a:prstGeom prst="rect">
            <a:avLst/>
          </a:prstGeom>
        </p:spPr>
      </p:pic>
      <p:graphicFrame>
        <p:nvGraphicFramePr>
          <p:cNvPr id="17" name="Table 16"/>
          <p:cNvGraphicFramePr>
            <a:graphicFrameLocks noGrp="1"/>
          </p:cNvGraphicFramePr>
          <p:nvPr>
            <p:extLst/>
          </p:nvPr>
        </p:nvGraphicFramePr>
        <p:xfrm>
          <a:off x="2920718" y="3837244"/>
          <a:ext cx="673672" cy="2311400"/>
        </p:xfrm>
        <a:graphic>
          <a:graphicData uri="http://schemas.openxmlformats.org/drawingml/2006/table">
            <a:tbl>
              <a:tblPr firstRow="1" bandRow="1">
                <a:tableStyleId>{5C22544A-7EE6-4342-B048-85BDC9FD1C3A}</a:tableStyleId>
              </a:tblPr>
              <a:tblGrid>
                <a:gridCol w="673672"/>
              </a:tblGrid>
              <a:tr h="370840">
                <a:tc>
                  <a:txBody>
                    <a:bodyPr/>
                    <a:lstStyle/>
                    <a:p>
                      <a:pPr algn="ctr"/>
                      <a:r>
                        <a:rPr lang="en-US" sz="1200" b="0" dirty="0" smtClean="0"/>
                        <a:t>Grade</a:t>
                      </a:r>
                    </a:p>
                    <a:p>
                      <a:pPr algn="ctr"/>
                      <a:endParaRPr lang="en-US" sz="1200" b="0" dirty="0"/>
                    </a:p>
                  </a:txBody>
                  <a:tcPr marL="91447" marR="91447"/>
                </a:tc>
              </a:tr>
              <a:tr h="370840">
                <a:tc>
                  <a:txBody>
                    <a:bodyPr/>
                    <a:lstStyle/>
                    <a:p>
                      <a:r>
                        <a:rPr lang="en-US" sz="1200" dirty="0" smtClean="0"/>
                        <a:t>2</a:t>
                      </a:r>
                      <a:endParaRPr lang="en-US" sz="1200" dirty="0"/>
                    </a:p>
                  </a:txBody>
                  <a:tcPr marL="91447" marR="91447"/>
                </a:tc>
              </a:tr>
              <a:tr h="370840">
                <a:tc>
                  <a:txBody>
                    <a:bodyPr/>
                    <a:lstStyle/>
                    <a:p>
                      <a:r>
                        <a:rPr lang="en-US" sz="1200" dirty="0" smtClean="0"/>
                        <a:t>1</a:t>
                      </a:r>
                      <a:endParaRPr lang="en-US" sz="1200" dirty="0"/>
                    </a:p>
                  </a:txBody>
                  <a:tcPr marL="91447" marR="91447"/>
                </a:tc>
              </a:tr>
              <a:tr h="370840">
                <a:tc>
                  <a:txBody>
                    <a:bodyPr/>
                    <a:lstStyle/>
                    <a:p>
                      <a:r>
                        <a:rPr lang="en-US" sz="1200" dirty="0" smtClean="0"/>
                        <a:t>3</a:t>
                      </a:r>
                      <a:endParaRPr lang="en-US" sz="1200" dirty="0"/>
                    </a:p>
                  </a:txBody>
                  <a:tcPr marL="91447" marR="91447"/>
                </a:tc>
              </a:tr>
              <a:tr h="370840">
                <a:tc>
                  <a:txBody>
                    <a:bodyPr/>
                    <a:lstStyle/>
                    <a:p>
                      <a:r>
                        <a:rPr lang="en-US" sz="1200" dirty="0" smtClean="0"/>
                        <a:t>2</a:t>
                      </a:r>
                      <a:endParaRPr lang="en-US" sz="1200" dirty="0"/>
                    </a:p>
                  </a:txBody>
                  <a:tcPr marL="91447" marR="91447"/>
                </a:tc>
              </a:tr>
              <a:tr h="370840">
                <a:tc>
                  <a:txBody>
                    <a:bodyPr/>
                    <a:lstStyle/>
                    <a:p>
                      <a:r>
                        <a:rPr lang="en-US" sz="1200" dirty="0" smtClean="0"/>
                        <a:t>1</a:t>
                      </a:r>
                      <a:endParaRPr lang="en-US" sz="1200" dirty="0"/>
                    </a:p>
                  </a:txBody>
                  <a:tcPr marL="91447" marR="91447"/>
                </a:tc>
              </a:tr>
            </a:tbl>
          </a:graphicData>
        </a:graphic>
      </p:graphicFrame>
      <p:graphicFrame>
        <p:nvGraphicFramePr>
          <p:cNvPr id="18" name="Table 17"/>
          <p:cNvGraphicFramePr>
            <a:graphicFrameLocks noGrp="1"/>
          </p:cNvGraphicFramePr>
          <p:nvPr>
            <p:extLst/>
          </p:nvPr>
        </p:nvGraphicFramePr>
        <p:xfrm>
          <a:off x="3588455" y="3837244"/>
          <a:ext cx="860674" cy="2311400"/>
        </p:xfrm>
        <a:graphic>
          <a:graphicData uri="http://schemas.openxmlformats.org/drawingml/2006/table">
            <a:tbl>
              <a:tblPr firstRow="1" bandRow="1">
                <a:tableStyleId>{5C22544A-7EE6-4342-B048-85BDC9FD1C3A}</a:tableStyleId>
              </a:tblPr>
              <a:tblGrid>
                <a:gridCol w="860674"/>
              </a:tblGrid>
              <a:tr h="370840">
                <a:tc>
                  <a:txBody>
                    <a:bodyPr/>
                    <a:lstStyle/>
                    <a:p>
                      <a:pPr algn="ctr"/>
                      <a:r>
                        <a:rPr lang="en-US" sz="1200" b="0" dirty="0" smtClean="0"/>
                        <a:t>Instructor</a:t>
                      </a:r>
                    </a:p>
                    <a:p>
                      <a:pPr algn="ctr"/>
                      <a:endParaRPr lang="en-US" sz="1200" b="0" dirty="0"/>
                    </a:p>
                  </a:txBody>
                  <a:tcPr marL="91447" marR="91447"/>
                </a:tc>
              </a:tr>
              <a:tr h="370840">
                <a:tc>
                  <a:txBody>
                    <a:bodyPr/>
                    <a:lstStyle/>
                    <a:p>
                      <a:r>
                        <a:rPr lang="en-US" sz="1200" dirty="0" smtClean="0"/>
                        <a:t>1</a:t>
                      </a:r>
                      <a:endParaRPr lang="en-US" sz="1200" dirty="0"/>
                    </a:p>
                  </a:txBody>
                  <a:tcPr marL="91447" marR="91447"/>
                </a:tc>
              </a:tr>
              <a:tr h="370840">
                <a:tc>
                  <a:txBody>
                    <a:bodyPr/>
                    <a:lstStyle/>
                    <a:p>
                      <a:r>
                        <a:rPr lang="en-US" sz="1200" dirty="0" smtClean="0"/>
                        <a:t>2</a:t>
                      </a:r>
                      <a:endParaRPr lang="en-US" sz="1200" dirty="0"/>
                    </a:p>
                  </a:txBody>
                  <a:tcPr marL="91447" marR="91447"/>
                </a:tc>
              </a:tr>
              <a:tr h="370840">
                <a:tc>
                  <a:txBody>
                    <a:bodyPr/>
                    <a:lstStyle/>
                    <a:p>
                      <a:r>
                        <a:rPr lang="en-US" sz="1200" dirty="0" smtClean="0"/>
                        <a:t>1</a:t>
                      </a:r>
                      <a:endParaRPr lang="en-US" sz="1200" dirty="0"/>
                    </a:p>
                  </a:txBody>
                  <a:tcPr marL="91447" marR="91447"/>
                </a:tc>
              </a:tr>
              <a:tr h="370840">
                <a:tc>
                  <a:txBody>
                    <a:bodyPr/>
                    <a:lstStyle/>
                    <a:p>
                      <a:r>
                        <a:rPr lang="en-US" sz="1200" dirty="0" smtClean="0"/>
                        <a:t>3</a:t>
                      </a:r>
                      <a:endParaRPr lang="en-US" sz="1200" dirty="0"/>
                    </a:p>
                  </a:txBody>
                  <a:tcPr marL="91447" marR="91447"/>
                </a:tc>
              </a:tr>
              <a:tr h="370840">
                <a:tc>
                  <a:txBody>
                    <a:bodyPr/>
                    <a:lstStyle/>
                    <a:p>
                      <a:r>
                        <a:rPr lang="en-US" sz="1200" dirty="0" smtClean="0"/>
                        <a:t>1</a:t>
                      </a:r>
                      <a:endParaRPr lang="en-US" sz="1200" dirty="0"/>
                    </a:p>
                  </a:txBody>
                  <a:tcPr marL="91447" marR="91447"/>
                </a:tc>
              </a:tr>
            </a:tbl>
          </a:graphicData>
        </a:graphic>
      </p:graphicFrame>
      <p:graphicFrame>
        <p:nvGraphicFramePr>
          <p:cNvPr id="19" name="Table 18"/>
          <p:cNvGraphicFramePr>
            <a:graphicFrameLocks noGrp="1"/>
          </p:cNvGraphicFramePr>
          <p:nvPr>
            <p:extLst/>
          </p:nvPr>
        </p:nvGraphicFramePr>
        <p:xfrm>
          <a:off x="4453678" y="3835624"/>
          <a:ext cx="850017" cy="2311400"/>
        </p:xfrm>
        <a:graphic>
          <a:graphicData uri="http://schemas.openxmlformats.org/drawingml/2006/table">
            <a:tbl>
              <a:tblPr firstRow="1" bandRow="1">
                <a:tableStyleId>{5C22544A-7EE6-4342-B048-85BDC9FD1C3A}</a:tableStyleId>
              </a:tblPr>
              <a:tblGrid>
                <a:gridCol w="850017"/>
              </a:tblGrid>
              <a:tr h="370840">
                <a:tc>
                  <a:txBody>
                    <a:bodyPr/>
                    <a:lstStyle/>
                    <a:p>
                      <a:pPr algn="ctr"/>
                      <a:r>
                        <a:rPr lang="en-US" sz="1200" b="0" dirty="0" smtClean="0"/>
                        <a:t>Lab Available</a:t>
                      </a:r>
                      <a:endParaRPr lang="en-US" sz="1200" b="0" dirty="0"/>
                    </a:p>
                  </a:txBody>
                  <a:tcPr marL="91447" marR="91447"/>
                </a:tc>
              </a:tr>
              <a:tr h="370840">
                <a:tc>
                  <a:txBody>
                    <a:bodyPr/>
                    <a:lstStyle/>
                    <a:p>
                      <a:r>
                        <a:rPr lang="en-US" sz="1200" dirty="0" smtClean="0"/>
                        <a:t>1</a:t>
                      </a:r>
                      <a:endParaRPr lang="en-US" sz="1200" dirty="0"/>
                    </a:p>
                  </a:txBody>
                  <a:tcPr marL="91447" marR="91447"/>
                </a:tc>
              </a:tr>
              <a:tr h="370840">
                <a:tc>
                  <a:txBody>
                    <a:bodyPr/>
                    <a:lstStyle/>
                    <a:p>
                      <a:r>
                        <a:rPr lang="en-US" sz="1200" dirty="0" smtClean="0"/>
                        <a:t>0</a:t>
                      </a:r>
                      <a:endParaRPr lang="en-US" sz="1200" dirty="0"/>
                    </a:p>
                  </a:txBody>
                  <a:tcPr marL="91447" marR="91447"/>
                </a:tc>
              </a:tr>
              <a:tr h="370840">
                <a:tc>
                  <a:txBody>
                    <a:bodyPr/>
                    <a:lstStyle/>
                    <a:p>
                      <a:r>
                        <a:rPr lang="en-US" sz="1200" dirty="0" smtClean="0"/>
                        <a:t>1</a:t>
                      </a:r>
                      <a:endParaRPr lang="en-US" sz="1200" dirty="0"/>
                    </a:p>
                  </a:txBody>
                  <a:tcPr marL="91447" marR="91447"/>
                </a:tc>
              </a:tr>
              <a:tr h="370840">
                <a:tc>
                  <a:txBody>
                    <a:bodyPr/>
                    <a:lstStyle/>
                    <a:p>
                      <a:r>
                        <a:rPr lang="en-US" sz="1200" dirty="0" smtClean="0"/>
                        <a:t>1</a:t>
                      </a:r>
                      <a:endParaRPr lang="en-US" sz="1200" dirty="0"/>
                    </a:p>
                  </a:txBody>
                  <a:tcPr marL="91447" marR="91447"/>
                </a:tc>
              </a:tr>
              <a:tr h="370840">
                <a:tc>
                  <a:txBody>
                    <a:bodyPr/>
                    <a:lstStyle/>
                    <a:p>
                      <a:r>
                        <a:rPr lang="en-US" sz="1200" dirty="0" smtClean="0"/>
                        <a:t>0</a:t>
                      </a:r>
                      <a:endParaRPr lang="en-US" sz="1200" dirty="0"/>
                    </a:p>
                  </a:txBody>
                  <a:tcPr marL="91447" marR="91447"/>
                </a:tc>
              </a:tr>
            </a:tbl>
          </a:graphicData>
        </a:graphic>
      </p:graphicFrame>
      <p:graphicFrame>
        <p:nvGraphicFramePr>
          <p:cNvPr id="20" name="Table 19"/>
          <p:cNvGraphicFramePr>
            <a:graphicFrameLocks noGrp="1"/>
          </p:cNvGraphicFramePr>
          <p:nvPr>
            <p:extLst/>
          </p:nvPr>
        </p:nvGraphicFramePr>
        <p:xfrm>
          <a:off x="5308522" y="3837244"/>
          <a:ext cx="835459" cy="2311400"/>
        </p:xfrm>
        <a:graphic>
          <a:graphicData uri="http://schemas.openxmlformats.org/drawingml/2006/table">
            <a:tbl>
              <a:tblPr firstRow="1" bandRow="1">
                <a:tableStyleId>{5C22544A-7EE6-4342-B048-85BDC9FD1C3A}</a:tableStyleId>
              </a:tblPr>
              <a:tblGrid>
                <a:gridCol w="835459"/>
              </a:tblGrid>
              <a:tr h="370840">
                <a:tc>
                  <a:txBody>
                    <a:bodyPr/>
                    <a:lstStyle/>
                    <a:p>
                      <a:pPr algn="ctr"/>
                      <a:r>
                        <a:rPr lang="en-US" sz="1200" b="0" dirty="0" smtClean="0"/>
                        <a:t>Teaching</a:t>
                      </a:r>
                      <a:r>
                        <a:rPr lang="en-US" sz="1200" b="0" baseline="0" dirty="0" smtClean="0"/>
                        <a:t> Assistant</a:t>
                      </a:r>
                      <a:endParaRPr lang="en-US" sz="1200" b="0" dirty="0"/>
                    </a:p>
                  </a:txBody>
                  <a:tcPr marL="91447" marR="91447"/>
                </a:tc>
              </a:tr>
              <a:tr h="370840">
                <a:tc>
                  <a:txBody>
                    <a:bodyPr/>
                    <a:lstStyle/>
                    <a:p>
                      <a:r>
                        <a:rPr lang="en-US" sz="1200" u="none" dirty="0" smtClean="0">
                          <a:solidFill>
                            <a:srgbClr val="000000"/>
                          </a:solidFill>
                        </a:rPr>
                        <a:t>3</a:t>
                      </a:r>
                      <a:endParaRPr lang="en-US" sz="1200" u="none" dirty="0">
                        <a:solidFill>
                          <a:srgbClr val="000000"/>
                        </a:solidFill>
                      </a:endParaRPr>
                    </a:p>
                  </a:txBody>
                  <a:tcPr marL="91447" marR="91447"/>
                </a:tc>
              </a:tr>
              <a:tr h="370840">
                <a:tc>
                  <a:txBody>
                    <a:bodyPr/>
                    <a:lstStyle/>
                    <a:p>
                      <a:r>
                        <a:rPr lang="en-US" sz="1200" dirty="0" smtClean="0"/>
                        <a:t>1</a:t>
                      </a:r>
                      <a:endParaRPr lang="en-US" sz="1200" dirty="0"/>
                    </a:p>
                  </a:txBody>
                  <a:tcPr marL="91447" marR="91447"/>
                </a:tc>
              </a:tr>
              <a:tr h="370840">
                <a:tc>
                  <a:txBody>
                    <a:bodyPr/>
                    <a:lstStyle/>
                    <a:p>
                      <a:r>
                        <a:rPr lang="en-US" sz="1200" dirty="0" smtClean="0"/>
                        <a:t>2</a:t>
                      </a:r>
                      <a:endParaRPr lang="en-US" sz="1200" dirty="0"/>
                    </a:p>
                  </a:txBody>
                  <a:tcPr marL="91447" marR="91447"/>
                </a:tc>
              </a:tr>
              <a:tr h="370840">
                <a:tc>
                  <a:txBody>
                    <a:bodyPr/>
                    <a:lstStyle/>
                    <a:p>
                      <a:r>
                        <a:rPr lang="en-US" sz="1200" dirty="0" smtClean="0"/>
                        <a:t>2</a:t>
                      </a:r>
                      <a:endParaRPr lang="en-US" sz="1200" dirty="0"/>
                    </a:p>
                  </a:txBody>
                  <a:tcPr marL="91447" marR="91447"/>
                </a:tc>
              </a:tr>
              <a:tr h="370840">
                <a:tc>
                  <a:txBody>
                    <a:bodyPr/>
                    <a:lstStyle/>
                    <a:p>
                      <a:r>
                        <a:rPr lang="en-US" sz="1200" u="none" dirty="0" smtClean="0">
                          <a:solidFill>
                            <a:srgbClr val="000000"/>
                          </a:solidFill>
                        </a:rPr>
                        <a:t>3</a:t>
                      </a:r>
                      <a:endParaRPr lang="en-US" sz="1200" u="none" dirty="0">
                        <a:solidFill>
                          <a:srgbClr val="000000"/>
                        </a:solidFill>
                      </a:endParaRPr>
                    </a:p>
                  </a:txBody>
                  <a:tcPr marL="91447" marR="91447"/>
                </a:tc>
              </a:tr>
            </a:tbl>
          </a:graphicData>
        </a:graphic>
      </p:graphicFrame>
      <p:graphicFrame>
        <p:nvGraphicFramePr>
          <p:cNvPr id="21" name="Table 20"/>
          <p:cNvGraphicFramePr>
            <a:graphicFrameLocks noGrp="1"/>
          </p:cNvGraphicFramePr>
          <p:nvPr>
            <p:extLst/>
          </p:nvPr>
        </p:nvGraphicFramePr>
        <p:xfrm>
          <a:off x="6943369" y="3837244"/>
          <a:ext cx="797917" cy="2311400"/>
        </p:xfrm>
        <a:graphic>
          <a:graphicData uri="http://schemas.openxmlformats.org/drawingml/2006/table">
            <a:tbl>
              <a:tblPr firstRow="1" bandRow="1">
                <a:tableStyleId>{5C22544A-7EE6-4342-B048-85BDC9FD1C3A}</a:tableStyleId>
              </a:tblPr>
              <a:tblGrid>
                <a:gridCol w="797917"/>
              </a:tblGrid>
              <a:tr h="370840">
                <a:tc>
                  <a:txBody>
                    <a:bodyPr/>
                    <a:lstStyle/>
                    <a:p>
                      <a:pPr algn="ctr"/>
                      <a:r>
                        <a:rPr lang="en-US" sz="1200" b="0" dirty="0" smtClean="0"/>
                        <a:t>Gender</a:t>
                      </a:r>
                    </a:p>
                    <a:p>
                      <a:pPr algn="ctr"/>
                      <a:endParaRPr lang="en-US" sz="1200" b="0" dirty="0"/>
                    </a:p>
                  </a:txBody>
                  <a:tcPr marL="91447" marR="91447"/>
                </a:tc>
              </a:tr>
              <a:tr h="370840">
                <a:tc>
                  <a:txBody>
                    <a:bodyPr/>
                    <a:lstStyle/>
                    <a:p>
                      <a:r>
                        <a:rPr lang="en-US" sz="1200" dirty="0" smtClean="0"/>
                        <a:t>1</a:t>
                      </a:r>
                      <a:endParaRPr lang="en-US" sz="1200" dirty="0"/>
                    </a:p>
                  </a:txBody>
                  <a:tcPr marL="91447" marR="91447"/>
                </a:tc>
              </a:tr>
              <a:tr h="370840">
                <a:tc>
                  <a:txBody>
                    <a:bodyPr/>
                    <a:lstStyle/>
                    <a:p>
                      <a:r>
                        <a:rPr lang="en-US" sz="1200" dirty="0" smtClean="0"/>
                        <a:t>0</a:t>
                      </a:r>
                      <a:endParaRPr lang="en-US" sz="1200" dirty="0"/>
                    </a:p>
                  </a:txBody>
                  <a:tcPr marL="91447" marR="91447"/>
                </a:tc>
              </a:tr>
              <a:tr h="370840">
                <a:tc>
                  <a:txBody>
                    <a:bodyPr/>
                    <a:lstStyle/>
                    <a:p>
                      <a:r>
                        <a:rPr lang="en-US" sz="1200" dirty="0" smtClean="0"/>
                        <a:t>0</a:t>
                      </a:r>
                      <a:endParaRPr lang="en-US" sz="1200" dirty="0"/>
                    </a:p>
                  </a:txBody>
                  <a:tcPr marL="91447" marR="91447"/>
                </a:tc>
              </a:tr>
              <a:tr h="370840">
                <a:tc>
                  <a:txBody>
                    <a:bodyPr/>
                    <a:lstStyle/>
                    <a:p>
                      <a:r>
                        <a:rPr lang="en-US" sz="1200" dirty="0" smtClean="0"/>
                        <a:t>1</a:t>
                      </a:r>
                      <a:endParaRPr lang="en-US" sz="1200" dirty="0"/>
                    </a:p>
                  </a:txBody>
                  <a:tcPr marL="91447" marR="91447"/>
                </a:tc>
              </a:tr>
              <a:tr h="370840">
                <a:tc>
                  <a:txBody>
                    <a:bodyPr/>
                    <a:lstStyle/>
                    <a:p>
                      <a:r>
                        <a:rPr lang="en-US" sz="1200" dirty="0" smtClean="0"/>
                        <a:t>0</a:t>
                      </a:r>
                      <a:endParaRPr lang="en-US" sz="1200" dirty="0"/>
                    </a:p>
                  </a:txBody>
                  <a:tcPr marL="91447" marR="91447"/>
                </a:tc>
              </a:tr>
            </a:tbl>
          </a:graphicData>
        </a:graphic>
      </p:graphicFrame>
      <p:graphicFrame>
        <p:nvGraphicFramePr>
          <p:cNvPr id="22" name="Table 21"/>
          <p:cNvGraphicFramePr>
            <a:graphicFrameLocks noGrp="1"/>
          </p:cNvGraphicFramePr>
          <p:nvPr>
            <p:extLst/>
          </p:nvPr>
        </p:nvGraphicFramePr>
        <p:xfrm>
          <a:off x="7734335" y="3837244"/>
          <a:ext cx="797917" cy="2311400"/>
        </p:xfrm>
        <a:graphic>
          <a:graphicData uri="http://schemas.openxmlformats.org/drawingml/2006/table">
            <a:tbl>
              <a:tblPr firstRow="1" bandRow="1">
                <a:tableStyleId>{5C22544A-7EE6-4342-B048-85BDC9FD1C3A}</a:tableStyleId>
              </a:tblPr>
              <a:tblGrid>
                <a:gridCol w="797917"/>
              </a:tblGrid>
              <a:tr h="370840">
                <a:tc>
                  <a:txBody>
                    <a:bodyPr/>
                    <a:lstStyle/>
                    <a:p>
                      <a:pPr algn="ctr"/>
                      <a:r>
                        <a:rPr lang="en-US" sz="1200" b="0" u="none" dirty="0" err="1" smtClean="0">
                          <a:solidFill>
                            <a:srgbClr val="FFFFFF"/>
                          </a:solidFill>
                        </a:rPr>
                        <a:t>Prereq</a:t>
                      </a:r>
                      <a:r>
                        <a:rPr lang="en-US" sz="1200" b="0" dirty="0" smtClean="0"/>
                        <a:t>. Grade</a:t>
                      </a:r>
                      <a:endParaRPr lang="en-US" sz="1200" b="0" dirty="0"/>
                    </a:p>
                  </a:txBody>
                  <a:tcPr marL="91447" marR="91447"/>
                </a:tc>
              </a:tr>
              <a:tr h="370840">
                <a:tc>
                  <a:txBody>
                    <a:bodyPr/>
                    <a:lstStyle/>
                    <a:p>
                      <a:r>
                        <a:rPr lang="en-US" sz="1200" dirty="0" smtClean="0"/>
                        <a:t>1</a:t>
                      </a:r>
                      <a:endParaRPr lang="en-US" sz="1200" dirty="0"/>
                    </a:p>
                  </a:txBody>
                  <a:tcPr marL="91447" marR="91447"/>
                </a:tc>
              </a:tr>
              <a:tr h="370840">
                <a:tc>
                  <a:txBody>
                    <a:bodyPr/>
                    <a:lstStyle/>
                    <a:p>
                      <a:r>
                        <a:rPr lang="en-US" sz="1200" dirty="0" smtClean="0"/>
                        <a:t>2</a:t>
                      </a:r>
                      <a:endParaRPr lang="en-US" sz="1200" dirty="0"/>
                    </a:p>
                  </a:txBody>
                  <a:tcPr marL="91447" marR="91447"/>
                </a:tc>
              </a:tr>
              <a:tr h="370840">
                <a:tc>
                  <a:txBody>
                    <a:bodyPr/>
                    <a:lstStyle/>
                    <a:p>
                      <a:r>
                        <a:rPr lang="en-US" sz="1200" dirty="0" smtClean="0"/>
                        <a:t>3</a:t>
                      </a:r>
                      <a:endParaRPr lang="en-US" sz="1200" dirty="0"/>
                    </a:p>
                  </a:txBody>
                  <a:tcPr marL="91447" marR="91447"/>
                </a:tc>
              </a:tr>
              <a:tr h="370840">
                <a:tc>
                  <a:txBody>
                    <a:bodyPr/>
                    <a:lstStyle/>
                    <a:p>
                      <a:r>
                        <a:rPr lang="en-US" sz="1200" dirty="0" smtClean="0"/>
                        <a:t>2</a:t>
                      </a:r>
                      <a:endParaRPr lang="en-US" sz="1200" dirty="0"/>
                    </a:p>
                  </a:txBody>
                  <a:tcPr marL="91447" marR="91447"/>
                </a:tc>
              </a:tr>
              <a:tr h="370840">
                <a:tc>
                  <a:txBody>
                    <a:bodyPr/>
                    <a:lstStyle/>
                    <a:p>
                      <a:r>
                        <a:rPr lang="en-US" sz="1200" dirty="0" smtClean="0"/>
                        <a:t>1</a:t>
                      </a:r>
                      <a:endParaRPr lang="en-US" sz="1200" dirty="0"/>
                    </a:p>
                  </a:txBody>
                  <a:tcPr marL="91447" marR="91447"/>
                </a:tc>
              </a:tr>
            </a:tbl>
          </a:graphicData>
        </a:graphic>
      </p:graphicFrame>
      <p:sp>
        <p:nvSpPr>
          <p:cNvPr id="23" name="Rectangle 22"/>
          <p:cNvSpPr/>
          <p:nvPr/>
        </p:nvSpPr>
        <p:spPr bwMode="auto">
          <a:xfrm>
            <a:off x="133165" y="932155"/>
            <a:ext cx="4707125" cy="2287552"/>
          </a:xfrm>
          <a:prstGeom prst="rect">
            <a:avLst/>
          </a:prstGeom>
          <a:solidFill>
            <a:schemeClr val="bg1">
              <a:alpha val="69000"/>
            </a:schemeClr>
          </a:solidFill>
          <a:ln w="38100" cap="flat" cmpd="sng" algn="ctr">
            <a:noFill/>
            <a:prstDash val="solid"/>
            <a:round/>
            <a:headEnd type="none" w="med" len="med"/>
            <a:tailEnd type="none" w="med" len="med"/>
          </a:ln>
          <a:effectLst/>
          <a:extLst/>
        </p:spPr>
        <p:txBody>
          <a:bodyPr vert="horz" wrap="square" lIns="88900" tIns="88900" rIns="88900" bIns="88900" numCol="1" rtlCol="0" anchor="t" anchorCtr="0" compatLnSpc="1">
            <a:prstTxWarp prst="textNoShape">
              <a:avLst/>
            </a:prstTxWarp>
          </a:bodyPr>
          <a:lstStyle/>
          <a:p>
            <a:pPr algn="ctr"/>
            <a:endParaRPr lang="en-US"/>
          </a:p>
        </p:txBody>
      </p:sp>
    </p:spTree>
    <p:extLst>
      <p:ext uri="{BB962C8B-B14F-4D97-AF65-F5344CB8AC3E}">
        <p14:creationId xmlns:p14="http://schemas.microsoft.com/office/powerpoint/2010/main" val="148265263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196"/>
                                        </p:tgtEl>
                                        <p:attrNameLst>
                                          <p:attrName>style.visibility</p:attrName>
                                        </p:attrNameLst>
                                      </p:cBhvr>
                                      <p:to>
                                        <p:strVal val="visible"/>
                                      </p:to>
                                    </p:set>
                                    <p:animEffect transition="in" filter="fade">
                                      <p:cBhvr>
                                        <p:cTn id="10" dur="500"/>
                                        <p:tgtEl>
                                          <p:spTgt spid="819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197"/>
                                        </p:tgtEl>
                                        <p:attrNameLst>
                                          <p:attrName>style.visibility</p:attrName>
                                        </p:attrNameLst>
                                      </p:cBhvr>
                                      <p:to>
                                        <p:strVal val="visible"/>
                                      </p:to>
                                    </p:set>
                                    <p:animEffect transition="in" filter="fade">
                                      <p:cBhvr>
                                        <p:cTn id="13" dur="500"/>
                                        <p:tgtEl>
                                          <p:spTgt spid="819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198"/>
                                        </p:tgtEl>
                                        <p:attrNameLst>
                                          <p:attrName>style.visibility</p:attrName>
                                        </p:attrNameLst>
                                      </p:cBhvr>
                                      <p:to>
                                        <p:strVal val="visible"/>
                                      </p:to>
                                    </p:set>
                                    <p:animEffect transition="in" filter="fade">
                                      <p:cBhvr>
                                        <p:cTn id="16" dur="500"/>
                                        <p:tgtEl>
                                          <p:spTgt spid="819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8199"/>
                                        </p:tgtEl>
                                        <p:attrNameLst>
                                          <p:attrName>style.visibility</p:attrName>
                                        </p:attrNameLst>
                                      </p:cBhvr>
                                      <p:to>
                                        <p:strVal val="visible"/>
                                      </p:to>
                                    </p:set>
                                    <p:animEffect transition="in" filter="fade">
                                      <p:cBhvr>
                                        <p:cTn id="19" dur="500"/>
                                        <p:tgtEl>
                                          <p:spTgt spid="819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8200"/>
                                        </p:tgtEl>
                                        <p:attrNameLst>
                                          <p:attrName>style.visibility</p:attrName>
                                        </p:attrNameLst>
                                      </p:cBhvr>
                                      <p:to>
                                        <p:strVal val="visible"/>
                                      </p:to>
                                    </p:set>
                                    <p:animEffect transition="in" filter="fade">
                                      <p:cBhvr>
                                        <p:cTn id="22" dur="500"/>
                                        <p:tgtEl>
                                          <p:spTgt spid="820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86024"/>
                                        </p:tgtEl>
                                        <p:attrNameLst>
                                          <p:attrName>style.visibility</p:attrName>
                                        </p:attrNameLst>
                                      </p:cBhvr>
                                      <p:to>
                                        <p:strVal val="visible"/>
                                      </p:to>
                                    </p:set>
                                    <p:animEffect transition="in" filter="fade">
                                      <p:cBhvr>
                                        <p:cTn id="25" dur="500"/>
                                        <p:tgtEl>
                                          <p:spTgt spid="86024"/>
                                        </p:tgtEl>
                                      </p:cBhvr>
                                    </p:animEffect>
                                  </p:childTnLst>
                                </p:cTn>
                              </p:par>
                              <p:par>
                                <p:cTn id="26" presetID="10" presetClass="entr" presetSubtype="0" fill="hold" nodeType="with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500"/>
                                        <p:tgtEl>
                                          <p:spTgt spid="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86090"/>
                                        </p:tgtEl>
                                        <p:attrNameLst>
                                          <p:attrName>style.visibility</p:attrName>
                                        </p:attrNameLst>
                                      </p:cBhvr>
                                      <p:to>
                                        <p:strVal val="visible"/>
                                      </p:to>
                                    </p:set>
                                    <p:animEffect transition="in" filter="fade">
                                      <p:cBhvr>
                                        <p:cTn id="31" dur="500"/>
                                        <p:tgtEl>
                                          <p:spTgt spid="86090"/>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86091"/>
                                        </p:tgtEl>
                                        <p:attrNameLst>
                                          <p:attrName>style.visibility</p:attrName>
                                        </p:attrNameLst>
                                      </p:cBhvr>
                                      <p:to>
                                        <p:strVal val="visible"/>
                                      </p:to>
                                    </p:set>
                                    <p:animEffect transition="in" filter="fade">
                                      <p:cBhvr>
                                        <p:cTn id="34" dur="500"/>
                                        <p:tgtEl>
                                          <p:spTgt spid="86091"/>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fade">
                                      <p:cBhvr>
                                        <p:cTn id="39" dur="1000"/>
                                        <p:tgtEl>
                                          <p:spTgt spid="17"/>
                                        </p:tgtEl>
                                      </p:cBhvr>
                                    </p:animEffect>
                                  </p:childTnLst>
                                </p:cTn>
                              </p:par>
                            </p:childTnLst>
                          </p:cTn>
                        </p:par>
                        <p:par>
                          <p:cTn id="40" fill="hold">
                            <p:stCondLst>
                              <p:cond delay="1000"/>
                            </p:stCondLst>
                            <p:childTnLst>
                              <p:par>
                                <p:cTn id="41" presetID="10" presetClass="entr" presetSubtype="0" fill="hold" nodeType="afterEffect">
                                  <p:stCondLst>
                                    <p:cond delay="0"/>
                                  </p:stCondLst>
                                  <p:childTnLst>
                                    <p:set>
                                      <p:cBhvr>
                                        <p:cTn id="42" dur="1" fill="hold">
                                          <p:stCondLst>
                                            <p:cond delay="0"/>
                                          </p:stCondLst>
                                        </p:cTn>
                                        <p:tgtEl>
                                          <p:spTgt spid="18"/>
                                        </p:tgtEl>
                                        <p:attrNameLst>
                                          <p:attrName>style.visibility</p:attrName>
                                        </p:attrNameLst>
                                      </p:cBhvr>
                                      <p:to>
                                        <p:strVal val="visible"/>
                                      </p:to>
                                    </p:set>
                                    <p:animEffect transition="in" filter="fade">
                                      <p:cBhvr>
                                        <p:cTn id="43" dur="1000"/>
                                        <p:tgtEl>
                                          <p:spTgt spid="18"/>
                                        </p:tgtEl>
                                      </p:cBhvr>
                                    </p:animEffect>
                                  </p:childTnLst>
                                </p:cTn>
                              </p:par>
                            </p:childTnLst>
                          </p:cTn>
                        </p:par>
                        <p:par>
                          <p:cTn id="44" fill="hold">
                            <p:stCondLst>
                              <p:cond delay="2000"/>
                            </p:stCondLst>
                            <p:childTnLst>
                              <p:par>
                                <p:cTn id="45" presetID="10" presetClass="entr" presetSubtype="0" fill="hold" nodeType="afterEffect">
                                  <p:stCondLst>
                                    <p:cond delay="0"/>
                                  </p:stCondLst>
                                  <p:childTnLst>
                                    <p:set>
                                      <p:cBhvr>
                                        <p:cTn id="46" dur="1" fill="hold">
                                          <p:stCondLst>
                                            <p:cond delay="0"/>
                                          </p:stCondLst>
                                        </p:cTn>
                                        <p:tgtEl>
                                          <p:spTgt spid="19"/>
                                        </p:tgtEl>
                                        <p:attrNameLst>
                                          <p:attrName>style.visibility</p:attrName>
                                        </p:attrNameLst>
                                      </p:cBhvr>
                                      <p:to>
                                        <p:strVal val="visible"/>
                                      </p:to>
                                    </p:set>
                                    <p:animEffect transition="in" filter="fade">
                                      <p:cBhvr>
                                        <p:cTn id="47" dur="1000"/>
                                        <p:tgtEl>
                                          <p:spTgt spid="19"/>
                                        </p:tgtEl>
                                      </p:cBhvr>
                                    </p:animEffect>
                                  </p:childTnLst>
                                </p:cTn>
                              </p:par>
                            </p:childTnLst>
                          </p:cTn>
                        </p:par>
                        <p:par>
                          <p:cTn id="48" fill="hold">
                            <p:stCondLst>
                              <p:cond delay="3000"/>
                            </p:stCondLst>
                            <p:childTnLst>
                              <p:par>
                                <p:cTn id="49" presetID="10" presetClass="entr" presetSubtype="0" fill="hold" nodeType="afterEffect">
                                  <p:stCondLst>
                                    <p:cond delay="0"/>
                                  </p:stCondLst>
                                  <p:childTnLst>
                                    <p:set>
                                      <p:cBhvr>
                                        <p:cTn id="50" dur="1" fill="hold">
                                          <p:stCondLst>
                                            <p:cond delay="0"/>
                                          </p:stCondLst>
                                        </p:cTn>
                                        <p:tgtEl>
                                          <p:spTgt spid="20"/>
                                        </p:tgtEl>
                                        <p:attrNameLst>
                                          <p:attrName>style.visibility</p:attrName>
                                        </p:attrNameLst>
                                      </p:cBhvr>
                                      <p:to>
                                        <p:strVal val="visible"/>
                                      </p:to>
                                    </p:set>
                                    <p:animEffect transition="in" filter="fade">
                                      <p:cBhvr>
                                        <p:cTn id="51" dur="1000"/>
                                        <p:tgtEl>
                                          <p:spTgt spid="20"/>
                                        </p:tgtEl>
                                      </p:cBhvr>
                                    </p:animEffect>
                                  </p:childTnLst>
                                </p:cTn>
                              </p:par>
                            </p:childTnLst>
                          </p:cTn>
                        </p:par>
                        <p:par>
                          <p:cTn id="52" fill="hold">
                            <p:stCondLst>
                              <p:cond delay="4000"/>
                            </p:stCondLst>
                            <p:childTnLst>
                              <p:par>
                                <p:cTn id="53" presetID="10" presetClass="entr" presetSubtype="0" fill="hold" nodeType="afterEffect">
                                  <p:stCondLst>
                                    <p:cond delay="0"/>
                                  </p:stCondLst>
                                  <p:childTnLst>
                                    <p:set>
                                      <p:cBhvr>
                                        <p:cTn id="54" dur="1" fill="hold">
                                          <p:stCondLst>
                                            <p:cond delay="0"/>
                                          </p:stCondLst>
                                        </p:cTn>
                                        <p:tgtEl>
                                          <p:spTgt spid="21"/>
                                        </p:tgtEl>
                                        <p:attrNameLst>
                                          <p:attrName>style.visibility</p:attrName>
                                        </p:attrNameLst>
                                      </p:cBhvr>
                                      <p:to>
                                        <p:strVal val="visible"/>
                                      </p:to>
                                    </p:set>
                                    <p:animEffect transition="in" filter="fade">
                                      <p:cBhvr>
                                        <p:cTn id="55" dur="1000"/>
                                        <p:tgtEl>
                                          <p:spTgt spid="21"/>
                                        </p:tgtEl>
                                      </p:cBhvr>
                                    </p:animEffect>
                                  </p:childTnLst>
                                </p:cTn>
                              </p:par>
                            </p:childTnLst>
                          </p:cTn>
                        </p:par>
                        <p:par>
                          <p:cTn id="56" fill="hold">
                            <p:stCondLst>
                              <p:cond delay="5000"/>
                            </p:stCondLst>
                            <p:childTnLst>
                              <p:par>
                                <p:cTn id="57" presetID="10" presetClass="entr" presetSubtype="0" fill="hold" nodeType="afterEffect">
                                  <p:stCondLst>
                                    <p:cond delay="0"/>
                                  </p:stCondLst>
                                  <p:childTnLst>
                                    <p:set>
                                      <p:cBhvr>
                                        <p:cTn id="58" dur="1" fill="hold">
                                          <p:stCondLst>
                                            <p:cond delay="0"/>
                                          </p:stCondLst>
                                        </p:cTn>
                                        <p:tgtEl>
                                          <p:spTgt spid="22"/>
                                        </p:tgtEl>
                                        <p:attrNameLst>
                                          <p:attrName>style.visibility</p:attrName>
                                        </p:attrNameLst>
                                      </p:cBhvr>
                                      <p:to>
                                        <p:strVal val="visible"/>
                                      </p:to>
                                    </p:set>
                                    <p:animEffect transition="in" filter="fade">
                                      <p:cBhvr>
                                        <p:cTn id="59" dur="10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6" grpId="0"/>
      <p:bldP spid="8197" grpId="0"/>
      <p:bldP spid="8198" grpId="0"/>
      <p:bldP spid="8199" grpId="0"/>
      <p:bldP spid="8200" grpId="0"/>
      <p:bldP spid="86024" grpId="0" animBg="1"/>
      <p:bldP spid="86090" grpId="0" animBg="1"/>
      <p:bldP spid="86091" grpId="0" animBg="1"/>
      <p:bldP spid="23"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3"/>
          <p:cNvSpPr>
            <a:spLocks noGrp="1" noChangeArrowheads="1"/>
          </p:cNvSpPr>
          <p:nvPr>
            <p:ph idx="1"/>
          </p:nvPr>
        </p:nvSpPr>
        <p:spPr>
          <a:xfrm>
            <a:off x="685800" y="2411413"/>
            <a:ext cx="7848600" cy="4567237"/>
          </a:xfrm>
        </p:spPr>
        <p:txBody>
          <a:bodyPr/>
          <a:lstStyle/>
          <a:p>
            <a:pPr marL="576072" indent="-457200">
              <a:spcBef>
                <a:spcPts val="600"/>
              </a:spcBef>
              <a:buFont typeface="Monotype Sorts" charset="2"/>
              <a:buAutoNum type="arabicPeriod"/>
              <a:defRPr/>
            </a:pPr>
            <a:r>
              <a:rPr lang="en-US" altLang="en-US" b="1" dirty="0" smtClean="0">
                <a:solidFill>
                  <a:srgbClr val="000000"/>
                </a:solidFill>
              </a:rPr>
              <a:t>Select Data</a:t>
            </a:r>
          </a:p>
          <a:p>
            <a:pPr marL="576072" indent="-457200">
              <a:spcBef>
                <a:spcPts val="600"/>
              </a:spcBef>
              <a:buFont typeface="Monotype Sorts" charset="2"/>
              <a:buAutoNum type="arabicPeriod"/>
              <a:defRPr/>
            </a:pPr>
            <a:r>
              <a:rPr lang="en-US" altLang="en-US" b="1" dirty="0" smtClean="0">
                <a:solidFill>
                  <a:srgbClr val="000000"/>
                </a:solidFill>
              </a:rPr>
              <a:t>Clean Data</a:t>
            </a:r>
          </a:p>
          <a:p>
            <a:pPr marL="576072" indent="-457200">
              <a:spcBef>
                <a:spcPts val="600"/>
              </a:spcBef>
              <a:buFont typeface="Monotype Sorts" charset="2"/>
              <a:buAutoNum type="arabicPeriod"/>
              <a:defRPr/>
            </a:pPr>
            <a:r>
              <a:rPr lang="en-US" altLang="en-US" b="1" dirty="0" smtClean="0">
                <a:solidFill>
                  <a:srgbClr val="000000"/>
                </a:solidFill>
              </a:rPr>
              <a:t>Construct Data</a:t>
            </a:r>
          </a:p>
          <a:p>
            <a:pPr marL="576072" indent="-457200">
              <a:spcBef>
                <a:spcPts val="600"/>
              </a:spcBef>
              <a:buFont typeface="Monotype Sorts" charset="2"/>
              <a:buAutoNum type="arabicPeriod"/>
              <a:defRPr/>
            </a:pPr>
            <a:r>
              <a:rPr lang="en-US" altLang="en-US" b="1" dirty="0" smtClean="0">
                <a:solidFill>
                  <a:srgbClr val="000000"/>
                </a:solidFill>
              </a:rPr>
              <a:t>Integrate Data</a:t>
            </a:r>
          </a:p>
          <a:p>
            <a:pPr marL="576072" indent="-457200">
              <a:spcBef>
                <a:spcPts val="600"/>
              </a:spcBef>
              <a:buFont typeface="Monotype Sorts" charset="2"/>
              <a:buAutoNum type="arabicPeriod"/>
              <a:defRPr/>
            </a:pPr>
            <a:r>
              <a:rPr lang="en-US" altLang="en-US" b="1" dirty="0" smtClean="0">
                <a:solidFill>
                  <a:srgbClr val="000000"/>
                </a:solidFill>
              </a:rPr>
              <a:t>Format Data</a:t>
            </a:r>
          </a:p>
        </p:txBody>
      </p:sp>
      <p:sp>
        <p:nvSpPr>
          <p:cNvPr id="6146" name="Rectangle 2"/>
          <p:cNvSpPr>
            <a:spLocks noGrp="1" noChangeArrowheads="1"/>
          </p:cNvSpPr>
          <p:nvPr>
            <p:ph type="title"/>
          </p:nvPr>
        </p:nvSpPr>
        <p:spPr/>
        <p:txBody>
          <a:bodyPr>
            <a:normAutofit fontScale="90000"/>
          </a:bodyPr>
          <a:lstStyle/>
          <a:p>
            <a:pPr>
              <a:defRPr/>
            </a:pPr>
            <a:r>
              <a:rPr lang="en-US" altLang="en-US" dirty="0" smtClean="0"/>
              <a:t>Key Components of Data Preparation</a:t>
            </a:r>
          </a:p>
        </p:txBody>
      </p:sp>
      <p:graphicFrame>
        <p:nvGraphicFramePr>
          <p:cNvPr id="8" name="Diagram 7"/>
          <p:cNvGraphicFramePr/>
          <p:nvPr>
            <p:extLst/>
          </p:nvPr>
        </p:nvGraphicFramePr>
        <p:xfrm>
          <a:off x="563301" y="1143000"/>
          <a:ext cx="8326056" cy="9815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Chevron 9"/>
          <p:cNvSpPr/>
          <p:nvPr/>
        </p:nvSpPr>
        <p:spPr>
          <a:xfrm>
            <a:off x="3291839" y="1331049"/>
            <a:ext cx="1508760" cy="603504"/>
          </a:xfrm>
          <a:prstGeom prst="chevron">
            <a:avLst/>
          </a:prstGeom>
          <a:solidFill>
            <a:srgbClr val="C9DBFF"/>
          </a:solidFill>
        </p:spPr>
        <p:style>
          <a:lnRef idx="0">
            <a:schemeClr val="lt1">
              <a:hueOff val="0"/>
              <a:satOff val="0"/>
              <a:lumOff val="0"/>
              <a:alphaOff val="0"/>
            </a:schemeClr>
          </a:lnRef>
          <a:fillRef idx="3">
            <a:scrgbClr r="0" g="0" b="0"/>
          </a:fillRef>
          <a:effectRef idx="2">
            <a:schemeClr val="accent6">
              <a:hueOff val="0"/>
              <a:satOff val="0"/>
              <a:lumOff val="0"/>
              <a:alphaOff val="0"/>
            </a:schemeClr>
          </a:effectRef>
          <a:fontRef idx="minor">
            <a:schemeClr val="lt1"/>
          </a:fontRef>
        </p:style>
        <p:txBody>
          <a:bodyPr anchor="ctr"/>
          <a:lstStyle/>
          <a:p>
            <a:pPr algn="ctr"/>
            <a:r>
              <a:rPr lang="en-US" sz="900" b="1" dirty="0" smtClean="0">
                <a:solidFill>
                  <a:schemeClr val="tx1"/>
                </a:solidFill>
              </a:rPr>
              <a:t>Data Preparation</a:t>
            </a:r>
            <a:endParaRPr lang="en-US" sz="900" b="1" dirty="0">
              <a:solidFill>
                <a:schemeClr val="tx1"/>
              </a:solidFill>
            </a:endParaRPr>
          </a:p>
        </p:txBody>
      </p:sp>
    </p:spTree>
    <p:extLst>
      <p:ext uri="{BB962C8B-B14F-4D97-AF65-F5344CB8AC3E}">
        <p14:creationId xmlns:p14="http://schemas.microsoft.com/office/powerpoint/2010/main" val="173169787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grpId="0" nodeType="clickEffect">
                                  <p:stCondLst>
                                    <p:cond delay="0"/>
                                  </p:stCondLst>
                                  <p:childTnLst>
                                    <p:animScale>
                                      <p:cBhvr>
                                        <p:cTn id="6" dur="2000" fill="hold"/>
                                        <p:tgtEl>
                                          <p:spTgt spid="10"/>
                                        </p:tgtEl>
                                      </p:cBhvr>
                                      <p:by x="150000" y="150000"/>
                                    </p:animScale>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147">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147">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147">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147">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14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7" grpId="0" build="p"/>
      <p:bldP spid="10"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67951" y="-130629"/>
            <a:ext cx="9477897" cy="7147249"/>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0" name="Content Placeholder 19"/>
          <p:cNvSpPr>
            <a:spLocks noGrp="1"/>
          </p:cNvSpPr>
          <p:nvPr>
            <p:ph idx="1"/>
          </p:nvPr>
        </p:nvSpPr>
        <p:spPr/>
        <p:txBody>
          <a:bodyPr/>
          <a:lstStyle/>
          <a:p>
            <a:endParaRPr lang="en-US"/>
          </a:p>
        </p:txBody>
      </p:sp>
      <p:sp>
        <p:nvSpPr>
          <p:cNvPr id="2" name="Title 1"/>
          <p:cNvSpPr>
            <a:spLocks noGrp="1"/>
          </p:cNvSpPr>
          <p:nvPr>
            <p:ph type="title"/>
          </p:nvPr>
        </p:nvSpPr>
        <p:spPr/>
        <p:txBody>
          <a:bodyPr/>
          <a:lstStyle/>
          <a:p>
            <a:endParaRPr lang="en-US"/>
          </a:p>
        </p:txBody>
      </p:sp>
      <p:pic>
        <p:nvPicPr>
          <p:cNvPr id="21" name="Picture 20"/>
          <p:cNvPicPr>
            <a:picLocks noChangeAspect="1"/>
          </p:cNvPicPr>
          <p:nvPr/>
        </p:nvPicPr>
        <p:blipFill>
          <a:blip r:embed="rId2"/>
          <a:stretch>
            <a:fillRect/>
          </a:stretch>
        </p:blipFill>
        <p:spPr>
          <a:xfrm>
            <a:off x="-132735" y="216751"/>
            <a:ext cx="9409471" cy="6896451"/>
          </a:xfrm>
          <a:prstGeom prst="rect">
            <a:avLst/>
          </a:prstGeom>
        </p:spPr>
      </p:pic>
    </p:spTree>
    <p:extLst>
      <p:ext uri="{BB962C8B-B14F-4D97-AF65-F5344CB8AC3E}">
        <p14:creationId xmlns:p14="http://schemas.microsoft.com/office/powerpoint/2010/main" val="554237694"/>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smtClean="0"/>
              <a:t>Data Sampling</a:t>
            </a:r>
            <a:endParaRPr lang="en-US" i="1" dirty="0"/>
          </a:p>
        </p:txBody>
      </p:sp>
      <p:sp>
        <p:nvSpPr>
          <p:cNvPr id="47" name="Rectangle 46"/>
          <p:cNvSpPr/>
          <p:nvPr/>
        </p:nvSpPr>
        <p:spPr bwMode="auto">
          <a:xfrm>
            <a:off x="3424922" y="3884058"/>
            <a:ext cx="2100943" cy="1028700"/>
          </a:xfrm>
          <a:prstGeom prst="rect">
            <a:avLst/>
          </a:prstGeom>
          <a:solidFill>
            <a:schemeClr val="accent2"/>
          </a:solidFill>
          <a:ln w="38100" cap="flat" cmpd="sng" algn="ctr">
            <a:noFill/>
            <a:prstDash val="solid"/>
            <a:round/>
            <a:headEnd type="none" w="med" len="med"/>
            <a:tailEnd type="none" w="med" len="med"/>
          </a:ln>
          <a:effectLst>
            <a:outerShdw dist="35921" dir="2700000" algn="ctr" rotWithShape="0">
              <a:schemeClr val="bg2"/>
            </a:outerShdw>
          </a:effectLst>
          <a:extLst/>
        </p:spPr>
        <p:txBody>
          <a:bodyPr vert="horz" wrap="square" lIns="88900" tIns="88900" rIns="88900" bIns="88900" numCol="1" rtlCol="0" anchor="t" anchorCtr="0" compatLnSpc="1">
            <a:prstTxWarp prst="textNoShape">
              <a:avLst/>
            </a:prstTxWarp>
          </a:bodyPr>
          <a:lstStyle/>
          <a:p>
            <a:pPr algn="ctr"/>
            <a:endParaRPr lang="en-US" i="1">
              <a:solidFill>
                <a:srgbClr val="003399"/>
              </a:solidFill>
            </a:endParaRPr>
          </a:p>
        </p:txBody>
      </p:sp>
      <p:sp>
        <p:nvSpPr>
          <p:cNvPr id="53" name="TextBox 52"/>
          <p:cNvSpPr txBox="1"/>
          <p:nvPr/>
        </p:nvSpPr>
        <p:spPr>
          <a:xfrm>
            <a:off x="3120122" y="3982910"/>
            <a:ext cx="2710543" cy="830997"/>
          </a:xfrm>
          <a:prstGeom prst="rect">
            <a:avLst/>
          </a:prstGeom>
          <a:noFill/>
          <a:ln>
            <a:noFill/>
          </a:ln>
        </p:spPr>
        <p:txBody>
          <a:bodyPr wrap="square" rtlCol="0">
            <a:spAutoFit/>
          </a:bodyPr>
          <a:lstStyle/>
          <a:p>
            <a:pPr algn="ctr"/>
            <a:r>
              <a:rPr lang="en-US" i="1" dirty="0" smtClean="0">
                <a:solidFill>
                  <a:srgbClr val="003399"/>
                </a:solidFill>
              </a:rPr>
              <a:t>Validation</a:t>
            </a:r>
          </a:p>
          <a:p>
            <a:pPr algn="ctr"/>
            <a:r>
              <a:rPr lang="en-US" i="1" dirty="0" smtClean="0">
                <a:solidFill>
                  <a:srgbClr val="003399"/>
                </a:solidFill>
              </a:rPr>
              <a:t>Sample</a:t>
            </a:r>
          </a:p>
        </p:txBody>
      </p:sp>
      <p:sp>
        <p:nvSpPr>
          <p:cNvPr id="54" name="Rectangle 53"/>
          <p:cNvSpPr/>
          <p:nvPr/>
        </p:nvSpPr>
        <p:spPr bwMode="auto">
          <a:xfrm>
            <a:off x="990600" y="3884058"/>
            <a:ext cx="2100943" cy="1028700"/>
          </a:xfrm>
          <a:prstGeom prst="rect">
            <a:avLst/>
          </a:prstGeom>
          <a:solidFill>
            <a:schemeClr val="accent2"/>
          </a:solidFill>
          <a:ln w="38100" cap="flat" cmpd="sng" algn="ctr">
            <a:noFill/>
            <a:prstDash val="solid"/>
            <a:round/>
            <a:headEnd type="none" w="med" len="med"/>
            <a:tailEnd type="none" w="med" len="med"/>
          </a:ln>
          <a:effectLst>
            <a:outerShdw dist="35921" dir="2700000" algn="ctr" rotWithShape="0">
              <a:schemeClr val="bg2"/>
            </a:outerShdw>
          </a:effectLst>
          <a:extLst/>
        </p:spPr>
        <p:txBody>
          <a:bodyPr vert="horz" wrap="square" lIns="88900" tIns="88900" rIns="88900" bIns="88900" numCol="1" rtlCol="0" anchor="t" anchorCtr="0" compatLnSpc="1">
            <a:prstTxWarp prst="textNoShape">
              <a:avLst/>
            </a:prstTxWarp>
          </a:bodyPr>
          <a:lstStyle/>
          <a:p>
            <a:pPr algn="ctr"/>
            <a:endParaRPr lang="en-US" i="1">
              <a:solidFill>
                <a:srgbClr val="003399"/>
              </a:solidFill>
            </a:endParaRPr>
          </a:p>
        </p:txBody>
      </p:sp>
      <p:sp>
        <p:nvSpPr>
          <p:cNvPr id="55" name="TextBox 54"/>
          <p:cNvSpPr txBox="1"/>
          <p:nvPr/>
        </p:nvSpPr>
        <p:spPr>
          <a:xfrm>
            <a:off x="685800" y="3982910"/>
            <a:ext cx="2710543" cy="830997"/>
          </a:xfrm>
          <a:prstGeom prst="rect">
            <a:avLst/>
          </a:prstGeom>
          <a:noFill/>
          <a:ln>
            <a:noFill/>
          </a:ln>
        </p:spPr>
        <p:txBody>
          <a:bodyPr wrap="square" rtlCol="0">
            <a:spAutoFit/>
          </a:bodyPr>
          <a:lstStyle/>
          <a:p>
            <a:pPr algn="ctr"/>
            <a:r>
              <a:rPr lang="en-US" i="1" dirty="0" smtClean="0">
                <a:solidFill>
                  <a:srgbClr val="003399"/>
                </a:solidFill>
              </a:rPr>
              <a:t>Training</a:t>
            </a:r>
          </a:p>
          <a:p>
            <a:pPr algn="ctr"/>
            <a:r>
              <a:rPr lang="en-US" i="1" dirty="0" smtClean="0">
                <a:solidFill>
                  <a:srgbClr val="003399"/>
                </a:solidFill>
              </a:rPr>
              <a:t>Sample</a:t>
            </a:r>
            <a:endParaRPr lang="en-US" i="1" dirty="0">
              <a:solidFill>
                <a:srgbClr val="003399"/>
              </a:solidFill>
            </a:endParaRPr>
          </a:p>
        </p:txBody>
      </p:sp>
      <p:sp>
        <p:nvSpPr>
          <p:cNvPr id="56" name="Rectangle 55"/>
          <p:cNvSpPr/>
          <p:nvPr/>
        </p:nvSpPr>
        <p:spPr bwMode="auto">
          <a:xfrm>
            <a:off x="5859243" y="3884058"/>
            <a:ext cx="2100943" cy="1028700"/>
          </a:xfrm>
          <a:prstGeom prst="rect">
            <a:avLst/>
          </a:prstGeom>
          <a:solidFill>
            <a:schemeClr val="accent2"/>
          </a:solidFill>
          <a:ln w="38100" cap="flat" cmpd="sng" algn="ctr">
            <a:noFill/>
            <a:prstDash val="solid"/>
            <a:round/>
            <a:headEnd type="none" w="med" len="med"/>
            <a:tailEnd type="none" w="med" len="med"/>
          </a:ln>
          <a:effectLst>
            <a:outerShdw dist="35921" dir="2700000" algn="ctr" rotWithShape="0">
              <a:schemeClr val="bg2"/>
            </a:outerShdw>
          </a:effectLst>
          <a:extLst/>
        </p:spPr>
        <p:txBody>
          <a:bodyPr vert="horz" wrap="square" lIns="88900" tIns="88900" rIns="88900" bIns="88900" numCol="1" rtlCol="0" anchor="t" anchorCtr="0" compatLnSpc="1">
            <a:prstTxWarp prst="textNoShape">
              <a:avLst/>
            </a:prstTxWarp>
          </a:bodyPr>
          <a:lstStyle/>
          <a:p>
            <a:pPr algn="ctr"/>
            <a:endParaRPr lang="en-US" i="1">
              <a:solidFill>
                <a:srgbClr val="003399"/>
              </a:solidFill>
            </a:endParaRPr>
          </a:p>
        </p:txBody>
      </p:sp>
      <p:sp>
        <p:nvSpPr>
          <p:cNvPr id="57" name="TextBox 56"/>
          <p:cNvSpPr txBox="1"/>
          <p:nvPr/>
        </p:nvSpPr>
        <p:spPr>
          <a:xfrm>
            <a:off x="5554443" y="3982910"/>
            <a:ext cx="2710543" cy="830997"/>
          </a:xfrm>
          <a:prstGeom prst="rect">
            <a:avLst/>
          </a:prstGeom>
          <a:noFill/>
          <a:ln>
            <a:noFill/>
          </a:ln>
        </p:spPr>
        <p:txBody>
          <a:bodyPr wrap="square" rtlCol="0">
            <a:spAutoFit/>
          </a:bodyPr>
          <a:lstStyle/>
          <a:p>
            <a:pPr algn="ctr"/>
            <a:r>
              <a:rPr lang="en-US" i="1" dirty="0" smtClean="0">
                <a:solidFill>
                  <a:srgbClr val="003399"/>
                </a:solidFill>
              </a:rPr>
              <a:t>Testing</a:t>
            </a:r>
          </a:p>
          <a:p>
            <a:pPr algn="ctr"/>
            <a:r>
              <a:rPr lang="en-US" i="1" dirty="0" smtClean="0">
                <a:solidFill>
                  <a:srgbClr val="003399"/>
                </a:solidFill>
              </a:rPr>
              <a:t>Sample</a:t>
            </a:r>
            <a:endParaRPr lang="en-US" i="1" dirty="0">
              <a:solidFill>
                <a:srgbClr val="003399"/>
              </a:solidFill>
            </a:endParaRPr>
          </a:p>
        </p:txBody>
      </p:sp>
      <p:cxnSp>
        <p:nvCxnSpPr>
          <p:cNvPr id="58" name="Straight Arrow Connector 57"/>
          <p:cNvCxnSpPr/>
          <p:nvPr/>
        </p:nvCxnSpPr>
        <p:spPr bwMode="auto">
          <a:xfrm flipH="1">
            <a:off x="3012354" y="3330861"/>
            <a:ext cx="1463040" cy="548640"/>
          </a:xfrm>
          <a:prstGeom prst="straightConnector1">
            <a:avLst/>
          </a:prstGeom>
          <a:solidFill>
            <a:schemeClr val="accent1"/>
          </a:solidFill>
          <a:ln w="38100" cap="flat" cmpd="sng" algn="ctr">
            <a:solidFill>
              <a:srgbClr val="003399"/>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9" name="Straight Arrow Connector 58"/>
          <p:cNvCxnSpPr/>
          <p:nvPr/>
        </p:nvCxnSpPr>
        <p:spPr bwMode="auto">
          <a:xfrm>
            <a:off x="4474032" y="3330861"/>
            <a:ext cx="1463040" cy="548640"/>
          </a:xfrm>
          <a:prstGeom prst="straightConnector1">
            <a:avLst/>
          </a:prstGeom>
          <a:solidFill>
            <a:schemeClr val="accent1"/>
          </a:solidFill>
          <a:ln w="38100" cap="flat" cmpd="sng" algn="ctr">
            <a:solidFill>
              <a:srgbClr val="003399"/>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0" name="Straight Arrow Connector 59"/>
          <p:cNvCxnSpPr/>
          <p:nvPr/>
        </p:nvCxnSpPr>
        <p:spPr bwMode="auto">
          <a:xfrm>
            <a:off x="4472670" y="3341748"/>
            <a:ext cx="2724" cy="520252"/>
          </a:xfrm>
          <a:prstGeom prst="straightConnector1">
            <a:avLst/>
          </a:prstGeom>
          <a:solidFill>
            <a:schemeClr val="accent1"/>
          </a:solidFill>
          <a:ln w="38100" cap="flat" cmpd="sng" algn="ctr">
            <a:solidFill>
              <a:srgbClr val="003399"/>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61" name="Group 60"/>
          <p:cNvGrpSpPr/>
          <p:nvPr/>
        </p:nvGrpSpPr>
        <p:grpSpPr>
          <a:xfrm>
            <a:off x="2130882" y="2332804"/>
            <a:ext cx="4686300" cy="1028700"/>
            <a:chOff x="2139043" y="3837214"/>
            <a:chExt cx="4686300" cy="1028700"/>
          </a:xfrm>
          <a:solidFill>
            <a:schemeClr val="accent2"/>
          </a:solidFill>
          <a:effectLst>
            <a:outerShdw blurRad="50800" dist="38100" dir="2700000" algn="tl" rotWithShape="0">
              <a:prstClr val="black">
                <a:alpha val="40000"/>
              </a:prstClr>
            </a:outerShdw>
          </a:effectLst>
        </p:grpSpPr>
        <p:sp>
          <p:nvSpPr>
            <p:cNvPr id="62" name="Rounded Rectangle 3"/>
            <p:cNvSpPr/>
            <p:nvPr/>
          </p:nvSpPr>
          <p:spPr bwMode="auto">
            <a:xfrm>
              <a:off x="2139043" y="3837214"/>
              <a:ext cx="4686300" cy="1028700"/>
            </a:xfrm>
            <a:prstGeom prst="rect">
              <a:avLst/>
            </a:prstGeom>
            <a:grpFill/>
            <a:ln>
              <a:noFill/>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88900" tIns="88900" rIns="88900" bIns="88900" numCol="1" rtlCol="0" anchor="t" anchorCtr="0" compatLnSpc="1">
              <a:prstTxWarp prst="textNoShape">
                <a:avLst/>
              </a:prstTxWarp>
            </a:bodyPr>
            <a:lstStyle/>
            <a:p>
              <a:pPr algn="ctr"/>
              <a:endParaRPr lang="en-US"/>
            </a:p>
          </p:txBody>
        </p:sp>
        <p:sp>
          <p:nvSpPr>
            <p:cNvPr id="63" name="TextBox 62"/>
            <p:cNvSpPr txBox="1"/>
            <p:nvPr/>
          </p:nvSpPr>
          <p:spPr>
            <a:xfrm>
              <a:off x="3126922" y="4120732"/>
              <a:ext cx="2710543" cy="461665"/>
            </a:xfrm>
            <a:prstGeom prst="rect">
              <a:avLst/>
            </a:prstGeom>
            <a:grpFill/>
            <a:ln>
              <a:noFill/>
            </a:ln>
          </p:spPr>
          <p:txBody>
            <a:bodyPr wrap="square" rtlCol="0">
              <a:spAutoFit/>
            </a:bodyPr>
            <a:lstStyle/>
            <a:p>
              <a:pPr algn="ctr"/>
              <a:r>
                <a:rPr lang="en-US" i="1" dirty="0" smtClean="0">
                  <a:solidFill>
                    <a:srgbClr val="003399"/>
                  </a:solidFill>
                </a:rPr>
                <a:t>Selected Data</a:t>
              </a:r>
              <a:endParaRPr lang="en-US" i="1" dirty="0">
                <a:solidFill>
                  <a:srgbClr val="003399"/>
                </a:solidFill>
              </a:endParaRPr>
            </a:p>
          </p:txBody>
        </p:sp>
      </p:grpSp>
    </p:spTree>
    <p:extLst>
      <p:ext uri="{BB962C8B-B14F-4D97-AF65-F5344CB8AC3E}">
        <p14:creationId xmlns:p14="http://schemas.microsoft.com/office/powerpoint/2010/main" val="337902227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53" grpId="0"/>
      <p:bldP spid="54" grpId="0" animBg="1"/>
      <p:bldP spid="55" grpId="0"/>
      <p:bldP spid="56" grpId="0" animBg="1"/>
      <p:bldP spid="57"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85800" y="1038687"/>
            <a:ext cx="8190185" cy="5548544"/>
          </a:xfrm>
        </p:spPr>
        <p:txBody>
          <a:bodyPr>
            <a:normAutofit/>
          </a:bodyPr>
          <a:lstStyle/>
          <a:p>
            <a:pPr marL="457200" indent="-457200">
              <a:buAutoNum type="arabicPeriod"/>
            </a:pPr>
            <a:r>
              <a:rPr lang="en-US" dirty="0" smtClean="0"/>
              <a:t>Deal with redundant, obsolete and trivial data (ROT)</a:t>
            </a:r>
          </a:p>
          <a:p>
            <a:pPr marL="914400" lvl="1" indent="-457200">
              <a:buClrTx/>
              <a:buFont typeface="+mj-lt"/>
              <a:buAutoNum type="alphaUcPeriod"/>
            </a:pPr>
            <a:r>
              <a:rPr lang="en-US" dirty="0" smtClean="0"/>
              <a:t>Filtering on a column</a:t>
            </a:r>
            <a:endParaRPr lang="en-US" dirty="0"/>
          </a:p>
          <a:p>
            <a:pPr marL="914400" lvl="1" indent="-457200">
              <a:buClrTx/>
              <a:buFont typeface="+mj-lt"/>
              <a:buAutoNum type="alphaUcPeriod"/>
            </a:pPr>
            <a:r>
              <a:rPr lang="en-US" dirty="0" smtClean="0"/>
              <a:t>Filtering </a:t>
            </a:r>
            <a:r>
              <a:rPr lang="en-US" dirty="0"/>
              <a:t>out </a:t>
            </a:r>
            <a:r>
              <a:rPr lang="en-US" dirty="0" smtClean="0"/>
              <a:t>a column</a:t>
            </a:r>
            <a:endParaRPr lang="en-US" dirty="0"/>
          </a:p>
          <a:p>
            <a:pPr marL="457200" indent="-457200">
              <a:buFont typeface="+mj-lt"/>
              <a:buAutoNum type="arabicPeriod"/>
            </a:pPr>
            <a:r>
              <a:rPr lang="en-US" dirty="0" smtClean="0"/>
              <a:t>Deal with special values</a:t>
            </a:r>
          </a:p>
          <a:p>
            <a:pPr marL="914400" lvl="1" indent="-457200">
              <a:buClrTx/>
              <a:buFont typeface="+mj-lt"/>
              <a:buAutoNum type="alphaUcPeriod"/>
            </a:pPr>
            <a:r>
              <a:rPr lang="en-US" dirty="0" smtClean="0"/>
              <a:t>EX: Default values of 99 for unknown data</a:t>
            </a:r>
          </a:p>
          <a:p>
            <a:pPr marL="914400" lvl="1" indent="-457200">
              <a:buClrTx/>
              <a:buFont typeface="+mj-lt"/>
              <a:buAutoNum type="alphaUcPeriod" startAt="2"/>
            </a:pPr>
            <a:r>
              <a:rPr lang="en-US" dirty="0" smtClean="0"/>
              <a:t>Value truncation</a:t>
            </a:r>
          </a:p>
          <a:p>
            <a:pPr marL="457200" indent="-457200">
              <a:buAutoNum type="arabicPeriod" startAt="3"/>
            </a:pPr>
            <a:r>
              <a:rPr lang="en-US" dirty="0" smtClean="0"/>
              <a:t>Deal with noise</a:t>
            </a:r>
          </a:p>
          <a:p>
            <a:pPr marL="457200" indent="-457200">
              <a:buFont typeface="Monotype Sorts" pitchFamily="2" charset="2"/>
              <a:buAutoNum type="arabicPeriod" startAt="3"/>
            </a:pPr>
            <a:r>
              <a:rPr lang="en-US" dirty="0" smtClean="0"/>
              <a:t>Understanding and </a:t>
            </a:r>
          </a:p>
          <a:p>
            <a:pPr indent="457200"/>
            <a:r>
              <a:rPr lang="en-US" dirty="0"/>
              <a:t>h</a:t>
            </a:r>
            <a:r>
              <a:rPr lang="en-US" dirty="0" smtClean="0"/>
              <a:t>andling outliers</a:t>
            </a:r>
          </a:p>
          <a:p>
            <a:pPr marL="457200" indent="-457200">
              <a:buAutoNum type="arabicPeriod" startAt="3"/>
            </a:pPr>
            <a:r>
              <a:rPr lang="en-US" dirty="0" smtClean="0"/>
              <a:t>Estimate </a:t>
            </a:r>
            <a:r>
              <a:rPr lang="en-US" dirty="0"/>
              <a:t>missing </a:t>
            </a:r>
            <a:r>
              <a:rPr lang="en-US" dirty="0" smtClean="0"/>
              <a:t>values</a:t>
            </a:r>
          </a:p>
        </p:txBody>
      </p:sp>
      <p:sp>
        <p:nvSpPr>
          <p:cNvPr id="2" name="Title 1"/>
          <p:cNvSpPr>
            <a:spLocks noGrp="1"/>
          </p:cNvSpPr>
          <p:nvPr>
            <p:ph type="title"/>
          </p:nvPr>
        </p:nvSpPr>
        <p:spPr/>
        <p:txBody>
          <a:bodyPr/>
          <a:lstStyle/>
          <a:p>
            <a:r>
              <a:rPr lang="en-US" dirty="0"/>
              <a:t>Data Preparation: </a:t>
            </a:r>
            <a:r>
              <a:rPr lang="en-US" i="1" dirty="0"/>
              <a:t>Clean Data</a:t>
            </a:r>
            <a:endParaRPr lang="en-US" dirty="0"/>
          </a:p>
        </p:txBody>
      </p:sp>
      <p:grpSp>
        <p:nvGrpSpPr>
          <p:cNvPr id="8" name="Group 7"/>
          <p:cNvGrpSpPr/>
          <p:nvPr/>
        </p:nvGrpSpPr>
        <p:grpSpPr>
          <a:xfrm>
            <a:off x="4680857" y="3391617"/>
            <a:ext cx="3853543" cy="2917915"/>
            <a:chOff x="1268018" y="3984171"/>
            <a:chExt cx="2586476" cy="1958488"/>
          </a:xfrm>
        </p:grpSpPr>
        <p:pic>
          <p:nvPicPr>
            <p:cNvPr id="9" name="Picture 8"/>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268018" y="3984171"/>
              <a:ext cx="2586476" cy="1709058"/>
            </a:xfrm>
            <a:prstGeom prst="rect">
              <a:avLst/>
            </a:prstGeom>
          </p:spPr>
        </p:pic>
        <p:sp>
          <p:nvSpPr>
            <p:cNvPr id="10" name="Rectangle 9"/>
            <p:cNvSpPr/>
            <p:nvPr/>
          </p:nvSpPr>
          <p:spPr>
            <a:xfrm>
              <a:off x="2039318" y="5696438"/>
              <a:ext cx="1043876" cy="246221"/>
            </a:xfrm>
            <a:prstGeom prst="rect">
              <a:avLst/>
            </a:prstGeom>
          </p:spPr>
          <p:txBody>
            <a:bodyPr wrap="none">
              <a:spAutoFit/>
            </a:bodyPr>
            <a:lstStyle/>
            <a:p>
              <a:pPr algn="ctr"/>
              <a:r>
                <a:rPr lang="en-US" sz="1000" i="1" dirty="0"/>
                <a:t>responsys.com</a:t>
              </a:r>
            </a:p>
          </p:txBody>
        </p:sp>
      </p:grpSp>
    </p:spTree>
    <p:extLst>
      <p:ext uri="{BB962C8B-B14F-4D97-AF65-F5344CB8AC3E}">
        <p14:creationId xmlns:p14="http://schemas.microsoft.com/office/powerpoint/2010/main" val="80043627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223284" y="3508787"/>
            <a:ext cx="5178056" cy="3099563"/>
            <a:chOff x="223284" y="3673379"/>
            <a:chExt cx="5178056" cy="3099563"/>
          </a:xfrm>
        </p:grpSpPr>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7698" t="19953" r="7093" b="21177"/>
            <a:stretch/>
          </p:blipFill>
          <p:spPr>
            <a:xfrm>
              <a:off x="223284" y="3673379"/>
              <a:ext cx="5178056" cy="2764465"/>
            </a:xfrm>
            <a:prstGeom prst="rect">
              <a:avLst/>
            </a:prstGeom>
          </p:spPr>
        </p:pic>
        <p:sp>
          <p:nvSpPr>
            <p:cNvPr id="6" name="Rectangle 5"/>
            <p:cNvSpPr/>
            <p:nvPr/>
          </p:nvSpPr>
          <p:spPr>
            <a:xfrm>
              <a:off x="611372" y="6372832"/>
              <a:ext cx="4401880" cy="400110"/>
            </a:xfrm>
            <a:prstGeom prst="rect">
              <a:avLst/>
            </a:prstGeom>
          </p:spPr>
          <p:txBody>
            <a:bodyPr wrap="square">
              <a:spAutoFit/>
            </a:bodyPr>
            <a:lstStyle/>
            <a:p>
              <a:r>
                <a:rPr lang="en-US" sz="1000" b="1" dirty="0"/>
                <a:t>The Case for the Chief Data Officer: </a:t>
              </a:r>
              <a:r>
                <a:rPr lang="en-US" sz="1000" b="1" i="1" dirty="0"/>
                <a:t>Recasting the C-Suite to Leverage Your Most Valuable Asset </a:t>
              </a:r>
              <a:r>
                <a:rPr lang="en-US" sz="1000" i="1" dirty="0" smtClean="0"/>
                <a:t>(</a:t>
              </a:r>
              <a:r>
                <a:rPr lang="en-US" sz="1000" i="1" dirty="0"/>
                <a:t>Peter Aiken and Michael Gorman)</a:t>
              </a:r>
              <a:endParaRPr lang="en-US" sz="1000" dirty="0"/>
            </a:p>
          </p:txBody>
        </p:sp>
      </p:grpSp>
      <p:sp>
        <p:nvSpPr>
          <p:cNvPr id="3" name="Content Placeholder 2"/>
          <p:cNvSpPr>
            <a:spLocks noGrp="1"/>
          </p:cNvSpPr>
          <p:nvPr>
            <p:ph idx="1"/>
          </p:nvPr>
        </p:nvSpPr>
        <p:spPr>
          <a:xfrm>
            <a:off x="685800" y="1325880"/>
            <a:ext cx="7848600" cy="4267200"/>
          </a:xfrm>
        </p:spPr>
        <p:txBody>
          <a:bodyPr/>
          <a:lstStyle/>
          <a:p>
            <a:r>
              <a:rPr lang="en-US" b="1" i="1" dirty="0" smtClean="0"/>
              <a:t>Leverage </a:t>
            </a:r>
            <a:r>
              <a:rPr lang="en-US" dirty="0" smtClean="0"/>
              <a:t>- exploit advantages to </a:t>
            </a:r>
          </a:p>
          <a:p>
            <a:r>
              <a:rPr lang="en-US" dirty="0" smtClean="0"/>
              <a:t>gain returns on assets</a:t>
            </a:r>
          </a:p>
          <a:p>
            <a:pPr marL="342900" indent="-342900">
              <a:buFont typeface="Arial" panose="020B0604020202020204" pitchFamily="34" charset="0"/>
              <a:buChar char="•"/>
            </a:pPr>
            <a:r>
              <a:rPr lang="en-US" dirty="0" smtClean="0"/>
              <a:t>Eliminate Redundant, Obsolete and Trivial Data!</a:t>
            </a:r>
          </a:p>
          <a:p>
            <a:pPr marL="800100" lvl="1">
              <a:buFontTx/>
              <a:buChar char="-"/>
            </a:pPr>
            <a:r>
              <a:rPr lang="en-US" dirty="0" smtClean="0"/>
              <a:t>Filter </a:t>
            </a:r>
            <a:r>
              <a:rPr lang="en-US" i="1" dirty="0" smtClean="0"/>
              <a:t>ON</a:t>
            </a:r>
            <a:r>
              <a:rPr lang="en-US" dirty="0" smtClean="0"/>
              <a:t> a column vs. filtering </a:t>
            </a:r>
            <a:r>
              <a:rPr lang="en-US" i="1" dirty="0" smtClean="0"/>
              <a:t>OUT</a:t>
            </a:r>
            <a:r>
              <a:rPr lang="en-US" dirty="0" smtClean="0"/>
              <a:t> a column</a:t>
            </a:r>
          </a:p>
          <a:p>
            <a:pPr marL="342900" indent="-342900">
              <a:buFontTx/>
              <a:buChar char="-"/>
            </a:pPr>
            <a:endParaRPr lang="en-US" dirty="0" smtClean="0"/>
          </a:p>
          <a:p>
            <a:pPr marL="342900" indent="-342900">
              <a:buFont typeface="Arial" panose="020B0604020202020204" pitchFamily="34" charset="0"/>
              <a:buChar char="•"/>
            </a:pPr>
            <a:endParaRPr lang="en-US" dirty="0" smtClean="0"/>
          </a:p>
          <a:p>
            <a:pPr marL="342900" indent="-342900">
              <a:buFont typeface="Arial" panose="020B0604020202020204" pitchFamily="34" charset="0"/>
              <a:buChar char="•"/>
            </a:pPr>
            <a:endParaRPr lang="en-US" dirty="0"/>
          </a:p>
        </p:txBody>
      </p:sp>
      <p:sp>
        <p:nvSpPr>
          <p:cNvPr id="2" name="Title 1"/>
          <p:cNvSpPr>
            <a:spLocks noGrp="1"/>
          </p:cNvSpPr>
          <p:nvPr>
            <p:ph type="title"/>
          </p:nvPr>
        </p:nvSpPr>
        <p:spPr/>
        <p:txBody>
          <a:bodyPr/>
          <a:lstStyle/>
          <a:p>
            <a:r>
              <a:rPr lang="en-US" dirty="0"/>
              <a:t>Clean </a:t>
            </a:r>
            <a:r>
              <a:rPr lang="en-US" dirty="0" smtClean="0"/>
              <a:t>Data: </a:t>
            </a:r>
            <a:r>
              <a:rPr lang="en-US" i="1" dirty="0" smtClean="0"/>
              <a:t>ROT</a:t>
            </a:r>
            <a:endParaRPr lang="en-US" dirty="0"/>
          </a:p>
        </p:txBody>
      </p:sp>
      <p:sp>
        <p:nvSpPr>
          <p:cNvPr id="8" name="Rectangle 7"/>
          <p:cNvSpPr/>
          <p:nvPr/>
        </p:nvSpPr>
        <p:spPr>
          <a:xfrm>
            <a:off x="5352077" y="3781392"/>
            <a:ext cx="3521148" cy="1938992"/>
          </a:xfrm>
          <a:prstGeom prst="rect">
            <a:avLst/>
          </a:prstGeom>
        </p:spPr>
        <p:txBody>
          <a:bodyPr wrap="square">
            <a:spAutoFit/>
          </a:bodyPr>
          <a:lstStyle/>
          <a:p>
            <a:pPr algn="r"/>
            <a:r>
              <a:rPr lang="en-US" i="1" dirty="0"/>
              <a:t>The bigger the organization, the greater the potential leverage that exists through elimination of </a:t>
            </a:r>
            <a:r>
              <a:rPr lang="en-US" i="1" dirty="0" smtClean="0"/>
              <a:t>ROT!</a:t>
            </a:r>
            <a:endParaRPr lang="en-US" i="1" dirty="0"/>
          </a:p>
        </p:txBody>
      </p:sp>
      <p:pic>
        <p:nvPicPr>
          <p:cNvPr id="4" name="Picture 3"/>
          <p:cNvPicPr>
            <a:picLocks noChangeAspect="1"/>
          </p:cNvPicPr>
          <p:nvPr/>
        </p:nvPicPr>
        <p:blipFill>
          <a:blip r:embed="rId4"/>
          <a:stretch>
            <a:fillRect/>
          </a:stretch>
        </p:blipFill>
        <p:spPr>
          <a:xfrm>
            <a:off x="5566146" y="457200"/>
            <a:ext cx="3280144" cy="1563327"/>
          </a:xfrm>
          <a:prstGeom prst="rect">
            <a:avLst/>
          </a:prstGeom>
        </p:spPr>
      </p:pic>
    </p:spTree>
    <p:extLst>
      <p:ext uri="{BB962C8B-B14F-4D97-AF65-F5344CB8AC3E}">
        <p14:creationId xmlns:p14="http://schemas.microsoft.com/office/powerpoint/2010/main" val="14687436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par>
                          <p:cTn id="9" fill="hold">
                            <p:stCondLst>
                              <p:cond delay="0"/>
                            </p:stCondLst>
                            <p:childTnLst>
                              <p:par>
                                <p:cTn id="10" presetID="10" presetClass="entr" presetSubtype="0" fill="hold" nodeType="after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8"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Clean </a:t>
            </a:r>
            <a:r>
              <a:rPr lang="en-US" dirty="0" smtClean="0"/>
              <a:t>Data</a:t>
            </a:r>
            <a:endParaRPr lang="en-US" dirty="0"/>
          </a:p>
        </p:txBody>
      </p:sp>
      <p:sp>
        <p:nvSpPr>
          <p:cNvPr id="4" name="Content Placeholder 2"/>
          <p:cNvSpPr txBox="1">
            <a:spLocks/>
          </p:cNvSpPr>
          <p:nvPr/>
        </p:nvSpPr>
        <p:spPr bwMode="auto">
          <a:xfrm>
            <a:off x="2205761" y="1594107"/>
            <a:ext cx="779463" cy="46196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tIns="0" rIns="0" bIns="0">
            <a:spAutoFit/>
          </a:bodyPr>
          <a:lstStyle>
            <a:lvl1pPr>
              <a:defRPr sz="2400">
                <a:solidFill>
                  <a:schemeClr val="tx1"/>
                </a:solidFill>
                <a:latin typeface="Arial" charset="0"/>
                <a:ea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spcBef>
                <a:spcPct val="20000"/>
              </a:spcBef>
              <a:buClr>
                <a:schemeClr val="tx1"/>
              </a:buClr>
              <a:buFont typeface="Monotype Sorts" charset="0"/>
              <a:buNone/>
              <a:defRPr/>
            </a:pPr>
            <a:r>
              <a:rPr lang="en-US" sz="1500" smtClean="0"/>
              <a:t>Target</a:t>
            </a:r>
            <a:br>
              <a:rPr lang="en-US" sz="1500" smtClean="0"/>
            </a:br>
            <a:r>
              <a:rPr lang="en-US" sz="1500" smtClean="0"/>
              <a:t>Outcome</a:t>
            </a:r>
          </a:p>
        </p:txBody>
      </p:sp>
      <p:sp>
        <p:nvSpPr>
          <p:cNvPr id="5" name="Content Placeholder 2"/>
          <p:cNvSpPr txBox="1">
            <a:spLocks/>
          </p:cNvSpPr>
          <p:nvPr/>
        </p:nvSpPr>
        <p:spPr bwMode="auto">
          <a:xfrm>
            <a:off x="1707286" y="1594107"/>
            <a:ext cx="333375" cy="46196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tIns="0" rIns="0" bIns="0">
            <a:spAutoFit/>
          </a:bodyPr>
          <a:lstStyle>
            <a:lvl1pPr>
              <a:defRPr sz="2400">
                <a:solidFill>
                  <a:schemeClr val="tx1"/>
                </a:solidFill>
                <a:latin typeface="Arial" charset="0"/>
                <a:ea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spcBef>
                <a:spcPct val="20000"/>
              </a:spcBef>
              <a:buClr>
                <a:schemeClr val="tx1"/>
              </a:buClr>
              <a:buFont typeface="Monotype Sorts" charset="0"/>
              <a:buNone/>
              <a:defRPr/>
            </a:pPr>
            <a:r>
              <a:rPr lang="en-US" sz="1500" smtClean="0"/>
              <a:t>Key</a:t>
            </a:r>
            <a:br>
              <a:rPr lang="en-US" sz="1500" smtClean="0"/>
            </a:br>
            <a:r>
              <a:rPr lang="en-US" sz="1500" smtClean="0"/>
              <a:t>ID</a:t>
            </a:r>
          </a:p>
        </p:txBody>
      </p:sp>
      <p:sp>
        <p:nvSpPr>
          <p:cNvPr id="6" name="Content Placeholder 2"/>
          <p:cNvSpPr txBox="1">
            <a:spLocks/>
          </p:cNvSpPr>
          <p:nvPr/>
        </p:nvSpPr>
        <p:spPr bwMode="auto">
          <a:xfrm>
            <a:off x="5063261" y="984507"/>
            <a:ext cx="696913" cy="3079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tIns="0" rIns="0" bIns="0">
            <a:spAutoFit/>
          </a:bodyPr>
          <a:lstStyle>
            <a:lvl1pPr>
              <a:defRPr sz="2400">
                <a:solidFill>
                  <a:schemeClr val="tx1"/>
                </a:solidFill>
                <a:latin typeface="Arial" charset="0"/>
                <a:ea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spcBef>
                <a:spcPct val="20000"/>
              </a:spcBef>
              <a:buClr>
                <a:schemeClr val="tx1"/>
              </a:buClr>
              <a:buFont typeface="Monotype Sorts" charset="0"/>
              <a:buNone/>
              <a:defRPr/>
            </a:pPr>
            <a:r>
              <a:rPr lang="en-US" sz="2000" smtClean="0"/>
              <a:t>Inputs</a:t>
            </a:r>
          </a:p>
        </p:txBody>
      </p:sp>
      <p:sp>
        <p:nvSpPr>
          <p:cNvPr id="7" name="Content Placeholder 2"/>
          <p:cNvSpPr txBox="1">
            <a:spLocks/>
          </p:cNvSpPr>
          <p:nvPr/>
        </p:nvSpPr>
        <p:spPr bwMode="auto">
          <a:xfrm>
            <a:off x="3688486" y="1616332"/>
            <a:ext cx="965200" cy="23018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tIns="0" rIns="0" bIns="0">
            <a:spAutoFit/>
          </a:bodyPr>
          <a:lstStyle>
            <a:lvl1pPr>
              <a:defRPr sz="2400">
                <a:solidFill>
                  <a:schemeClr val="tx1"/>
                </a:solidFill>
                <a:latin typeface="Arial" charset="0"/>
                <a:ea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spcBef>
                <a:spcPct val="20000"/>
              </a:spcBef>
              <a:buClr>
                <a:schemeClr val="tx1"/>
              </a:buClr>
              <a:buFont typeface="Monotype Sorts" charset="0"/>
              <a:buNone/>
              <a:defRPr/>
            </a:pPr>
            <a:r>
              <a:rPr lang="en-US" sz="1500" smtClean="0"/>
              <a:t>Treatments</a:t>
            </a:r>
          </a:p>
        </p:txBody>
      </p:sp>
      <p:sp>
        <p:nvSpPr>
          <p:cNvPr id="8" name="Content Placeholder 2"/>
          <p:cNvSpPr txBox="1">
            <a:spLocks/>
          </p:cNvSpPr>
          <p:nvPr/>
        </p:nvSpPr>
        <p:spPr bwMode="auto">
          <a:xfrm>
            <a:off x="6198324" y="1616332"/>
            <a:ext cx="920750" cy="23018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tIns="0" rIns="0" bIns="0">
            <a:spAutoFit/>
          </a:bodyPr>
          <a:lstStyle>
            <a:lvl1pPr>
              <a:defRPr sz="2400">
                <a:solidFill>
                  <a:schemeClr val="tx1"/>
                </a:solidFill>
                <a:latin typeface="Arial" charset="0"/>
                <a:ea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spcBef>
                <a:spcPct val="20000"/>
              </a:spcBef>
              <a:buClr>
                <a:schemeClr val="tx1"/>
              </a:buClr>
              <a:buFont typeface="Monotype Sorts" charset="0"/>
              <a:buNone/>
              <a:defRPr/>
            </a:pPr>
            <a:r>
              <a:rPr lang="en-US" sz="1500" smtClean="0"/>
              <a:t>Covariates</a:t>
            </a:r>
          </a:p>
        </p:txBody>
      </p:sp>
      <p:sp>
        <p:nvSpPr>
          <p:cNvPr id="9" name="Right Brace 1"/>
          <p:cNvSpPr>
            <a:spLocks/>
          </p:cNvSpPr>
          <p:nvPr/>
        </p:nvSpPr>
        <p:spPr bwMode="auto">
          <a:xfrm rot="-5400000">
            <a:off x="5268843" y="231238"/>
            <a:ext cx="277812" cy="2501900"/>
          </a:xfrm>
          <a:prstGeom prst="rightBrace">
            <a:avLst>
              <a:gd name="adj1" fmla="val 8339"/>
              <a:gd name="adj2" fmla="val 50000"/>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latin typeface="Times New Roman" charset="0"/>
            </a:endParaRPr>
          </a:p>
        </p:txBody>
      </p:sp>
      <p:graphicFrame>
        <p:nvGraphicFramePr>
          <p:cNvPr id="10" name="Table 9"/>
          <p:cNvGraphicFramePr>
            <a:graphicFrameLocks noGrp="1"/>
          </p:cNvGraphicFramePr>
          <p:nvPr>
            <p:extLst/>
          </p:nvPr>
        </p:nvGraphicFramePr>
        <p:xfrm>
          <a:off x="1467574" y="2211644"/>
          <a:ext cx="6383335" cy="2311400"/>
        </p:xfrm>
        <a:graphic>
          <a:graphicData uri="http://schemas.openxmlformats.org/drawingml/2006/table">
            <a:tbl>
              <a:tblPr firstRow="1" bandRow="1">
                <a:tableStyleId>{5C22544A-7EE6-4342-B048-85BDC9FD1C3A}</a:tableStyleId>
              </a:tblPr>
              <a:tblGrid>
                <a:gridCol w="769762"/>
                <a:gridCol w="673672"/>
                <a:gridCol w="860674"/>
                <a:gridCol w="850017"/>
                <a:gridCol w="835459"/>
                <a:gridCol w="797917"/>
                <a:gridCol w="797917"/>
                <a:gridCol w="797917"/>
              </a:tblGrid>
              <a:tr h="370840">
                <a:tc>
                  <a:txBody>
                    <a:bodyPr/>
                    <a:lstStyle/>
                    <a:p>
                      <a:pPr algn="ctr"/>
                      <a:r>
                        <a:rPr lang="en-US" sz="1200" b="0" dirty="0" smtClean="0"/>
                        <a:t>Student ID</a:t>
                      </a:r>
                      <a:endParaRPr lang="en-US" sz="1200" b="0" dirty="0"/>
                    </a:p>
                  </a:txBody>
                  <a:tcPr marL="91447" marR="91447"/>
                </a:tc>
                <a:tc>
                  <a:txBody>
                    <a:bodyPr/>
                    <a:lstStyle/>
                    <a:p>
                      <a:pPr algn="ctr"/>
                      <a:r>
                        <a:rPr lang="en-US" sz="1200" b="0" dirty="0" smtClean="0"/>
                        <a:t>Grade</a:t>
                      </a:r>
                      <a:endParaRPr lang="en-US" sz="1200" b="0" dirty="0"/>
                    </a:p>
                  </a:txBody>
                  <a:tcPr marL="91447" marR="91447"/>
                </a:tc>
                <a:tc>
                  <a:txBody>
                    <a:bodyPr/>
                    <a:lstStyle/>
                    <a:p>
                      <a:pPr algn="ctr"/>
                      <a:r>
                        <a:rPr lang="en-US" sz="1200" b="0" dirty="0" smtClean="0"/>
                        <a:t>Instructor</a:t>
                      </a:r>
                      <a:endParaRPr lang="en-US" sz="1200" b="0" dirty="0"/>
                    </a:p>
                  </a:txBody>
                  <a:tcPr marL="91447" marR="91447"/>
                </a:tc>
                <a:tc>
                  <a:txBody>
                    <a:bodyPr/>
                    <a:lstStyle/>
                    <a:p>
                      <a:pPr algn="ctr"/>
                      <a:r>
                        <a:rPr lang="en-US" sz="1200" b="0" dirty="0" smtClean="0"/>
                        <a:t>Lab Available</a:t>
                      </a:r>
                      <a:endParaRPr lang="en-US" sz="1200" b="0" dirty="0"/>
                    </a:p>
                  </a:txBody>
                  <a:tcPr marL="91447" marR="91447"/>
                </a:tc>
                <a:tc>
                  <a:txBody>
                    <a:bodyPr/>
                    <a:lstStyle/>
                    <a:p>
                      <a:pPr algn="ctr"/>
                      <a:r>
                        <a:rPr lang="en-US" sz="1200" b="0" dirty="0" smtClean="0"/>
                        <a:t>Teaching</a:t>
                      </a:r>
                      <a:r>
                        <a:rPr lang="en-US" sz="1200" b="0" baseline="0" dirty="0" smtClean="0"/>
                        <a:t> Assistant</a:t>
                      </a:r>
                      <a:endParaRPr lang="en-US" sz="1200" b="0" dirty="0"/>
                    </a:p>
                  </a:txBody>
                  <a:tcPr marL="91447" marR="91447"/>
                </a:tc>
                <a:tc>
                  <a:txBody>
                    <a:bodyPr/>
                    <a:lstStyle/>
                    <a:p>
                      <a:pPr algn="ctr"/>
                      <a:r>
                        <a:rPr lang="en-US" sz="1200" b="0" u="none" dirty="0" smtClean="0">
                          <a:solidFill>
                            <a:srgbClr val="FFFFFF"/>
                          </a:solidFill>
                        </a:rPr>
                        <a:t>Overall GPA</a:t>
                      </a:r>
                      <a:endParaRPr lang="en-US" sz="1200" b="0" u="none" dirty="0">
                        <a:solidFill>
                          <a:srgbClr val="FFFFFF"/>
                        </a:solidFill>
                      </a:endParaRPr>
                    </a:p>
                  </a:txBody>
                  <a:tcPr marL="91447" marR="91447"/>
                </a:tc>
                <a:tc>
                  <a:txBody>
                    <a:bodyPr/>
                    <a:lstStyle/>
                    <a:p>
                      <a:pPr algn="ctr"/>
                      <a:r>
                        <a:rPr lang="en-US" sz="1200" b="0" dirty="0" smtClean="0"/>
                        <a:t>Gender</a:t>
                      </a:r>
                      <a:endParaRPr lang="en-US" sz="1200" b="0" dirty="0"/>
                    </a:p>
                  </a:txBody>
                  <a:tcPr marL="91447" marR="91447"/>
                </a:tc>
                <a:tc>
                  <a:txBody>
                    <a:bodyPr/>
                    <a:lstStyle/>
                    <a:p>
                      <a:pPr algn="ctr"/>
                      <a:r>
                        <a:rPr lang="en-US" sz="1200" b="0" u="none" dirty="0" err="1" smtClean="0">
                          <a:solidFill>
                            <a:srgbClr val="FFFFFF"/>
                          </a:solidFill>
                        </a:rPr>
                        <a:t>Prereq</a:t>
                      </a:r>
                      <a:r>
                        <a:rPr lang="en-US" sz="1200" b="0" dirty="0" smtClean="0"/>
                        <a:t>. Grade</a:t>
                      </a:r>
                      <a:endParaRPr lang="en-US" sz="1200" b="0" dirty="0"/>
                    </a:p>
                  </a:txBody>
                  <a:tcPr marL="91447" marR="91447"/>
                </a:tc>
              </a:tr>
              <a:tr h="370840">
                <a:tc>
                  <a:txBody>
                    <a:bodyPr/>
                    <a:lstStyle/>
                    <a:p>
                      <a:r>
                        <a:rPr lang="en-US" sz="1200" dirty="0" smtClean="0"/>
                        <a:t>Sue B.</a:t>
                      </a:r>
                      <a:endParaRPr lang="en-US" sz="1200" dirty="0"/>
                    </a:p>
                  </a:txBody>
                  <a:tcPr marL="91447" marR="91447"/>
                </a:tc>
                <a:tc>
                  <a:txBody>
                    <a:bodyPr/>
                    <a:lstStyle/>
                    <a:p>
                      <a:r>
                        <a:rPr lang="en-US" sz="1200" dirty="0" smtClean="0"/>
                        <a:t>B</a:t>
                      </a:r>
                      <a:endParaRPr lang="en-US" sz="1200" dirty="0"/>
                    </a:p>
                  </a:txBody>
                  <a:tcPr marL="91447" marR="91447"/>
                </a:tc>
                <a:tc>
                  <a:txBody>
                    <a:bodyPr/>
                    <a:lstStyle/>
                    <a:p>
                      <a:r>
                        <a:rPr lang="en-US" sz="1200" dirty="0" smtClean="0"/>
                        <a:t>Hall</a:t>
                      </a:r>
                      <a:endParaRPr lang="en-US" sz="1200" dirty="0"/>
                    </a:p>
                  </a:txBody>
                  <a:tcPr marL="91447" marR="91447"/>
                </a:tc>
                <a:tc>
                  <a:txBody>
                    <a:bodyPr/>
                    <a:lstStyle/>
                    <a:p>
                      <a:r>
                        <a:rPr lang="en-US" sz="1200" dirty="0" smtClean="0"/>
                        <a:t>Y</a:t>
                      </a:r>
                      <a:endParaRPr lang="en-US" sz="1200" dirty="0"/>
                    </a:p>
                  </a:txBody>
                  <a:tcPr marL="91447" marR="91447"/>
                </a:tc>
                <a:tc>
                  <a:txBody>
                    <a:bodyPr/>
                    <a:lstStyle/>
                    <a:p>
                      <a:r>
                        <a:rPr lang="en-US" sz="1200" u="none" dirty="0" smtClean="0">
                          <a:solidFill>
                            <a:srgbClr val="000000"/>
                          </a:solidFill>
                        </a:rPr>
                        <a:t>Turley</a:t>
                      </a:r>
                      <a:endParaRPr lang="en-US" sz="1200" u="none" dirty="0">
                        <a:solidFill>
                          <a:srgbClr val="000000"/>
                        </a:solidFill>
                      </a:endParaRPr>
                    </a:p>
                  </a:txBody>
                  <a:tcPr marL="91447" marR="91447"/>
                </a:tc>
                <a:tc>
                  <a:txBody>
                    <a:bodyPr/>
                    <a:lstStyle/>
                    <a:p>
                      <a:r>
                        <a:rPr lang="en-US" sz="1200" dirty="0" smtClean="0"/>
                        <a:t>3.5</a:t>
                      </a:r>
                      <a:endParaRPr lang="en-US" sz="1200" dirty="0"/>
                    </a:p>
                  </a:txBody>
                  <a:tcPr marL="91447" marR="91447"/>
                </a:tc>
                <a:tc>
                  <a:txBody>
                    <a:bodyPr/>
                    <a:lstStyle/>
                    <a:p>
                      <a:r>
                        <a:rPr lang="en-US" sz="1200" dirty="0" smtClean="0"/>
                        <a:t>Female</a:t>
                      </a:r>
                      <a:endParaRPr lang="en-US" sz="1200" dirty="0"/>
                    </a:p>
                  </a:txBody>
                  <a:tcPr marL="91447" marR="91447"/>
                </a:tc>
                <a:tc>
                  <a:txBody>
                    <a:bodyPr/>
                    <a:lstStyle/>
                    <a:p>
                      <a:r>
                        <a:rPr lang="en-US" sz="1200" dirty="0" smtClean="0"/>
                        <a:t>A</a:t>
                      </a:r>
                      <a:endParaRPr lang="en-US" sz="1200" dirty="0"/>
                    </a:p>
                  </a:txBody>
                  <a:tcPr marL="91447" marR="91447"/>
                </a:tc>
              </a:tr>
              <a:tr h="370840">
                <a:tc>
                  <a:txBody>
                    <a:bodyPr/>
                    <a:lstStyle/>
                    <a:p>
                      <a:r>
                        <a:rPr lang="en-US" sz="1200" dirty="0" smtClean="0"/>
                        <a:t>Bryce</a:t>
                      </a:r>
                      <a:endParaRPr lang="en-US" sz="1200" dirty="0"/>
                    </a:p>
                  </a:txBody>
                  <a:tcPr marL="91447" marR="91447"/>
                </a:tc>
                <a:tc>
                  <a:txBody>
                    <a:bodyPr/>
                    <a:lstStyle/>
                    <a:p>
                      <a:r>
                        <a:rPr lang="en-US" sz="1200" dirty="0" smtClean="0"/>
                        <a:t>001</a:t>
                      </a:r>
                      <a:endParaRPr lang="en-US" sz="1200" dirty="0"/>
                    </a:p>
                  </a:txBody>
                  <a:tcPr marL="91447" marR="91447"/>
                </a:tc>
                <a:tc>
                  <a:txBody>
                    <a:bodyPr/>
                    <a:lstStyle/>
                    <a:p>
                      <a:r>
                        <a:rPr lang="en-US" sz="1200" dirty="0" smtClean="0"/>
                        <a:t>Smith</a:t>
                      </a:r>
                      <a:endParaRPr lang="en-US" sz="1200" dirty="0"/>
                    </a:p>
                  </a:txBody>
                  <a:tcPr marL="91447" marR="91447"/>
                </a:tc>
                <a:tc>
                  <a:txBody>
                    <a:bodyPr/>
                    <a:lstStyle/>
                    <a:p>
                      <a:r>
                        <a:rPr lang="en-US" sz="1200" dirty="0" smtClean="0"/>
                        <a:t>N</a:t>
                      </a:r>
                      <a:endParaRPr lang="en-US" sz="1200" dirty="0"/>
                    </a:p>
                  </a:txBody>
                  <a:tcPr marL="91447" marR="91447"/>
                </a:tc>
                <a:tc>
                  <a:txBody>
                    <a:bodyPr/>
                    <a:lstStyle/>
                    <a:p>
                      <a:r>
                        <a:rPr lang="en-US" sz="1200" dirty="0" smtClean="0"/>
                        <a:t>Ace</a:t>
                      </a:r>
                      <a:endParaRPr lang="en-US" sz="1200" dirty="0"/>
                    </a:p>
                  </a:txBody>
                  <a:tcPr marL="91447" marR="91447"/>
                </a:tc>
                <a:tc>
                  <a:txBody>
                    <a:bodyPr/>
                    <a:lstStyle/>
                    <a:p>
                      <a:r>
                        <a:rPr lang="en-US" sz="1200" dirty="0" smtClean="0"/>
                        <a:t>3.2</a:t>
                      </a:r>
                      <a:endParaRPr lang="en-US" sz="1200" dirty="0"/>
                    </a:p>
                  </a:txBody>
                  <a:tcPr marL="91447" marR="91447"/>
                </a:tc>
                <a:tc>
                  <a:txBody>
                    <a:bodyPr/>
                    <a:lstStyle/>
                    <a:p>
                      <a:r>
                        <a:rPr lang="en-US" sz="1200" dirty="0" smtClean="0"/>
                        <a:t>M</a:t>
                      </a:r>
                      <a:endParaRPr lang="en-US" sz="1200" dirty="0"/>
                    </a:p>
                  </a:txBody>
                  <a:tcPr marL="91447" marR="91447"/>
                </a:tc>
                <a:tc>
                  <a:txBody>
                    <a:bodyPr/>
                    <a:lstStyle/>
                    <a:p>
                      <a:r>
                        <a:rPr lang="en-US" sz="1200" dirty="0" smtClean="0"/>
                        <a:t>B</a:t>
                      </a:r>
                      <a:endParaRPr lang="en-US" sz="1200" dirty="0"/>
                    </a:p>
                  </a:txBody>
                  <a:tcPr marL="91447" marR="91447"/>
                </a:tc>
              </a:tr>
              <a:tr h="370840">
                <a:tc>
                  <a:txBody>
                    <a:bodyPr/>
                    <a:lstStyle/>
                    <a:p>
                      <a:r>
                        <a:rPr lang="en-US" sz="1200" dirty="0" smtClean="0"/>
                        <a:t>Jean</a:t>
                      </a:r>
                      <a:endParaRPr lang="en-US" sz="1200" dirty="0"/>
                    </a:p>
                  </a:txBody>
                  <a:tcPr marL="91447" marR="91447"/>
                </a:tc>
                <a:tc>
                  <a:txBody>
                    <a:bodyPr/>
                    <a:lstStyle/>
                    <a:p>
                      <a:r>
                        <a:rPr lang="en-US" sz="1200" dirty="0" smtClean="0"/>
                        <a:t>C</a:t>
                      </a:r>
                      <a:endParaRPr lang="en-US" sz="1200" dirty="0"/>
                    </a:p>
                  </a:txBody>
                  <a:tcPr marL="91447" marR="91447"/>
                </a:tc>
                <a:tc>
                  <a:txBody>
                    <a:bodyPr/>
                    <a:lstStyle/>
                    <a:p>
                      <a:r>
                        <a:rPr lang="en-US" sz="1200" dirty="0" smtClean="0"/>
                        <a:t>Hall</a:t>
                      </a:r>
                      <a:endParaRPr lang="en-US" sz="1200" dirty="0"/>
                    </a:p>
                  </a:txBody>
                  <a:tcPr marL="91447" marR="91447"/>
                </a:tc>
                <a:tc>
                  <a:txBody>
                    <a:bodyPr/>
                    <a:lstStyle/>
                    <a:p>
                      <a:r>
                        <a:rPr lang="en-US" sz="1200" dirty="0" smtClean="0"/>
                        <a:t>Yes</a:t>
                      </a:r>
                      <a:endParaRPr lang="en-US" sz="1200" dirty="0"/>
                    </a:p>
                  </a:txBody>
                  <a:tcPr marL="91447" marR="91447"/>
                </a:tc>
                <a:tc>
                  <a:txBody>
                    <a:bodyPr/>
                    <a:lstStyle/>
                    <a:p>
                      <a:r>
                        <a:rPr lang="en-US" sz="1200" dirty="0" smtClean="0"/>
                        <a:t>Mary</a:t>
                      </a:r>
                      <a:endParaRPr lang="en-US" sz="1200" dirty="0"/>
                    </a:p>
                  </a:txBody>
                  <a:tcPr marL="91447" marR="91447"/>
                </a:tc>
                <a:tc>
                  <a:txBody>
                    <a:bodyPr/>
                    <a:lstStyle/>
                    <a:p>
                      <a:r>
                        <a:rPr lang="en-US" sz="1200" dirty="0" smtClean="0"/>
                        <a:t>3.0</a:t>
                      </a:r>
                      <a:endParaRPr lang="en-US" sz="1200" dirty="0"/>
                    </a:p>
                  </a:txBody>
                  <a:tcPr marL="91447" marR="91447"/>
                </a:tc>
                <a:tc>
                  <a:txBody>
                    <a:bodyPr/>
                    <a:lstStyle/>
                    <a:p>
                      <a:r>
                        <a:rPr lang="en-US" sz="1200" dirty="0" smtClean="0"/>
                        <a:t>M</a:t>
                      </a:r>
                      <a:endParaRPr lang="en-US" sz="1200" dirty="0"/>
                    </a:p>
                  </a:txBody>
                  <a:tcPr marL="91447" marR="91447"/>
                </a:tc>
                <a:tc>
                  <a:txBody>
                    <a:bodyPr/>
                    <a:lstStyle/>
                    <a:p>
                      <a:r>
                        <a:rPr lang="en-US" sz="1200" dirty="0" smtClean="0"/>
                        <a:t>C</a:t>
                      </a:r>
                      <a:endParaRPr lang="en-US" sz="1200" dirty="0"/>
                    </a:p>
                  </a:txBody>
                  <a:tcPr marL="91447" marR="91447"/>
                </a:tc>
              </a:tr>
              <a:tr h="370840">
                <a:tc>
                  <a:txBody>
                    <a:bodyPr/>
                    <a:lstStyle/>
                    <a:p>
                      <a:r>
                        <a:rPr lang="en-US" sz="1200" dirty="0" smtClean="0"/>
                        <a:t>Ann</a:t>
                      </a:r>
                      <a:endParaRPr lang="en-US" sz="1200" dirty="0"/>
                    </a:p>
                  </a:txBody>
                  <a:tcPr marL="91447" marR="91447"/>
                </a:tc>
                <a:tc>
                  <a:txBody>
                    <a:bodyPr/>
                    <a:lstStyle/>
                    <a:p>
                      <a:r>
                        <a:rPr lang="en-US" sz="1200" dirty="0" smtClean="0"/>
                        <a:t>B</a:t>
                      </a:r>
                      <a:endParaRPr lang="en-US" sz="1200" dirty="0"/>
                    </a:p>
                  </a:txBody>
                  <a:tcPr marL="91447" marR="91447"/>
                </a:tc>
                <a:tc>
                  <a:txBody>
                    <a:bodyPr/>
                    <a:lstStyle/>
                    <a:p>
                      <a:r>
                        <a:rPr lang="en-US" sz="1200" dirty="0" smtClean="0"/>
                        <a:t>99999999</a:t>
                      </a:r>
                      <a:endParaRPr lang="en-US" sz="1200" dirty="0"/>
                    </a:p>
                  </a:txBody>
                  <a:tcPr marL="91447" marR="91447"/>
                </a:tc>
                <a:tc>
                  <a:txBody>
                    <a:bodyPr/>
                    <a:lstStyle/>
                    <a:p>
                      <a:r>
                        <a:rPr lang="en-US" sz="1200" dirty="0" smtClean="0"/>
                        <a:t>Y</a:t>
                      </a:r>
                      <a:endParaRPr lang="en-US" sz="1200" dirty="0"/>
                    </a:p>
                  </a:txBody>
                  <a:tcPr marL="91447" marR="91447"/>
                </a:tc>
                <a:tc>
                  <a:txBody>
                    <a:bodyPr/>
                    <a:lstStyle/>
                    <a:p>
                      <a:r>
                        <a:rPr lang="en-US" sz="1200" dirty="0" smtClean="0"/>
                        <a:t>Mary</a:t>
                      </a:r>
                      <a:endParaRPr lang="en-US" sz="1200" dirty="0"/>
                    </a:p>
                  </a:txBody>
                  <a:tcPr marL="91447" marR="91447"/>
                </a:tc>
                <a:tc>
                  <a:txBody>
                    <a:bodyPr/>
                    <a:lstStyle/>
                    <a:p>
                      <a:r>
                        <a:rPr lang="en-US" sz="1200" dirty="0" smtClean="0"/>
                        <a:t>38</a:t>
                      </a:r>
                      <a:endParaRPr lang="en-US" sz="1200" dirty="0"/>
                    </a:p>
                  </a:txBody>
                  <a:tcPr marL="91447" marR="91447"/>
                </a:tc>
                <a:tc>
                  <a:txBody>
                    <a:bodyPr/>
                    <a:lstStyle/>
                    <a:p>
                      <a:r>
                        <a:rPr lang="en-US" sz="1200" dirty="0" smtClean="0"/>
                        <a:t>F</a:t>
                      </a:r>
                      <a:endParaRPr lang="en-US" sz="1200" dirty="0"/>
                    </a:p>
                  </a:txBody>
                  <a:tcPr marL="91447" marR="91447"/>
                </a:tc>
                <a:tc>
                  <a:txBody>
                    <a:bodyPr/>
                    <a:lstStyle/>
                    <a:p>
                      <a:r>
                        <a:rPr lang="en-US" sz="1200" dirty="0" smtClean="0"/>
                        <a:t>B</a:t>
                      </a:r>
                      <a:endParaRPr lang="en-US" sz="1200" dirty="0"/>
                    </a:p>
                  </a:txBody>
                  <a:tcPr marL="91447" marR="91447"/>
                </a:tc>
              </a:tr>
              <a:tr h="370840">
                <a:tc>
                  <a:txBody>
                    <a:bodyPr/>
                    <a:lstStyle/>
                    <a:p>
                      <a:r>
                        <a:rPr lang="en-US" sz="1200" dirty="0" smtClean="0"/>
                        <a:t>Bob</a:t>
                      </a:r>
                      <a:endParaRPr lang="en-US" sz="1200" dirty="0"/>
                    </a:p>
                  </a:txBody>
                  <a:tcPr marL="91447" marR="91447"/>
                </a:tc>
                <a:tc>
                  <a:txBody>
                    <a:bodyPr/>
                    <a:lstStyle/>
                    <a:p>
                      <a:r>
                        <a:rPr lang="en-US" sz="1200" dirty="0" smtClean="0"/>
                        <a:t>A</a:t>
                      </a:r>
                      <a:endParaRPr lang="en-US" sz="1200" dirty="0"/>
                    </a:p>
                  </a:txBody>
                  <a:tcPr marL="91447" marR="91447"/>
                </a:tc>
                <a:tc>
                  <a:txBody>
                    <a:bodyPr/>
                    <a:lstStyle/>
                    <a:p>
                      <a:r>
                        <a:rPr lang="en-US" sz="1200" dirty="0" smtClean="0"/>
                        <a:t>Hall</a:t>
                      </a:r>
                      <a:endParaRPr lang="en-US" sz="1200" dirty="0"/>
                    </a:p>
                  </a:txBody>
                  <a:tcPr marL="91447" marR="91447"/>
                </a:tc>
                <a:tc>
                  <a:txBody>
                    <a:bodyPr/>
                    <a:lstStyle/>
                    <a:p>
                      <a:r>
                        <a:rPr lang="en-US" sz="1200" dirty="0" smtClean="0"/>
                        <a:t>N</a:t>
                      </a:r>
                      <a:endParaRPr lang="en-US" sz="1200" dirty="0"/>
                    </a:p>
                  </a:txBody>
                  <a:tcPr marL="91447" marR="91447"/>
                </a:tc>
                <a:tc>
                  <a:txBody>
                    <a:bodyPr/>
                    <a:lstStyle/>
                    <a:p>
                      <a:r>
                        <a:rPr lang="en-US" sz="1200" u="none" dirty="0" smtClean="0">
                          <a:solidFill>
                            <a:srgbClr val="000000"/>
                          </a:solidFill>
                        </a:rPr>
                        <a:t>Turley</a:t>
                      </a:r>
                      <a:endParaRPr lang="en-US" sz="1200" u="none" dirty="0">
                        <a:solidFill>
                          <a:srgbClr val="000000"/>
                        </a:solidFill>
                      </a:endParaRPr>
                    </a:p>
                  </a:txBody>
                  <a:tcPr marL="91447" marR="91447"/>
                </a:tc>
                <a:tc>
                  <a:txBody>
                    <a:bodyPr/>
                    <a:lstStyle/>
                    <a:p>
                      <a:r>
                        <a:rPr lang="en-US" sz="1200" dirty="0" smtClean="0"/>
                        <a:t>3.3</a:t>
                      </a:r>
                      <a:endParaRPr lang="en-US" sz="1200" dirty="0"/>
                    </a:p>
                  </a:txBody>
                  <a:tcPr marL="91447" marR="91447"/>
                </a:tc>
                <a:tc>
                  <a:txBody>
                    <a:bodyPr/>
                    <a:lstStyle/>
                    <a:p>
                      <a:r>
                        <a:rPr lang="en-US" sz="1200" dirty="0" smtClean="0"/>
                        <a:t>M</a:t>
                      </a:r>
                      <a:endParaRPr lang="en-US" sz="1200" dirty="0"/>
                    </a:p>
                  </a:txBody>
                  <a:tcPr marL="91447" marR="91447"/>
                </a:tc>
                <a:tc>
                  <a:txBody>
                    <a:bodyPr/>
                    <a:lstStyle/>
                    <a:p>
                      <a:r>
                        <a:rPr lang="en-US" sz="1200" dirty="0" smtClean="0"/>
                        <a:t>A</a:t>
                      </a:r>
                      <a:endParaRPr lang="en-US" sz="1200" dirty="0"/>
                    </a:p>
                  </a:txBody>
                  <a:tcPr marL="91447" marR="91447"/>
                </a:tc>
              </a:tr>
            </a:tbl>
          </a:graphicData>
        </a:graphic>
      </p:graphicFrame>
      <p:sp>
        <p:nvSpPr>
          <p:cNvPr id="11" name="Right Brace 10"/>
          <p:cNvSpPr>
            <a:spLocks/>
          </p:cNvSpPr>
          <p:nvPr/>
        </p:nvSpPr>
        <p:spPr bwMode="auto">
          <a:xfrm rot="-5400000">
            <a:off x="4032180" y="818613"/>
            <a:ext cx="277812" cy="2482850"/>
          </a:xfrm>
          <a:prstGeom prst="rightBrace">
            <a:avLst>
              <a:gd name="adj1" fmla="val 8317"/>
              <a:gd name="adj2" fmla="val 50000"/>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latin typeface="Times New Roman" charset="0"/>
            </a:endParaRPr>
          </a:p>
        </p:txBody>
      </p:sp>
      <p:sp>
        <p:nvSpPr>
          <p:cNvPr id="12" name="Right Brace 11"/>
          <p:cNvSpPr>
            <a:spLocks/>
          </p:cNvSpPr>
          <p:nvPr/>
        </p:nvSpPr>
        <p:spPr bwMode="auto">
          <a:xfrm rot="-5400000">
            <a:off x="6521380" y="913863"/>
            <a:ext cx="274637" cy="2295525"/>
          </a:xfrm>
          <a:prstGeom prst="rightBrace">
            <a:avLst>
              <a:gd name="adj1" fmla="val 8320"/>
              <a:gd name="adj2" fmla="val 49611"/>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latin typeface="Times New Roman" charset="0"/>
            </a:endParaRPr>
          </a:p>
        </p:txBody>
      </p:sp>
      <p:graphicFrame>
        <p:nvGraphicFramePr>
          <p:cNvPr id="20" name="Table 19"/>
          <p:cNvGraphicFramePr>
            <a:graphicFrameLocks noGrp="1"/>
          </p:cNvGraphicFramePr>
          <p:nvPr>
            <p:extLst/>
          </p:nvPr>
        </p:nvGraphicFramePr>
        <p:xfrm>
          <a:off x="1467574" y="2211644"/>
          <a:ext cx="6383335" cy="2311400"/>
        </p:xfrm>
        <a:graphic>
          <a:graphicData uri="http://schemas.openxmlformats.org/drawingml/2006/table">
            <a:tbl>
              <a:tblPr firstRow="1" bandRow="1">
                <a:tableStyleId>{5C22544A-7EE6-4342-B048-85BDC9FD1C3A}</a:tableStyleId>
              </a:tblPr>
              <a:tblGrid>
                <a:gridCol w="769762"/>
                <a:gridCol w="673672"/>
                <a:gridCol w="860674"/>
                <a:gridCol w="850017"/>
                <a:gridCol w="835459"/>
                <a:gridCol w="797917"/>
                <a:gridCol w="797917"/>
                <a:gridCol w="797917"/>
              </a:tblGrid>
              <a:tr h="370840">
                <a:tc>
                  <a:txBody>
                    <a:bodyPr/>
                    <a:lstStyle/>
                    <a:p>
                      <a:pPr algn="ctr"/>
                      <a:r>
                        <a:rPr lang="en-US" sz="1200" b="0" dirty="0" smtClean="0"/>
                        <a:t>Student ID</a:t>
                      </a:r>
                      <a:endParaRPr lang="en-US" sz="1200" b="0" dirty="0"/>
                    </a:p>
                  </a:txBody>
                  <a:tcPr marL="91447" marR="91447"/>
                </a:tc>
                <a:tc>
                  <a:txBody>
                    <a:bodyPr/>
                    <a:lstStyle/>
                    <a:p>
                      <a:pPr algn="ctr"/>
                      <a:r>
                        <a:rPr lang="en-US" sz="1200" b="0" dirty="0" smtClean="0"/>
                        <a:t>Grade</a:t>
                      </a:r>
                      <a:endParaRPr lang="en-US" sz="1200" b="0" dirty="0"/>
                    </a:p>
                  </a:txBody>
                  <a:tcPr marL="91447" marR="91447"/>
                </a:tc>
                <a:tc>
                  <a:txBody>
                    <a:bodyPr/>
                    <a:lstStyle/>
                    <a:p>
                      <a:pPr algn="ctr"/>
                      <a:r>
                        <a:rPr lang="en-US" sz="1200" b="0" dirty="0" smtClean="0"/>
                        <a:t>Instructor</a:t>
                      </a:r>
                      <a:endParaRPr lang="en-US" sz="1200" b="0" dirty="0"/>
                    </a:p>
                  </a:txBody>
                  <a:tcPr marL="91447" marR="91447"/>
                </a:tc>
                <a:tc>
                  <a:txBody>
                    <a:bodyPr/>
                    <a:lstStyle/>
                    <a:p>
                      <a:pPr algn="ctr"/>
                      <a:r>
                        <a:rPr lang="en-US" sz="1200" b="0" dirty="0" smtClean="0"/>
                        <a:t>Lab Available</a:t>
                      </a:r>
                      <a:endParaRPr lang="en-US" sz="1200" b="0" dirty="0"/>
                    </a:p>
                  </a:txBody>
                  <a:tcPr marL="91447" marR="91447"/>
                </a:tc>
                <a:tc>
                  <a:txBody>
                    <a:bodyPr/>
                    <a:lstStyle/>
                    <a:p>
                      <a:pPr algn="ctr"/>
                      <a:r>
                        <a:rPr lang="en-US" sz="1200" b="0" dirty="0" smtClean="0"/>
                        <a:t>Teaching</a:t>
                      </a:r>
                      <a:r>
                        <a:rPr lang="en-US" sz="1200" b="0" baseline="0" dirty="0" smtClean="0"/>
                        <a:t> Assistant</a:t>
                      </a:r>
                      <a:endParaRPr lang="en-US" sz="1200" b="0" dirty="0"/>
                    </a:p>
                  </a:txBody>
                  <a:tcPr marL="91447" marR="91447"/>
                </a:tc>
                <a:tc>
                  <a:txBody>
                    <a:bodyPr/>
                    <a:lstStyle/>
                    <a:p>
                      <a:pPr algn="ctr"/>
                      <a:r>
                        <a:rPr lang="en-US" sz="1200" b="0" u="none" dirty="0" smtClean="0">
                          <a:solidFill>
                            <a:srgbClr val="FFFFFF"/>
                          </a:solidFill>
                        </a:rPr>
                        <a:t>Overall GPA</a:t>
                      </a:r>
                      <a:endParaRPr lang="en-US" sz="1200" b="0" u="none" dirty="0">
                        <a:solidFill>
                          <a:srgbClr val="FFFFFF"/>
                        </a:solidFill>
                      </a:endParaRPr>
                    </a:p>
                  </a:txBody>
                  <a:tcPr marL="91447" marR="91447"/>
                </a:tc>
                <a:tc>
                  <a:txBody>
                    <a:bodyPr/>
                    <a:lstStyle/>
                    <a:p>
                      <a:pPr algn="ctr"/>
                      <a:r>
                        <a:rPr lang="en-US" sz="1200" b="0" dirty="0" smtClean="0"/>
                        <a:t>Gender</a:t>
                      </a:r>
                      <a:endParaRPr lang="en-US" sz="1200" b="0" dirty="0"/>
                    </a:p>
                  </a:txBody>
                  <a:tcPr marL="91447" marR="91447"/>
                </a:tc>
                <a:tc>
                  <a:txBody>
                    <a:bodyPr/>
                    <a:lstStyle/>
                    <a:p>
                      <a:pPr algn="ctr"/>
                      <a:r>
                        <a:rPr lang="en-US" sz="1200" b="0" u="none" dirty="0" err="1" smtClean="0">
                          <a:solidFill>
                            <a:srgbClr val="FFFFFF"/>
                          </a:solidFill>
                        </a:rPr>
                        <a:t>Prereq</a:t>
                      </a:r>
                      <a:r>
                        <a:rPr lang="en-US" sz="1200" b="0" dirty="0" smtClean="0"/>
                        <a:t>. Grade</a:t>
                      </a:r>
                      <a:endParaRPr lang="en-US" sz="1200" b="0" dirty="0"/>
                    </a:p>
                  </a:txBody>
                  <a:tcPr marL="91447" marR="91447"/>
                </a:tc>
              </a:tr>
              <a:tr h="370840">
                <a:tc>
                  <a:txBody>
                    <a:bodyPr/>
                    <a:lstStyle/>
                    <a:p>
                      <a:r>
                        <a:rPr lang="en-US" sz="1200" dirty="0" smtClean="0"/>
                        <a:t>Sue B.</a:t>
                      </a:r>
                      <a:endParaRPr lang="en-US" sz="1200" dirty="0"/>
                    </a:p>
                  </a:txBody>
                  <a:tcPr marL="91447" marR="91447"/>
                </a:tc>
                <a:tc>
                  <a:txBody>
                    <a:bodyPr/>
                    <a:lstStyle/>
                    <a:p>
                      <a:r>
                        <a:rPr lang="en-US" sz="1200" dirty="0" smtClean="0"/>
                        <a:t>B</a:t>
                      </a:r>
                      <a:endParaRPr lang="en-US" sz="1200" dirty="0"/>
                    </a:p>
                  </a:txBody>
                  <a:tcPr marL="91447" marR="91447"/>
                </a:tc>
                <a:tc>
                  <a:txBody>
                    <a:bodyPr/>
                    <a:lstStyle/>
                    <a:p>
                      <a:r>
                        <a:rPr lang="en-US" sz="1200" dirty="0" smtClean="0"/>
                        <a:t>Hall</a:t>
                      </a:r>
                      <a:endParaRPr lang="en-US" sz="1200" dirty="0"/>
                    </a:p>
                  </a:txBody>
                  <a:tcPr marL="91447" marR="91447"/>
                </a:tc>
                <a:tc>
                  <a:txBody>
                    <a:bodyPr/>
                    <a:lstStyle/>
                    <a:p>
                      <a:r>
                        <a:rPr lang="en-US" sz="1200" dirty="0" smtClean="0"/>
                        <a:t>Y</a:t>
                      </a:r>
                      <a:endParaRPr lang="en-US" sz="1200" dirty="0"/>
                    </a:p>
                  </a:txBody>
                  <a:tcPr marL="91447" marR="91447"/>
                </a:tc>
                <a:tc>
                  <a:txBody>
                    <a:bodyPr/>
                    <a:lstStyle/>
                    <a:p>
                      <a:r>
                        <a:rPr lang="en-US" sz="1200" u="none" dirty="0" smtClean="0">
                          <a:solidFill>
                            <a:srgbClr val="000000"/>
                          </a:solidFill>
                        </a:rPr>
                        <a:t>Turley</a:t>
                      </a:r>
                      <a:endParaRPr lang="en-US" sz="1200" u="none" dirty="0">
                        <a:solidFill>
                          <a:srgbClr val="000000"/>
                        </a:solidFill>
                      </a:endParaRPr>
                    </a:p>
                  </a:txBody>
                  <a:tcPr marL="91447" marR="91447"/>
                </a:tc>
                <a:tc>
                  <a:txBody>
                    <a:bodyPr/>
                    <a:lstStyle/>
                    <a:p>
                      <a:r>
                        <a:rPr lang="en-US" sz="1200" dirty="0" smtClean="0"/>
                        <a:t>3.5</a:t>
                      </a:r>
                      <a:endParaRPr lang="en-US" sz="1200" dirty="0"/>
                    </a:p>
                  </a:txBody>
                  <a:tcPr marL="91447" marR="91447"/>
                </a:tc>
                <a:tc>
                  <a:txBody>
                    <a:bodyPr/>
                    <a:lstStyle/>
                    <a:p>
                      <a:r>
                        <a:rPr lang="en-US" sz="1200" dirty="0" smtClean="0"/>
                        <a:t>Female</a:t>
                      </a:r>
                      <a:endParaRPr lang="en-US" sz="1200" dirty="0"/>
                    </a:p>
                  </a:txBody>
                  <a:tcPr marL="91447" marR="91447"/>
                </a:tc>
                <a:tc>
                  <a:txBody>
                    <a:bodyPr/>
                    <a:lstStyle/>
                    <a:p>
                      <a:r>
                        <a:rPr lang="en-US" sz="1200" dirty="0" smtClean="0"/>
                        <a:t>A</a:t>
                      </a:r>
                      <a:endParaRPr lang="en-US" sz="1200" dirty="0"/>
                    </a:p>
                  </a:txBody>
                  <a:tcPr marL="91447" marR="91447"/>
                </a:tc>
              </a:tr>
              <a:tr h="370840">
                <a:tc>
                  <a:txBody>
                    <a:bodyPr/>
                    <a:lstStyle/>
                    <a:p>
                      <a:r>
                        <a:rPr lang="en-US" sz="1200" dirty="0" smtClean="0"/>
                        <a:t>Bryce</a:t>
                      </a:r>
                      <a:endParaRPr lang="en-US" sz="1200" dirty="0"/>
                    </a:p>
                  </a:txBody>
                  <a:tcPr marL="91447" marR="91447"/>
                </a:tc>
                <a:tc>
                  <a:txBody>
                    <a:bodyPr/>
                    <a:lstStyle/>
                    <a:p>
                      <a:r>
                        <a:rPr lang="en-US" sz="1200" b="1" dirty="0" smtClean="0">
                          <a:solidFill>
                            <a:schemeClr val="tx2"/>
                          </a:solidFill>
                        </a:rPr>
                        <a:t>001</a:t>
                      </a:r>
                      <a:endParaRPr lang="en-US" sz="1200" b="1" dirty="0">
                        <a:solidFill>
                          <a:schemeClr val="tx2"/>
                        </a:solidFill>
                      </a:endParaRPr>
                    </a:p>
                  </a:txBody>
                  <a:tcPr marL="91447" marR="91447"/>
                </a:tc>
                <a:tc>
                  <a:txBody>
                    <a:bodyPr/>
                    <a:lstStyle/>
                    <a:p>
                      <a:r>
                        <a:rPr lang="en-US" sz="1200" dirty="0" smtClean="0"/>
                        <a:t>Smith</a:t>
                      </a:r>
                      <a:endParaRPr lang="en-US" sz="1200" dirty="0"/>
                    </a:p>
                  </a:txBody>
                  <a:tcPr marL="91447" marR="91447"/>
                </a:tc>
                <a:tc>
                  <a:txBody>
                    <a:bodyPr/>
                    <a:lstStyle/>
                    <a:p>
                      <a:r>
                        <a:rPr lang="en-US" sz="1200" dirty="0" smtClean="0"/>
                        <a:t>N</a:t>
                      </a:r>
                      <a:endParaRPr lang="en-US" sz="1200" dirty="0"/>
                    </a:p>
                  </a:txBody>
                  <a:tcPr marL="91447" marR="91447"/>
                </a:tc>
                <a:tc>
                  <a:txBody>
                    <a:bodyPr/>
                    <a:lstStyle/>
                    <a:p>
                      <a:r>
                        <a:rPr lang="en-US" sz="1200" dirty="0" smtClean="0"/>
                        <a:t>Ace</a:t>
                      </a:r>
                      <a:endParaRPr lang="en-US" sz="1200" dirty="0"/>
                    </a:p>
                  </a:txBody>
                  <a:tcPr marL="91447" marR="91447"/>
                </a:tc>
                <a:tc>
                  <a:txBody>
                    <a:bodyPr/>
                    <a:lstStyle/>
                    <a:p>
                      <a:r>
                        <a:rPr lang="en-US" sz="1200" dirty="0" smtClean="0"/>
                        <a:t>3.2</a:t>
                      </a:r>
                      <a:endParaRPr lang="en-US" sz="1200" dirty="0"/>
                    </a:p>
                  </a:txBody>
                  <a:tcPr marL="91447" marR="91447"/>
                </a:tc>
                <a:tc>
                  <a:txBody>
                    <a:bodyPr/>
                    <a:lstStyle/>
                    <a:p>
                      <a:r>
                        <a:rPr lang="en-US" sz="1200" dirty="0" smtClean="0"/>
                        <a:t>M</a:t>
                      </a:r>
                      <a:endParaRPr lang="en-US" sz="1200" dirty="0"/>
                    </a:p>
                  </a:txBody>
                  <a:tcPr marL="91447" marR="91447"/>
                </a:tc>
                <a:tc>
                  <a:txBody>
                    <a:bodyPr/>
                    <a:lstStyle/>
                    <a:p>
                      <a:r>
                        <a:rPr lang="en-US" sz="1200" dirty="0" smtClean="0"/>
                        <a:t>B</a:t>
                      </a:r>
                      <a:endParaRPr lang="en-US" sz="1200" dirty="0"/>
                    </a:p>
                  </a:txBody>
                  <a:tcPr marL="91447" marR="91447"/>
                </a:tc>
              </a:tr>
              <a:tr h="370840">
                <a:tc>
                  <a:txBody>
                    <a:bodyPr/>
                    <a:lstStyle/>
                    <a:p>
                      <a:r>
                        <a:rPr lang="en-US" sz="1200" dirty="0" smtClean="0"/>
                        <a:t>Jean</a:t>
                      </a:r>
                      <a:endParaRPr lang="en-US" sz="1200" dirty="0"/>
                    </a:p>
                  </a:txBody>
                  <a:tcPr marL="91447" marR="91447"/>
                </a:tc>
                <a:tc>
                  <a:txBody>
                    <a:bodyPr/>
                    <a:lstStyle/>
                    <a:p>
                      <a:r>
                        <a:rPr lang="en-US" sz="1200" dirty="0" smtClean="0"/>
                        <a:t>C</a:t>
                      </a:r>
                      <a:endParaRPr lang="en-US" sz="1200" dirty="0"/>
                    </a:p>
                  </a:txBody>
                  <a:tcPr marL="91447" marR="91447"/>
                </a:tc>
                <a:tc>
                  <a:txBody>
                    <a:bodyPr/>
                    <a:lstStyle/>
                    <a:p>
                      <a:r>
                        <a:rPr lang="en-US" sz="1200" dirty="0" smtClean="0"/>
                        <a:t>Hall</a:t>
                      </a:r>
                      <a:endParaRPr lang="en-US" sz="1200" dirty="0"/>
                    </a:p>
                  </a:txBody>
                  <a:tcPr marL="91447" marR="91447"/>
                </a:tc>
                <a:tc>
                  <a:txBody>
                    <a:bodyPr/>
                    <a:lstStyle/>
                    <a:p>
                      <a:r>
                        <a:rPr lang="en-US" sz="1200" dirty="0" smtClean="0"/>
                        <a:t>Yes</a:t>
                      </a:r>
                      <a:endParaRPr lang="en-US" sz="1200" dirty="0"/>
                    </a:p>
                  </a:txBody>
                  <a:tcPr marL="91447" marR="91447"/>
                </a:tc>
                <a:tc>
                  <a:txBody>
                    <a:bodyPr/>
                    <a:lstStyle/>
                    <a:p>
                      <a:r>
                        <a:rPr lang="en-US" sz="1200" dirty="0" smtClean="0"/>
                        <a:t>Mary</a:t>
                      </a:r>
                      <a:endParaRPr lang="en-US" sz="1200" dirty="0"/>
                    </a:p>
                  </a:txBody>
                  <a:tcPr marL="91447" marR="91447"/>
                </a:tc>
                <a:tc>
                  <a:txBody>
                    <a:bodyPr/>
                    <a:lstStyle/>
                    <a:p>
                      <a:r>
                        <a:rPr lang="en-US" sz="1200" dirty="0" smtClean="0"/>
                        <a:t>3.0</a:t>
                      </a:r>
                      <a:endParaRPr lang="en-US" sz="1200" dirty="0"/>
                    </a:p>
                  </a:txBody>
                  <a:tcPr marL="91447" marR="91447"/>
                </a:tc>
                <a:tc>
                  <a:txBody>
                    <a:bodyPr/>
                    <a:lstStyle/>
                    <a:p>
                      <a:r>
                        <a:rPr lang="en-US" sz="1200" dirty="0" smtClean="0"/>
                        <a:t>M</a:t>
                      </a:r>
                      <a:endParaRPr lang="en-US" sz="1200" dirty="0"/>
                    </a:p>
                  </a:txBody>
                  <a:tcPr marL="91447" marR="91447"/>
                </a:tc>
                <a:tc>
                  <a:txBody>
                    <a:bodyPr/>
                    <a:lstStyle/>
                    <a:p>
                      <a:r>
                        <a:rPr lang="en-US" sz="1200" dirty="0" smtClean="0"/>
                        <a:t>C</a:t>
                      </a:r>
                      <a:endParaRPr lang="en-US" sz="1200" dirty="0"/>
                    </a:p>
                  </a:txBody>
                  <a:tcPr marL="91447" marR="91447"/>
                </a:tc>
              </a:tr>
              <a:tr h="370840">
                <a:tc>
                  <a:txBody>
                    <a:bodyPr/>
                    <a:lstStyle/>
                    <a:p>
                      <a:r>
                        <a:rPr lang="en-US" sz="1200" dirty="0" smtClean="0"/>
                        <a:t>Ann</a:t>
                      </a:r>
                      <a:endParaRPr lang="en-US" sz="1200" dirty="0"/>
                    </a:p>
                  </a:txBody>
                  <a:tcPr marL="91447" marR="91447"/>
                </a:tc>
                <a:tc>
                  <a:txBody>
                    <a:bodyPr/>
                    <a:lstStyle/>
                    <a:p>
                      <a:r>
                        <a:rPr lang="en-US" sz="1200" dirty="0" smtClean="0"/>
                        <a:t>B</a:t>
                      </a:r>
                      <a:endParaRPr lang="en-US" sz="1200" dirty="0"/>
                    </a:p>
                  </a:txBody>
                  <a:tcPr marL="91447" marR="91447"/>
                </a:tc>
                <a:tc>
                  <a:txBody>
                    <a:bodyPr/>
                    <a:lstStyle/>
                    <a:p>
                      <a:r>
                        <a:rPr lang="en-US" sz="1200" dirty="0" smtClean="0"/>
                        <a:t>99999999</a:t>
                      </a:r>
                      <a:endParaRPr lang="en-US" sz="1200" dirty="0"/>
                    </a:p>
                  </a:txBody>
                  <a:tcPr marL="91447" marR="91447"/>
                </a:tc>
                <a:tc>
                  <a:txBody>
                    <a:bodyPr/>
                    <a:lstStyle/>
                    <a:p>
                      <a:r>
                        <a:rPr lang="en-US" sz="1200" dirty="0" smtClean="0"/>
                        <a:t>Y</a:t>
                      </a:r>
                      <a:endParaRPr lang="en-US" sz="1200" dirty="0"/>
                    </a:p>
                  </a:txBody>
                  <a:tcPr marL="91447" marR="91447"/>
                </a:tc>
                <a:tc>
                  <a:txBody>
                    <a:bodyPr/>
                    <a:lstStyle/>
                    <a:p>
                      <a:r>
                        <a:rPr lang="en-US" sz="1200" dirty="0" smtClean="0"/>
                        <a:t>Mary</a:t>
                      </a:r>
                      <a:endParaRPr lang="en-US" sz="1200" dirty="0"/>
                    </a:p>
                  </a:txBody>
                  <a:tcPr marL="91447" marR="91447"/>
                </a:tc>
                <a:tc>
                  <a:txBody>
                    <a:bodyPr/>
                    <a:lstStyle/>
                    <a:p>
                      <a:r>
                        <a:rPr lang="en-US" sz="1200" dirty="0" smtClean="0"/>
                        <a:t>38</a:t>
                      </a:r>
                      <a:endParaRPr lang="en-US" sz="1200" dirty="0"/>
                    </a:p>
                  </a:txBody>
                  <a:tcPr marL="91447" marR="91447"/>
                </a:tc>
                <a:tc>
                  <a:txBody>
                    <a:bodyPr/>
                    <a:lstStyle/>
                    <a:p>
                      <a:r>
                        <a:rPr lang="en-US" sz="1200" dirty="0" smtClean="0"/>
                        <a:t>F</a:t>
                      </a:r>
                      <a:endParaRPr lang="en-US" sz="1200" dirty="0"/>
                    </a:p>
                  </a:txBody>
                  <a:tcPr marL="91447" marR="91447"/>
                </a:tc>
                <a:tc>
                  <a:txBody>
                    <a:bodyPr/>
                    <a:lstStyle/>
                    <a:p>
                      <a:r>
                        <a:rPr lang="en-US" sz="1200" dirty="0" smtClean="0"/>
                        <a:t>B</a:t>
                      </a:r>
                      <a:endParaRPr lang="en-US" sz="1200" dirty="0"/>
                    </a:p>
                  </a:txBody>
                  <a:tcPr marL="91447" marR="91447"/>
                </a:tc>
              </a:tr>
              <a:tr h="370840">
                <a:tc>
                  <a:txBody>
                    <a:bodyPr/>
                    <a:lstStyle/>
                    <a:p>
                      <a:r>
                        <a:rPr lang="en-US" sz="1200" dirty="0" smtClean="0"/>
                        <a:t>Bob</a:t>
                      </a:r>
                      <a:endParaRPr lang="en-US" sz="1200" dirty="0"/>
                    </a:p>
                  </a:txBody>
                  <a:tcPr marL="91447" marR="91447"/>
                </a:tc>
                <a:tc>
                  <a:txBody>
                    <a:bodyPr/>
                    <a:lstStyle/>
                    <a:p>
                      <a:r>
                        <a:rPr lang="en-US" sz="1200" dirty="0" smtClean="0"/>
                        <a:t>A</a:t>
                      </a:r>
                      <a:endParaRPr lang="en-US" sz="1200" dirty="0"/>
                    </a:p>
                  </a:txBody>
                  <a:tcPr marL="91447" marR="91447"/>
                </a:tc>
                <a:tc>
                  <a:txBody>
                    <a:bodyPr/>
                    <a:lstStyle/>
                    <a:p>
                      <a:r>
                        <a:rPr lang="en-US" sz="1200" dirty="0" smtClean="0"/>
                        <a:t>Hall</a:t>
                      </a:r>
                      <a:endParaRPr lang="en-US" sz="1200" dirty="0"/>
                    </a:p>
                  </a:txBody>
                  <a:tcPr marL="91447" marR="91447"/>
                </a:tc>
                <a:tc>
                  <a:txBody>
                    <a:bodyPr/>
                    <a:lstStyle/>
                    <a:p>
                      <a:r>
                        <a:rPr lang="en-US" sz="1200" dirty="0" smtClean="0"/>
                        <a:t>N</a:t>
                      </a:r>
                      <a:endParaRPr lang="en-US" sz="1200" dirty="0"/>
                    </a:p>
                  </a:txBody>
                  <a:tcPr marL="91447" marR="91447"/>
                </a:tc>
                <a:tc>
                  <a:txBody>
                    <a:bodyPr/>
                    <a:lstStyle/>
                    <a:p>
                      <a:r>
                        <a:rPr lang="en-US" sz="1200" u="none" dirty="0" smtClean="0">
                          <a:solidFill>
                            <a:srgbClr val="000000"/>
                          </a:solidFill>
                        </a:rPr>
                        <a:t>Turley</a:t>
                      </a:r>
                      <a:endParaRPr lang="en-US" sz="1200" u="none" dirty="0">
                        <a:solidFill>
                          <a:srgbClr val="000000"/>
                        </a:solidFill>
                      </a:endParaRPr>
                    </a:p>
                  </a:txBody>
                  <a:tcPr marL="91447" marR="91447"/>
                </a:tc>
                <a:tc>
                  <a:txBody>
                    <a:bodyPr/>
                    <a:lstStyle/>
                    <a:p>
                      <a:r>
                        <a:rPr lang="en-US" sz="1200" dirty="0" smtClean="0"/>
                        <a:t>3.3</a:t>
                      </a:r>
                      <a:endParaRPr lang="en-US" sz="1200" dirty="0"/>
                    </a:p>
                  </a:txBody>
                  <a:tcPr marL="91447" marR="91447"/>
                </a:tc>
                <a:tc>
                  <a:txBody>
                    <a:bodyPr/>
                    <a:lstStyle/>
                    <a:p>
                      <a:r>
                        <a:rPr lang="en-US" sz="1200" dirty="0" smtClean="0"/>
                        <a:t>M</a:t>
                      </a:r>
                      <a:endParaRPr lang="en-US" sz="1200" dirty="0"/>
                    </a:p>
                  </a:txBody>
                  <a:tcPr marL="91447" marR="91447"/>
                </a:tc>
                <a:tc>
                  <a:txBody>
                    <a:bodyPr/>
                    <a:lstStyle/>
                    <a:p>
                      <a:r>
                        <a:rPr lang="en-US" sz="1200" dirty="0" smtClean="0"/>
                        <a:t>A</a:t>
                      </a:r>
                      <a:endParaRPr lang="en-US" sz="1200" dirty="0"/>
                    </a:p>
                  </a:txBody>
                  <a:tcPr marL="91447" marR="91447"/>
                </a:tc>
              </a:tr>
            </a:tbl>
          </a:graphicData>
        </a:graphic>
      </p:graphicFrame>
      <p:graphicFrame>
        <p:nvGraphicFramePr>
          <p:cNvPr id="22" name="Table 21"/>
          <p:cNvGraphicFramePr>
            <a:graphicFrameLocks noGrp="1"/>
          </p:cNvGraphicFramePr>
          <p:nvPr>
            <p:extLst/>
          </p:nvPr>
        </p:nvGraphicFramePr>
        <p:xfrm>
          <a:off x="1467574" y="2211644"/>
          <a:ext cx="6383335" cy="2311400"/>
        </p:xfrm>
        <a:graphic>
          <a:graphicData uri="http://schemas.openxmlformats.org/drawingml/2006/table">
            <a:tbl>
              <a:tblPr firstRow="1" bandRow="1">
                <a:tableStyleId>{5C22544A-7EE6-4342-B048-85BDC9FD1C3A}</a:tableStyleId>
              </a:tblPr>
              <a:tblGrid>
                <a:gridCol w="769762"/>
                <a:gridCol w="673672"/>
                <a:gridCol w="860674"/>
                <a:gridCol w="850017"/>
                <a:gridCol w="835459"/>
                <a:gridCol w="797917"/>
                <a:gridCol w="797917"/>
                <a:gridCol w="797917"/>
              </a:tblGrid>
              <a:tr h="370840">
                <a:tc>
                  <a:txBody>
                    <a:bodyPr/>
                    <a:lstStyle/>
                    <a:p>
                      <a:pPr algn="ctr"/>
                      <a:r>
                        <a:rPr lang="en-US" sz="1200" b="0" dirty="0" smtClean="0"/>
                        <a:t>Student ID</a:t>
                      </a:r>
                      <a:endParaRPr lang="en-US" sz="1200" b="0" dirty="0"/>
                    </a:p>
                  </a:txBody>
                  <a:tcPr marL="91447" marR="91447"/>
                </a:tc>
                <a:tc>
                  <a:txBody>
                    <a:bodyPr/>
                    <a:lstStyle/>
                    <a:p>
                      <a:pPr algn="ctr"/>
                      <a:r>
                        <a:rPr lang="en-US" sz="1200" b="0" dirty="0" smtClean="0"/>
                        <a:t>Grade</a:t>
                      </a:r>
                      <a:endParaRPr lang="en-US" sz="1200" b="0" dirty="0"/>
                    </a:p>
                  </a:txBody>
                  <a:tcPr marL="91447" marR="91447"/>
                </a:tc>
                <a:tc>
                  <a:txBody>
                    <a:bodyPr/>
                    <a:lstStyle/>
                    <a:p>
                      <a:pPr algn="ctr"/>
                      <a:r>
                        <a:rPr lang="en-US" sz="1200" b="0" dirty="0" smtClean="0"/>
                        <a:t>Instructor</a:t>
                      </a:r>
                      <a:endParaRPr lang="en-US" sz="1200" b="0" dirty="0"/>
                    </a:p>
                  </a:txBody>
                  <a:tcPr marL="91447" marR="91447"/>
                </a:tc>
                <a:tc>
                  <a:txBody>
                    <a:bodyPr/>
                    <a:lstStyle/>
                    <a:p>
                      <a:pPr algn="ctr"/>
                      <a:r>
                        <a:rPr lang="en-US" sz="1200" b="0" dirty="0" smtClean="0"/>
                        <a:t>Lab Available</a:t>
                      </a:r>
                      <a:endParaRPr lang="en-US" sz="1200" b="0" dirty="0"/>
                    </a:p>
                  </a:txBody>
                  <a:tcPr marL="91447" marR="91447"/>
                </a:tc>
                <a:tc>
                  <a:txBody>
                    <a:bodyPr/>
                    <a:lstStyle/>
                    <a:p>
                      <a:pPr algn="ctr"/>
                      <a:r>
                        <a:rPr lang="en-US" sz="1200" b="0" dirty="0" smtClean="0"/>
                        <a:t>Teaching</a:t>
                      </a:r>
                      <a:r>
                        <a:rPr lang="en-US" sz="1200" b="0" baseline="0" dirty="0" smtClean="0"/>
                        <a:t> Assistant</a:t>
                      </a:r>
                      <a:endParaRPr lang="en-US" sz="1200" b="0" dirty="0"/>
                    </a:p>
                  </a:txBody>
                  <a:tcPr marL="91447" marR="91447"/>
                </a:tc>
                <a:tc>
                  <a:txBody>
                    <a:bodyPr/>
                    <a:lstStyle/>
                    <a:p>
                      <a:pPr algn="ctr"/>
                      <a:r>
                        <a:rPr lang="en-US" sz="1200" b="0" u="none" dirty="0" smtClean="0">
                          <a:solidFill>
                            <a:srgbClr val="FFFFFF"/>
                          </a:solidFill>
                        </a:rPr>
                        <a:t>Overall GPA</a:t>
                      </a:r>
                      <a:endParaRPr lang="en-US" sz="1200" b="0" u="none" dirty="0">
                        <a:solidFill>
                          <a:srgbClr val="FFFFFF"/>
                        </a:solidFill>
                      </a:endParaRPr>
                    </a:p>
                  </a:txBody>
                  <a:tcPr marL="91447" marR="91447"/>
                </a:tc>
                <a:tc>
                  <a:txBody>
                    <a:bodyPr/>
                    <a:lstStyle/>
                    <a:p>
                      <a:pPr algn="ctr"/>
                      <a:r>
                        <a:rPr lang="en-US" sz="1200" b="0" dirty="0" smtClean="0"/>
                        <a:t>Gender</a:t>
                      </a:r>
                      <a:endParaRPr lang="en-US" sz="1200" b="0" dirty="0"/>
                    </a:p>
                  </a:txBody>
                  <a:tcPr marL="91447" marR="91447"/>
                </a:tc>
                <a:tc>
                  <a:txBody>
                    <a:bodyPr/>
                    <a:lstStyle/>
                    <a:p>
                      <a:pPr algn="ctr"/>
                      <a:r>
                        <a:rPr lang="en-US" sz="1200" b="0" u="none" dirty="0" err="1" smtClean="0">
                          <a:solidFill>
                            <a:srgbClr val="FFFFFF"/>
                          </a:solidFill>
                        </a:rPr>
                        <a:t>Prereq</a:t>
                      </a:r>
                      <a:r>
                        <a:rPr lang="en-US" sz="1200" b="0" dirty="0" smtClean="0"/>
                        <a:t>. Grade</a:t>
                      </a:r>
                      <a:endParaRPr lang="en-US" sz="1200" b="0" dirty="0"/>
                    </a:p>
                  </a:txBody>
                  <a:tcPr marL="91447" marR="91447"/>
                </a:tc>
              </a:tr>
              <a:tr h="370840">
                <a:tc>
                  <a:txBody>
                    <a:bodyPr/>
                    <a:lstStyle/>
                    <a:p>
                      <a:r>
                        <a:rPr lang="en-US" sz="1200" dirty="0" smtClean="0"/>
                        <a:t>Sue B.</a:t>
                      </a:r>
                      <a:endParaRPr lang="en-US" sz="1200" dirty="0"/>
                    </a:p>
                  </a:txBody>
                  <a:tcPr marL="91447" marR="91447"/>
                </a:tc>
                <a:tc>
                  <a:txBody>
                    <a:bodyPr/>
                    <a:lstStyle/>
                    <a:p>
                      <a:r>
                        <a:rPr lang="en-US" sz="1200" dirty="0" smtClean="0"/>
                        <a:t>B</a:t>
                      </a:r>
                      <a:endParaRPr lang="en-US" sz="1200" dirty="0"/>
                    </a:p>
                  </a:txBody>
                  <a:tcPr marL="91447" marR="91447"/>
                </a:tc>
                <a:tc>
                  <a:txBody>
                    <a:bodyPr/>
                    <a:lstStyle/>
                    <a:p>
                      <a:r>
                        <a:rPr lang="en-US" sz="1200" dirty="0" smtClean="0"/>
                        <a:t>Hall</a:t>
                      </a:r>
                      <a:endParaRPr lang="en-US" sz="1200" dirty="0"/>
                    </a:p>
                  </a:txBody>
                  <a:tcPr marL="91447" marR="91447"/>
                </a:tc>
                <a:tc>
                  <a:txBody>
                    <a:bodyPr/>
                    <a:lstStyle/>
                    <a:p>
                      <a:r>
                        <a:rPr lang="en-US" sz="1200" dirty="0" smtClean="0"/>
                        <a:t>Y</a:t>
                      </a:r>
                      <a:endParaRPr lang="en-US" sz="1200" dirty="0"/>
                    </a:p>
                  </a:txBody>
                  <a:tcPr marL="91447" marR="91447"/>
                </a:tc>
                <a:tc>
                  <a:txBody>
                    <a:bodyPr/>
                    <a:lstStyle/>
                    <a:p>
                      <a:r>
                        <a:rPr lang="en-US" sz="1200" u="none" dirty="0" smtClean="0">
                          <a:solidFill>
                            <a:srgbClr val="000000"/>
                          </a:solidFill>
                        </a:rPr>
                        <a:t>Turley</a:t>
                      </a:r>
                      <a:endParaRPr lang="en-US" sz="1200" u="none" dirty="0">
                        <a:solidFill>
                          <a:srgbClr val="000000"/>
                        </a:solidFill>
                      </a:endParaRPr>
                    </a:p>
                  </a:txBody>
                  <a:tcPr marL="91447" marR="91447"/>
                </a:tc>
                <a:tc>
                  <a:txBody>
                    <a:bodyPr/>
                    <a:lstStyle/>
                    <a:p>
                      <a:r>
                        <a:rPr lang="en-US" sz="1200" dirty="0" smtClean="0"/>
                        <a:t>3.5</a:t>
                      </a:r>
                      <a:endParaRPr lang="en-US" sz="1200" dirty="0"/>
                    </a:p>
                  </a:txBody>
                  <a:tcPr marL="91447" marR="91447"/>
                </a:tc>
                <a:tc>
                  <a:txBody>
                    <a:bodyPr/>
                    <a:lstStyle/>
                    <a:p>
                      <a:r>
                        <a:rPr lang="en-US" sz="1200" dirty="0" smtClean="0"/>
                        <a:t>Female</a:t>
                      </a:r>
                      <a:endParaRPr lang="en-US" sz="1200" dirty="0"/>
                    </a:p>
                  </a:txBody>
                  <a:tcPr marL="91447" marR="91447"/>
                </a:tc>
                <a:tc>
                  <a:txBody>
                    <a:bodyPr/>
                    <a:lstStyle/>
                    <a:p>
                      <a:r>
                        <a:rPr lang="en-US" sz="1200" dirty="0" smtClean="0"/>
                        <a:t>A</a:t>
                      </a:r>
                      <a:endParaRPr lang="en-US" sz="1200" dirty="0"/>
                    </a:p>
                  </a:txBody>
                  <a:tcPr marL="91447" marR="91447"/>
                </a:tc>
              </a:tr>
              <a:tr h="370840">
                <a:tc>
                  <a:txBody>
                    <a:bodyPr/>
                    <a:lstStyle/>
                    <a:p>
                      <a:r>
                        <a:rPr lang="en-US" sz="1200" dirty="0" smtClean="0"/>
                        <a:t>Bryce</a:t>
                      </a:r>
                      <a:endParaRPr lang="en-US" sz="1200" dirty="0"/>
                    </a:p>
                  </a:txBody>
                  <a:tcPr marL="91447" marR="91447"/>
                </a:tc>
                <a:tc>
                  <a:txBody>
                    <a:bodyPr/>
                    <a:lstStyle/>
                    <a:p>
                      <a:r>
                        <a:rPr lang="en-US" sz="1200" b="1" dirty="0" smtClean="0">
                          <a:solidFill>
                            <a:schemeClr val="tx2"/>
                          </a:solidFill>
                        </a:rPr>
                        <a:t>001</a:t>
                      </a:r>
                      <a:endParaRPr lang="en-US" sz="1200" b="1" dirty="0">
                        <a:solidFill>
                          <a:schemeClr val="tx2"/>
                        </a:solidFill>
                      </a:endParaRPr>
                    </a:p>
                  </a:txBody>
                  <a:tcPr marL="91447" marR="91447"/>
                </a:tc>
                <a:tc>
                  <a:txBody>
                    <a:bodyPr/>
                    <a:lstStyle/>
                    <a:p>
                      <a:r>
                        <a:rPr lang="en-US" sz="1200" dirty="0" smtClean="0"/>
                        <a:t>Smith</a:t>
                      </a:r>
                      <a:endParaRPr lang="en-US" sz="1200" dirty="0"/>
                    </a:p>
                  </a:txBody>
                  <a:tcPr marL="91447" marR="91447"/>
                </a:tc>
                <a:tc>
                  <a:txBody>
                    <a:bodyPr/>
                    <a:lstStyle/>
                    <a:p>
                      <a:r>
                        <a:rPr lang="en-US" sz="1200" dirty="0" smtClean="0"/>
                        <a:t>N</a:t>
                      </a:r>
                      <a:endParaRPr lang="en-US" sz="1200" dirty="0"/>
                    </a:p>
                  </a:txBody>
                  <a:tcPr marL="91447" marR="91447"/>
                </a:tc>
                <a:tc>
                  <a:txBody>
                    <a:bodyPr/>
                    <a:lstStyle/>
                    <a:p>
                      <a:r>
                        <a:rPr lang="en-US" sz="1200" dirty="0" smtClean="0"/>
                        <a:t>Ace</a:t>
                      </a:r>
                      <a:endParaRPr lang="en-US" sz="1200" dirty="0"/>
                    </a:p>
                  </a:txBody>
                  <a:tcPr marL="91447" marR="91447"/>
                </a:tc>
                <a:tc>
                  <a:txBody>
                    <a:bodyPr/>
                    <a:lstStyle/>
                    <a:p>
                      <a:r>
                        <a:rPr lang="en-US" sz="1200" dirty="0" smtClean="0"/>
                        <a:t>3.2</a:t>
                      </a:r>
                      <a:endParaRPr lang="en-US" sz="1200" dirty="0"/>
                    </a:p>
                  </a:txBody>
                  <a:tcPr marL="91447" marR="91447"/>
                </a:tc>
                <a:tc>
                  <a:txBody>
                    <a:bodyPr/>
                    <a:lstStyle/>
                    <a:p>
                      <a:r>
                        <a:rPr lang="en-US" sz="1200" dirty="0" smtClean="0"/>
                        <a:t>M</a:t>
                      </a:r>
                      <a:endParaRPr lang="en-US" sz="1200" dirty="0"/>
                    </a:p>
                  </a:txBody>
                  <a:tcPr marL="91447" marR="91447"/>
                </a:tc>
                <a:tc>
                  <a:txBody>
                    <a:bodyPr/>
                    <a:lstStyle/>
                    <a:p>
                      <a:r>
                        <a:rPr lang="en-US" sz="1200" dirty="0" smtClean="0"/>
                        <a:t>B</a:t>
                      </a:r>
                      <a:endParaRPr lang="en-US" sz="1200" dirty="0"/>
                    </a:p>
                  </a:txBody>
                  <a:tcPr marL="91447" marR="91447"/>
                </a:tc>
              </a:tr>
              <a:tr h="370840">
                <a:tc>
                  <a:txBody>
                    <a:bodyPr/>
                    <a:lstStyle/>
                    <a:p>
                      <a:r>
                        <a:rPr lang="en-US" sz="1200" dirty="0" smtClean="0"/>
                        <a:t>Jean</a:t>
                      </a:r>
                      <a:endParaRPr lang="en-US" sz="1200" dirty="0"/>
                    </a:p>
                  </a:txBody>
                  <a:tcPr marL="91447" marR="91447"/>
                </a:tc>
                <a:tc>
                  <a:txBody>
                    <a:bodyPr/>
                    <a:lstStyle/>
                    <a:p>
                      <a:r>
                        <a:rPr lang="en-US" sz="1200" dirty="0" smtClean="0"/>
                        <a:t>C</a:t>
                      </a:r>
                      <a:endParaRPr lang="en-US" sz="1200" dirty="0"/>
                    </a:p>
                  </a:txBody>
                  <a:tcPr marL="91447" marR="91447"/>
                </a:tc>
                <a:tc>
                  <a:txBody>
                    <a:bodyPr/>
                    <a:lstStyle/>
                    <a:p>
                      <a:r>
                        <a:rPr lang="en-US" sz="1200" dirty="0" smtClean="0"/>
                        <a:t>Hall</a:t>
                      </a:r>
                      <a:endParaRPr lang="en-US" sz="1200" dirty="0"/>
                    </a:p>
                  </a:txBody>
                  <a:tcPr marL="91447" marR="91447"/>
                </a:tc>
                <a:tc>
                  <a:txBody>
                    <a:bodyPr/>
                    <a:lstStyle/>
                    <a:p>
                      <a:r>
                        <a:rPr lang="en-US" sz="1200" dirty="0" smtClean="0"/>
                        <a:t>Yes</a:t>
                      </a:r>
                      <a:endParaRPr lang="en-US" sz="1200" dirty="0"/>
                    </a:p>
                  </a:txBody>
                  <a:tcPr marL="91447" marR="91447"/>
                </a:tc>
                <a:tc>
                  <a:txBody>
                    <a:bodyPr/>
                    <a:lstStyle/>
                    <a:p>
                      <a:r>
                        <a:rPr lang="en-US" sz="1200" dirty="0" smtClean="0"/>
                        <a:t>Mary</a:t>
                      </a:r>
                      <a:endParaRPr lang="en-US" sz="1200" dirty="0"/>
                    </a:p>
                  </a:txBody>
                  <a:tcPr marL="91447" marR="91447"/>
                </a:tc>
                <a:tc>
                  <a:txBody>
                    <a:bodyPr/>
                    <a:lstStyle/>
                    <a:p>
                      <a:r>
                        <a:rPr lang="en-US" sz="1200" dirty="0" smtClean="0"/>
                        <a:t>3.0</a:t>
                      </a:r>
                      <a:endParaRPr lang="en-US" sz="1200" dirty="0"/>
                    </a:p>
                  </a:txBody>
                  <a:tcPr marL="91447" marR="91447"/>
                </a:tc>
                <a:tc>
                  <a:txBody>
                    <a:bodyPr/>
                    <a:lstStyle/>
                    <a:p>
                      <a:r>
                        <a:rPr lang="en-US" sz="1200" dirty="0" smtClean="0"/>
                        <a:t>M</a:t>
                      </a:r>
                      <a:endParaRPr lang="en-US" sz="1200" dirty="0"/>
                    </a:p>
                  </a:txBody>
                  <a:tcPr marL="91447" marR="91447"/>
                </a:tc>
                <a:tc>
                  <a:txBody>
                    <a:bodyPr/>
                    <a:lstStyle/>
                    <a:p>
                      <a:r>
                        <a:rPr lang="en-US" sz="1200" dirty="0" smtClean="0"/>
                        <a:t>C</a:t>
                      </a:r>
                      <a:endParaRPr lang="en-US" sz="1200" dirty="0"/>
                    </a:p>
                  </a:txBody>
                  <a:tcPr marL="91447" marR="91447"/>
                </a:tc>
              </a:tr>
              <a:tr h="370840">
                <a:tc>
                  <a:txBody>
                    <a:bodyPr/>
                    <a:lstStyle/>
                    <a:p>
                      <a:r>
                        <a:rPr lang="en-US" sz="1200" dirty="0" smtClean="0"/>
                        <a:t>Ann</a:t>
                      </a:r>
                      <a:endParaRPr lang="en-US" sz="1200" dirty="0"/>
                    </a:p>
                  </a:txBody>
                  <a:tcPr marL="91447" marR="91447"/>
                </a:tc>
                <a:tc>
                  <a:txBody>
                    <a:bodyPr/>
                    <a:lstStyle/>
                    <a:p>
                      <a:r>
                        <a:rPr lang="en-US" sz="1200" dirty="0" smtClean="0"/>
                        <a:t>B</a:t>
                      </a:r>
                      <a:endParaRPr lang="en-US" sz="1200" dirty="0"/>
                    </a:p>
                  </a:txBody>
                  <a:tcPr marL="91447" marR="91447"/>
                </a:tc>
                <a:tc>
                  <a:txBody>
                    <a:bodyPr/>
                    <a:lstStyle/>
                    <a:p>
                      <a:r>
                        <a:rPr lang="en-US" sz="1200" b="1" dirty="0" smtClean="0">
                          <a:solidFill>
                            <a:schemeClr val="tx2"/>
                          </a:solidFill>
                        </a:rPr>
                        <a:t>99999999</a:t>
                      </a:r>
                      <a:endParaRPr lang="en-US" sz="1200" b="1" dirty="0">
                        <a:solidFill>
                          <a:schemeClr val="tx2"/>
                        </a:solidFill>
                      </a:endParaRPr>
                    </a:p>
                  </a:txBody>
                  <a:tcPr marL="91447" marR="91447"/>
                </a:tc>
                <a:tc>
                  <a:txBody>
                    <a:bodyPr/>
                    <a:lstStyle/>
                    <a:p>
                      <a:r>
                        <a:rPr lang="en-US" sz="1200" dirty="0" smtClean="0"/>
                        <a:t>Y</a:t>
                      </a:r>
                      <a:endParaRPr lang="en-US" sz="1200" dirty="0"/>
                    </a:p>
                  </a:txBody>
                  <a:tcPr marL="91447" marR="91447"/>
                </a:tc>
                <a:tc>
                  <a:txBody>
                    <a:bodyPr/>
                    <a:lstStyle/>
                    <a:p>
                      <a:r>
                        <a:rPr lang="en-US" sz="1200" dirty="0" smtClean="0"/>
                        <a:t>Mary</a:t>
                      </a:r>
                      <a:endParaRPr lang="en-US" sz="1200" dirty="0"/>
                    </a:p>
                  </a:txBody>
                  <a:tcPr marL="91447" marR="91447"/>
                </a:tc>
                <a:tc>
                  <a:txBody>
                    <a:bodyPr/>
                    <a:lstStyle/>
                    <a:p>
                      <a:r>
                        <a:rPr lang="en-US" sz="1200" dirty="0" smtClean="0"/>
                        <a:t>38</a:t>
                      </a:r>
                      <a:endParaRPr lang="en-US" sz="1200" dirty="0"/>
                    </a:p>
                  </a:txBody>
                  <a:tcPr marL="91447" marR="91447"/>
                </a:tc>
                <a:tc>
                  <a:txBody>
                    <a:bodyPr/>
                    <a:lstStyle/>
                    <a:p>
                      <a:r>
                        <a:rPr lang="en-US" sz="1200" dirty="0" smtClean="0"/>
                        <a:t>F</a:t>
                      </a:r>
                      <a:endParaRPr lang="en-US" sz="1200" dirty="0"/>
                    </a:p>
                  </a:txBody>
                  <a:tcPr marL="91447" marR="91447"/>
                </a:tc>
                <a:tc>
                  <a:txBody>
                    <a:bodyPr/>
                    <a:lstStyle/>
                    <a:p>
                      <a:r>
                        <a:rPr lang="en-US" sz="1200" dirty="0" smtClean="0"/>
                        <a:t>B</a:t>
                      </a:r>
                      <a:endParaRPr lang="en-US" sz="1200" dirty="0"/>
                    </a:p>
                  </a:txBody>
                  <a:tcPr marL="91447" marR="91447"/>
                </a:tc>
              </a:tr>
              <a:tr h="370840">
                <a:tc>
                  <a:txBody>
                    <a:bodyPr/>
                    <a:lstStyle/>
                    <a:p>
                      <a:r>
                        <a:rPr lang="en-US" sz="1200" dirty="0" smtClean="0"/>
                        <a:t>Bob</a:t>
                      </a:r>
                      <a:endParaRPr lang="en-US" sz="1200" dirty="0"/>
                    </a:p>
                  </a:txBody>
                  <a:tcPr marL="91447" marR="91447"/>
                </a:tc>
                <a:tc>
                  <a:txBody>
                    <a:bodyPr/>
                    <a:lstStyle/>
                    <a:p>
                      <a:r>
                        <a:rPr lang="en-US" sz="1200" dirty="0" smtClean="0"/>
                        <a:t>A</a:t>
                      </a:r>
                      <a:endParaRPr lang="en-US" sz="1200" dirty="0"/>
                    </a:p>
                  </a:txBody>
                  <a:tcPr marL="91447" marR="91447"/>
                </a:tc>
                <a:tc>
                  <a:txBody>
                    <a:bodyPr/>
                    <a:lstStyle/>
                    <a:p>
                      <a:r>
                        <a:rPr lang="en-US" sz="1200" dirty="0" smtClean="0"/>
                        <a:t>Hall</a:t>
                      </a:r>
                      <a:endParaRPr lang="en-US" sz="1200" dirty="0"/>
                    </a:p>
                  </a:txBody>
                  <a:tcPr marL="91447" marR="91447"/>
                </a:tc>
                <a:tc>
                  <a:txBody>
                    <a:bodyPr/>
                    <a:lstStyle/>
                    <a:p>
                      <a:r>
                        <a:rPr lang="en-US" sz="1200" dirty="0" smtClean="0"/>
                        <a:t>N</a:t>
                      </a:r>
                      <a:endParaRPr lang="en-US" sz="1200" dirty="0"/>
                    </a:p>
                  </a:txBody>
                  <a:tcPr marL="91447" marR="91447"/>
                </a:tc>
                <a:tc>
                  <a:txBody>
                    <a:bodyPr/>
                    <a:lstStyle/>
                    <a:p>
                      <a:r>
                        <a:rPr lang="en-US" sz="1200" u="none" dirty="0" smtClean="0">
                          <a:solidFill>
                            <a:srgbClr val="000000"/>
                          </a:solidFill>
                        </a:rPr>
                        <a:t>Turley</a:t>
                      </a:r>
                      <a:endParaRPr lang="en-US" sz="1200" u="none" dirty="0">
                        <a:solidFill>
                          <a:srgbClr val="000000"/>
                        </a:solidFill>
                      </a:endParaRPr>
                    </a:p>
                  </a:txBody>
                  <a:tcPr marL="91447" marR="91447"/>
                </a:tc>
                <a:tc>
                  <a:txBody>
                    <a:bodyPr/>
                    <a:lstStyle/>
                    <a:p>
                      <a:r>
                        <a:rPr lang="en-US" sz="1200" dirty="0" smtClean="0"/>
                        <a:t>3.3</a:t>
                      </a:r>
                      <a:endParaRPr lang="en-US" sz="1200" dirty="0"/>
                    </a:p>
                  </a:txBody>
                  <a:tcPr marL="91447" marR="91447"/>
                </a:tc>
                <a:tc>
                  <a:txBody>
                    <a:bodyPr/>
                    <a:lstStyle/>
                    <a:p>
                      <a:r>
                        <a:rPr lang="en-US" sz="1200" dirty="0" smtClean="0"/>
                        <a:t>M</a:t>
                      </a:r>
                      <a:endParaRPr lang="en-US" sz="1200" dirty="0"/>
                    </a:p>
                  </a:txBody>
                  <a:tcPr marL="91447" marR="91447"/>
                </a:tc>
                <a:tc>
                  <a:txBody>
                    <a:bodyPr/>
                    <a:lstStyle/>
                    <a:p>
                      <a:r>
                        <a:rPr lang="en-US" sz="1200" dirty="0" smtClean="0"/>
                        <a:t>A</a:t>
                      </a:r>
                      <a:endParaRPr lang="en-US" sz="1200" dirty="0"/>
                    </a:p>
                  </a:txBody>
                  <a:tcPr marL="91447" marR="91447"/>
                </a:tc>
              </a:tr>
            </a:tbl>
          </a:graphicData>
        </a:graphic>
      </p:graphicFrame>
      <p:graphicFrame>
        <p:nvGraphicFramePr>
          <p:cNvPr id="23" name="Table 22"/>
          <p:cNvGraphicFramePr>
            <a:graphicFrameLocks noGrp="1"/>
          </p:cNvGraphicFramePr>
          <p:nvPr>
            <p:extLst/>
          </p:nvPr>
        </p:nvGraphicFramePr>
        <p:xfrm>
          <a:off x="1467574" y="2211644"/>
          <a:ext cx="6383335" cy="2311400"/>
        </p:xfrm>
        <a:graphic>
          <a:graphicData uri="http://schemas.openxmlformats.org/drawingml/2006/table">
            <a:tbl>
              <a:tblPr firstRow="1" bandRow="1">
                <a:tableStyleId>{5C22544A-7EE6-4342-B048-85BDC9FD1C3A}</a:tableStyleId>
              </a:tblPr>
              <a:tblGrid>
                <a:gridCol w="769762"/>
                <a:gridCol w="673672"/>
                <a:gridCol w="860674"/>
                <a:gridCol w="850017"/>
                <a:gridCol w="835459"/>
                <a:gridCol w="797917"/>
                <a:gridCol w="797917"/>
                <a:gridCol w="797917"/>
              </a:tblGrid>
              <a:tr h="370840">
                <a:tc>
                  <a:txBody>
                    <a:bodyPr/>
                    <a:lstStyle/>
                    <a:p>
                      <a:pPr algn="ctr"/>
                      <a:r>
                        <a:rPr lang="en-US" sz="1200" b="0" dirty="0" smtClean="0"/>
                        <a:t>Student ID</a:t>
                      </a:r>
                      <a:endParaRPr lang="en-US" sz="1200" b="0" dirty="0"/>
                    </a:p>
                  </a:txBody>
                  <a:tcPr marL="91447" marR="91447"/>
                </a:tc>
                <a:tc>
                  <a:txBody>
                    <a:bodyPr/>
                    <a:lstStyle/>
                    <a:p>
                      <a:pPr algn="ctr"/>
                      <a:r>
                        <a:rPr lang="en-US" sz="1200" b="0" dirty="0" smtClean="0"/>
                        <a:t>Grade</a:t>
                      </a:r>
                      <a:endParaRPr lang="en-US" sz="1200" b="0" dirty="0"/>
                    </a:p>
                  </a:txBody>
                  <a:tcPr marL="91447" marR="91447"/>
                </a:tc>
                <a:tc>
                  <a:txBody>
                    <a:bodyPr/>
                    <a:lstStyle/>
                    <a:p>
                      <a:pPr algn="ctr"/>
                      <a:r>
                        <a:rPr lang="en-US" sz="1200" b="0" dirty="0" smtClean="0"/>
                        <a:t>Instructor</a:t>
                      </a:r>
                      <a:endParaRPr lang="en-US" sz="1200" b="0" dirty="0"/>
                    </a:p>
                  </a:txBody>
                  <a:tcPr marL="91447" marR="91447"/>
                </a:tc>
                <a:tc>
                  <a:txBody>
                    <a:bodyPr/>
                    <a:lstStyle/>
                    <a:p>
                      <a:pPr algn="ctr"/>
                      <a:r>
                        <a:rPr lang="en-US" sz="1200" b="0" dirty="0" smtClean="0"/>
                        <a:t>Lab Available</a:t>
                      </a:r>
                      <a:endParaRPr lang="en-US" sz="1200" b="0" dirty="0"/>
                    </a:p>
                  </a:txBody>
                  <a:tcPr marL="91447" marR="91447"/>
                </a:tc>
                <a:tc>
                  <a:txBody>
                    <a:bodyPr/>
                    <a:lstStyle/>
                    <a:p>
                      <a:pPr algn="ctr"/>
                      <a:r>
                        <a:rPr lang="en-US" sz="1200" b="0" dirty="0" smtClean="0"/>
                        <a:t>Teaching</a:t>
                      </a:r>
                      <a:r>
                        <a:rPr lang="en-US" sz="1200" b="0" baseline="0" dirty="0" smtClean="0"/>
                        <a:t> Assistant</a:t>
                      </a:r>
                      <a:endParaRPr lang="en-US" sz="1200" b="0" dirty="0"/>
                    </a:p>
                  </a:txBody>
                  <a:tcPr marL="91447" marR="91447"/>
                </a:tc>
                <a:tc>
                  <a:txBody>
                    <a:bodyPr/>
                    <a:lstStyle/>
                    <a:p>
                      <a:pPr algn="ctr"/>
                      <a:r>
                        <a:rPr lang="en-US" sz="1200" b="0" u="none" dirty="0" smtClean="0">
                          <a:solidFill>
                            <a:srgbClr val="FFFFFF"/>
                          </a:solidFill>
                        </a:rPr>
                        <a:t>Overall GPA</a:t>
                      </a:r>
                      <a:endParaRPr lang="en-US" sz="1200" b="0" u="none" dirty="0">
                        <a:solidFill>
                          <a:srgbClr val="FFFFFF"/>
                        </a:solidFill>
                      </a:endParaRPr>
                    </a:p>
                  </a:txBody>
                  <a:tcPr marL="91447" marR="91447"/>
                </a:tc>
                <a:tc>
                  <a:txBody>
                    <a:bodyPr/>
                    <a:lstStyle/>
                    <a:p>
                      <a:pPr algn="ctr"/>
                      <a:r>
                        <a:rPr lang="en-US" sz="1200" b="0" dirty="0" smtClean="0"/>
                        <a:t>Gender</a:t>
                      </a:r>
                      <a:endParaRPr lang="en-US" sz="1200" b="0" dirty="0"/>
                    </a:p>
                  </a:txBody>
                  <a:tcPr marL="91447" marR="91447"/>
                </a:tc>
                <a:tc>
                  <a:txBody>
                    <a:bodyPr/>
                    <a:lstStyle/>
                    <a:p>
                      <a:pPr algn="ctr"/>
                      <a:r>
                        <a:rPr lang="en-US" sz="1200" b="0" u="none" dirty="0" err="1" smtClean="0">
                          <a:solidFill>
                            <a:srgbClr val="FFFFFF"/>
                          </a:solidFill>
                        </a:rPr>
                        <a:t>Prereq</a:t>
                      </a:r>
                      <a:r>
                        <a:rPr lang="en-US" sz="1200" b="0" dirty="0" smtClean="0"/>
                        <a:t>. Grade</a:t>
                      </a:r>
                      <a:endParaRPr lang="en-US" sz="1200" b="0" dirty="0"/>
                    </a:p>
                  </a:txBody>
                  <a:tcPr marL="91447" marR="91447"/>
                </a:tc>
              </a:tr>
              <a:tr h="370840">
                <a:tc>
                  <a:txBody>
                    <a:bodyPr/>
                    <a:lstStyle/>
                    <a:p>
                      <a:r>
                        <a:rPr lang="en-US" sz="1200" dirty="0" smtClean="0"/>
                        <a:t>Sue B.</a:t>
                      </a:r>
                      <a:endParaRPr lang="en-US" sz="1200" dirty="0"/>
                    </a:p>
                  </a:txBody>
                  <a:tcPr marL="91447" marR="91447"/>
                </a:tc>
                <a:tc>
                  <a:txBody>
                    <a:bodyPr/>
                    <a:lstStyle/>
                    <a:p>
                      <a:r>
                        <a:rPr lang="en-US" sz="1200" dirty="0" smtClean="0"/>
                        <a:t>B</a:t>
                      </a:r>
                      <a:endParaRPr lang="en-US" sz="1200" dirty="0"/>
                    </a:p>
                  </a:txBody>
                  <a:tcPr marL="91447" marR="91447"/>
                </a:tc>
                <a:tc>
                  <a:txBody>
                    <a:bodyPr/>
                    <a:lstStyle/>
                    <a:p>
                      <a:r>
                        <a:rPr lang="en-US" sz="1200" dirty="0" smtClean="0"/>
                        <a:t>Hall</a:t>
                      </a:r>
                      <a:endParaRPr lang="en-US" sz="1200" dirty="0"/>
                    </a:p>
                  </a:txBody>
                  <a:tcPr marL="91447" marR="91447"/>
                </a:tc>
                <a:tc>
                  <a:txBody>
                    <a:bodyPr/>
                    <a:lstStyle/>
                    <a:p>
                      <a:r>
                        <a:rPr lang="en-US" sz="1200" dirty="0" smtClean="0"/>
                        <a:t>Y</a:t>
                      </a:r>
                      <a:endParaRPr lang="en-US" sz="1200" dirty="0"/>
                    </a:p>
                  </a:txBody>
                  <a:tcPr marL="91447" marR="91447"/>
                </a:tc>
                <a:tc>
                  <a:txBody>
                    <a:bodyPr/>
                    <a:lstStyle/>
                    <a:p>
                      <a:r>
                        <a:rPr lang="en-US" sz="1200" u="none" dirty="0" smtClean="0">
                          <a:solidFill>
                            <a:srgbClr val="000000"/>
                          </a:solidFill>
                        </a:rPr>
                        <a:t>Turley</a:t>
                      </a:r>
                      <a:endParaRPr lang="en-US" sz="1200" u="none" dirty="0">
                        <a:solidFill>
                          <a:srgbClr val="000000"/>
                        </a:solidFill>
                      </a:endParaRPr>
                    </a:p>
                  </a:txBody>
                  <a:tcPr marL="91447" marR="91447"/>
                </a:tc>
                <a:tc>
                  <a:txBody>
                    <a:bodyPr/>
                    <a:lstStyle/>
                    <a:p>
                      <a:r>
                        <a:rPr lang="en-US" sz="1200" dirty="0" smtClean="0"/>
                        <a:t>3.5</a:t>
                      </a:r>
                      <a:endParaRPr lang="en-US" sz="1200" dirty="0"/>
                    </a:p>
                  </a:txBody>
                  <a:tcPr marL="91447" marR="91447"/>
                </a:tc>
                <a:tc>
                  <a:txBody>
                    <a:bodyPr/>
                    <a:lstStyle/>
                    <a:p>
                      <a:r>
                        <a:rPr lang="en-US" sz="1200" dirty="0" smtClean="0"/>
                        <a:t>Female</a:t>
                      </a:r>
                      <a:endParaRPr lang="en-US" sz="1200" dirty="0"/>
                    </a:p>
                  </a:txBody>
                  <a:tcPr marL="91447" marR="91447"/>
                </a:tc>
                <a:tc>
                  <a:txBody>
                    <a:bodyPr/>
                    <a:lstStyle/>
                    <a:p>
                      <a:r>
                        <a:rPr lang="en-US" sz="1200" dirty="0" smtClean="0"/>
                        <a:t>A</a:t>
                      </a:r>
                      <a:endParaRPr lang="en-US" sz="1200" dirty="0"/>
                    </a:p>
                  </a:txBody>
                  <a:tcPr marL="91447" marR="91447"/>
                </a:tc>
              </a:tr>
              <a:tr h="370840">
                <a:tc>
                  <a:txBody>
                    <a:bodyPr/>
                    <a:lstStyle/>
                    <a:p>
                      <a:r>
                        <a:rPr lang="en-US" sz="1200" dirty="0" smtClean="0"/>
                        <a:t>Bryce</a:t>
                      </a:r>
                      <a:endParaRPr lang="en-US" sz="1200" dirty="0"/>
                    </a:p>
                  </a:txBody>
                  <a:tcPr marL="91447" marR="91447"/>
                </a:tc>
                <a:tc>
                  <a:txBody>
                    <a:bodyPr/>
                    <a:lstStyle/>
                    <a:p>
                      <a:r>
                        <a:rPr lang="en-US" sz="1200" b="1" dirty="0" smtClean="0">
                          <a:solidFill>
                            <a:schemeClr val="tx2"/>
                          </a:solidFill>
                        </a:rPr>
                        <a:t>001</a:t>
                      </a:r>
                      <a:endParaRPr lang="en-US" sz="1200" b="1" dirty="0">
                        <a:solidFill>
                          <a:schemeClr val="tx2"/>
                        </a:solidFill>
                      </a:endParaRPr>
                    </a:p>
                  </a:txBody>
                  <a:tcPr marL="91447" marR="91447"/>
                </a:tc>
                <a:tc>
                  <a:txBody>
                    <a:bodyPr/>
                    <a:lstStyle/>
                    <a:p>
                      <a:r>
                        <a:rPr lang="en-US" sz="1200" dirty="0" smtClean="0"/>
                        <a:t>Smith</a:t>
                      </a:r>
                      <a:endParaRPr lang="en-US" sz="1200" dirty="0"/>
                    </a:p>
                  </a:txBody>
                  <a:tcPr marL="91447" marR="91447"/>
                </a:tc>
                <a:tc>
                  <a:txBody>
                    <a:bodyPr/>
                    <a:lstStyle/>
                    <a:p>
                      <a:r>
                        <a:rPr lang="en-US" sz="1200" dirty="0" smtClean="0"/>
                        <a:t>N</a:t>
                      </a:r>
                      <a:endParaRPr lang="en-US" sz="1200" dirty="0"/>
                    </a:p>
                  </a:txBody>
                  <a:tcPr marL="91447" marR="91447"/>
                </a:tc>
                <a:tc>
                  <a:txBody>
                    <a:bodyPr/>
                    <a:lstStyle/>
                    <a:p>
                      <a:r>
                        <a:rPr lang="en-US" sz="1200" dirty="0" smtClean="0"/>
                        <a:t>Ace</a:t>
                      </a:r>
                      <a:endParaRPr lang="en-US" sz="1200" dirty="0"/>
                    </a:p>
                  </a:txBody>
                  <a:tcPr marL="91447" marR="91447"/>
                </a:tc>
                <a:tc>
                  <a:txBody>
                    <a:bodyPr/>
                    <a:lstStyle/>
                    <a:p>
                      <a:r>
                        <a:rPr lang="en-US" sz="1200" dirty="0" smtClean="0"/>
                        <a:t>3.2</a:t>
                      </a:r>
                      <a:endParaRPr lang="en-US" sz="1200" dirty="0"/>
                    </a:p>
                  </a:txBody>
                  <a:tcPr marL="91447" marR="91447"/>
                </a:tc>
                <a:tc>
                  <a:txBody>
                    <a:bodyPr/>
                    <a:lstStyle/>
                    <a:p>
                      <a:r>
                        <a:rPr lang="en-US" sz="1200" dirty="0" smtClean="0"/>
                        <a:t>M</a:t>
                      </a:r>
                      <a:endParaRPr lang="en-US" sz="1200" dirty="0"/>
                    </a:p>
                  </a:txBody>
                  <a:tcPr marL="91447" marR="91447"/>
                </a:tc>
                <a:tc>
                  <a:txBody>
                    <a:bodyPr/>
                    <a:lstStyle/>
                    <a:p>
                      <a:r>
                        <a:rPr lang="en-US" sz="1200" dirty="0" smtClean="0"/>
                        <a:t>B</a:t>
                      </a:r>
                      <a:endParaRPr lang="en-US" sz="1200" dirty="0"/>
                    </a:p>
                  </a:txBody>
                  <a:tcPr marL="91447" marR="91447"/>
                </a:tc>
              </a:tr>
              <a:tr h="370840">
                <a:tc>
                  <a:txBody>
                    <a:bodyPr/>
                    <a:lstStyle/>
                    <a:p>
                      <a:r>
                        <a:rPr lang="en-US" sz="1200" dirty="0" smtClean="0"/>
                        <a:t>Jean</a:t>
                      </a:r>
                      <a:endParaRPr lang="en-US" sz="1200" dirty="0"/>
                    </a:p>
                  </a:txBody>
                  <a:tcPr marL="91447" marR="91447"/>
                </a:tc>
                <a:tc>
                  <a:txBody>
                    <a:bodyPr/>
                    <a:lstStyle/>
                    <a:p>
                      <a:r>
                        <a:rPr lang="en-US" sz="1200" dirty="0" smtClean="0"/>
                        <a:t>C</a:t>
                      </a:r>
                      <a:endParaRPr lang="en-US" sz="1200" dirty="0"/>
                    </a:p>
                  </a:txBody>
                  <a:tcPr marL="91447" marR="91447"/>
                </a:tc>
                <a:tc>
                  <a:txBody>
                    <a:bodyPr/>
                    <a:lstStyle/>
                    <a:p>
                      <a:r>
                        <a:rPr lang="en-US" sz="1200" dirty="0" smtClean="0"/>
                        <a:t>Hall</a:t>
                      </a:r>
                      <a:endParaRPr lang="en-US" sz="1200" dirty="0"/>
                    </a:p>
                  </a:txBody>
                  <a:tcPr marL="91447" marR="91447"/>
                </a:tc>
                <a:tc>
                  <a:txBody>
                    <a:bodyPr/>
                    <a:lstStyle/>
                    <a:p>
                      <a:r>
                        <a:rPr lang="en-US" sz="1200" b="1" dirty="0" smtClean="0">
                          <a:solidFill>
                            <a:schemeClr val="tx2"/>
                          </a:solidFill>
                        </a:rPr>
                        <a:t>Yes</a:t>
                      </a:r>
                      <a:endParaRPr lang="en-US" sz="1200" b="1" dirty="0">
                        <a:solidFill>
                          <a:schemeClr val="tx2"/>
                        </a:solidFill>
                      </a:endParaRPr>
                    </a:p>
                  </a:txBody>
                  <a:tcPr marL="91447" marR="91447"/>
                </a:tc>
                <a:tc>
                  <a:txBody>
                    <a:bodyPr/>
                    <a:lstStyle/>
                    <a:p>
                      <a:r>
                        <a:rPr lang="en-US" sz="1200" dirty="0" smtClean="0"/>
                        <a:t>Mary</a:t>
                      </a:r>
                      <a:endParaRPr lang="en-US" sz="1200" dirty="0"/>
                    </a:p>
                  </a:txBody>
                  <a:tcPr marL="91447" marR="91447"/>
                </a:tc>
                <a:tc>
                  <a:txBody>
                    <a:bodyPr/>
                    <a:lstStyle/>
                    <a:p>
                      <a:r>
                        <a:rPr lang="en-US" sz="1200" dirty="0" smtClean="0"/>
                        <a:t>3.0</a:t>
                      </a:r>
                      <a:endParaRPr lang="en-US" sz="1200" dirty="0"/>
                    </a:p>
                  </a:txBody>
                  <a:tcPr marL="91447" marR="91447"/>
                </a:tc>
                <a:tc>
                  <a:txBody>
                    <a:bodyPr/>
                    <a:lstStyle/>
                    <a:p>
                      <a:r>
                        <a:rPr lang="en-US" sz="1200" dirty="0" smtClean="0"/>
                        <a:t>M</a:t>
                      </a:r>
                      <a:endParaRPr lang="en-US" sz="1200" dirty="0"/>
                    </a:p>
                  </a:txBody>
                  <a:tcPr marL="91447" marR="91447"/>
                </a:tc>
                <a:tc>
                  <a:txBody>
                    <a:bodyPr/>
                    <a:lstStyle/>
                    <a:p>
                      <a:r>
                        <a:rPr lang="en-US" sz="1200" dirty="0" smtClean="0"/>
                        <a:t>C</a:t>
                      </a:r>
                      <a:endParaRPr lang="en-US" sz="1200" dirty="0"/>
                    </a:p>
                  </a:txBody>
                  <a:tcPr marL="91447" marR="91447"/>
                </a:tc>
              </a:tr>
              <a:tr h="370840">
                <a:tc>
                  <a:txBody>
                    <a:bodyPr/>
                    <a:lstStyle/>
                    <a:p>
                      <a:r>
                        <a:rPr lang="en-US" sz="1200" dirty="0" smtClean="0"/>
                        <a:t>Ann</a:t>
                      </a:r>
                      <a:endParaRPr lang="en-US" sz="1200" dirty="0"/>
                    </a:p>
                  </a:txBody>
                  <a:tcPr marL="91447" marR="91447"/>
                </a:tc>
                <a:tc>
                  <a:txBody>
                    <a:bodyPr/>
                    <a:lstStyle/>
                    <a:p>
                      <a:r>
                        <a:rPr lang="en-US" sz="1200" dirty="0" smtClean="0"/>
                        <a:t>B</a:t>
                      </a:r>
                      <a:endParaRPr lang="en-US" sz="1200" dirty="0"/>
                    </a:p>
                  </a:txBody>
                  <a:tcPr marL="91447" marR="91447"/>
                </a:tc>
                <a:tc>
                  <a:txBody>
                    <a:bodyPr/>
                    <a:lstStyle/>
                    <a:p>
                      <a:r>
                        <a:rPr lang="en-US" sz="1200" b="1" dirty="0" smtClean="0">
                          <a:solidFill>
                            <a:schemeClr val="tx2"/>
                          </a:solidFill>
                        </a:rPr>
                        <a:t>99999999</a:t>
                      </a:r>
                      <a:endParaRPr lang="en-US" sz="1200" b="1" dirty="0">
                        <a:solidFill>
                          <a:schemeClr val="tx2"/>
                        </a:solidFill>
                      </a:endParaRPr>
                    </a:p>
                  </a:txBody>
                  <a:tcPr marL="91447" marR="91447"/>
                </a:tc>
                <a:tc>
                  <a:txBody>
                    <a:bodyPr/>
                    <a:lstStyle/>
                    <a:p>
                      <a:r>
                        <a:rPr lang="en-US" sz="1200" dirty="0" smtClean="0"/>
                        <a:t>Y</a:t>
                      </a:r>
                      <a:endParaRPr lang="en-US" sz="1200" dirty="0"/>
                    </a:p>
                  </a:txBody>
                  <a:tcPr marL="91447" marR="91447"/>
                </a:tc>
                <a:tc>
                  <a:txBody>
                    <a:bodyPr/>
                    <a:lstStyle/>
                    <a:p>
                      <a:r>
                        <a:rPr lang="en-US" sz="1200" dirty="0" smtClean="0"/>
                        <a:t>Mary</a:t>
                      </a:r>
                      <a:endParaRPr lang="en-US" sz="1200" dirty="0"/>
                    </a:p>
                  </a:txBody>
                  <a:tcPr marL="91447" marR="91447"/>
                </a:tc>
                <a:tc>
                  <a:txBody>
                    <a:bodyPr/>
                    <a:lstStyle/>
                    <a:p>
                      <a:r>
                        <a:rPr lang="en-US" sz="1200" dirty="0" smtClean="0"/>
                        <a:t>38</a:t>
                      </a:r>
                      <a:endParaRPr lang="en-US" sz="1200" dirty="0"/>
                    </a:p>
                  </a:txBody>
                  <a:tcPr marL="91447" marR="91447"/>
                </a:tc>
                <a:tc>
                  <a:txBody>
                    <a:bodyPr/>
                    <a:lstStyle/>
                    <a:p>
                      <a:r>
                        <a:rPr lang="en-US" sz="1200" dirty="0" smtClean="0"/>
                        <a:t>F</a:t>
                      </a:r>
                      <a:endParaRPr lang="en-US" sz="1200" dirty="0"/>
                    </a:p>
                  </a:txBody>
                  <a:tcPr marL="91447" marR="91447"/>
                </a:tc>
                <a:tc>
                  <a:txBody>
                    <a:bodyPr/>
                    <a:lstStyle/>
                    <a:p>
                      <a:r>
                        <a:rPr lang="en-US" sz="1200" dirty="0" smtClean="0"/>
                        <a:t>B</a:t>
                      </a:r>
                      <a:endParaRPr lang="en-US" sz="1200" dirty="0"/>
                    </a:p>
                  </a:txBody>
                  <a:tcPr marL="91447" marR="91447"/>
                </a:tc>
              </a:tr>
              <a:tr h="370840">
                <a:tc>
                  <a:txBody>
                    <a:bodyPr/>
                    <a:lstStyle/>
                    <a:p>
                      <a:r>
                        <a:rPr lang="en-US" sz="1200" dirty="0" smtClean="0"/>
                        <a:t>Bob</a:t>
                      </a:r>
                      <a:endParaRPr lang="en-US" sz="1200" dirty="0"/>
                    </a:p>
                  </a:txBody>
                  <a:tcPr marL="91447" marR="91447"/>
                </a:tc>
                <a:tc>
                  <a:txBody>
                    <a:bodyPr/>
                    <a:lstStyle/>
                    <a:p>
                      <a:r>
                        <a:rPr lang="en-US" sz="1200" dirty="0" smtClean="0"/>
                        <a:t>A</a:t>
                      </a:r>
                      <a:endParaRPr lang="en-US" sz="1200" dirty="0"/>
                    </a:p>
                  </a:txBody>
                  <a:tcPr marL="91447" marR="91447"/>
                </a:tc>
                <a:tc>
                  <a:txBody>
                    <a:bodyPr/>
                    <a:lstStyle/>
                    <a:p>
                      <a:r>
                        <a:rPr lang="en-US" sz="1200" dirty="0" smtClean="0"/>
                        <a:t>Hall</a:t>
                      </a:r>
                      <a:endParaRPr lang="en-US" sz="1200" dirty="0"/>
                    </a:p>
                  </a:txBody>
                  <a:tcPr marL="91447" marR="91447"/>
                </a:tc>
                <a:tc>
                  <a:txBody>
                    <a:bodyPr/>
                    <a:lstStyle/>
                    <a:p>
                      <a:r>
                        <a:rPr lang="en-US" sz="1200" dirty="0" smtClean="0"/>
                        <a:t>N</a:t>
                      </a:r>
                      <a:endParaRPr lang="en-US" sz="1200" dirty="0"/>
                    </a:p>
                  </a:txBody>
                  <a:tcPr marL="91447" marR="91447"/>
                </a:tc>
                <a:tc>
                  <a:txBody>
                    <a:bodyPr/>
                    <a:lstStyle/>
                    <a:p>
                      <a:r>
                        <a:rPr lang="en-US" sz="1200" u="none" dirty="0" smtClean="0">
                          <a:solidFill>
                            <a:srgbClr val="000000"/>
                          </a:solidFill>
                        </a:rPr>
                        <a:t>Turley</a:t>
                      </a:r>
                      <a:endParaRPr lang="en-US" sz="1200" u="none" dirty="0">
                        <a:solidFill>
                          <a:srgbClr val="000000"/>
                        </a:solidFill>
                      </a:endParaRPr>
                    </a:p>
                  </a:txBody>
                  <a:tcPr marL="91447" marR="91447"/>
                </a:tc>
                <a:tc>
                  <a:txBody>
                    <a:bodyPr/>
                    <a:lstStyle/>
                    <a:p>
                      <a:r>
                        <a:rPr lang="en-US" sz="1200" dirty="0" smtClean="0"/>
                        <a:t>3.3</a:t>
                      </a:r>
                      <a:endParaRPr lang="en-US" sz="1200" dirty="0"/>
                    </a:p>
                  </a:txBody>
                  <a:tcPr marL="91447" marR="91447"/>
                </a:tc>
                <a:tc>
                  <a:txBody>
                    <a:bodyPr/>
                    <a:lstStyle/>
                    <a:p>
                      <a:r>
                        <a:rPr lang="en-US" sz="1200" dirty="0" smtClean="0"/>
                        <a:t>M</a:t>
                      </a:r>
                      <a:endParaRPr lang="en-US" sz="1200" dirty="0"/>
                    </a:p>
                  </a:txBody>
                  <a:tcPr marL="91447" marR="91447"/>
                </a:tc>
                <a:tc>
                  <a:txBody>
                    <a:bodyPr/>
                    <a:lstStyle/>
                    <a:p>
                      <a:r>
                        <a:rPr lang="en-US" sz="1200" dirty="0" smtClean="0"/>
                        <a:t>A</a:t>
                      </a:r>
                      <a:endParaRPr lang="en-US" sz="1200" dirty="0"/>
                    </a:p>
                  </a:txBody>
                  <a:tcPr marL="91447" marR="91447"/>
                </a:tc>
              </a:tr>
            </a:tbl>
          </a:graphicData>
        </a:graphic>
      </p:graphicFrame>
      <p:graphicFrame>
        <p:nvGraphicFramePr>
          <p:cNvPr id="24" name="Table 23"/>
          <p:cNvGraphicFramePr>
            <a:graphicFrameLocks noGrp="1"/>
          </p:cNvGraphicFramePr>
          <p:nvPr>
            <p:extLst/>
          </p:nvPr>
        </p:nvGraphicFramePr>
        <p:xfrm>
          <a:off x="1467574" y="2211644"/>
          <a:ext cx="6383335" cy="2311400"/>
        </p:xfrm>
        <a:graphic>
          <a:graphicData uri="http://schemas.openxmlformats.org/drawingml/2006/table">
            <a:tbl>
              <a:tblPr firstRow="1" bandRow="1">
                <a:tableStyleId>{5C22544A-7EE6-4342-B048-85BDC9FD1C3A}</a:tableStyleId>
              </a:tblPr>
              <a:tblGrid>
                <a:gridCol w="769762"/>
                <a:gridCol w="673672"/>
                <a:gridCol w="860674"/>
                <a:gridCol w="850017"/>
                <a:gridCol w="835459"/>
                <a:gridCol w="797917"/>
                <a:gridCol w="797917"/>
                <a:gridCol w="797917"/>
              </a:tblGrid>
              <a:tr h="370840">
                <a:tc>
                  <a:txBody>
                    <a:bodyPr/>
                    <a:lstStyle/>
                    <a:p>
                      <a:pPr algn="ctr"/>
                      <a:r>
                        <a:rPr lang="en-US" sz="1200" b="0" dirty="0" smtClean="0"/>
                        <a:t>Student ID</a:t>
                      </a:r>
                      <a:endParaRPr lang="en-US" sz="1200" b="0" dirty="0"/>
                    </a:p>
                  </a:txBody>
                  <a:tcPr marL="91447" marR="91447"/>
                </a:tc>
                <a:tc>
                  <a:txBody>
                    <a:bodyPr/>
                    <a:lstStyle/>
                    <a:p>
                      <a:pPr algn="ctr"/>
                      <a:r>
                        <a:rPr lang="en-US" sz="1200" b="0" dirty="0" smtClean="0"/>
                        <a:t>Grade</a:t>
                      </a:r>
                      <a:endParaRPr lang="en-US" sz="1200" b="0" dirty="0"/>
                    </a:p>
                  </a:txBody>
                  <a:tcPr marL="91447" marR="91447"/>
                </a:tc>
                <a:tc>
                  <a:txBody>
                    <a:bodyPr/>
                    <a:lstStyle/>
                    <a:p>
                      <a:pPr algn="ctr"/>
                      <a:r>
                        <a:rPr lang="en-US" sz="1200" b="0" dirty="0" smtClean="0"/>
                        <a:t>Instructor</a:t>
                      </a:r>
                      <a:endParaRPr lang="en-US" sz="1200" b="0" dirty="0"/>
                    </a:p>
                  </a:txBody>
                  <a:tcPr marL="91447" marR="91447"/>
                </a:tc>
                <a:tc>
                  <a:txBody>
                    <a:bodyPr/>
                    <a:lstStyle/>
                    <a:p>
                      <a:pPr algn="ctr"/>
                      <a:r>
                        <a:rPr lang="en-US" sz="1200" b="0" dirty="0" smtClean="0"/>
                        <a:t>Lab Available</a:t>
                      </a:r>
                      <a:endParaRPr lang="en-US" sz="1200" b="0" dirty="0"/>
                    </a:p>
                  </a:txBody>
                  <a:tcPr marL="91447" marR="91447"/>
                </a:tc>
                <a:tc>
                  <a:txBody>
                    <a:bodyPr/>
                    <a:lstStyle/>
                    <a:p>
                      <a:pPr algn="ctr"/>
                      <a:r>
                        <a:rPr lang="en-US" sz="1200" b="0" dirty="0" smtClean="0"/>
                        <a:t>Teaching</a:t>
                      </a:r>
                      <a:r>
                        <a:rPr lang="en-US" sz="1200" b="0" baseline="0" dirty="0" smtClean="0"/>
                        <a:t> Assistant</a:t>
                      </a:r>
                      <a:endParaRPr lang="en-US" sz="1200" b="0" dirty="0"/>
                    </a:p>
                  </a:txBody>
                  <a:tcPr marL="91447" marR="91447"/>
                </a:tc>
                <a:tc>
                  <a:txBody>
                    <a:bodyPr/>
                    <a:lstStyle/>
                    <a:p>
                      <a:pPr algn="ctr"/>
                      <a:r>
                        <a:rPr lang="en-US" sz="1200" b="0" u="none" dirty="0" smtClean="0">
                          <a:solidFill>
                            <a:srgbClr val="FFFFFF"/>
                          </a:solidFill>
                        </a:rPr>
                        <a:t>Overall GPA</a:t>
                      </a:r>
                      <a:endParaRPr lang="en-US" sz="1200" b="0" u="none" dirty="0">
                        <a:solidFill>
                          <a:srgbClr val="FFFFFF"/>
                        </a:solidFill>
                      </a:endParaRPr>
                    </a:p>
                  </a:txBody>
                  <a:tcPr marL="91447" marR="91447"/>
                </a:tc>
                <a:tc>
                  <a:txBody>
                    <a:bodyPr/>
                    <a:lstStyle/>
                    <a:p>
                      <a:pPr algn="ctr"/>
                      <a:r>
                        <a:rPr lang="en-US" sz="1200" b="0" dirty="0" smtClean="0"/>
                        <a:t>Gender</a:t>
                      </a:r>
                      <a:endParaRPr lang="en-US" sz="1200" b="0" dirty="0"/>
                    </a:p>
                  </a:txBody>
                  <a:tcPr marL="91447" marR="91447"/>
                </a:tc>
                <a:tc>
                  <a:txBody>
                    <a:bodyPr/>
                    <a:lstStyle/>
                    <a:p>
                      <a:pPr algn="ctr"/>
                      <a:r>
                        <a:rPr lang="en-US" sz="1200" b="0" u="none" dirty="0" err="1" smtClean="0">
                          <a:solidFill>
                            <a:srgbClr val="FFFFFF"/>
                          </a:solidFill>
                        </a:rPr>
                        <a:t>Prereq</a:t>
                      </a:r>
                      <a:r>
                        <a:rPr lang="en-US" sz="1200" b="0" dirty="0" smtClean="0"/>
                        <a:t>. Grade</a:t>
                      </a:r>
                      <a:endParaRPr lang="en-US" sz="1200" b="0" dirty="0"/>
                    </a:p>
                  </a:txBody>
                  <a:tcPr marL="91447" marR="91447"/>
                </a:tc>
              </a:tr>
              <a:tr h="370840">
                <a:tc>
                  <a:txBody>
                    <a:bodyPr/>
                    <a:lstStyle/>
                    <a:p>
                      <a:r>
                        <a:rPr lang="en-US" sz="1200" dirty="0" smtClean="0"/>
                        <a:t>Sue B.</a:t>
                      </a:r>
                      <a:endParaRPr lang="en-US" sz="1200" dirty="0"/>
                    </a:p>
                  </a:txBody>
                  <a:tcPr marL="91447" marR="91447"/>
                </a:tc>
                <a:tc>
                  <a:txBody>
                    <a:bodyPr/>
                    <a:lstStyle/>
                    <a:p>
                      <a:r>
                        <a:rPr lang="en-US" sz="1200" dirty="0" smtClean="0"/>
                        <a:t>B</a:t>
                      </a:r>
                      <a:endParaRPr lang="en-US" sz="1200" dirty="0"/>
                    </a:p>
                  </a:txBody>
                  <a:tcPr marL="91447" marR="91447"/>
                </a:tc>
                <a:tc>
                  <a:txBody>
                    <a:bodyPr/>
                    <a:lstStyle/>
                    <a:p>
                      <a:r>
                        <a:rPr lang="en-US" sz="1200" dirty="0" smtClean="0"/>
                        <a:t>Hall</a:t>
                      </a:r>
                      <a:endParaRPr lang="en-US" sz="1200" dirty="0"/>
                    </a:p>
                  </a:txBody>
                  <a:tcPr marL="91447" marR="91447"/>
                </a:tc>
                <a:tc>
                  <a:txBody>
                    <a:bodyPr/>
                    <a:lstStyle/>
                    <a:p>
                      <a:r>
                        <a:rPr lang="en-US" sz="1200" dirty="0" smtClean="0"/>
                        <a:t>Y</a:t>
                      </a:r>
                      <a:endParaRPr lang="en-US" sz="1200" dirty="0"/>
                    </a:p>
                  </a:txBody>
                  <a:tcPr marL="91447" marR="91447"/>
                </a:tc>
                <a:tc>
                  <a:txBody>
                    <a:bodyPr/>
                    <a:lstStyle/>
                    <a:p>
                      <a:r>
                        <a:rPr lang="en-US" sz="1200" u="none" dirty="0" smtClean="0">
                          <a:solidFill>
                            <a:srgbClr val="000000"/>
                          </a:solidFill>
                        </a:rPr>
                        <a:t>Turley</a:t>
                      </a:r>
                      <a:endParaRPr lang="en-US" sz="1200" u="none" dirty="0">
                        <a:solidFill>
                          <a:srgbClr val="000000"/>
                        </a:solidFill>
                      </a:endParaRPr>
                    </a:p>
                  </a:txBody>
                  <a:tcPr marL="91447" marR="91447"/>
                </a:tc>
                <a:tc>
                  <a:txBody>
                    <a:bodyPr/>
                    <a:lstStyle/>
                    <a:p>
                      <a:r>
                        <a:rPr lang="en-US" sz="1200" dirty="0" smtClean="0"/>
                        <a:t>3.5</a:t>
                      </a:r>
                      <a:endParaRPr lang="en-US" sz="1200" dirty="0"/>
                    </a:p>
                  </a:txBody>
                  <a:tcPr marL="91447" marR="91447"/>
                </a:tc>
                <a:tc>
                  <a:txBody>
                    <a:bodyPr/>
                    <a:lstStyle/>
                    <a:p>
                      <a:r>
                        <a:rPr lang="en-US" sz="1200" dirty="0" smtClean="0"/>
                        <a:t>Female</a:t>
                      </a:r>
                      <a:endParaRPr lang="en-US" sz="1200" dirty="0"/>
                    </a:p>
                  </a:txBody>
                  <a:tcPr marL="91447" marR="91447"/>
                </a:tc>
                <a:tc>
                  <a:txBody>
                    <a:bodyPr/>
                    <a:lstStyle/>
                    <a:p>
                      <a:r>
                        <a:rPr lang="en-US" sz="1200" dirty="0" smtClean="0"/>
                        <a:t>A</a:t>
                      </a:r>
                      <a:endParaRPr lang="en-US" sz="1200" dirty="0"/>
                    </a:p>
                  </a:txBody>
                  <a:tcPr marL="91447" marR="91447"/>
                </a:tc>
              </a:tr>
              <a:tr h="370840">
                <a:tc>
                  <a:txBody>
                    <a:bodyPr/>
                    <a:lstStyle/>
                    <a:p>
                      <a:r>
                        <a:rPr lang="en-US" sz="1200" dirty="0" smtClean="0"/>
                        <a:t>Bryce</a:t>
                      </a:r>
                      <a:endParaRPr lang="en-US" sz="1200" dirty="0"/>
                    </a:p>
                  </a:txBody>
                  <a:tcPr marL="91447" marR="91447"/>
                </a:tc>
                <a:tc>
                  <a:txBody>
                    <a:bodyPr/>
                    <a:lstStyle/>
                    <a:p>
                      <a:r>
                        <a:rPr lang="en-US" sz="1200" b="1" dirty="0" smtClean="0">
                          <a:solidFill>
                            <a:schemeClr val="tx2"/>
                          </a:solidFill>
                        </a:rPr>
                        <a:t>001</a:t>
                      </a:r>
                      <a:endParaRPr lang="en-US" sz="1200" b="1" dirty="0">
                        <a:solidFill>
                          <a:schemeClr val="tx2"/>
                        </a:solidFill>
                      </a:endParaRPr>
                    </a:p>
                  </a:txBody>
                  <a:tcPr marL="91447" marR="91447"/>
                </a:tc>
                <a:tc>
                  <a:txBody>
                    <a:bodyPr/>
                    <a:lstStyle/>
                    <a:p>
                      <a:r>
                        <a:rPr lang="en-US" sz="1200" dirty="0" smtClean="0"/>
                        <a:t>Smith</a:t>
                      </a:r>
                      <a:endParaRPr lang="en-US" sz="1200" dirty="0"/>
                    </a:p>
                  </a:txBody>
                  <a:tcPr marL="91447" marR="91447"/>
                </a:tc>
                <a:tc>
                  <a:txBody>
                    <a:bodyPr/>
                    <a:lstStyle/>
                    <a:p>
                      <a:r>
                        <a:rPr lang="en-US" sz="1200" dirty="0" smtClean="0"/>
                        <a:t>N</a:t>
                      </a:r>
                      <a:endParaRPr lang="en-US" sz="1200" dirty="0"/>
                    </a:p>
                  </a:txBody>
                  <a:tcPr marL="91447" marR="91447"/>
                </a:tc>
                <a:tc>
                  <a:txBody>
                    <a:bodyPr/>
                    <a:lstStyle/>
                    <a:p>
                      <a:r>
                        <a:rPr lang="en-US" sz="1200" dirty="0" smtClean="0"/>
                        <a:t>Ace</a:t>
                      </a:r>
                      <a:endParaRPr lang="en-US" sz="1200" dirty="0"/>
                    </a:p>
                  </a:txBody>
                  <a:tcPr marL="91447" marR="91447"/>
                </a:tc>
                <a:tc>
                  <a:txBody>
                    <a:bodyPr/>
                    <a:lstStyle/>
                    <a:p>
                      <a:r>
                        <a:rPr lang="en-US" sz="1200" dirty="0" smtClean="0"/>
                        <a:t>3.2</a:t>
                      </a:r>
                      <a:endParaRPr lang="en-US" sz="1200" dirty="0"/>
                    </a:p>
                  </a:txBody>
                  <a:tcPr marL="91447" marR="91447"/>
                </a:tc>
                <a:tc>
                  <a:txBody>
                    <a:bodyPr/>
                    <a:lstStyle/>
                    <a:p>
                      <a:r>
                        <a:rPr lang="en-US" sz="1200" dirty="0" smtClean="0"/>
                        <a:t>M</a:t>
                      </a:r>
                      <a:endParaRPr lang="en-US" sz="1200" dirty="0"/>
                    </a:p>
                  </a:txBody>
                  <a:tcPr marL="91447" marR="91447"/>
                </a:tc>
                <a:tc>
                  <a:txBody>
                    <a:bodyPr/>
                    <a:lstStyle/>
                    <a:p>
                      <a:r>
                        <a:rPr lang="en-US" sz="1200" dirty="0" smtClean="0"/>
                        <a:t>B</a:t>
                      </a:r>
                      <a:endParaRPr lang="en-US" sz="1200" dirty="0"/>
                    </a:p>
                  </a:txBody>
                  <a:tcPr marL="91447" marR="91447"/>
                </a:tc>
              </a:tr>
              <a:tr h="370840">
                <a:tc>
                  <a:txBody>
                    <a:bodyPr/>
                    <a:lstStyle/>
                    <a:p>
                      <a:r>
                        <a:rPr lang="en-US" sz="1200" dirty="0" smtClean="0"/>
                        <a:t>Jean</a:t>
                      </a:r>
                      <a:endParaRPr lang="en-US" sz="1200" dirty="0"/>
                    </a:p>
                  </a:txBody>
                  <a:tcPr marL="91447" marR="91447"/>
                </a:tc>
                <a:tc>
                  <a:txBody>
                    <a:bodyPr/>
                    <a:lstStyle/>
                    <a:p>
                      <a:r>
                        <a:rPr lang="en-US" sz="1200" dirty="0" smtClean="0"/>
                        <a:t>C</a:t>
                      </a:r>
                      <a:endParaRPr lang="en-US" sz="1200" dirty="0"/>
                    </a:p>
                  </a:txBody>
                  <a:tcPr marL="91447" marR="91447"/>
                </a:tc>
                <a:tc>
                  <a:txBody>
                    <a:bodyPr/>
                    <a:lstStyle/>
                    <a:p>
                      <a:r>
                        <a:rPr lang="en-US" sz="1200" dirty="0" smtClean="0"/>
                        <a:t>Hall</a:t>
                      </a:r>
                      <a:endParaRPr lang="en-US" sz="1200" dirty="0"/>
                    </a:p>
                  </a:txBody>
                  <a:tcPr marL="91447" marR="91447"/>
                </a:tc>
                <a:tc>
                  <a:txBody>
                    <a:bodyPr/>
                    <a:lstStyle/>
                    <a:p>
                      <a:r>
                        <a:rPr lang="en-US" sz="1200" b="1" dirty="0" smtClean="0">
                          <a:solidFill>
                            <a:schemeClr val="tx2"/>
                          </a:solidFill>
                        </a:rPr>
                        <a:t>Yes</a:t>
                      </a:r>
                      <a:endParaRPr lang="en-US" sz="1200" b="1" dirty="0">
                        <a:solidFill>
                          <a:schemeClr val="tx2"/>
                        </a:solidFill>
                      </a:endParaRPr>
                    </a:p>
                  </a:txBody>
                  <a:tcPr marL="91447" marR="91447"/>
                </a:tc>
                <a:tc>
                  <a:txBody>
                    <a:bodyPr/>
                    <a:lstStyle/>
                    <a:p>
                      <a:r>
                        <a:rPr lang="en-US" sz="1200" dirty="0" smtClean="0"/>
                        <a:t>Mary</a:t>
                      </a:r>
                      <a:endParaRPr lang="en-US" sz="1200" dirty="0"/>
                    </a:p>
                  </a:txBody>
                  <a:tcPr marL="91447" marR="91447"/>
                </a:tc>
                <a:tc>
                  <a:txBody>
                    <a:bodyPr/>
                    <a:lstStyle/>
                    <a:p>
                      <a:r>
                        <a:rPr lang="en-US" sz="1200" dirty="0" smtClean="0"/>
                        <a:t>3.0</a:t>
                      </a:r>
                      <a:endParaRPr lang="en-US" sz="1200" dirty="0"/>
                    </a:p>
                  </a:txBody>
                  <a:tcPr marL="91447" marR="91447"/>
                </a:tc>
                <a:tc>
                  <a:txBody>
                    <a:bodyPr/>
                    <a:lstStyle/>
                    <a:p>
                      <a:r>
                        <a:rPr lang="en-US" sz="1200" dirty="0" smtClean="0"/>
                        <a:t>M</a:t>
                      </a:r>
                      <a:endParaRPr lang="en-US" sz="1200" dirty="0"/>
                    </a:p>
                  </a:txBody>
                  <a:tcPr marL="91447" marR="91447"/>
                </a:tc>
                <a:tc>
                  <a:txBody>
                    <a:bodyPr/>
                    <a:lstStyle/>
                    <a:p>
                      <a:r>
                        <a:rPr lang="en-US" sz="1200" dirty="0" smtClean="0"/>
                        <a:t>C</a:t>
                      </a:r>
                      <a:endParaRPr lang="en-US" sz="1200" dirty="0"/>
                    </a:p>
                  </a:txBody>
                  <a:tcPr marL="91447" marR="91447"/>
                </a:tc>
              </a:tr>
              <a:tr h="370840">
                <a:tc>
                  <a:txBody>
                    <a:bodyPr/>
                    <a:lstStyle/>
                    <a:p>
                      <a:r>
                        <a:rPr lang="en-US" sz="1200" dirty="0" smtClean="0"/>
                        <a:t>Ann</a:t>
                      </a:r>
                      <a:endParaRPr lang="en-US" sz="1200" dirty="0"/>
                    </a:p>
                  </a:txBody>
                  <a:tcPr marL="91447" marR="91447"/>
                </a:tc>
                <a:tc>
                  <a:txBody>
                    <a:bodyPr/>
                    <a:lstStyle/>
                    <a:p>
                      <a:r>
                        <a:rPr lang="en-US" sz="1200" dirty="0" smtClean="0"/>
                        <a:t>B</a:t>
                      </a:r>
                      <a:endParaRPr lang="en-US" sz="1200" dirty="0"/>
                    </a:p>
                  </a:txBody>
                  <a:tcPr marL="91447" marR="91447"/>
                </a:tc>
                <a:tc>
                  <a:txBody>
                    <a:bodyPr/>
                    <a:lstStyle/>
                    <a:p>
                      <a:r>
                        <a:rPr lang="en-US" sz="1200" b="1" dirty="0" smtClean="0">
                          <a:solidFill>
                            <a:schemeClr val="tx2"/>
                          </a:solidFill>
                        </a:rPr>
                        <a:t>99999999</a:t>
                      </a:r>
                      <a:endParaRPr lang="en-US" sz="1200" b="1" dirty="0">
                        <a:solidFill>
                          <a:schemeClr val="tx2"/>
                        </a:solidFill>
                      </a:endParaRPr>
                    </a:p>
                  </a:txBody>
                  <a:tcPr marL="91447" marR="91447"/>
                </a:tc>
                <a:tc>
                  <a:txBody>
                    <a:bodyPr/>
                    <a:lstStyle/>
                    <a:p>
                      <a:r>
                        <a:rPr lang="en-US" sz="1200" dirty="0" smtClean="0"/>
                        <a:t>Y</a:t>
                      </a:r>
                      <a:endParaRPr lang="en-US" sz="1200" dirty="0"/>
                    </a:p>
                  </a:txBody>
                  <a:tcPr marL="91447" marR="91447"/>
                </a:tc>
                <a:tc>
                  <a:txBody>
                    <a:bodyPr/>
                    <a:lstStyle/>
                    <a:p>
                      <a:r>
                        <a:rPr lang="en-US" sz="1200" dirty="0" smtClean="0"/>
                        <a:t>Mary</a:t>
                      </a:r>
                      <a:endParaRPr lang="en-US" sz="1200" dirty="0"/>
                    </a:p>
                  </a:txBody>
                  <a:tcPr marL="91447" marR="91447"/>
                </a:tc>
                <a:tc>
                  <a:txBody>
                    <a:bodyPr/>
                    <a:lstStyle/>
                    <a:p>
                      <a:r>
                        <a:rPr lang="en-US" sz="1200" b="1" dirty="0" smtClean="0">
                          <a:solidFill>
                            <a:schemeClr val="tx2"/>
                          </a:solidFill>
                        </a:rPr>
                        <a:t>38</a:t>
                      </a:r>
                      <a:endParaRPr lang="en-US" sz="1200" b="1" dirty="0">
                        <a:solidFill>
                          <a:schemeClr val="tx2"/>
                        </a:solidFill>
                      </a:endParaRPr>
                    </a:p>
                  </a:txBody>
                  <a:tcPr marL="91447" marR="91447"/>
                </a:tc>
                <a:tc>
                  <a:txBody>
                    <a:bodyPr/>
                    <a:lstStyle/>
                    <a:p>
                      <a:r>
                        <a:rPr lang="en-US" sz="1200" dirty="0" smtClean="0"/>
                        <a:t>F</a:t>
                      </a:r>
                      <a:endParaRPr lang="en-US" sz="1200" dirty="0"/>
                    </a:p>
                  </a:txBody>
                  <a:tcPr marL="91447" marR="91447"/>
                </a:tc>
                <a:tc>
                  <a:txBody>
                    <a:bodyPr/>
                    <a:lstStyle/>
                    <a:p>
                      <a:r>
                        <a:rPr lang="en-US" sz="1200" dirty="0" smtClean="0"/>
                        <a:t>B</a:t>
                      </a:r>
                      <a:endParaRPr lang="en-US" sz="1200" dirty="0"/>
                    </a:p>
                  </a:txBody>
                  <a:tcPr marL="91447" marR="91447"/>
                </a:tc>
              </a:tr>
              <a:tr h="370840">
                <a:tc>
                  <a:txBody>
                    <a:bodyPr/>
                    <a:lstStyle/>
                    <a:p>
                      <a:r>
                        <a:rPr lang="en-US" sz="1200" dirty="0" smtClean="0"/>
                        <a:t>Bob</a:t>
                      </a:r>
                      <a:endParaRPr lang="en-US" sz="1200" dirty="0"/>
                    </a:p>
                  </a:txBody>
                  <a:tcPr marL="91447" marR="91447"/>
                </a:tc>
                <a:tc>
                  <a:txBody>
                    <a:bodyPr/>
                    <a:lstStyle/>
                    <a:p>
                      <a:r>
                        <a:rPr lang="en-US" sz="1200" dirty="0" smtClean="0"/>
                        <a:t>A</a:t>
                      </a:r>
                      <a:endParaRPr lang="en-US" sz="1200" dirty="0"/>
                    </a:p>
                  </a:txBody>
                  <a:tcPr marL="91447" marR="91447"/>
                </a:tc>
                <a:tc>
                  <a:txBody>
                    <a:bodyPr/>
                    <a:lstStyle/>
                    <a:p>
                      <a:r>
                        <a:rPr lang="en-US" sz="1200" dirty="0" smtClean="0"/>
                        <a:t>Hall</a:t>
                      </a:r>
                      <a:endParaRPr lang="en-US" sz="1200" dirty="0"/>
                    </a:p>
                  </a:txBody>
                  <a:tcPr marL="91447" marR="91447"/>
                </a:tc>
                <a:tc>
                  <a:txBody>
                    <a:bodyPr/>
                    <a:lstStyle/>
                    <a:p>
                      <a:r>
                        <a:rPr lang="en-US" sz="1200" dirty="0" smtClean="0"/>
                        <a:t>N</a:t>
                      </a:r>
                      <a:endParaRPr lang="en-US" sz="1200" dirty="0"/>
                    </a:p>
                  </a:txBody>
                  <a:tcPr marL="91447" marR="91447"/>
                </a:tc>
                <a:tc>
                  <a:txBody>
                    <a:bodyPr/>
                    <a:lstStyle/>
                    <a:p>
                      <a:r>
                        <a:rPr lang="en-US" sz="1200" u="none" dirty="0" smtClean="0">
                          <a:solidFill>
                            <a:srgbClr val="000000"/>
                          </a:solidFill>
                        </a:rPr>
                        <a:t>Turley</a:t>
                      </a:r>
                      <a:endParaRPr lang="en-US" sz="1200" u="none" dirty="0">
                        <a:solidFill>
                          <a:srgbClr val="000000"/>
                        </a:solidFill>
                      </a:endParaRPr>
                    </a:p>
                  </a:txBody>
                  <a:tcPr marL="91447" marR="91447"/>
                </a:tc>
                <a:tc>
                  <a:txBody>
                    <a:bodyPr/>
                    <a:lstStyle/>
                    <a:p>
                      <a:r>
                        <a:rPr lang="en-US" sz="1200" dirty="0" smtClean="0"/>
                        <a:t>3.3</a:t>
                      </a:r>
                      <a:endParaRPr lang="en-US" sz="1200" dirty="0"/>
                    </a:p>
                  </a:txBody>
                  <a:tcPr marL="91447" marR="91447"/>
                </a:tc>
                <a:tc>
                  <a:txBody>
                    <a:bodyPr/>
                    <a:lstStyle/>
                    <a:p>
                      <a:r>
                        <a:rPr lang="en-US" sz="1200" dirty="0" smtClean="0"/>
                        <a:t>M</a:t>
                      </a:r>
                      <a:endParaRPr lang="en-US" sz="1200" dirty="0"/>
                    </a:p>
                  </a:txBody>
                  <a:tcPr marL="91447" marR="91447"/>
                </a:tc>
                <a:tc>
                  <a:txBody>
                    <a:bodyPr/>
                    <a:lstStyle/>
                    <a:p>
                      <a:r>
                        <a:rPr lang="en-US" sz="1200" dirty="0" smtClean="0"/>
                        <a:t>A</a:t>
                      </a:r>
                      <a:endParaRPr lang="en-US" sz="1200" dirty="0"/>
                    </a:p>
                  </a:txBody>
                  <a:tcPr marL="91447" marR="91447"/>
                </a:tc>
              </a:tr>
            </a:tbl>
          </a:graphicData>
        </a:graphic>
      </p:graphicFrame>
      <p:graphicFrame>
        <p:nvGraphicFramePr>
          <p:cNvPr id="25" name="Table 24"/>
          <p:cNvGraphicFramePr>
            <a:graphicFrameLocks noGrp="1"/>
          </p:cNvGraphicFramePr>
          <p:nvPr>
            <p:extLst/>
          </p:nvPr>
        </p:nvGraphicFramePr>
        <p:xfrm>
          <a:off x="1467574" y="2211644"/>
          <a:ext cx="6383335" cy="2311400"/>
        </p:xfrm>
        <a:graphic>
          <a:graphicData uri="http://schemas.openxmlformats.org/drawingml/2006/table">
            <a:tbl>
              <a:tblPr firstRow="1" bandRow="1">
                <a:tableStyleId>{5C22544A-7EE6-4342-B048-85BDC9FD1C3A}</a:tableStyleId>
              </a:tblPr>
              <a:tblGrid>
                <a:gridCol w="769762"/>
                <a:gridCol w="673672"/>
                <a:gridCol w="860674"/>
                <a:gridCol w="850017"/>
                <a:gridCol w="835459"/>
                <a:gridCol w="797917"/>
                <a:gridCol w="797917"/>
                <a:gridCol w="797917"/>
              </a:tblGrid>
              <a:tr h="370840">
                <a:tc>
                  <a:txBody>
                    <a:bodyPr/>
                    <a:lstStyle/>
                    <a:p>
                      <a:pPr algn="ctr"/>
                      <a:r>
                        <a:rPr lang="en-US" sz="1200" b="0" dirty="0" smtClean="0"/>
                        <a:t>Student ID</a:t>
                      </a:r>
                      <a:endParaRPr lang="en-US" sz="1200" b="0" dirty="0"/>
                    </a:p>
                  </a:txBody>
                  <a:tcPr marL="91447" marR="91447"/>
                </a:tc>
                <a:tc>
                  <a:txBody>
                    <a:bodyPr/>
                    <a:lstStyle/>
                    <a:p>
                      <a:pPr algn="ctr"/>
                      <a:r>
                        <a:rPr lang="en-US" sz="1200" b="0" dirty="0" smtClean="0"/>
                        <a:t>Grade</a:t>
                      </a:r>
                      <a:endParaRPr lang="en-US" sz="1200" b="0" dirty="0"/>
                    </a:p>
                  </a:txBody>
                  <a:tcPr marL="91447" marR="91447"/>
                </a:tc>
                <a:tc>
                  <a:txBody>
                    <a:bodyPr/>
                    <a:lstStyle/>
                    <a:p>
                      <a:pPr algn="ctr"/>
                      <a:r>
                        <a:rPr lang="en-US" sz="1200" b="0" dirty="0" smtClean="0"/>
                        <a:t>Instructor</a:t>
                      </a:r>
                      <a:endParaRPr lang="en-US" sz="1200" b="0" dirty="0"/>
                    </a:p>
                  </a:txBody>
                  <a:tcPr marL="91447" marR="91447"/>
                </a:tc>
                <a:tc>
                  <a:txBody>
                    <a:bodyPr/>
                    <a:lstStyle/>
                    <a:p>
                      <a:pPr algn="ctr"/>
                      <a:r>
                        <a:rPr lang="en-US" sz="1200" b="0" dirty="0" smtClean="0"/>
                        <a:t>Lab Available</a:t>
                      </a:r>
                      <a:endParaRPr lang="en-US" sz="1200" b="0" dirty="0"/>
                    </a:p>
                  </a:txBody>
                  <a:tcPr marL="91447" marR="91447"/>
                </a:tc>
                <a:tc>
                  <a:txBody>
                    <a:bodyPr/>
                    <a:lstStyle/>
                    <a:p>
                      <a:pPr algn="ctr"/>
                      <a:r>
                        <a:rPr lang="en-US" sz="1200" b="0" dirty="0" smtClean="0"/>
                        <a:t>Teaching</a:t>
                      </a:r>
                      <a:r>
                        <a:rPr lang="en-US" sz="1200" b="0" baseline="0" dirty="0" smtClean="0"/>
                        <a:t> Assistant</a:t>
                      </a:r>
                      <a:endParaRPr lang="en-US" sz="1200" b="0" dirty="0"/>
                    </a:p>
                  </a:txBody>
                  <a:tcPr marL="91447" marR="91447"/>
                </a:tc>
                <a:tc>
                  <a:txBody>
                    <a:bodyPr/>
                    <a:lstStyle/>
                    <a:p>
                      <a:pPr algn="ctr"/>
                      <a:r>
                        <a:rPr lang="en-US" sz="1200" b="0" u="none" dirty="0" smtClean="0">
                          <a:solidFill>
                            <a:srgbClr val="FFFFFF"/>
                          </a:solidFill>
                        </a:rPr>
                        <a:t>Overall GPA</a:t>
                      </a:r>
                      <a:endParaRPr lang="en-US" sz="1200" b="0" u="none" dirty="0">
                        <a:solidFill>
                          <a:srgbClr val="FFFFFF"/>
                        </a:solidFill>
                      </a:endParaRPr>
                    </a:p>
                  </a:txBody>
                  <a:tcPr marL="91447" marR="91447"/>
                </a:tc>
                <a:tc>
                  <a:txBody>
                    <a:bodyPr/>
                    <a:lstStyle/>
                    <a:p>
                      <a:pPr algn="ctr"/>
                      <a:r>
                        <a:rPr lang="en-US" sz="1200" b="0" dirty="0" smtClean="0"/>
                        <a:t>Gender</a:t>
                      </a:r>
                      <a:endParaRPr lang="en-US" sz="1200" b="0" dirty="0"/>
                    </a:p>
                  </a:txBody>
                  <a:tcPr marL="91447" marR="91447"/>
                </a:tc>
                <a:tc>
                  <a:txBody>
                    <a:bodyPr/>
                    <a:lstStyle/>
                    <a:p>
                      <a:pPr algn="ctr"/>
                      <a:r>
                        <a:rPr lang="en-US" sz="1200" b="0" u="none" dirty="0" err="1" smtClean="0">
                          <a:solidFill>
                            <a:srgbClr val="FFFFFF"/>
                          </a:solidFill>
                        </a:rPr>
                        <a:t>Prereq</a:t>
                      </a:r>
                      <a:r>
                        <a:rPr lang="en-US" sz="1200" b="0" dirty="0" smtClean="0"/>
                        <a:t>. Grade</a:t>
                      </a:r>
                      <a:endParaRPr lang="en-US" sz="1200" b="0" dirty="0"/>
                    </a:p>
                  </a:txBody>
                  <a:tcPr marL="91447" marR="91447"/>
                </a:tc>
              </a:tr>
              <a:tr h="370840">
                <a:tc>
                  <a:txBody>
                    <a:bodyPr/>
                    <a:lstStyle/>
                    <a:p>
                      <a:r>
                        <a:rPr lang="en-US" sz="1200" dirty="0" smtClean="0"/>
                        <a:t>Sue B.</a:t>
                      </a:r>
                      <a:endParaRPr lang="en-US" sz="1200" dirty="0"/>
                    </a:p>
                  </a:txBody>
                  <a:tcPr marL="91447" marR="91447"/>
                </a:tc>
                <a:tc>
                  <a:txBody>
                    <a:bodyPr/>
                    <a:lstStyle/>
                    <a:p>
                      <a:r>
                        <a:rPr lang="en-US" sz="1200" dirty="0" smtClean="0"/>
                        <a:t>B</a:t>
                      </a:r>
                      <a:endParaRPr lang="en-US" sz="1200" dirty="0"/>
                    </a:p>
                  </a:txBody>
                  <a:tcPr marL="91447" marR="91447"/>
                </a:tc>
                <a:tc>
                  <a:txBody>
                    <a:bodyPr/>
                    <a:lstStyle/>
                    <a:p>
                      <a:r>
                        <a:rPr lang="en-US" sz="1200" dirty="0" smtClean="0"/>
                        <a:t>Hall</a:t>
                      </a:r>
                      <a:endParaRPr lang="en-US" sz="1200" dirty="0"/>
                    </a:p>
                  </a:txBody>
                  <a:tcPr marL="91447" marR="91447"/>
                </a:tc>
                <a:tc>
                  <a:txBody>
                    <a:bodyPr/>
                    <a:lstStyle/>
                    <a:p>
                      <a:r>
                        <a:rPr lang="en-US" sz="1200" dirty="0" smtClean="0"/>
                        <a:t>Y</a:t>
                      </a:r>
                      <a:endParaRPr lang="en-US" sz="1200" dirty="0"/>
                    </a:p>
                  </a:txBody>
                  <a:tcPr marL="91447" marR="91447"/>
                </a:tc>
                <a:tc>
                  <a:txBody>
                    <a:bodyPr/>
                    <a:lstStyle/>
                    <a:p>
                      <a:r>
                        <a:rPr lang="en-US" sz="1200" u="none" dirty="0" smtClean="0">
                          <a:solidFill>
                            <a:srgbClr val="000000"/>
                          </a:solidFill>
                        </a:rPr>
                        <a:t>Turley</a:t>
                      </a:r>
                      <a:endParaRPr lang="en-US" sz="1200" u="none" dirty="0">
                        <a:solidFill>
                          <a:srgbClr val="000000"/>
                        </a:solidFill>
                      </a:endParaRPr>
                    </a:p>
                  </a:txBody>
                  <a:tcPr marL="91447" marR="91447"/>
                </a:tc>
                <a:tc>
                  <a:txBody>
                    <a:bodyPr/>
                    <a:lstStyle/>
                    <a:p>
                      <a:r>
                        <a:rPr lang="en-US" sz="1200" dirty="0" smtClean="0"/>
                        <a:t>3.5</a:t>
                      </a:r>
                      <a:endParaRPr lang="en-US" sz="1200" dirty="0"/>
                    </a:p>
                  </a:txBody>
                  <a:tcPr marL="91447" marR="91447"/>
                </a:tc>
                <a:tc>
                  <a:txBody>
                    <a:bodyPr/>
                    <a:lstStyle/>
                    <a:p>
                      <a:r>
                        <a:rPr lang="en-US" sz="1200" b="1" dirty="0" smtClean="0">
                          <a:solidFill>
                            <a:schemeClr val="tx2"/>
                          </a:solidFill>
                        </a:rPr>
                        <a:t>Female</a:t>
                      </a:r>
                      <a:endParaRPr lang="en-US" sz="1200" b="1" dirty="0">
                        <a:solidFill>
                          <a:schemeClr val="tx2"/>
                        </a:solidFill>
                      </a:endParaRPr>
                    </a:p>
                  </a:txBody>
                  <a:tcPr marL="91447" marR="91447"/>
                </a:tc>
                <a:tc>
                  <a:txBody>
                    <a:bodyPr/>
                    <a:lstStyle/>
                    <a:p>
                      <a:r>
                        <a:rPr lang="en-US" sz="1200" dirty="0" smtClean="0"/>
                        <a:t>A</a:t>
                      </a:r>
                      <a:endParaRPr lang="en-US" sz="1200" dirty="0"/>
                    </a:p>
                  </a:txBody>
                  <a:tcPr marL="91447" marR="91447"/>
                </a:tc>
              </a:tr>
              <a:tr h="370840">
                <a:tc>
                  <a:txBody>
                    <a:bodyPr/>
                    <a:lstStyle/>
                    <a:p>
                      <a:r>
                        <a:rPr lang="en-US" sz="1200" dirty="0" smtClean="0"/>
                        <a:t>Bryce</a:t>
                      </a:r>
                      <a:endParaRPr lang="en-US" sz="1200" dirty="0"/>
                    </a:p>
                  </a:txBody>
                  <a:tcPr marL="91447" marR="91447"/>
                </a:tc>
                <a:tc>
                  <a:txBody>
                    <a:bodyPr/>
                    <a:lstStyle/>
                    <a:p>
                      <a:r>
                        <a:rPr lang="en-US" sz="1200" b="1" dirty="0" smtClean="0">
                          <a:solidFill>
                            <a:schemeClr val="tx2"/>
                          </a:solidFill>
                        </a:rPr>
                        <a:t>001</a:t>
                      </a:r>
                      <a:endParaRPr lang="en-US" sz="1200" b="1" dirty="0">
                        <a:solidFill>
                          <a:schemeClr val="tx2"/>
                        </a:solidFill>
                      </a:endParaRPr>
                    </a:p>
                  </a:txBody>
                  <a:tcPr marL="91447" marR="91447"/>
                </a:tc>
                <a:tc>
                  <a:txBody>
                    <a:bodyPr/>
                    <a:lstStyle/>
                    <a:p>
                      <a:r>
                        <a:rPr lang="en-US" sz="1200" dirty="0" smtClean="0"/>
                        <a:t>Smith</a:t>
                      </a:r>
                      <a:endParaRPr lang="en-US" sz="1200" dirty="0"/>
                    </a:p>
                  </a:txBody>
                  <a:tcPr marL="91447" marR="91447"/>
                </a:tc>
                <a:tc>
                  <a:txBody>
                    <a:bodyPr/>
                    <a:lstStyle/>
                    <a:p>
                      <a:r>
                        <a:rPr lang="en-US" sz="1200" dirty="0" smtClean="0"/>
                        <a:t>N</a:t>
                      </a:r>
                      <a:endParaRPr lang="en-US" sz="1200" dirty="0"/>
                    </a:p>
                  </a:txBody>
                  <a:tcPr marL="91447" marR="91447"/>
                </a:tc>
                <a:tc>
                  <a:txBody>
                    <a:bodyPr/>
                    <a:lstStyle/>
                    <a:p>
                      <a:r>
                        <a:rPr lang="en-US" sz="1200" dirty="0" smtClean="0"/>
                        <a:t>Ace</a:t>
                      </a:r>
                      <a:endParaRPr lang="en-US" sz="1200" dirty="0"/>
                    </a:p>
                  </a:txBody>
                  <a:tcPr marL="91447" marR="91447"/>
                </a:tc>
                <a:tc>
                  <a:txBody>
                    <a:bodyPr/>
                    <a:lstStyle/>
                    <a:p>
                      <a:r>
                        <a:rPr lang="en-US" sz="1200" dirty="0" smtClean="0"/>
                        <a:t>3.2</a:t>
                      </a:r>
                      <a:endParaRPr lang="en-US" sz="1200" dirty="0"/>
                    </a:p>
                  </a:txBody>
                  <a:tcPr marL="91447" marR="91447"/>
                </a:tc>
                <a:tc>
                  <a:txBody>
                    <a:bodyPr/>
                    <a:lstStyle/>
                    <a:p>
                      <a:r>
                        <a:rPr lang="en-US" sz="1200" dirty="0" smtClean="0"/>
                        <a:t>M</a:t>
                      </a:r>
                      <a:endParaRPr lang="en-US" sz="1200" dirty="0"/>
                    </a:p>
                  </a:txBody>
                  <a:tcPr marL="91447" marR="91447"/>
                </a:tc>
                <a:tc>
                  <a:txBody>
                    <a:bodyPr/>
                    <a:lstStyle/>
                    <a:p>
                      <a:r>
                        <a:rPr lang="en-US" sz="1200" dirty="0" smtClean="0"/>
                        <a:t>B</a:t>
                      </a:r>
                      <a:endParaRPr lang="en-US" sz="1200" dirty="0"/>
                    </a:p>
                  </a:txBody>
                  <a:tcPr marL="91447" marR="91447"/>
                </a:tc>
              </a:tr>
              <a:tr h="370840">
                <a:tc>
                  <a:txBody>
                    <a:bodyPr/>
                    <a:lstStyle/>
                    <a:p>
                      <a:r>
                        <a:rPr lang="en-US" sz="1200" dirty="0" smtClean="0"/>
                        <a:t>Jean</a:t>
                      </a:r>
                      <a:endParaRPr lang="en-US" sz="1200" dirty="0"/>
                    </a:p>
                  </a:txBody>
                  <a:tcPr marL="91447" marR="91447"/>
                </a:tc>
                <a:tc>
                  <a:txBody>
                    <a:bodyPr/>
                    <a:lstStyle/>
                    <a:p>
                      <a:r>
                        <a:rPr lang="en-US" sz="1200" dirty="0" smtClean="0"/>
                        <a:t>C</a:t>
                      </a:r>
                      <a:endParaRPr lang="en-US" sz="1200" dirty="0"/>
                    </a:p>
                  </a:txBody>
                  <a:tcPr marL="91447" marR="91447"/>
                </a:tc>
                <a:tc>
                  <a:txBody>
                    <a:bodyPr/>
                    <a:lstStyle/>
                    <a:p>
                      <a:r>
                        <a:rPr lang="en-US" sz="1200" dirty="0" smtClean="0"/>
                        <a:t>Hall</a:t>
                      </a:r>
                      <a:endParaRPr lang="en-US" sz="1200" dirty="0"/>
                    </a:p>
                  </a:txBody>
                  <a:tcPr marL="91447" marR="91447"/>
                </a:tc>
                <a:tc>
                  <a:txBody>
                    <a:bodyPr/>
                    <a:lstStyle/>
                    <a:p>
                      <a:r>
                        <a:rPr lang="en-US" sz="1200" b="1" dirty="0" smtClean="0">
                          <a:solidFill>
                            <a:schemeClr val="tx2"/>
                          </a:solidFill>
                        </a:rPr>
                        <a:t>Yes</a:t>
                      </a:r>
                      <a:endParaRPr lang="en-US" sz="1200" b="1" dirty="0">
                        <a:solidFill>
                          <a:schemeClr val="tx2"/>
                        </a:solidFill>
                      </a:endParaRPr>
                    </a:p>
                  </a:txBody>
                  <a:tcPr marL="91447" marR="91447"/>
                </a:tc>
                <a:tc>
                  <a:txBody>
                    <a:bodyPr/>
                    <a:lstStyle/>
                    <a:p>
                      <a:r>
                        <a:rPr lang="en-US" sz="1200" dirty="0" smtClean="0"/>
                        <a:t>Mary</a:t>
                      </a:r>
                      <a:endParaRPr lang="en-US" sz="1200" dirty="0"/>
                    </a:p>
                  </a:txBody>
                  <a:tcPr marL="91447" marR="91447"/>
                </a:tc>
                <a:tc>
                  <a:txBody>
                    <a:bodyPr/>
                    <a:lstStyle/>
                    <a:p>
                      <a:r>
                        <a:rPr lang="en-US" sz="1200" dirty="0" smtClean="0"/>
                        <a:t>3.0</a:t>
                      </a:r>
                      <a:endParaRPr lang="en-US" sz="1200" dirty="0"/>
                    </a:p>
                  </a:txBody>
                  <a:tcPr marL="91447" marR="91447"/>
                </a:tc>
                <a:tc>
                  <a:txBody>
                    <a:bodyPr/>
                    <a:lstStyle/>
                    <a:p>
                      <a:r>
                        <a:rPr lang="en-US" sz="1200" dirty="0" smtClean="0"/>
                        <a:t>M</a:t>
                      </a:r>
                      <a:endParaRPr lang="en-US" sz="1200" dirty="0"/>
                    </a:p>
                  </a:txBody>
                  <a:tcPr marL="91447" marR="91447"/>
                </a:tc>
                <a:tc>
                  <a:txBody>
                    <a:bodyPr/>
                    <a:lstStyle/>
                    <a:p>
                      <a:r>
                        <a:rPr lang="en-US" sz="1200" dirty="0" smtClean="0"/>
                        <a:t>C</a:t>
                      </a:r>
                      <a:endParaRPr lang="en-US" sz="1200" dirty="0"/>
                    </a:p>
                  </a:txBody>
                  <a:tcPr marL="91447" marR="91447"/>
                </a:tc>
              </a:tr>
              <a:tr h="370840">
                <a:tc>
                  <a:txBody>
                    <a:bodyPr/>
                    <a:lstStyle/>
                    <a:p>
                      <a:r>
                        <a:rPr lang="en-US" sz="1200" dirty="0" smtClean="0"/>
                        <a:t>Ann</a:t>
                      </a:r>
                      <a:endParaRPr lang="en-US" sz="1200" dirty="0"/>
                    </a:p>
                  </a:txBody>
                  <a:tcPr marL="91447" marR="91447"/>
                </a:tc>
                <a:tc>
                  <a:txBody>
                    <a:bodyPr/>
                    <a:lstStyle/>
                    <a:p>
                      <a:r>
                        <a:rPr lang="en-US" sz="1200" dirty="0" smtClean="0"/>
                        <a:t>B</a:t>
                      </a:r>
                      <a:endParaRPr lang="en-US" sz="1200" dirty="0"/>
                    </a:p>
                  </a:txBody>
                  <a:tcPr marL="91447" marR="91447"/>
                </a:tc>
                <a:tc>
                  <a:txBody>
                    <a:bodyPr/>
                    <a:lstStyle/>
                    <a:p>
                      <a:r>
                        <a:rPr lang="en-US" sz="1200" b="1" dirty="0" smtClean="0">
                          <a:solidFill>
                            <a:schemeClr val="tx2"/>
                          </a:solidFill>
                        </a:rPr>
                        <a:t>99999999</a:t>
                      </a:r>
                      <a:endParaRPr lang="en-US" sz="1200" b="1" dirty="0">
                        <a:solidFill>
                          <a:schemeClr val="tx2"/>
                        </a:solidFill>
                      </a:endParaRPr>
                    </a:p>
                  </a:txBody>
                  <a:tcPr marL="91447" marR="91447"/>
                </a:tc>
                <a:tc>
                  <a:txBody>
                    <a:bodyPr/>
                    <a:lstStyle/>
                    <a:p>
                      <a:r>
                        <a:rPr lang="en-US" sz="1200" dirty="0" smtClean="0"/>
                        <a:t>Y</a:t>
                      </a:r>
                      <a:endParaRPr lang="en-US" sz="1200" dirty="0"/>
                    </a:p>
                  </a:txBody>
                  <a:tcPr marL="91447" marR="91447"/>
                </a:tc>
                <a:tc>
                  <a:txBody>
                    <a:bodyPr/>
                    <a:lstStyle/>
                    <a:p>
                      <a:r>
                        <a:rPr lang="en-US" sz="1200" dirty="0" smtClean="0"/>
                        <a:t>Mary</a:t>
                      </a:r>
                      <a:endParaRPr lang="en-US" sz="1200" dirty="0"/>
                    </a:p>
                  </a:txBody>
                  <a:tcPr marL="91447" marR="91447"/>
                </a:tc>
                <a:tc>
                  <a:txBody>
                    <a:bodyPr/>
                    <a:lstStyle/>
                    <a:p>
                      <a:r>
                        <a:rPr lang="en-US" sz="1200" b="1" dirty="0" smtClean="0">
                          <a:solidFill>
                            <a:schemeClr val="tx2"/>
                          </a:solidFill>
                        </a:rPr>
                        <a:t>38</a:t>
                      </a:r>
                      <a:endParaRPr lang="en-US" sz="1200" b="1" dirty="0">
                        <a:solidFill>
                          <a:schemeClr val="tx2"/>
                        </a:solidFill>
                      </a:endParaRPr>
                    </a:p>
                  </a:txBody>
                  <a:tcPr marL="91447" marR="91447"/>
                </a:tc>
                <a:tc>
                  <a:txBody>
                    <a:bodyPr/>
                    <a:lstStyle/>
                    <a:p>
                      <a:r>
                        <a:rPr lang="en-US" sz="1200" dirty="0" smtClean="0"/>
                        <a:t>F</a:t>
                      </a:r>
                      <a:endParaRPr lang="en-US" sz="1200" dirty="0"/>
                    </a:p>
                  </a:txBody>
                  <a:tcPr marL="91447" marR="91447"/>
                </a:tc>
                <a:tc>
                  <a:txBody>
                    <a:bodyPr/>
                    <a:lstStyle/>
                    <a:p>
                      <a:r>
                        <a:rPr lang="en-US" sz="1200" dirty="0" smtClean="0"/>
                        <a:t>B</a:t>
                      </a:r>
                      <a:endParaRPr lang="en-US" sz="1200" dirty="0"/>
                    </a:p>
                  </a:txBody>
                  <a:tcPr marL="91447" marR="91447"/>
                </a:tc>
              </a:tr>
              <a:tr h="370840">
                <a:tc>
                  <a:txBody>
                    <a:bodyPr/>
                    <a:lstStyle/>
                    <a:p>
                      <a:r>
                        <a:rPr lang="en-US" sz="1200" dirty="0" smtClean="0"/>
                        <a:t>Bob</a:t>
                      </a:r>
                      <a:endParaRPr lang="en-US" sz="1200" dirty="0"/>
                    </a:p>
                  </a:txBody>
                  <a:tcPr marL="91447" marR="91447"/>
                </a:tc>
                <a:tc>
                  <a:txBody>
                    <a:bodyPr/>
                    <a:lstStyle/>
                    <a:p>
                      <a:r>
                        <a:rPr lang="en-US" sz="1200" dirty="0" smtClean="0"/>
                        <a:t>A</a:t>
                      </a:r>
                      <a:endParaRPr lang="en-US" sz="1200" dirty="0"/>
                    </a:p>
                  </a:txBody>
                  <a:tcPr marL="91447" marR="91447"/>
                </a:tc>
                <a:tc>
                  <a:txBody>
                    <a:bodyPr/>
                    <a:lstStyle/>
                    <a:p>
                      <a:r>
                        <a:rPr lang="en-US" sz="1200" dirty="0" smtClean="0"/>
                        <a:t>Hall</a:t>
                      </a:r>
                      <a:endParaRPr lang="en-US" sz="1200" dirty="0"/>
                    </a:p>
                  </a:txBody>
                  <a:tcPr marL="91447" marR="91447"/>
                </a:tc>
                <a:tc>
                  <a:txBody>
                    <a:bodyPr/>
                    <a:lstStyle/>
                    <a:p>
                      <a:r>
                        <a:rPr lang="en-US" sz="1200" dirty="0" smtClean="0"/>
                        <a:t>N</a:t>
                      </a:r>
                      <a:endParaRPr lang="en-US" sz="1200" dirty="0"/>
                    </a:p>
                  </a:txBody>
                  <a:tcPr marL="91447" marR="91447"/>
                </a:tc>
                <a:tc>
                  <a:txBody>
                    <a:bodyPr/>
                    <a:lstStyle/>
                    <a:p>
                      <a:r>
                        <a:rPr lang="en-US" sz="1200" u="none" dirty="0" smtClean="0">
                          <a:solidFill>
                            <a:srgbClr val="000000"/>
                          </a:solidFill>
                        </a:rPr>
                        <a:t>Turley</a:t>
                      </a:r>
                      <a:endParaRPr lang="en-US" sz="1200" u="none" dirty="0">
                        <a:solidFill>
                          <a:srgbClr val="000000"/>
                        </a:solidFill>
                      </a:endParaRPr>
                    </a:p>
                  </a:txBody>
                  <a:tcPr marL="91447" marR="91447"/>
                </a:tc>
                <a:tc>
                  <a:txBody>
                    <a:bodyPr/>
                    <a:lstStyle/>
                    <a:p>
                      <a:r>
                        <a:rPr lang="en-US" sz="1200" dirty="0" smtClean="0"/>
                        <a:t>3.3</a:t>
                      </a:r>
                      <a:endParaRPr lang="en-US" sz="1200" dirty="0"/>
                    </a:p>
                  </a:txBody>
                  <a:tcPr marL="91447" marR="91447"/>
                </a:tc>
                <a:tc>
                  <a:txBody>
                    <a:bodyPr/>
                    <a:lstStyle/>
                    <a:p>
                      <a:r>
                        <a:rPr lang="en-US" sz="1200" dirty="0" smtClean="0"/>
                        <a:t>M</a:t>
                      </a:r>
                      <a:endParaRPr lang="en-US" sz="1200" dirty="0"/>
                    </a:p>
                  </a:txBody>
                  <a:tcPr marL="91447" marR="91447"/>
                </a:tc>
                <a:tc>
                  <a:txBody>
                    <a:bodyPr/>
                    <a:lstStyle/>
                    <a:p>
                      <a:r>
                        <a:rPr lang="en-US" sz="1200" dirty="0" smtClean="0"/>
                        <a:t>A</a:t>
                      </a:r>
                      <a:endParaRPr lang="en-US" sz="1200" dirty="0"/>
                    </a:p>
                  </a:txBody>
                  <a:tcPr marL="91447" marR="91447"/>
                </a:tc>
              </a:tr>
            </a:tbl>
          </a:graphicData>
        </a:graphic>
      </p:graphicFrame>
      <p:sp>
        <p:nvSpPr>
          <p:cNvPr id="26" name="TextBox 25"/>
          <p:cNvSpPr txBox="1"/>
          <p:nvPr/>
        </p:nvSpPr>
        <p:spPr>
          <a:xfrm>
            <a:off x="2321613" y="4744495"/>
            <a:ext cx="4576973" cy="1138773"/>
          </a:xfrm>
          <a:prstGeom prst="rect">
            <a:avLst/>
          </a:prstGeom>
          <a:noFill/>
          <a:effectLst/>
        </p:spPr>
        <p:txBody>
          <a:bodyPr wrap="square" rtlCol="0">
            <a:spAutoFit/>
          </a:bodyPr>
          <a:lstStyle/>
          <a:p>
            <a:pPr algn="ctr"/>
            <a:r>
              <a:rPr lang="en-US" sz="2000" i="1" dirty="0" smtClean="0">
                <a:solidFill>
                  <a:schemeClr val="tx2"/>
                </a:solidFill>
              </a:rPr>
              <a:t>Invalid or bad data present?</a:t>
            </a:r>
          </a:p>
          <a:p>
            <a:pPr algn="ctr"/>
            <a:endParaRPr lang="en-US" sz="400" i="1" u="sng" dirty="0">
              <a:solidFill>
                <a:schemeClr val="tx2"/>
              </a:solidFill>
            </a:endParaRPr>
          </a:p>
          <a:p>
            <a:pPr algn="ctr"/>
            <a:r>
              <a:rPr lang="en-US" sz="2000" i="1" dirty="0" smtClean="0">
                <a:solidFill>
                  <a:schemeClr val="tx2"/>
                </a:solidFill>
              </a:rPr>
              <a:t>Improper default values present?</a:t>
            </a:r>
          </a:p>
          <a:p>
            <a:pPr algn="ctr"/>
            <a:endParaRPr lang="en-US" sz="400" i="1" dirty="0" smtClean="0">
              <a:solidFill>
                <a:schemeClr val="tx2"/>
              </a:solidFill>
            </a:endParaRPr>
          </a:p>
          <a:p>
            <a:pPr algn="ctr"/>
            <a:r>
              <a:rPr lang="en-US" sz="2000" i="1" dirty="0" smtClean="0">
                <a:solidFill>
                  <a:schemeClr val="tx2"/>
                </a:solidFill>
              </a:rPr>
              <a:t>Value truncation needed?</a:t>
            </a:r>
          </a:p>
        </p:txBody>
      </p:sp>
    </p:spTree>
    <p:extLst>
      <p:ext uri="{BB962C8B-B14F-4D97-AF65-F5344CB8AC3E}">
        <p14:creationId xmlns:p14="http://schemas.microsoft.com/office/powerpoint/2010/main" val="223364791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par>
                                <p:cTn id="23" presetID="10" presetClass="entr" presetSubtype="0" fill="hold" nodeType="with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500"/>
                                        <p:tgtEl>
                                          <p:spTgt spid="1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500"/>
                                        <p:tgtEl>
                                          <p:spTgt spid="11"/>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500"/>
                                        <p:tgtEl>
                                          <p:spTgt spid="12"/>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26"/>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20"/>
                                        </p:tgtEl>
                                        <p:attrNameLst>
                                          <p:attrName>style.visibility</p:attrName>
                                        </p:attrNameLst>
                                      </p:cBhvr>
                                      <p:to>
                                        <p:strVal val="visible"/>
                                      </p:to>
                                    </p:set>
                                    <p:animEffect transition="in" filter="fade">
                                      <p:cBhvr>
                                        <p:cTn id="40" dur="500"/>
                                        <p:tgtEl>
                                          <p:spTgt spid="20"/>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22"/>
                                        </p:tgtEl>
                                        <p:attrNameLst>
                                          <p:attrName>style.visibility</p:attrName>
                                        </p:attrNameLst>
                                      </p:cBhvr>
                                      <p:to>
                                        <p:strVal val="visible"/>
                                      </p:to>
                                    </p:set>
                                    <p:animEffect transition="in" filter="fade">
                                      <p:cBhvr>
                                        <p:cTn id="45" dur="500"/>
                                        <p:tgtEl>
                                          <p:spTgt spid="22"/>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23"/>
                                        </p:tgtEl>
                                        <p:attrNameLst>
                                          <p:attrName>style.visibility</p:attrName>
                                        </p:attrNameLst>
                                      </p:cBhvr>
                                      <p:to>
                                        <p:strVal val="visible"/>
                                      </p:to>
                                    </p:set>
                                    <p:animEffect transition="in" filter="fade">
                                      <p:cBhvr>
                                        <p:cTn id="50" dur="500"/>
                                        <p:tgtEl>
                                          <p:spTgt spid="23"/>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24"/>
                                        </p:tgtEl>
                                        <p:attrNameLst>
                                          <p:attrName>style.visibility</p:attrName>
                                        </p:attrNameLst>
                                      </p:cBhvr>
                                      <p:to>
                                        <p:strVal val="visible"/>
                                      </p:to>
                                    </p:set>
                                    <p:animEffect transition="in" filter="fade">
                                      <p:cBhvr>
                                        <p:cTn id="55" dur="500"/>
                                        <p:tgtEl>
                                          <p:spTgt spid="24"/>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25"/>
                                        </p:tgtEl>
                                        <p:attrNameLst>
                                          <p:attrName>style.visibility</p:attrName>
                                        </p:attrNameLst>
                                      </p:cBhvr>
                                      <p:to>
                                        <p:strVal val="visible"/>
                                      </p:to>
                                    </p:set>
                                    <p:animEffect transition="in" filter="fade">
                                      <p:cBhvr>
                                        <p:cTn id="60"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p:bldP spid="9" grpId="0" animBg="1"/>
      <p:bldP spid="11" grpId="0" animBg="1"/>
      <p:bldP spid="12" grpId="0" animBg="1"/>
      <p:bldP spid="26"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nvPr>
        </p:nvGraphicFramePr>
        <p:xfrm>
          <a:off x="242316" y="1124712"/>
          <a:ext cx="8659368" cy="4516120"/>
        </p:xfrm>
        <a:graphic>
          <a:graphicData uri="http://schemas.openxmlformats.org/drawingml/2006/table">
            <a:tbl>
              <a:tblPr firstRow="1" bandRow="1">
                <a:tableStyleId>{00A15C55-8517-42AA-B614-E9B94910E393}</a:tableStyleId>
              </a:tblPr>
              <a:tblGrid>
                <a:gridCol w="2983336"/>
                <a:gridCol w="5676032"/>
              </a:tblGrid>
              <a:tr h="370840">
                <a:tc>
                  <a:txBody>
                    <a:bodyPr/>
                    <a:lstStyle/>
                    <a:p>
                      <a:pPr algn="ctr"/>
                      <a:r>
                        <a:rPr lang="en-US" dirty="0" smtClean="0"/>
                        <a:t>Missing Value Representation</a:t>
                      </a:r>
                      <a:endParaRPr lang="en-US" dirty="0"/>
                    </a:p>
                  </a:txBody>
                  <a:tcPr anchor="ctr"/>
                </a:tc>
                <a:tc>
                  <a:txBody>
                    <a:bodyPr/>
                    <a:lstStyle/>
                    <a:p>
                      <a:pPr algn="ctr"/>
                      <a:r>
                        <a:rPr lang="en-US" dirty="0" smtClean="0"/>
                        <a:t>Description</a:t>
                      </a:r>
                      <a:endParaRPr lang="en-US" dirty="0"/>
                    </a:p>
                  </a:txBody>
                  <a:tcPr anchor="ctr"/>
                </a:tc>
              </a:tr>
              <a:tr h="370840">
                <a:tc>
                  <a:txBody>
                    <a:bodyPr/>
                    <a:lstStyle/>
                    <a:p>
                      <a:r>
                        <a:rPr lang="en-US" dirty="0" smtClean="0"/>
                        <a:t>Null, empty</a:t>
                      </a:r>
                      <a:r>
                        <a:rPr lang="en-US" baseline="0" dirty="0" smtClean="0"/>
                        <a:t> string (“ “)</a:t>
                      </a:r>
                      <a:endParaRPr lang="en-US" dirty="0"/>
                    </a:p>
                  </a:txBody>
                  <a:tcPr/>
                </a:tc>
                <a:tc>
                  <a:txBody>
                    <a:bodyPr/>
                    <a:lstStyle/>
                    <a:p>
                      <a:r>
                        <a:rPr lang="en-US" dirty="0" smtClean="0"/>
                        <a:t>Numeric</a:t>
                      </a:r>
                      <a:r>
                        <a:rPr lang="en-US" baseline="0" dirty="0" smtClean="0"/>
                        <a:t> / categorical variables</a:t>
                      </a:r>
                      <a:endParaRPr lang="en-US" dirty="0"/>
                    </a:p>
                  </a:txBody>
                  <a:tcPr/>
                </a:tc>
              </a:tr>
              <a:tr h="370840">
                <a:tc>
                  <a:txBody>
                    <a:bodyPr/>
                    <a:lstStyle/>
                    <a:p>
                      <a:r>
                        <a:rPr lang="en-US" dirty="0" smtClean="0"/>
                        <a:t>0</a:t>
                      </a:r>
                      <a:endParaRPr lang="en-US" dirty="0"/>
                    </a:p>
                  </a:txBody>
                  <a:tcPr/>
                </a:tc>
                <a:tc>
                  <a:txBody>
                    <a:bodyPr/>
                    <a:lstStyle/>
                    <a:p>
                      <a:r>
                        <a:rPr lang="en-US" dirty="0" smtClean="0"/>
                        <a:t>Numeric</a:t>
                      </a:r>
                      <a:r>
                        <a:rPr lang="en-US" baseline="0" dirty="0" smtClean="0"/>
                        <a:t> variables never equal to 0</a:t>
                      </a:r>
                      <a:endParaRPr lang="en-US" dirty="0"/>
                    </a:p>
                  </a:txBody>
                  <a:tcPr/>
                </a:tc>
              </a:tr>
              <a:tr h="370840">
                <a:tc>
                  <a:txBody>
                    <a:bodyPr/>
                    <a:lstStyle/>
                    <a:p>
                      <a:r>
                        <a:rPr lang="en-US" dirty="0" smtClean="0"/>
                        <a:t>-1</a:t>
                      </a:r>
                      <a:endParaRPr lang="en-US" dirty="0"/>
                    </a:p>
                  </a:txBody>
                  <a:tcPr/>
                </a:tc>
                <a:tc>
                  <a:txBody>
                    <a:bodyPr/>
                    <a:lstStyle/>
                    <a:p>
                      <a:r>
                        <a:rPr lang="en-US" dirty="0" smtClean="0"/>
                        <a:t>Numeric</a:t>
                      </a:r>
                      <a:r>
                        <a:rPr lang="en-US" baseline="0" dirty="0" smtClean="0"/>
                        <a:t> variables that are never negative</a:t>
                      </a:r>
                      <a:endParaRPr lang="en-US" dirty="0"/>
                    </a:p>
                  </a:txBody>
                  <a:tcPr/>
                </a:tc>
              </a:tr>
              <a:tr h="370840">
                <a:tc>
                  <a:txBody>
                    <a:bodyPr/>
                    <a:lstStyle/>
                    <a:p>
                      <a:r>
                        <a:rPr lang="en-US" dirty="0" smtClean="0"/>
                        <a:t>99, 999, and so on</a:t>
                      </a:r>
                      <a:endParaRPr lang="en-US" dirty="0"/>
                    </a:p>
                  </a:txBody>
                  <a:tcPr/>
                </a:tc>
                <a:tc>
                  <a:txBody>
                    <a:bodyPr/>
                    <a:lstStyle/>
                    <a:p>
                      <a:r>
                        <a:rPr lang="en-US" dirty="0" smtClean="0"/>
                        <a:t>Numeric</a:t>
                      </a:r>
                      <a:r>
                        <a:rPr lang="en-US" baseline="0" dirty="0" smtClean="0"/>
                        <a:t> variables with values less than 10, 100 and so on</a:t>
                      </a:r>
                      <a:endParaRPr lang="en-US"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-99, -999, and so on</a:t>
                      </a:r>
                    </a:p>
                  </a:txBody>
                  <a:tcPr/>
                </a:tc>
                <a:tc>
                  <a:txBody>
                    <a:bodyPr/>
                    <a:lstStyle/>
                    <a:p>
                      <a:r>
                        <a:rPr lang="en-US" dirty="0" smtClean="0"/>
                        <a:t>Numeric variables that can be</a:t>
                      </a:r>
                      <a:r>
                        <a:rPr lang="en-US" baseline="0" dirty="0" smtClean="0"/>
                        <a:t> negative</a:t>
                      </a:r>
                      <a:endParaRPr lang="en-US" dirty="0"/>
                    </a:p>
                  </a:txBody>
                  <a:tcPr/>
                </a:tc>
              </a:tr>
              <a:tr h="370840">
                <a:tc>
                  <a:txBody>
                    <a:bodyPr/>
                    <a:lstStyle/>
                    <a:p>
                      <a:r>
                        <a:rPr lang="en-US" dirty="0" smtClean="0"/>
                        <a:t>U, UU</a:t>
                      </a:r>
                      <a:endParaRPr lang="en-US" dirty="0"/>
                    </a:p>
                  </a:txBody>
                  <a:tcPr/>
                </a:tc>
                <a:tc>
                  <a:txBody>
                    <a:bodyPr/>
                    <a:lstStyle/>
                    <a:p>
                      <a:r>
                        <a:rPr lang="en-US" dirty="0" smtClean="0"/>
                        <a:t>Categorical</a:t>
                      </a:r>
                      <a:r>
                        <a:rPr lang="en-US" baseline="0" dirty="0" smtClean="0"/>
                        <a:t> variables (1 or 2 character codes especially)</a:t>
                      </a:r>
                      <a:endParaRPr lang="en-US" dirty="0"/>
                    </a:p>
                  </a:txBody>
                  <a:tcPr/>
                </a:tc>
              </a:tr>
              <a:tr h="370840">
                <a:tc>
                  <a:txBody>
                    <a:bodyPr/>
                    <a:lstStyle/>
                    <a:p>
                      <a:r>
                        <a:rPr lang="en-US" dirty="0" smtClean="0"/>
                        <a:t>00000, 00000-0000, XXXXX</a:t>
                      </a:r>
                      <a:endParaRPr lang="en-US" dirty="0"/>
                    </a:p>
                  </a:txBody>
                  <a:tcPr/>
                </a:tc>
                <a:tc>
                  <a:txBody>
                    <a:bodyPr/>
                    <a:lstStyle/>
                    <a:p>
                      <a:r>
                        <a:rPr lang="en-US" dirty="0" smtClean="0"/>
                        <a:t>ZIP codes</a:t>
                      </a:r>
                      <a:endParaRPr lang="en-US" dirty="0"/>
                    </a:p>
                  </a:txBody>
                  <a:tcPr/>
                </a:tc>
              </a:tr>
              <a:tr h="370840">
                <a:tc>
                  <a:txBody>
                    <a:bodyPr/>
                    <a:lstStyle/>
                    <a:p>
                      <a:r>
                        <a:rPr lang="en-US" dirty="0" smtClean="0"/>
                        <a:t>11/11/11</a:t>
                      </a:r>
                      <a:endParaRPr lang="en-US" dirty="0"/>
                    </a:p>
                  </a:txBody>
                  <a:tcPr/>
                </a:tc>
                <a:tc>
                  <a:txBody>
                    <a:bodyPr/>
                    <a:lstStyle/>
                    <a:p>
                      <a:r>
                        <a:rPr lang="en-US" dirty="0" smtClean="0"/>
                        <a:t>Dates</a:t>
                      </a:r>
                      <a:endParaRPr lang="en-US" dirty="0"/>
                    </a:p>
                  </a:txBody>
                  <a:tcPr/>
                </a:tc>
              </a:tr>
              <a:tr h="370840">
                <a:tc>
                  <a:txBody>
                    <a:bodyPr/>
                    <a:lstStyle/>
                    <a:p>
                      <a:r>
                        <a:rPr lang="en-US" dirty="0" smtClean="0"/>
                        <a:t>000-000-0000, 0000000000</a:t>
                      </a:r>
                      <a:endParaRPr lang="en-US" dirty="0"/>
                    </a:p>
                  </a:txBody>
                  <a:tcPr/>
                </a:tc>
                <a:tc>
                  <a:txBody>
                    <a:bodyPr/>
                    <a:lstStyle/>
                    <a:p>
                      <a:r>
                        <a:rPr lang="en-US" dirty="0" smtClean="0"/>
                        <a:t>Phone numbers</a:t>
                      </a:r>
                      <a:endParaRPr lang="en-US" dirty="0"/>
                    </a:p>
                  </a:txBody>
                  <a:tcPr/>
                </a:tc>
              </a:tr>
            </a:tbl>
          </a:graphicData>
        </a:graphic>
      </p:graphicFrame>
      <p:sp>
        <p:nvSpPr>
          <p:cNvPr id="2" name="Title 1"/>
          <p:cNvSpPr>
            <a:spLocks noGrp="1"/>
          </p:cNvSpPr>
          <p:nvPr>
            <p:ph type="title"/>
          </p:nvPr>
        </p:nvSpPr>
        <p:spPr/>
        <p:txBody>
          <a:bodyPr/>
          <a:lstStyle/>
          <a:p>
            <a:r>
              <a:rPr lang="en-US" dirty="0"/>
              <a:t>Clean Data: </a:t>
            </a:r>
            <a:r>
              <a:rPr lang="en-US" i="1" dirty="0"/>
              <a:t>Missing Values</a:t>
            </a:r>
            <a:endParaRPr lang="en-US" dirty="0"/>
          </a:p>
        </p:txBody>
      </p:sp>
      <p:sp>
        <p:nvSpPr>
          <p:cNvPr id="5" name="TextBox 4"/>
          <p:cNvSpPr txBox="1"/>
          <p:nvPr/>
        </p:nvSpPr>
        <p:spPr>
          <a:xfrm>
            <a:off x="219456" y="6217920"/>
            <a:ext cx="6419087" cy="246221"/>
          </a:xfrm>
          <a:prstGeom prst="rect">
            <a:avLst/>
          </a:prstGeom>
          <a:noFill/>
        </p:spPr>
        <p:txBody>
          <a:bodyPr wrap="square" rtlCol="0">
            <a:spAutoFit/>
          </a:bodyPr>
          <a:lstStyle/>
          <a:p>
            <a:r>
              <a:rPr lang="en-US" sz="1000" dirty="0" smtClean="0"/>
              <a:t>Applied Predictive Analytics: </a:t>
            </a:r>
            <a:r>
              <a:rPr lang="en-US" sz="1000" i="1" dirty="0" smtClean="0"/>
              <a:t>Principles and Techniques for the Professional Data Analyst </a:t>
            </a:r>
            <a:r>
              <a:rPr lang="en-US" sz="1000" dirty="0" smtClean="0"/>
              <a:t>(Dean Abbott)</a:t>
            </a:r>
            <a:endParaRPr lang="en-US" sz="1000" dirty="0"/>
          </a:p>
        </p:txBody>
      </p:sp>
    </p:spTree>
    <p:extLst>
      <p:ext uri="{BB962C8B-B14F-4D97-AF65-F5344CB8AC3E}">
        <p14:creationId xmlns:p14="http://schemas.microsoft.com/office/powerpoint/2010/main" val="4294474830"/>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Clean Data: </a:t>
            </a:r>
            <a:r>
              <a:rPr lang="en-US" i="1" dirty="0" smtClean="0"/>
              <a:t>Missing Values</a:t>
            </a:r>
            <a:endParaRPr lang="en-US" i="1" dirty="0"/>
          </a:p>
        </p:txBody>
      </p:sp>
      <p:graphicFrame>
        <p:nvGraphicFramePr>
          <p:cNvPr id="62" name="Content Placeholder 3"/>
          <p:cNvGraphicFramePr>
            <a:graphicFrameLocks/>
          </p:cNvGraphicFramePr>
          <p:nvPr>
            <p:extLst/>
          </p:nvPr>
        </p:nvGraphicFramePr>
        <p:xfrm>
          <a:off x="1001486" y="972602"/>
          <a:ext cx="7141028" cy="5304607"/>
        </p:xfrm>
        <a:graphic>
          <a:graphicData uri="http://schemas.openxmlformats.org/drawingml/2006/table">
            <a:tbl>
              <a:tblPr firstRow="1" bandRow="1">
                <a:tableStyleId>{5C22544A-7EE6-4342-B048-85BDC9FD1C3A}</a:tableStyleId>
              </a:tblPr>
              <a:tblGrid>
                <a:gridCol w="1369455"/>
                <a:gridCol w="1174978"/>
                <a:gridCol w="1037222"/>
                <a:gridCol w="1337043"/>
                <a:gridCol w="680677"/>
                <a:gridCol w="1541653"/>
              </a:tblGrid>
              <a:tr h="709342">
                <a:tc>
                  <a:txBody>
                    <a:bodyPr/>
                    <a:lstStyle/>
                    <a:p>
                      <a:r>
                        <a:rPr lang="en-US" sz="1400" b="1" dirty="0" smtClean="0"/>
                        <a:t>Contract ID</a:t>
                      </a:r>
                      <a:endParaRPr lang="en-US" sz="1400" b="1" dirty="0"/>
                    </a:p>
                  </a:txBody>
                  <a:tcPr marL="82029" marR="82029" marT="41000" marB="41000"/>
                </a:tc>
                <a:tc>
                  <a:txBody>
                    <a:bodyPr/>
                    <a:lstStyle/>
                    <a:p>
                      <a:r>
                        <a:rPr lang="en-US" sz="1400" dirty="0" smtClean="0"/>
                        <a:t>Contract</a:t>
                      </a:r>
                      <a:r>
                        <a:rPr lang="en-US" sz="1400" baseline="0" dirty="0" smtClean="0"/>
                        <a:t> Value ($)</a:t>
                      </a:r>
                      <a:endParaRPr lang="en-US" sz="1400" dirty="0"/>
                    </a:p>
                  </a:txBody>
                  <a:tcPr marL="82029" marR="82029" marT="41000" marB="41000"/>
                </a:tc>
                <a:tc>
                  <a:txBody>
                    <a:bodyPr/>
                    <a:lstStyle/>
                    <a:p>
                      <a:r>
                        <a:rPr lang="en-US" sz="1400" dirty="0" smtClean="0"/>
                        <a:t>Contract Length (months)</a:t>
                      </a:r>
                      <a:endParaRPr lang="en-US" sz="1400" dirty="0"/>
                    </a:p>
                  </a:txBody>
                  <a:tcPr marL="82029" marR="82029" marT="41000" marB="41000"/>
                </a:tc>
                <a:tc>
                  <a:txBody>
                    <a:bodyPr/>
                    <a:lstStyle/>
                    <a:p>
                      <a:r>
                        <a:rPr lang="en-US" sz="1400" dirty="0" smtClean="0">
                          <a:solidFill>
                            <a:srgbClr val="FFFFFF"/>
                          </a:solidFill>
                        </a:rPr>
                        <a:t>Number of Contractors Needed</a:t>
                      </a:r>
                      <a:endParaRPr lang="en-US" sz="1400" dirty="0">
                        <a:solidFill>
                          <a:srgbClr val="FFFFFF"/>
                        </a:solidFill>
                      </a:endParaRPr>
                    </a:p>
                  </a:txBody>
                  <a:tcPr marL="82029" marR="82029" marT="41000" marB="41000"/>
                </a:tc>
                <a:tc>
                  <a:txBody>
                    <a:bodyPr/>
                    <a:lstStyle/>
                    <a:p>
                      <a:r>
                        <a:rPr lang="en-US" sz="1400" b="0" dirty="0" smtClean="0">
                          <a:solidFill>
                            <a:srgbClr val="FFFFFF"/>
                          </a:solidFill>
                        </a:rPr>
                        <a:t>State</a:t>
                      </a:r>
                      <a:endParaRPr lang="en-US" sz="1400" b="0" dirty="0">
                        <a:solidFill>
                          <a:srgbClr val="FFFFFF"/>
                        </a:solidFill>
                      </a:endParaRPr>
                    </a:p>
                  </a:txBody>
                  <a:tcPr marL="82029" marR="82029" marT="41000" marB="41000"/>
                </a:tc>
                <a:tc>
                  <a:txBody>
                    <a:bodyPr/>
                    <a:lstStyle/>
                    <a:p>
                      <a:r>
                        <a:rPr lang="en-US" sz="1400" b="1" dirty="0" smtClean="0"/>
                        <a:t>Subcontractor</a:t>
                      </a:r>
                      <a:endParaRPr lang="en-US" sz="1400" b="1" dirty="0"/>
                    </a:p>
                  </a:txBody>
                  <a:tcPr marL="82029" marR="82029" marT="41000" marB="41000"/>
                </a:tc>
              </a:tr>
              <a:tr h="339484">
                <a:tc>
                  <a:txBody>
                    <a:bodyPr/>
                    <a:lstStyle/>
                    <a:p>
                      <a:r>
                        <a:rPr lang="en-US" sz="1400" b="0" dirty="0" smtClean="0"/>
                        <a:t>XX-XXX-A04</a:t>
                      </a:r>
                      <a:endParaRPr lang="en-US" sz="1400" b="0" dirty="0"/>
                    </a:p>
                  </a:txBody>
                  <a:tcPr marL="82029" marR="82029" marT="41000" marB="41000"/>
                </a:tc>
                <a:tc>
                  <a:txBody>
                    <a:bodyPr/>
                    <a:lstStyle/>
                    <a:p>
                      <a:r>
                        <a:rPr lang="en-US" sz="1400" b="0" dirty="0" smtClean="0"/>
                        <a:t>1,400,000</a:t>
                      </a:r>
                      <a:endParaRPr lang="en-US" sz="1400" b="0" dirty="0"/>
                    </a:p>
                  </a:txBody>
                  <a:tcPr marL="82029" marR="82029" marT="41000" marB="41000"/>
                </a:tc>
                <a:tc>
                  <a:txBody>
                    <a:bodyPr/>
                    <a:lstStyle/>
                    <a:p>
                      <a:r>
                        <a:rPr lang="en-US" sz="1400" b="0" dirty="0" smtClean="0"/>
                        <a:t>15</a:t>
                      </a:r>
                      <a:endParaRPr lang="en-US" sz="1400" b="0" dirty="0"/>
                    </a:p>
                  </a:txBody>
                  <a:tcPr marL="82029" marR="82029" marT="41000" marB="41000"/>
                </a:tc>
                <a:tc>
                  <a:txBody>
                    <a:bodyPr/>
                    <a:lstStyle/>
                    <a:p>
                      <a:r>
                        <a:rPr lang="en-US" sz="1400" b="0" dirty="0" smtClean="0"/>
                        <a:t>3</a:t>
                      </a:r>
                      <a:endParaRPr lang="en-US" sz="1400" b="0" dirty="0"/>
                    </a:p>
                  </a:txBody>
                  <a:tcPr marL="82029" marR="82029" marT="41000" marB="41000"/>
                </a:tc>
                <a:tc>
                  <a:txBody>
                    <a:bodyPr/>
                    <a:lstStyle/>
                    <a:p>
                      <a:r>
                        <a:rPr lang="en-US" sz="1400" b="0" dirty="0" smtClean="0">
                          <a:solidFill>
                            <a:schemeClr val="tx1"/>
                          </a:solidFill>
                        </a:rPr>
                        <a:t>IL</a:t>
                      </a:r>
                      <a:endParaRPr lang="en-US" sz="1400" b="0" dirty="0">
                        <a:solidFill>
                          <a:schemeClr val="tx1"/>
                        </a:solidFill>
                      </a:endParaRPr>
                    </a:p>
                  </a:txBody>
                  <a:tcPr marL="82029" marR="82029" marT="41000" marB="41000"/>
                </a:tc>
                <a:tc>
                  <a:txBody>
                    <a:bodyPr/>
                    <a:lstStyle/>
                    <a:p>
                      <a:r>
                        <a:rPr lang="en-US" sz="1400" b="0" dirty="0" smtClean="0"/>
                        <a:t>Yes</a:t>
                      </a:r>
                      <a:endParaRPr lang="en-US" sz="1400" b="0" dirty="0"/>
                    </a:p>
                  </a:txBody>
                  <a:tcPr marL="82029" marR="82029" marT="41000" marB="41000"/>
                </a:tc>
              </a:tr>
              <a:tr h="339484">
                <a:tc>
                  <a:txBody>
                    <a:bodyPr/>
                    <a:lstStyle/>
                    <a:p>
                      <a:r>
                        <a:rPr lang="en-US" sz="1400" b="0" dirty="0" smtClean="0"/>
                        <a:t>XX-XXX-A12</a:t>
                      </a:r>
                      <a:endParaRPr lang="en-US" sz="1400" b="0" dirty="0"/>
                    </a:p>
                  </a:txBody>
                  <a:tcPr marL="82029" marR="82029" marT="41000" marB="41000"/>
                </a:tc>
                <a:tc>
                  <a:txBody>
                    <a:bodyPr/>
                    <a:lstStyle/>
                    <a:p>
                      <a:r>
                        <a:rPr lang="en-US" sz="1400" b="0" dirty="0" smtClean="0"/>
                        <a:t>2,000,000</a:t>
                      </a:r>
                      <a:endParaRPr lang="en-US" sz="1400" b="0" dirty="0"/>
                    </a:p>
                  </a:txBody>
                  <a:tcPr marL="82029" marR="82029" marT="41000" marB="41000"/>
                </a:tc>
                <a:tc>
                  <a:txBody>
                    <a:bodyPr/>
                    <a:lstStyle/>
                    <a:p>
                      <a:r>
                        <a:rPr lang="en-US" sz="1400" b="0" dirty="0" smtClean="0"/>
                        <a:t>18</a:t>
                      </a:r>
                      <a:endParaRPr lang="en-US" sz="1400" b="0" dirty="0"/>
                    </a:p>
                  </a:txBody>
                  <a:tcPr marL="82029" marR="82029" marT="41000" marB="41000"/>
                </a:tc>
                <a:tc>
                  <a:txBody>
                    <a:bodyPr/>
                    <a:lstStyle/>
                    <a:p>
                      <a:r>
                        <a:rPr lang="en-US" sz="1400" b="0" dirty="0" smtClean="0"/>
                        <a:t>4</a:t>
                      </a:r>
                      <a:endParaRPr lang="en-US" sz="1400" b="0" dirty="0"/>
                    </a:p>
                  </a:txBody>
                  <a:tcPr marL="82029" marR="82029" marT="41000" marB="41000"/>
                </a:tc>
                <a:tc>
                  <a:txBody>
                    <a:bodyPr/>
                    <a:lstStyle/>
                    <a:p>
                      <a:r>
                        <a:rPr lang="en-US" sz="1400" b="0" dirty="0" smtClean="0">
                          <a:solidFill>
                            <a:schemeClr val="tx1"/>
                          </a:solidFill>
                        </a:rPr>
                        <a:t>IL</a:t>
                      </a:r>
                      <a:endParaRPr lang="en-US" sz="1400" b="0" dirty="0">
                        <a:solidFill>
                          <a:schemeClr val="tx1"/>
                        </a:solidFill>
                      </a:endParaRPr>
                    </a:p>
                  </a:txBody>
                  <a:tcPr marL="82029" marR="82029" marT="41000" marB="41000"/>
                </a:tc>
                <a:tc>
                  <a:txBody>
                    <a:bodyPr/>
                    <a:lstStyle/>
                    <a:p>
                      <a:r>
                        <a:rPr lang="en-US" sz="1400" b="0" dirty="0" smtClean="0"/>
                        <a:t>Yes</a:t>
                      </a:r>
                      <a:endParaRPr lang="en-US" sz="1400" b="0" dirty="0"/>
                    </a:p>
                  </a:txBody>
                  <a:tcPr marL="82029" marR="82029" marT="41000" marB="41000"/>
                </a:tc>
              </a:tr>
              <a:tr h="339484">
                <a:tc>
                  <a:txBody>
                    <a:bodyPr/>
                    <a:lstStyle/>
                    <a:p>
                      <a:r>
                        <a:rPr lang="en-US" sz="1400" b="0" dirty="0" smtClean="0"/>
                        <a:t>XX-XXX-D07</a:t>
                      </a:r>
                      <a:endParaRPr lang="en-US" sz="1400" b="0" dirty="0"/>
                    </a:p>
                  </a:txBody>
                  <a:tcPr marL="82029" marR="82029" marT="41000" marB="4100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0" dirty="0" smtClean="0"/>
                        <a:t>500,000</a:t>
                      </a:r>
                    </a:p>
                  </a:txBody>
                  <a:tcPr marL="82029" marR="82029" marT="41000" marB="41000"/>
                </a:tc>
                <a:tc>
                  <a:txBody>
                    <a:bodyPr/>
                    <a:lstStyle/>
                    <a:p>
                      <a:r>
                        <a:rPr lang="en-US" sz="1400" b="0" dirty="0" smtClean="0"/>
                        <a:t>6</a:t>
                      </a:r>
                      <a:endParaRPr lang="en-US" sz="1400" b="0" dirty="0"/>
                    </a:p>
                  </a:txBody>
                  <a:tcPr marL="82029" marR="82029" marT="41000" marB="41000"/>
                </a:tc>
                <a:tc>
                  <a:txBody>
                    <a:bodyPr/>
                    <a:lstStyle/>
                    <a:p>
                      <a:r>
                        <a:rPr lang="en-US" sz="1400" b="0" dirty="0" smtClean="0"/>
                        <a:t>1</a:t>
                      </a:r>
                      <a:endParaRPr lang="en-US" sz="1400" b="0" dirty="0"/>
                    </a:p>
                  </a:txBody>
                  <a:tcPr marL="82029" marR="82029" marT="41000" marB="41000"/>
                </a:tc>
                <a:tc>
                  <a:txBody>
                    <a:bodyPr/>
                    <a:lstStyle/>
                    <a:p>
                      <a:r>
                        <a:rPr lang="en-US" sz="1400" b="0" dirty="0" smtClean="0">
                          <a:solidFill>
                            <a:schemeClr val="tx1"/>
                          </a:solidFill>
                        </a:rPr>
                        <a:t>TX</a:t>
                      </a:r>
                      <a:endParaRPr lang="en-US" sz="1400" b="0" dirty="0">
                        <a:solidFill>
                          <a:schemeClr val="tx1"/>
                        </a:solidFill>
                      </a:endParaRPr>
                    </a:p>
                  </a:txBody>
                  <a:tcPr marL="82029" marR="82029" marT="41000" marB="41000"/>
                </a:tc>
                <a:tc>
                  <a:txBody>
                    <a:bodyPr/>
                    <a:lstStyle/>
                    <a:p>
                      <a:r>
                        <a:rPr lang="en-US" sz="1400" b="0" dirty="0" smtClean="0"/>
                        <a:t>No</a:t>
                      </a:r>
                      <a:endParaRPr lang="en-US" sz="1400" b="0" dirty="0"/>
                    </a:p>
                  </a:txBody>
                  <a:tcPr marL="82029" marR="82029" marT="41000" marB="41000"/>
                </a:tc>
              </a:tr>
              <a:tr h="339484">
                <a:tc>
                  <a:txBody>
                    <a:bodyPr/>
                    <a:lstStyle/>
                    <a:p>
                      <a:r>
                        <a:rPr lang="en-US" sz="1400" b="0" dirty="0" smtClean="0"/>
                        <a:t>XX-XXX-D08</a:t>
                      </a:r>
                      <a:endParaRPr lang="en-US" sz="1400" b="0" dirty="0"/>
                    </a:p>
                  </a:txBody>
                  <a:tcPr marL="82029" marR="82029" marT="41000" marB="41000"/>
                </a:tc>
                <a:tc>
                  <a:txBody>
                    <a:bodyPr/>
                    <a:lstStyle/>
                    <a:p>
                      <a:r>
                        <a:rPr lang="en-US" sz="1400" b="0" dirty="0" smtClean="0"/>
                        <a:t>750,000</a:t>
                      </a:r>
                      <a:endParaRPr lang="en-US" sz="1400" b="0" dirty="0"/>
                    </a:p>
                  </a:txBody>
                  <a:tcPr marL="82029" marR="82029" marT="41000" marB="41000"/>
                </a:tc>
                <a:tc>
                  <a:txBody>
                    <a:bodyPr/>
                    <a:lstStyle/>
                    <a:p>
                      <a:r>
                        <a:rPr lang="en-US" sz="1400" b="0" dirty="0" smtClean="0"/>
                        <a:t>12</a:t>
                      </a:r>
                      <a:endParaRPr lang="en-US" sz="1400" b="0" dirty="0"/>
                    </a:p>
                  </a:txBody>
                  <a:tcPr marL="82029" marR="82029" marT="41000" marB="41000"/>
                </a:tc>
                <a:tc>
                  <a:txBody>
                    <a:bodyPr/>
                    <a:lstStyle/>
                    <a:p>
                      <a:r>
                        <a:rPr lang="en-US" sz="1400" b="0" dirty="0" smtClean="0"/>
                        <a:t>2</a:t>
                      </a:r>
                      <a:endParaRPr lang="en-US" sz="1400" b="0" dirty="0"/>
                    </a:p>
                  </a:txBody>
                  <a:tcPr marL="82029" marR="82029" marT="41000" marB="41000"/>
                </a:tc>
                <a:tc>
                  <a:txBody>
                    <a:bodyPr/>
                    <a:lstStyle/>
                    <a:p>
                      <a:r>
                        <a:rPr lang="en-US" sz="1400" b="0" dirty="0" smtClean="0">
                          <a:solidFill>
                            <a:schemeClr val="tx1"/>
                          </a:solidFill>
                        </a:rPr>
                        <a:t>OR</a:t>
                      </a:r>
                      <a:endParaRPr lang="en-US" sz="1400" b="0" dirty="0">
                        <a:solidFill>
                          <a:schemeClr val="tx1"/>
                        </a:solidFill>
                      </a:endParaRPr>
                    </a:p>
                  </a:txBody>
                  <a:tcPr marL="82029" marR="82029" marT="41000" marB="41000"/>
                </a:tc>
                <a:tc>
                  <a:txBody>
                    <a:bodyPr/>
                    <a:lstStyle/>
                    <a:p>
                      <a:r>
                        <a:rPr lang="en-US" sz="1400" b="0" dirty="0" smtClean="0"/>
                        <a:t>Yes</a:t>
                      </a:r>
                    </a:p>
                  </a:txBody>
                  <a:tcPr marL="82029" marR="82029" marT="41000" marB="41000"/>
                </a:tc>
              </a:tr>
              <a:tr h="339484">
                <a:tc>
                  <a:txBody>
                    <a:bodyPr/>
                    <a:lstStyle/>
                    <a:p>
                      <a:r>
                        <a:rPr lang="en-US" sz="1400" b="0" dirty="0" smtClean="0"/>
                        <a:t>XX-XXX-D10</a:t>
                      </a:r>
                      <a:endParaRPr lang="en-US" sz="1400" b="0" dirty="0"/>
                    </a:p>
                  </a:txBody>
                  <a:tcPr marL="82029" marR="82029" marT="41000" marB="41000"/>
                </a:tc>
                <a:tc>
                  <a:txBody>
                    <a:bodyPr/>
                    <a:lstStyle/>
                    <a:p>
                      <a:r>
                        <a:rPr lang="en-US" sz="1400" b="0" dirty="0" smtClean="0"/>
                        <a:t>10,000,000</a:t>
                      </a:r>
                      <a:endParaRPr lang="en-US" sz="1400" b="0" dirty="0"/>
                    </a:p>
                  </a:txBody>
                  <a:tcPr marL="82029" marR="82029" marT="41000" marB="41000"/>
                </a:tc>
                <a:tc>
                  <a:txBody>
                    <a:bodyPr/>
                    <a:lstStyle/>
                    <a:p>
                      <a:r>
                        <a:rPr lang="en-US" sz="1400" b="0" dirty="0" smtClean="0"/>
                        <a:t>36</a:t>
                      </a:r>
                      <a:endParaRPr lang="en-US" sz="1400" b="0" dirty="0"/>
                    </a:p>
                  </a:txBody>
                  <a:tcPr marL="82029" marR="82029" marT="41000" marB="41000"/>
                </a:tc>
                <a:tc>
                  <a:txBody>
                    <a:bodyPr/>
                    <a:lstStyle/>
                    <a:p>
                      <a:r>
                        <a:rPr lang="en-US" sz="1400" b="0" dirty="0" smtClean="0"/>
                        <a:t>4</a:t>
                      </a:r>
                      <a:endParaRPr lang="en-US" sz="1400" b="0" dirty="0"/>
                    </a:p>
                  </a:txBody>
                  <a:tcPr marL="82029" marR="82029" marT="41000" marB="41000"/>
                </a:tc>
                <a:tc>
                  <a:txBody>
                    <a:bodyPr/>
                    <a:lstStyle/>
                    <a:p>
                      <a:r>
                        <a:rPr lang="en-US" sz="1400" b="0" dirty="0" smtClean="0">
                          <a:solidFill>
                            <a:schemeClr val="tx1"/>
                          </a:solidFill>
                        </a:rPr>
                        <a:t>NY</a:t>
                      </a:r>
                      <a:endParaRPr lang="en-US" sz="1400" b="0" dirty="0">
                        <a:solidFill>
                          <a:schemeClr val="tx1"/>
                        </a:solidFill>
                      </a:endParaRPr>
                    </a:p>
                  </a:txBody>
                  <a:tcPr marL="82029" marR="82029" marT="41000" marB="41000"/>
                </a:tc>
                <a:tc>
                  <a:txBody>
                    <a:bodyPr/>
                    <a:lstStyle/>
                    <a:p>
                      <a:r>
                        <a:rPr lang="en-US" sz="1400" b="0" dirty="0" smtClean="0"/>
                        <a:t>No</a:t>
                      </a:r>
                      <a:endParaRPr lang="en-US" sz="1400" b="0" dirty="0"/>
                    </a:p>
                  </a:txBody>
                  <a:tcPr marL="82029" marR="82029" marT="41000" marB="41000"/>
                </a:tc>
              </a:tr>
              <a:tr h="339484">
                <a:tc>
                  <a:txBody>
                    <a:bodyPr/>
                    <a:lstStyle/>
                    <a:p>
                      <a:r>
                        <a:rPr lang="en-US" sz="1400" b="0" dirty="0" smtClean="0"/>
                        <a:t>XX-XXX-F01</a:t>
                      </a:r>
                      <a:endParaRPr lang="en-US" sz="1400" b="0" dirty="0"/>
                    </a:p>
                  </a:txBody>
                  <a:tcPr marL="82029" marR="82029" marT="41000" marB="41000"/>
                </a:tc>
                <a:tc>
                  <a:txBody>
                    <a:bodyPr/>
                    <a:lstStyle/>
                    <a:p>
                      <a:r>
                        <a:rPr lang="en-US" sz="1400" b="0" dirty="0" smtClean="0"/>
                        <a:t>200,000</a:t>
                      </a:r>
                      <a:endParaRPr lang="en-US" sz="1400" b="0" dirty="0"/>
                    </a:p>
                  </a:txBody>
                  <a:tcPr marL="82029" marR="82029" marT="41000" marB="41000"/>
                </a:tc>
                <a:tc>
                  <a:txBody>
                    <a:bodyPr/>
                    <a:lstStyle/>
                    <a:p>
                      <a:r>
                        <a:rPr lang="en-US" sz="1400" b="0" dirty="0" smtClean="0"/>
                        <a:t>6</a:t>
                      </a:r>
                      <a:endParaRPr lang="en-US" sz="1400" b="0" dirty="0"/>
                    </a:p>
                  </a:txBody>
                  <a:tcPr marL="82029" marR="82029" marT="41000" marB="41000"/>
                </a:tc>
                <a:tc>
                  <a:txBody>
                    <a:bodyPr/>
                    <a:lstStyle/>
                    <a:p>
                      <a:r>
                        <a:rPr lang="en-US" sz="1400" b="0" dirty="0" smtClean="0"/>
                        <a:t>6</a:t>
                      </a:r>
                      <a:endParaRPr lang="en-US" sz="1400" b="0" dirty="0"/>
                    </a:p>
                  </a:txBody>
                  <a:tcPr marL="82029" marR="82029" marT="41000" marB="41000"/>
                </a:tc>
                <a:tc>
                  <a:txBody>
                    <a:bodyPr/>
                    <a:lstStyle/>
                    <a:p>
                      <a:r>
                        <a:rPr lang="en-US" sz="1400" b="0" dirty="0" smtClean="0">
                          <a:solidFill>
                            <a:schemeClr val="tx1"/>
                          </a:solidFill>
                        </a:rPr>
                        <a:t>VA</a:t>
                      </a:r>
                      <a:endParaRPr lang="en-US" sz="1400" b="0" dirty="0">
                        <a:solidFill>
                          <a:schemeClr val="tx1"/>
                        </a:solidFill>
                      </a:endParaRPr>
                    </a:p>
                  </a:txBody>
                  <a:tcPr marL="82029" marR="82029" marT="41000" marB="41000"/>
                </a:tc>
                <a:tc>
                  <a:txBody>
                    <a:bodyPr/>
                    <a:lstStyle/>
                    <a:p>
                      <a:r>
                        <a:rPr lang="en-US" sz="1400" b="0" dirty="0" smtClean="0"/>
                        <a:t>No</a:t>
                      </a:r>
                      <a:endParaRPr lang="en-US" sz="1400" b="0" dirty="0"/>
                    </a:p>
                  </a:txBody>
                  <a:tcPr marL="82029" marR="82029" marT="41000" marB="41000"/>
                </a:tc>
              </a:tr>
              <a:tr h="339484">
                <a:tc>
                  <a:txBody>
                    <a:bodyPr/>
                    <a:lstStyle/>
                    <a:p>
                      <a:r>
                        <a:rPr lang="en-US" sz="1400" b="0" dirty="0" smtClean="0"/>
                        <a:t>XX-XXX-G04</a:t>
                      </a:r>
                      <a:endParaRPr lang="en-US" sz="1400" b="0" dirty="0"/>
                    </a:p>
                  </a:txBody>
                  <a:tcPr marL="82029" marR="82029" marT="41000" marB="41000"/>
                </a:tc>
                <a:tc>
                  <a:txBody>
                    <a:bodyPr/>
                    <a:lstStyle/>
                    <a:p>
                      <a:r>
                        <a:rPr lang="en-US" sz="1400" b="0" dirty="0" smtClean="0"/>
                        <a:t>1,000,000</a:t>
                      </a:r>
                      <a:endParaRPr lang="en-US" sz="1400" b="0" dirty="0"/>
                    </a:p>
                  </a:txBody>
                  <a:tcPr marL="82029" marR="82029" marT="41000" marB="41000"/>
                </a:tc>
                <a:tc>
                  <a:txBody>
                    <a:bodyPr/>
                    <a:lstStyle/>
                    <a:p>
                      <a:r>
                        <a:rPr lang="en-US" sz="1400" b="0" dirty="0" smtClean="0"/>
                        <a:t>12</a:t>
                      </a:r>
                      <a:endParaRPr lang="en-US" sz="1400" b="0" dirty="0"/>
                    </a:p>
                  </a:txBody>
                  <a:tcPr marL="82029" marR="82029" marT="41000" marB="41000"/>
                </a:tc>
                <a:tc>
                  <a:txBody>
                    <a:bodyPr/>
                    <a:lstStyle/>
                    <a:p>
                      <a:r>
                        <a:rPr lang="en-US" sz="1400" b="0" dirty="0" smtClean="0"/>
                        <a:t>2</a:t>
                      </a:r>
                      <a:endParaRPr lang="en-US" sz="1400" b="0" dirty="0"/>
                    </a:p>
                  </a:txBody>
                  <a:tcPr marL="82029" marR="82029" marT="41000" marB="41000"/>
                </a:tc>
                <a:tc>
                  <a:txBody>
                    <a:bodyPr/>
                    <a:lstStyle/>
                    <a:p>
                      <a:r>
                        <a:rPr lang="en-US" sz="1400" b="0" dirty="0" smtClean="0">
                          <a:solidFill>
                            <a:schemeClr val="tx1"/>
                          </a:solidFill>
                        </a:rPr>
                        <a:t>DC</a:t>
                      </a:r>
                      <a:endParaRPr lang="en-US" sz="1400" b="0" dirty="0">
                        <a:solidFill>
                          <a:schemeClr val="tx1"/>
                        </a:solidFill>
                      </a:endParaRPr>
                    </a:p>
                  </a:txBody>
                  <a:tcPr marL="82029" marR="82029" marT="41000" marB="41000"/>
                </a:tc>
                <a:tc>
                  <a:txBody>
                    <a:bodyPr/>
                    <a:lstStyle/>
                    <a:p>
                      <a:r>
                        <a:rPr lang="en-US" sz="1400" b="0" dirty="0" smtClean="0"/>
                        <a:t>No</a:t>
                      </a:r>
                      <a:endParaRPr lang="en-US" sz="1400" b="0" dirty="0"/>
                    </a:p>
                  </a:txBody>
                  <a:tcPr marL="82029" marR="82029" marT="41000" marB="41000"/>
                </a:tc>
              </a:tr>
              <a:tr h="339484">
                <a:tc>
                  <a:txBody>
                    <a:bodyPr/>
                    <a:lstStyle/>
                    <a:p>
                      <a:r>
                        <a:rPr lang="en-US" sz="1400" b="0" dirty="0" smtClean="0"/>
                        <a:t>XX-XXX-G11</a:t>
                      </a:r>
                      <a:endParaRPr lang="en-US" sz="1400" b="0" dirty="0"/>
                    </a:p>
                  </a:txBody>
                  <a:tcPr marL="82029" marR="82029" marT="41000" marB="41000"/>
                </a:tc>
                <a:tc>
                  <a:txBody>
                    <a:bodyPr/>
                    <a:lstStyle/>
                    <a:p>
                      <a:r>
                        <a:rPr lang="en-US" sz="1400" b="0" dirty="0" smtClean="0"/>
                        <a:t>1,200,000</a:t>
                      </a:r>
                      <a:endParaRPr lang="en-US" sz="1400" b="0" dirty="0"/>
                    </a:p>
                  </a:txBody>
                  <a:tcPr marL="82029" marR="82029" marT="41000" marB="41000"/>
                </a:tc>
                <a:tc>
                  <a:txBody>
                    <a:bodyPr/>
                    <a:lstStyle/>
                    <a:p>
                      <a:r>
                        <a:rPr lang="en-US" sz="1400" b="0" dirty="0" smtClean="0"/>
                        <a:t>9</a:t>
                      </a:r>
                      <a:endParaRPr lang="en-US" sz="1400" b="0" dirty="0"/>
                    </a:p>
                  </a:txBody>
                  <a:tcPr marL="82029" marR="82029" marT="41000" marB="41000"/>
                </a:tc>
                <a:tc>
                  <a:txBody>
                    <a:bodyPr/>
                    <a:lstStyle/>
                    <a:p>
                      <a:r>
                        <a:rPr lang="en-US" sz="1400" b="0" dirty="0" smtClean="0"/>
                        <a:t>5</a:t>
                      </a:r>
                      <a:endParaRPr lang="en-US" sz="1400" b="0" dirty="0"/>
                    </a:p>
                  </a:txBody>
                  <a:tcPr marL="82029" marR="82029" marT="41000" marB="41000"/>
                </a:tc>
                <a:tc>
                  <a:txBody>
                    <a:bodyPr/>
                    <a:lstStyle/>
                    <a:p>
                      <a:r>
                        <a:rPr lang="en-US" sz="1400" b="0" dirty="0" smtClean="0">
                          <a:solidFill>
                            <a:schemeClr val="tx1"/>
                          </a:solidFill>
                        </a:rPr>
                        <a:t>VA</a:t>
                      </a:r>
                      <a:endParaRPr lang="en-US" sz="1400" b="0" dirty="0">
                        <a:solidFill>
                          <a:schemeClr val="tx1"/>
                        </a:solidFill>
                      </a:endParaRPr>
                    </a:p>
                  </a:txBody>
                  <a:tcPr marL="82029" marR="82029" marT="41000" marB="41000"/>
                </a:tc>
                <a:tc>
                  <a:txBody>
                    <a:bodyPr/>
                    <a:lstStyle/>
                    <a:p>
                      <a:r>
                        <a:rPr lang="en-US" sz="1400" b="0" dirty="0" smtClean="0"/>
                        <a:t>Yes</a:t>
                      </a:r>
                      <a:endParaRPr lang="en-US" sz="1400" b="0" dirty="0"/>
                    </a:p>
                  </a:txBody>
                  <a:tcPr marL="82029" marR="82029" marT="41000" marB="41000"/>
                </a:tc>
              </a:tr>
              <a:tr h="339484">
                <a:tc>
                  <a:txBody>
                    <a:bodyPr/>
                    <a:lstStyle/>
                    <a:p>
                      <a:r>
                        <a:rPr lang="en-US" sz="1400" b="0" dirty="0" smtClean="0"/>
                        <a:t>XX-XXX-H22</a:t>
                      </a:r>
                      <a:endParaRPr lang="en-US" sz="1400" b="0" dirty="0"/>
                    </a:p>
                  </a:txBody>
                  <a:tcPr marL="82029" marR="82029" marT="41000" marB="41000"/>
                </a:tc>
                <a:tc>
                  <a:txBody>
                    <a:bodyPr/>
                    <a:lstStyle/>
                    <a:p>
                      <a:r>
                        <a:rPr lang="en-US" sz="1400" b="0" dirty="0" smtClean="0"/>
                        <a:t>950,000</a:t>
                      </a:r>
                      <a:endParaRPr lang="en-US" sz="1400" b="0" dirty="0"/>
                    </a:p>
                  </a:txBody>
                  <a:tcPr marL="82029" marR="82029" marT="41000" marB="41000"/>
                </a:tc>
                <a:tc>
                  <a:txBody>
                    <a:bodyPr/>
                    <a:lstStyle/>
                    <a:p>
                      <a:r>
                        <a:rPr lang="en-US" sz="1400" b="0" dirty="0" smtClean="0"/>
                        <a:t>15</a:t>
                      </a:r>
                      <a:endParaRPr lang="en-US" sz="1400" b="0" dirty="0"/>
                    </a:p>
                  </a:txBody>
                  <a:tcPr marL="82029" marR="82029" marT="41000" marB="41000"/>
                </a:tc>
                <a:tc>
                  <a:txBody>
                    <a:bodyPr/>
                    <a:lstStyle/>
                    <a:p>
                      <a:r>
                        <a:rPr lang="en-US" sz="1400" b="0" dirty="0" smtClean="0"/>
                        <a:t>3</a:t>
                      </a:r>
                      <a:endParaRPr lang="en-US" sz="1400" b="0" dirty="0"/>
                    </a:p>
                  </a:txBody>
                  <a:tcPr marL="82029" marR="82029" marT="41000" marB="41000"/>
                </a:tc>
                <a:tc>
                  <a:txBody>
                    <a:bodyPr/>
                    <a:lstStyle/>
                    <a:p>
                      <a:r>
                        <a:rPr lang="en-US" sz="1400" b="0" dirty="0" smtClean="0">
                          <a:solidFill>
                            <a:schemeClr val="tx1"/>
                          </a:solidFill>
                        </a:rPr>
                        <a:t>MD</a:t>
                      </a:r>
                      <a:endParaRPr lang="en-US" sz="1400" b="0" dirty="0">
                        <a:solidFill>
                          <a:schemeClr val="tx1"/>
                        </a:solidFill>
                      </a:endParaRPr>
                    </a:p>
                  </a:txBody>
                  <a:tcPr marL="82029" marR="82029" marT="41000" marB="41000"/>
                </a:tc>
                <a:tc>
                  <a:txBody>
                    <a:bodyPr/>
                    <a:lstStyle/>
                    <a:p>
                      <a:r>
                        <a:rPr lang="en-US" sz="1400" b="0" dirty="0" smtClean="0"/>
                        <a:t>Yes</a:t>
                      </a:r>
                      <a:endParaRPr lang="en-US" sz="1400" b="0" dirty="0"/>
                    </a:p>
                  </a:txBody>
                  <a:tcPr marL="82029" marR="82029" marT="41000" marB="41000"/>
                </a:tc>
              </a:tr>
              <a:tr h="339484">
                <a:tc>
                  <a:txBody>
                    <a:bodyPr/>
                    <a:lstStyle/>
                    <a:p>
                      <a:r>
                        <a:rPr lang="en-US" sz="1400" b="0" dirty="0" smtClean="0"/>
                        <a:t>XX-XXX-M01</a:t>
                      </a:r>
                      <a:endParaRPr lang="en-US" sz="1400" b="0" dirty="0"/>
                    </a:p>
                  </a:txBody>
                  <a:tcPr marL="82029" marR="82029" marT="41000" marB="41000"/>
                </a:tc>
                <a:tc>
                  <a:txBody>
                    <a:bodyPr/>
                    <a:lstStyle/>
                    <a:p>
                      <a:r>
                        <a:rPr lang="en-US" sz="1400" b="0" dirty="0" smtClean="0"/>
                        <a:t>425,000</a:t>
                      </a:r>
                      <a:endParaRPr lang="en-US" sz="1400" b="0" dirty="0"/>
                    </a:p>
                  </a:txBody>
                  <a:tcPr marL="82029" marR="82029" marT="41000" marB="41000"/>
                </a:tc>
                <a:tc>
                  <a:txBody>
                    <a:bodyPr/>
                    <a:lstStyle/>
                    <a:p>
                      <a:r>
                        <a:rPr lang="en-US" sz="1400" b="0" dirty="0" smtClean="0"/>
                        <a:t>6</a:t>
                      </a:r>
                      <a:endParaRPr lang="en-US" sz="1400" b="0" dirty="0"/>
                    </a:p>
                  </a:txBody>
                  <a:tcPr marL="82029" marR="82029" marT="41000" marB="41000"/>
                </a:tc>
                <a:tc>
                  <a:txBody>
                    <a:bodyPr/>
                    <a:lstStyle/>
                    <a:p>
                      <a:r>
                        <a:rPr lang="en-US" sz="1400" b="0" dirty="0" smtClean="0"/>
                        <a:t>2</a:t>
                      </a:r>
                      <a:endParaRPr lang="en-US" sz="1400" b="0" dirty="0"/>
                    </a:p>
                  </a:txBody>
                  <a:tcPr marL="82029" marR="82029" marT="41000" marB="41000"/>
                </a:tc>
                <a:tc>
                  <a:txBody>
                    <a:bodyPr/>
                    <a:lstStyle/>
                    <a:p>
                      <a:r>
                        <a:rPr lang="en-US" sz="1400" b="0" dirty="0" smtClean="0">
                          <a:solidFill>
                            <a:schemeClr val="tx1"/>
                          </a:solidFill>
                        </a:rPr>
                        <a:t>NY</a:t>
                      </a:r>
                      <a:endParaRPr lang="en-US" sz="1400" b="0" dirty="0">
                        <a:solidFill>
                          <a:schemeClr val="tx1"/>
                        </a:solidFill>
                      </a:endParaRPr>
                    </a:p>
                  </a:txBody>
                  <a:tcPr marL="82029" marR="82029" marT="41000" marB="41000"/>
                </a:tc>
                <a:tc>
                  <a:txBody>
                    <a:bodyPr/>
                    <a:lstStyle/>
                    <a:p>
                      <a:r>
                        <a:rPr lang="en-US" sz="1400" b="0" dirty="0" smtClean="0"/>
                        <a:t>Yes</a:t>
                      </a:r>
                      <a:endParaRPr lang="en-US" sz="1400" b="0" dirty="0"/>
                    </a:p>
                  </a:txBody>
                  <a:tcPr marL="82029" marR="82029" marT="41000" marB="41000"/>
                </a:tc>
              </a:tr>
              <a:tr h="339484">
                <a:tc>
                  <a:txBody>
                    <a:bodyPr/>
                    <a:lstStyle/>
                    <a:p>
                      <a:r>
                        <a:rPr lang="en-US" sz="1400" b="0" dirty="0" smtClean="0"/>
                        <a:t>XX-XXX-R38</a:t>
                      </a:r>
                      <a:endParaRPr lang="en-US" sz="1400" b="0" dirty="0"/>
                    </a:p>
                  </a:txBody>
                  <a:tcPr marL="82029" marR="82029" marT="41000" marB="41000"/>
                </a:tc>
                <a:tc>
                  <a:txBody>
                    <a:bodyPr/>
                    <a:lstStyle/>
                    <a:p>
                      <a:r>
                        <a:rPr lang="en-US" sz="1400" b="0" dirty="0" smtClean="0"/>
                        <a:t>1,100,000</a:t>
                      </a:r>
                      <a:endParaRPr lang="en-US" sz="1400" b="0" dirty="0"/>
                    </a:p>
                  </a:txBody>
                  <a:tcPr marL="82029" marR="82029" marT="41000" marB="41000"/>
                </a:tc>
                <a:tc>
                  <a:txBody>
                    <a:bodyPr/>
                    <a:lstStyle/>
                    <a:p>
                      <a:r>
                        <a:rPr lang="en-US" sz="1400" b="0" dirty="0" smtClean="0"/>
                        <a:t>24</a:t>
                      </a:r>
                      <a:endParaRPr lang="en-US" sz="1400" b="0" dirty="0"/>
                    </a:p>
                  </a:txBody>
                  <a:tcPr marL="82029" marR="82029" marT="41000" marB="41000"/>
                </a:tc>
                <a:tc>
                  <a:txBody>
                    <a:bodyPr/>
                    <a:lstStyle/>
                    <a:p>
                      <a:r>
                        <a:rPr lang="en-US" sz="1400" b="0" dirty="0" smtClean="0"/>
                        <a:t>4</a:t>
                      </a:r>
                      <a:endParaRPr lang="en-US" sz="1400" b="0" dirty="0"/>
                    </a:p>
                  </a:txBody>
                  <a:tcPr marL="82029" marR="82029" marT="41000" marB="41000"/>
                </a:tc>
                <a:tc>
                  <a:txBody>
                    <a:bodyPr/>
                    <a:lstStyle/>
                    <a:p>
                      <a:r>
                        <a:rPr lang="en-US" sz="1400" b="0" dirty="0" smtClean="0">
                          <a:solidFill>
                            <a:schemeClr val="tx1"/>
                          </a:solidFill>
                        </a:rPr>
                        <a:t>CA</a:t>
                      </a:r>
                      <a:endParaRPr lang="en-US" sz="1400" b="0" dirty="0">
                        <a:solidFill>
                          <a:schemeClr val="tx1"/>
                        </a:solidFill>
                      </a:endParaRPr>
                    </a:p>
                  </a:txBody>
                  <a:tcPr marL="82029" marR="82029" marT="41000" marB="41000"/>
                </a:tc>
                <a:tc>
                  <a:txBody>
                    <a:bodyPr/>
                    <a:lstStyle/>
                    <a:p>
                      <a:r>
                        <a:rPr lang="en-US" sz="1400" b="0" dirty="0" smtClean="0"/>
                        <a:t>Yes</a:t>
                      </a:r>
                      <a:endParaRPr lang="en-US" sz="1400" b="0" dirty="0"/>
                    </a:p>
                  </a:txBody>
                  <a:tcPr marL="82029" marR="82029" marT="41000" marB="41000"/>
                </a:tc>
              </a:tr>
              <a:tr h="339484">
                <a:tc>
                  <a:txBody>
                    <a:bodyPr/>
                    <a:lstStyle/>
                    <a:p>
                      <a:r>
                        <a:rPr lang="en-US" sz="1400" b="0" dirty="0" smtClean="0"/>
                        <a:t>XX-XXX-AA1</a:t>
                      </a:r>
                      <a:endParaRPr lang="en-US" sz="1400" b="0" dirty="0"/>
                    </a:p>
                  </a:txBody>
                  <a:tcPr marL="82029" marR="82029" marT="41000" marB="41000"/>
                </a:tc>
                <a:tc>
                  <a:txBody>
                    <a:bodyPr/>
                    <a:lstStyle/>
                    <a:p>
                      <a:r>
                        <a:rPr lang="en-US" sz="1400" b="0" dirty="0" smtClean="0"/>
                        <a:t>800,000</a:t>
                      </a:r>
                      <a:endParaRPr lang="en-US" sz="1400" b="0" dirty="0"/>
                    </a:p>
                  </a:txBody>
                  <a:tcPr marL="82029" marR="82029" marT="41000" marB="41000"/>
                </a:tc>
                <a:tc>
                  <a:txBody>
                    <a:bodyPr/>
                    <a:lstStyle/>
                    <a:p>
                      <a:r>
                        <a:rPr lang="en-US" sz="1400" b="0" dirty="0" smtClean="0"/>
                        <a:t>24</a:t>
                      </a:r>
                      <a:endParaRPr lang="en-US" sz="1400" b="0" dirty="0"/>
                    </a:p>
                  </a:txBody>
                  <a:tcPr marL="82029" marR="82029" marT="41000" marB="41000"/>
                </a:tc>
                <a:tc>
                  <a:txBody>
                    <a:bodyPr/>
                    <a:lstStyle/>
                    <a:p>
                      <a:r>
                        <a:rPr lang="en-US" sz="1400" b="0" dirty="0" smtClean="0"/>
                        <a:t>2</a:t>
                      </a:r>
                      <a:endParaRPr lang="en-US" sz="1400" b="0" dirty="0"/>
                    </a:p>
                  </a:txBody>
                  <a:tcPr marL="82029" marR="82029" marT="41000" marB="41000"/>
                </a:tc>
                <a:tc>
                  <a:txBody>
                    <a:bodyPr/>
                    <a:lstStyle/>
                    <a:p>
                      <a:r>
                        <a:rPr lang="en-US" sz="1400" b="0" dirty="0" smtClean="0">
                          <a:solidFill>
                            <a:schemeClr val="tx1"/>
                          </a:solidFill>
                        </a:rPr>
                        <a:t>IL</a:t>
                      </a:r>
                      <a:endParaRPr lang="en-US" sz="1400" b="0" dirty="0">
                        <a:solidFill>
                          <a:schemeClr val="tx1"/>
                        </a:solidFill>
                      </a:endParaRPr>
                    </a:p>
                  </a:txBody>
                  <a:tcPr marL="82029" marR="82029" marT="41000" marB="41000"/>
                </a:tc>
                <a:tc>
                  <a:txBody>
                    <a:bodyPr/>
                    <a:lstStyle/>
                    <a:p>
                      <a:r>
                        <a:rPr lang="en-US" sz="1400" b="0" dirty="0" smtClean="0"/>
                        <a:t>No</a:t>
                      </a:r>
                      <a:endParaRPr lang="en-US" sz="1400" b="0" dirty="0"/>
                    </a:p>
                  </a:txBody>
                  <a:tcPr marL="82029" marR="82029" marT="41000" marB="41000"/>
                </a:tc>
              </a:tr>
              <a:tr h="500228">
                <a:tc>
                  <a:txBody>
                    <a:bodyPr/>
                    <a:lstStyle/>
                    <a:p>
                      <a:r>
                        <a:rPr lang="en-US" sz="1400" b="1" i="1" dirty="0" smtClean="0">
                          <a:solidFill>
                            <a:srgbClr val="FFFFFF"/>
                          </a:solidFill>
                        </a:rPr>
                        <a:t>Mean</a:t>
                      </a:r>
                    </a:p>
                    <a:p>
                      <a:endParaRPr lang="en-US" sz="1400" b="1" i="1" dirty="0">
                        <a:solidFill>
                          <a:srgbClr val="FFFFFF"/>
                        </a:solidFill>
                      </a:endParaRPr>
                    </a:p>
                  </a:txBody>
                  <a:tcPr marL="82029" marR="82029" marT="41000" marB="41000">
                    <a:solidFill>
                      <a:schemeClr val="tx1">
                        <a:lumMod val="50000"/>
                        <a:lumOff val="50000"/>
                      </a:schemeClr>
                    </a:solidFill>
                  </a:tcPr>
                </a:tc>
                <a:tc>
                  <a:txBody>
                    <a:bodyPr/>
                    <a:lstStyle/>
                    <a:p>
                      <a:r>
                        <a:rPr lang="en-US" sz="1400" b="1" i="1" dirty="0" smtClean="0">
                          <a:solidFill>
                            <a:srgbClr val="FFFFFF"/>
                          </a:solidFill>
                        </a:rPr>
                        <a:t>1,693,750</a:t>
                      </a:r>
                      <a:endParaRPr lang="en-US" sz="1400" b="1" i="1" dirty="0">
                        <a:solidFill>
                          <a:srgbClr val="FFFFFF"/>
                        </a:solidFill>
                      </a:endParaRPr>
                    </a:p>
                  </a:txBody>
                  <a:tcPr marL="82029" marR="82029" marT="41000" marB="41000">
                    <a:solidFill>
                      <a:schemeClr val="tx1">
                        <a:lumMod val="50000"/>
                        <a:lumOff val="50000"/>
                      </a:schemeClr>
                    </a:solidFill>
                  </a:tcPr>
                </a:tc>
                <a:tc>
                  <a:txBody>
                    <a:bodyPr/>
                    <a:lstStyle/>
                    <a:p>
                      <a:r>
                        <a:rPr lang="en-US" sz="1400" b="1" i="1" dirty="0" smtClean="0">
                          <a:solidFill>
                            <a:srgbClr val="FFFFFF"/>
                          </a:solidFill>
                        </a:rPr>
                        <a:t>15</a:t>
                      </a:r>
                      <a:endParaRPr lang="en-US" sz="1400" b="1" i="1" dirty="0">
                        <a:solidFill>
                          <a:srgbClr val="FFFFFF"/>
                        </a:solidFill>
                      </a:endParaRPr>
                    </a:p>
                  </a:txBody>
                  <a:tcPr marL="82029" marR="82029" marT="41000" marB="41000">
                    <a:solidFill>
                      <a:schemeClr val="tx1">
                        <a:lumMod val="50000"/>
                        <a:lumOff val="50000"/>
                      </a:schemeClr>
                    </a:solidFill>
                  </a:tcPr>
                </a:tc>
                <a:tc>
                  <a:txBody>
                    <a:bodyPr/>
                    <a:lstStyle/>
                    <a:p>
                      <a:r>
                        <a:rPr lang="en-US" sz="1400" b="1" i="1" dirty="0" smtClean="0">
                          <a:solidFill>
                            <a:srgbClr val="FFFFFF"/>
                          </a:solidFill>
                        </a:rPr>
                        <a:t>3</a:t>
                      </a:r>
                      <a:endParaRPr lang="en-US" sz="1400" b="1" i="1" dirty="0">
                        <a:solidFill>
                          <a:srgbClr val="FFFFFF"/>
                        </a:solidFill>
                      </a:endParaRPr>
                    </a:p>
                  </a:txBody>
                  <a:tcPr marL="82029" marR="82029" marT="41000" marB="41000">
                    <a:solidFill>
                      <a:schemeClr val="tx1">
                        <a:lumMod val="50000"/>
                        <a:lumOff val="50000"/>
                      </a:schemeClr>
                    </a:solidFill>
                  </a:tcPr>
                </a:tc>
                <a:tc>
                  <a:txBody>
                    <a:bodyPr/>
                    <a:lstStyle/>
                    <a:p>
                      <a:endParaRPr lang="en-US" sz="1400" b="1" i="1" dirty="0">
                        <a:solidFill>
                          <a:srgbClr val="FFFFFF"/>
                        </a:solidFill>
                      </a:endParaRPr>
                    </a:p>
                  </a:txBody>
                  <a:tcPr marL="82029" marR="82029" marT="41000" marB="41000">
                    <a:solidFill>
                      <a:schemeClr val="tx1">
                        <a:lumMod val="50000"/>
                        <a:lumOff val="50000"/>
                      </a:schemeClr>
                    </a:solidFill>
                  </a:tcPr>
                </a:tc>
                <a:tc>
                  <a:txBody>
                    <a:bodyPr/>
                    <a:lstStyle/>
                    <a:p>
                      <a:endParaRPr lang="en-US" sz="1400" b="1" i="1" dirty="0">
                        <a:solidFill>
                          <a:srgbClr val="FFFFFF"/>
                        </a:solidFill>
                      </a:endParaRPr>
                    </a:p>
                  </a:txBody>
                  <a:tcPr marL="82029" marR="82029" marT="41000" marB="41000">
                    <a:solidFill>
                      <a:schemeClr val="tx1">
                        <a:lumMod val="50000"/>
                        <a:lumOff val="50000"/>
                      </a:schemeClr>
                    </a:solidFill>
                  </a:tcPr>
                </a:tc>
              </a:tr>
            </a:tbl>
          </a:graphicData>
        </a:graphic>
      </p:graphicFrame>
      <p:graphicFrame>
        <p:nvGraphicFramePr>
          <p:cNvPr id="68" name="Content Placeholder 3"/>
          <p:cNvGraphicFramePr>
            <a:graphicFrameLocks/>
          </p:cNvGraphicFramePr>
          <p:nvPr>
            <p:extLst/>
          </p:nvPr>
        </p:nvGraphicFramePr>
        <p:xfrm>
          <a:off x="1001486" y="972602"/>
          <a:ext cx="7141028" cy="5304607"/>
        </p:xfrm>
        <a:graphic>
          <a:graphicData uri="http://schemas.openxmlformats.org/drawingml/2006/table">
            <a:tbl>
              <a:tblPr firstRow="1" bandRow="1">
                <a:tableStyleId>{5C22544A-7EE6-4342-B048-85BDC9FD1C3A}</a:tableStyleId>
              </a:tblPr>
              <a:tblGrid>
                <a:gridCol w="1369455"/>
                <a:gridCol w="1174978"/>
                <a:gridCol w="1037222"/>
                <a:gridCol w="1337043"/>
                <a:gridCol w="680677"/>
                <a:gridCol w="1541653"/>
              </a:tblGrid>
              <a:tr h="709342">
                <a:tc>
                  <a:txBody>
                    <a:bodyPr/>
                    <a:lstStyle/>
                    <a:p>
                      <a:r>
                        <a:rPr lang="en-US" sz="1400" b="1" dirty="0" smtClean="0"/>
                        <a:t>Contract ID</a:t>
                      </a:r>
                      <a:endParaRPr lang="en-US" sz="1400" b="1" dirty="0"/>
                    </a:p>
                  </a:txBody>
                  <a:tcPr marL="82029" marR="82029" marT="41000" marB="41000"/>
                </a:tc>
                <a:tc>
                  <a:txBody>
                    <a:bodyPr/>
                    <a:lstStyle/>
                    <a:p>
                      <a:r>
                        <a:rPr lang="en-US" sz="1400" dirty="0" smtClean="0"/>
                        <a:t>Contract</a:t>
                      </a:r>
                      <a:r>
                        <a:rPr lang="en-US" sz="1400" baseline="0" dirty="0" smtClean="0"/>
                        <a:t> Value ($)</a:t>
                      </a:r>
                      <a:endParaRPr lang="en-US" sz="1400" dirty="0"/>
                    </a:p>
                  </a:txBody>
                  <a:tcPr marL="82029" marR="82029" marT="41000" marB="41000"/>
                </a:tc>
                <a:tc>
                  <a:txBody>
                    <a:bodyPr/>
                    <a:lstStyle/>
                    <a:p>
                      <a:r>
                        <a:rPr lang="en-US" sz="1400" dirty="0" smtClean="0"/>
                        <a:t>Contract Length (months)</a:t>
                      </a:r>
                      <a:endParaRPr lang="en-US" sz="1400" dirty="0"/>
                    </a:p>
                  </a:txBody>
                  <a:tcPr marL="82029" marR="82029" marT="41000" marB="41000"/>
                </a:tc>
                <a:tc>
                  <a:txBody>
                    <a:bodyPr/>
                    <a:lstStyle/>
                    <a:p>
                      <a:r>
                        <a:rPr lang="en-US" sz="1400" dirty="0" smtClean="0">
                          <a:solidFill>
                            <a:srgbClr val="FFFFFF"/>
                          </a:solidFill>
                        </a:rPr>
                        <a:t>Number of Contractors Needed</a:t>
                      </a:r>
                      <a:endParaRPr lang="en-US" sz="1400" dirty="0">
                        <a:solidFill>
                          <a:srgbClr val="FFFFFF"/>
                        </a:solidFill>
                      </a:endParaRPr>
                    </a:p>
                  </a:txBody>
                  <a:tcPr marL="82029" marR="82029" marT="41000" marB="41000"/>
                </a:tc>
                <a:tc>
                  <a:txBody>
                    <a:bodyPr/>
                    <a:lstStyle/>
                    <a:p>
                      <a:r>
                        <a:rPr lang="en-US" sz="1400" b="0" dirty="0" smtClean="0">
                          <a:solidFill>
                            <a:srgbClr val="FFFFFF"/>
                          </a:solidFill>
                        </a:rPr>
                        <a:t>State</a:t>
                      </a:r>
                      <a:endParaRPr lang="en-US" sz="1400" b="0" dirty="0">
                        <a:solidFill>
                          <a:srgbClr val="FFFFFF"/>
                        </a:solidFill>
                      </a:endParaRPr>
                    </a:p>
                  </a:txBody>
                  <a:tcPr marL="82029" marR="82029" marT="41000" marB="41000"/>
                </a:tc>
                <a:tc>
                  <a:txBody>
                    <a:bodyPr/>
                    <a:lstStyle/>
                    <a:p>
                      <a:r>
                        <a:rPr lang="en-US" sz="1400" b="1" dirty="0" smtClean="0"/>
                        <a:t>Subcontractor</a:t>
                      </a:r>
                      <a:endParaRPr lang="en-US" sz="1400" b="1" dirty="0"/>
                    </a:p>
                  </a:txBody>
                  <a:tcPr marL="82029" marR="82029" marT="41000" marB="41000"/>
                </a:tc>
              </a:tr>
              <a:tr h="339484">
                <a:tc>
                  <a:txBody>
                    <a:bodyPr/>
                    <a:lstStyle/>
                    <a:p>
                      <a:r>
                        <a:rPr lang="en-US" sz="1400" b="0" dirty="0" smtClean="0"/>
                        <a:t>XX-XXX-A04</a:t>
                      </a:r>
                      <a:endParaRPr lang="en-US" sz="1400" b="0" dirty="0"/>
                    </a:p>
                  </a:txBody>
                  <a:tcPr marL="82029" marR="82029" marT="41000" marB="41000"/>
                </a:tc>
                <a:tc>
                  <a:txBody>
                    <a:bodyPr/>
                    <a:lstStyle/>
                    <a:p>
                      <a:r>
                        <a:rPr lang="en-US" sz="1400" b="0" dirty="0" smtClean="0"/>
                        <a:t>1,400,000</a:t>
                      </a:r>
                      <a:endParaRPr lang="en-US" sz="1400" b="0" dirty="0"/>
                    </a:p>
                  </a:txBody>
                  <a:tcPr marL="82029" marR="82029" marT="41000" marB="41000"/>
                </a:tc>
                <a:tc>
                  <a:txBody>
                    <a:bodyPr/>
                    <a:lstStyle/>
                    <a:p>
                      <a:r>
                        <a:rPr lang="en-US" sz="1400" b="0" dirty="0" smtClean="0"/>
                        <a:t>15</a:t>
                      </a:r>
                      <a:endParaRPr lang="en-US" sz="1400" b="0" dirty="0"/>
                    </a:p>
                  </a:txBody>
                  <a:tcPr marL="82029" marR="82029" marT="41000" marB="41000"/>
                </a:tc>
                <a:tc>
                  <a:txBody>
                    <a:bodyPr/>
                    <a:lstStyle/>
                    <a:p>
                      <a:r>
                        <a:rPr lang="en-US" sz="1400" b="0" dirty="0" smtClean="0"/>
                        <a:t>3</a:t>
                      </a:r>
                      <a:endParaRPr lang="en-US" sz="1400" b="0" dirty="0"/>
                    </a:p>
                  </a:txBody>
                  <a:tcPr marL="82029" marR="82029" marT="41000" marB="41000"/>
                </a:tc>
                <a:tc>
                  <a:txBody>
                    <a:bodyPr/>
                    <a:lstStyle/>
                    <a:p>
                      <a:r>
                        <a:rPr lang="en-US" sz="1400" b="0" dirty="0" smtClean="0">
                          <a:solidFill>
                            <a:schemeClr val="tx1"/>
                          </a:solidFill>
                        </a:rPr>
                        <a:t>IL</a:t>
                      </a:r>
                      <a:endParaRPr lang="en-US" sz="1400" b="0" dirty="0">
                        <a:solidFill>
                          <a:schemeClr val="tx1"/>
                        </a:solidFill>
                      </a:endParaRPr>
                    </a:p>
                  </a:txBody>
                  <a:tcPr marL="82029" marR="82029" marT="41000" marB="41000"/>
                </a:tc>
                <a:tc>
                  <a:txBody>
                    <a:bodyPr/>
                    <a:lstStyle/>
                    <a:p>
                      <a:r>
                        <a:rPr lang="en-US" sz="1400" b="0" dirty="0" smtClean="0"/>
                        <a:t>Yes</a:t>
                      </a:r>
                      <a:endParaRPr lang="en-US" sz="1400" b="0" dirty="0"/>
                    </a:p>
                  </a:txBody>
                  <a:tcPr marL="82029" marR="82029" marT="41000" marB="41000"/>
                </a:tc>
              </a:tr>
              <a:tr h="339484">
                <a:tc>
                  <a:txBody>
                    <a:bodyPr/>
                    <a:lstStyle/>
                    <a:p>
                      <a:r>
                        <a:rPr lang="en-US" sz="1400" b="0" dirty="0" smtClean="0"/>
                        <a:t>XX-XXX-A12</a:t>
                      </a:r>
                      <a:endParaRPr lang="en-US" sz="1400" b="0" dirty="0"/>
                    </a:p>
                  </a:txBody>
                  <a:tcPr marL="82029" marR="82029" marT="41000" marB="41000"/>
                </a:tc>
                <a:tc>
                  <a:txBody>
                    <a:bodyPr/>
                    <a:lstStyle/>
                    <a:p>
                      <a:r>
                        <a:rPr lang="en-US" sz="1400" b="0" dirty="0" smtClean="0"/>
                        <a:t>2,000,000</a:t>
                      </a:r>
                      <a:endParaRPr lang="en-US" sz="1400" b="0" dirty="0"/>
                    </a:p>
                  </a:txBody>
                  <a:tcPr marL="82029" marR="82029" marT="41000" marB="41000"/>
                </a:tc>
                <a:tc>
                  <a:txBody>
                    <a:bodyPr/>
                    <a:lstStyle/>
                    <a:p>
                      <a:r>
                        <a:rPr lang="en-US" sz="1400" b="0" dirty="0" smtClean="0"/>
                        <a:t>18</a:t>
                      </a:r>
                      <a:endParaRPr lang="en-US" sz="1400" b="0" dirty="0"/>
                    </a:p>
                  </a:txBody>
                  <a:tcPr marL="82029" marR="82029" marT="41000" marB="41000"/>
                </a:tc>
                <a:tc>
                  <a:txBody>
                    <a:bodyPr/>
                    <a:lstStyle/>
                    <a:p>
                      <a:r>
                        <a:rPr lang="en-US" sz="1400" b="0" dirty="0" smtClean="0"/>
                        <a:t>4</a:t>
                      </a:r>
                      <a:endParaRPr lang="en-US" sz="1400" b="0" dirty="0"/>
                    </a:p>
                  </a:txBody>
                  <a:tcPr marL="82029" marR="82029" marT="41000" marB="41000"/>
                </a:tc>
                <a:tc>
                  <a:txBody>
                    <a:bodyPr/>
                    <a:lstStyle/>
                    <a:p>
                      <a:r>
                        <a:rPr lang="en-US" sz="1400" b="0" dirty="0" smtClean="0">
                          <a:solidFill>
                            <a:schemeClr val="tx1"/>
                          </a:solidFill>
                        </a:rPr>
                        <a:t>IL</a:t>
                      </a:r>
                      <a:endParaRPr lang="en-US" sz="1400" b="0" dirty="0">
                        <a:solidFill>
                          <a:schemeClr val="tx1"/>
                        </a:solidFill>
                      </a:endParaRPr>
                    </a:p>
                  </a:txBody>
                  <a:tcPr marL="82029" marR="82029" marT="41000" marB="41000"/>
                </a:tc>
                <a:tc>
                  <a:txBody>
                    <a:bodyPr/>
                    <a:lstStyle/>
                    <a:p>
                      <a:r>
                        <a:rPr lang="en-US" sz="1400" b="0" dirty="0" smtClean="0"/>
                        <a:t>Yes</a:t>
                      </a:r>
                      <a:endParaRPr lang="en-US" sz="1400" b="0" dirty="0"/>
                    </a:p>
                  </a:txBody>
                  <a:tcPr marL="82029" marR="82029" marT="41000" marB="41000"/>
                </a:tc>
              </a:tr>
              <a:tr h="339484">
                <a:tc>
                  <a:txBody>
                    <a:bodyPr/>
                    <a:lstStyle/>
                    <a:p>
                      <a:r>
                        <a:rPr lang="en-US" sz="1400" b="0" dirty="0" smtClean="0"/>
                        <a:t>XX-XXX-D07</a:t>
                      </a:r>
                      <a:endParaRPr lang="en-US" sz="1400" b="0" dirty="0"/>
                    </a:p>
                  </a:txBody>
                  <a:tcPr marL="82029" marR="82029" marT="41000" marB="4100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0" dirty="0" smtClean="0"/>
                        <a:t>500,000</a:t>
                      </a:r>
                    </a:p>
                  </a:txBody>
                  <a:tcPr marL="82029" marR="82029" marT="41000" marB="41000"/>
                </a:tc>
                <a:tc>
                  <a:txBody>
                    <a:bodyPr/>
                    <a:lstStyle/>
                    <a:p>
                      <a:r>
                        <a:rPr lang="en-US" sz="1400" b="0" dirty="0" smtClean="0"/>
                        <a:t>6</a:t>
                      </a:r>
                      <a:endParaRPr lang="en-US" sz="1400" b="0" dirty="0"/>
                    </a:p>
                  </a:txBody>
                  <a:tcPr marL="82029" marR="82029" marT="41000" marB="41000"/>
                </a:tc>
                <a:tc>
                  <a:txBody>
                    <a:bodyPr/>
                    <a:lstStyle/>
                    <a:p>
                      <a:r>
                        <a:rPr lang="en-US" sz="1400" b="0" strike="noStrike" dirty="0" smtClean="0">
                          <a:solidFill>
                            <a:schemeClr val="tx1"/>
                          </a:solidFill>
                        </a:rPr>
                        <a:t>1</a:t>
                      </a:r>
                      <a:endParaRPr lang="en-US" sz="1400" b="0" strike="noStrike" dirty="0">
                        <a:solidFill>
                          <a:schemeClr val="tx1"/>
                        </a:solidFill>
                      </a:endParaRPr>
                    </a:p>
                  </a:txBody>
                  <a:tcPr marL="82029" marR="82029" marT="41000" marB="41000"/>
                </a:tc>
                <a:tc>
                  <a:txBody>
                    <a:bodyPr/>
                    <a:lstStyle/>
                    <a:p>
                      <a:r>
                        <a:rPr lang="en-US" sz="1400" b="0" dirty="0" smtClean="0">
                          <a:solidFill>
                            <a:schemeClr val="tx1"/>
                          </a:solidFill>
                        </a:rPr>
                        <a:t>TX</a:t>
                      </a:r>
                      <a:endParaRPr lang="en-US" sz="1400" b="0" dirty="0">
                        <a:solidFill>
                          <a:schemeClr val="tx1"/>
                        </a:solidFill>
                      </a:endParaRPr>
                    </a:p>
                  </a:txBody>
                  <a:tcPr marL="82029" marR="82029" marT="41000" marB="41000"/>
                </a:tc>
                <a:tc>
                  <a:txBody>
                    <a:bodyPr/>
                    <a:lstStyle/>
                    <a:p>
                      <a:r>
                        <a:rPr lang="en-US" sz="1400" b="0" strike="noStrike" dirty="0" smtClean="0">
                          <a:solidFill>
                            <a:schemeClr val="tx1"/>
                          </a:solidFill>
                        </a:rPr>
                        <a:t>No</a:t>
                      </a:r>
                      <a:endParaRPr lang="en-US" sz="1400" b="0" strike="noStrike" dirty="0">
                        <a:solidFill>
                          <a:schemeClr val="tx1"/>
                        </a:solidFill>
                      </a:endParaRPr>
                    </a:p>
                  </a:txBody>
                  <a:tcPr marL="82029" marR="82029" marT="41000" marB="41000"/>
                </a:tc>
              </a:tr>
              <a:tr h="339484">
                <a:tc>
                  <a:txBody>
                    <a:bodyPr/>
                    <a:lstStyle/>
                    <a:p>
                      <a:r>
                        <a:rPr lang="en-US" sz="1400" b="0" dirty="0" smtClean="0"/>
                        <a:t>XX-XXX-D08</a:t>
                      </a:r>
                      <a:endParaRPr lang="en-US" sz="1400" b="0" dirty="0"/>
                    </a:p>
                  </a:txBody>
                  <a:tcPr marL="82029" marR="82029" marT="41000" marB="41000"/>
                </a:tc>
                <a:tc>
                  <a:txBody>
                    <a:bodyPr/>
                    <a:lstStyle/>
                    <a:p>
                      <a:r>
                        <a:rPr lang="en-US" sz="1400" b="0" dirty="0" smtClean="0"/>
                        <a:t>750,000</a:t>
                      </a:r>
                      <a:endParaRPr lang="en-US" sz="1400" b="0" dirty="0"/>
                    </a:p>
                  </a:txBody>
                  <a:tcPr marL="82029" marR="82029" marT="41000" marB="41000"/>
                </a:tc>
                <a:tc>
                  <a:txBody>
                    <a:bodyPr/>
                    <a:lstStyle/>
                    <a:p>
                      <a:r>
                        <a:rPr lang="en-US" sz="1400" b="0" dirty="0" smtClean="0"/>
                        <a:t>12</a:t>
                      </a:r>
                      <a:endParaRPr lang="en-US" sz="1400" b="0" dirty="0"/>
                    </a:p>
                  </a:txBody>
                  <a:tcPr marL="82029" marR="82029" marT="41000" marB="41000"/>
                </a:tc>
                <a:tc>
                  <a:txBody>
                    <a:bodyPr/>
                    <a:lstStyle/>
                    <a:p>
                      <a:r>
                        <a:rPr lang="en-US" sz="1400" b="0" strike="noStrike" dirty="0" smtClean="0">
                          <a:solidFill>
                            <a:schemeClr val="tx1"/>
                          </a:solidFill>
                        </a:rPr>
                        <a:t>2</a:t>
                      </a:r>
                      <a:endParaRPr lang="en-US" sz="1400" b="0" strike="noStrike" dirty="0">
                        <a:solidFill>
                          <a:schemeClr val="tx1"/>
                        </a:solidFill>
                      </a:endParaRPr>
                    </a:p>
                  </a:txBody>
                  <a:tcPr marL="82029" marR="82029" marT="41000" marB="41000"/>
                </a:tc>
                <a:tc>
                  <a:txBody>
                    <a:bodyPr/>
                    <a:lstStyle/>
                    <a:p>
                      <a:r>
                        <a:rPr lang="en-US" sz="1400" b="0" dirty="0" smtClean="0">
                          <a:solidFill>
                            <a:schemeClr val="tx1"/>
                          </a:solidFill>
                        </a:rPr>
                        <a:t>OR</a:t>
                      </a:r>
                      <a:endParaRPr lang="en-US" sz="1400" b="0" dirty="0">
                        <a:solidFill>
                          <a:schemeClr val="tx1"/>
                        </a:solidFill>
                      </a:endParaRPr>
                    </a:p>
                  </a:txBody>
                  <a:tcPr marL="82029" marR="82029" marT="41000" marB="41000"/>
                </a:tc>
                <a:tc>
                  <a:txBody>
                    <a:bodyPr/>
                    <a:lstStyle/>
                    <a:p>
                      <a:r>
                        <a:rPr lang="en-US" sz="1400" b="0" dirty="0" smtClean="0"/>
                        <a:t>Yes</a:t>
                      </a:r>
                    </a:p>
                  </a:txBody>
                  <a:tcPr marL="82029" marR="82029" marT="41000" marB="41000"/>
                </a:tc>
              </a:tr>
              <a:tr h="339484">
                <a:tc>
                  <a:txBody>
                    <a:bodyPr/>
                    <a:lstStyle/>
                    <a:p>
                      <a:r>
                        <a:rPr lang="en-US" sz="1400" b="0" dirty="0" smtClean="0"/>
                        <a:t>XX-XXX-D10</a:t>
                      </a:r>
                      <a:endParaRPr lang="en-US" sz="1400" b="0" dirty="0"/>
                    </a:p>
                  </a:txBody>
                  <a:tcPr marL="82029" marR="82029" marT="41000" marB="41000"/>
                </a:tc>
                <a:tc>
                  <a:txBody>
                    <a:bodyPr/>
                    <a:lstStyle/>
                    <a:p>
                      <a:r>
                        <a:rPr lang="en-US" sz="1400" b="0" strike="sngStrike" dirty="0" smtClean="0">
                          <a:solidFill>
                            <a:srgbClr val="C00000"/>
                          </a:solidFill>
                        </a:rPr>
                        <a:t>10,000,000</a:t>
                      </a:r>
                      <a:endParaRPr lang="en-US" sz="1400" b="0" strike="sngStrike" dirty="0">
                        <a:solidFill>
                          <a:srgbClr val="C00000"/>
                        </a:solidFill>
                      </a:endParaRPr>
                    </a:p>
                  </a:txBody>
                  <a:tcPr marL="82029" marR="82029" marT="41000" marB="41000"/>
                </a:tc>
                <a:tc>
                  <a:txBody>
                    <a:bodyPr/>
                    <a:lstStyle/>
                    <a:p>
                      <a:r>
                        <a:rPr lang="en-US" sz="1400" b="0" strike="noStrike" dirty="0" smtClean="0">
                          <a:solidFill>
                            <a:schemeClr val="tx1"/>
                          </a:solidFill>
                        </a:rPr>
                        <a:t>36</a:t>
                      </a:r>
                      <a:endParaRPr lang="en-US" sz="1400" b="0" strike="noStrike" dirty="0">
                        <a:solidFill>
                          <a:schemeClr val="tx1"/>
                        </a:solidFill>
                      </a:endParaRPr>
                    </a:p>
                  </a:txBody>
                  <a:tcPr marL="82029" marR="82029" marT="41000" marB="41000"/>
                </a:tc>
                <a:tc>
                  <a:txBody>
                    <a:bodyPr/>
                    <a:lstStyle/>
                    <a:p>
                      <a:r>
                        <a:rPr lang="en-US" sz="1400" b="0" dirty="0" smtClean="0"/>
                        <a:t>4</a:t>
                      </a:r>
                      <a:endParaRPr lang="en-US" sz="1400" b="0" dirty="0"/>
                    </a:p>
                  </a:txBody>
                  <a:tcPr marL="82029" marR="82029" marT="41000" marB="41000"/>
                </a:tc>
                <a:tc>
                  <a:txBody>
                    <a:bodyPr/>
                    <a:lstStyle/>
                    <a:p>
                      <a:r>
                        <a:rPr lang="en-US" sz="1400" b="0" dirty="0" smtClean="0">
                          <a:solidFill>
                            <a:schemeClr val="tx1"/>
                          </a:solidFill>
                        </a:rPr>
                        <a:t>NY</a:t>
                      </a:r>
                      <a:endParaRPr lang="en-US" sz="1400" b="0" dirty="0">
                        <a:solidFill>
                          <a:schemeClr val="tx1"/>
                        </a:solidFill>
                      </a:endParaRPr>
                    </a:p>
                  </a:txBody>
                  <a:tcPr marL="82029" marR="82029" marT="41000" marB="41000"/>
                </a:tc>
                <a:tc>
                  <a:txBody>
                    <a:bodyPr/>
                    <a:lstStyle/>
                    <a:p>
                      <a:r>
                        <a:rPr lang="en-US" sz="1400" b="0" dirty="0" smtClean="0"/>
                        <a:t>No</a:t>
                      </a:r>
                      <a:endParaRPr lang="en-US" sz="1400" b="0" dirty="0"/>
                    </a:p>
                  </a:txBody>
                  <a:tcPr marL="82029" marR="82029" marT="41000" marB="41000"/>
                </a:tc>
              </a:tr>
              <a:tr h="339484">
                <a:tc>
                  <a:txBody>
                    <a:bodyPr/>
                    <a:lstStyle/>
                    <a:p>
                      <a:r>
                        <a:rPr lang="en-US" sz="1400" b="0" dirty="0" smtClean="0"/>
                        <a:t>XX-XXX-F01</a:t>
                      </a:r>
                      <a:endParaRPr lang="en-US" sz="1400" b="0" dirty="0"/>
                    </a:p>
                  </a:txBody>
                  <a:tcPr marL="82029" marR="82029" marT="41000" marB="41000"/>
                </a:tc>
                <a:tc>
                  <a:txBody>
                    <a:bodyPr/>
                    <a:lstStyle/>
                    <a:p>
                      <a:r>
                        <a:rPr lang="en-US" sz="1400" b="0" dirty="0" smtClean="0"/>
                        <a:t>200,000</a:t>
                      </a:r>
                      <a:endParaRPr lang="en-US" sz="1400" b="0" dirty="0"/>
                    </a:p>
                  </a:txBody>
                  <a:tcPr marL="82029" marR="82029" marT="41000" marB="41000"/>
                </a:tc>
                <a:tc>
                  <a:txBody>
                    <a:bodyPr/>
                    <a:lstStyle/>
                    <a:p>
                      <a:r>
                        <a:rPr lang="en-US" sz="1400" b="0" strike="noStrike" dirty="0" smtClean="0">
                          <a:solidFill>
                            <a:schemeClr val="tx1"/>
                          </a:solidFill>
                        </a:rPr>
                        <a:t>6</a:t>
                      </a:r>
                      <a:endParaRPr lang="en-US" sz="1400" b="0" strike="noStrike" dirty="0">
                        <a:solidFill>
                          <a:schemeClr val="tx1"/>
                        </a:solidFill>
                      </a:endParaRPr>
                    </a:p>
                  </a:txBody>
                  <a:tcPr marL="82029" marR="82029" marT="41000" marB="41000"/>
                </a:tc>
                <a:tc>
                  <a:txBody>
                    <a:bodyPr/>
                    <a:lstStyle/>
                    <a:p>
                      <a:r>
                        <a:rPr lang="en-US" sz="1400" b="0" dirty="0" smtClean="0"/>
                        <a:t>6</a:t>
                      </a:r>
                      <a:endParaRPr lang="en-US" sz="1400" b="0" dirty="0"/>
                    </a:p>
                  </a:txBody>
                  <a:tcPr marL="82029" marR="82029" marT="41000" marB="41000"/>
                </a:tc>
                <a:tc>
                  <a:txBody>
                    <a:bodyPr/>
                    <a:lstStyle/>
                    <a:p>
                      <a:r>
                        <a:rPr lang="en-US" sz="1400" b="0" strike="noStrike" dirty="0" smtClean="0">
                          <a:solidFill>
                            <a:schemeClr val="tx1"/>
                          </a:solidFill>
                        </a:rPr>
                        <a:t>VA</a:t>
                      </a:r>
                      <a:endParaRPr lang="en-US" sz="1400" b="0" strike="noStrike" dirty="0">
                        <a:solidFill>
                          <a:schemeClr val="tx1"/>
                        </a:solidFill>
                      </a:endParaRPr>
                    </a:p>
                  </a:txBody>
                  <a:tcPr marL="82029" marR="82029" marT="41000" marB="41000"/>
                </a:tc>
                <a:tc>
                  <a:txBody>
                    <a:bodyPr/>
                    <a:lstStyle/>
                    <a:p>
                      <a:r>
                        <a:rPr lang="en-US" sz="1400" b="0" dirty="0" smtClean="0"/>
                        <a:t>No</a:t>
                      </a:r>
                      <a:endParaRPr lang="en-US" sz="1400" b="0" dirty="0"/>
                    </a:p>
                  </a:txBody>
                  <a:tcPr marL="82029" marR="82029" marT="41000" marB="41000"/>
                </a:tc>
              </a:tr>
              <a:tr h="339484">
                <a:tc>
                  <a:txBody>
                    <a:bodyPr/>
                    <a:lstStyle/>
                    <a:p>
                      <a:r>
                        <a:rPr lang="en-US" sz="1400" b="0" dirty="0" smtClean="0"/>
                        <a:t>XX-XXX-G04</a:t>
                      </a:r>
                      <a:endParaRPr lang="en-US" sz="1400" b="0" dirty="0"/>
                    </a:p>
                  </a:txBody>
                  <a:tcPr marL="82029" marR="82029" marT="41000" marB="41000"/>
                </a:tc>
                <a:tc>
                  <a:txBody>
                    <a:bodyPr/>
                    <a:lstStyle/>
                    <a:p>
                      <a:r>
                        <a:rPr lang="en-US" sz="1400" b="0" dirty="0" smtClean="0"/>
                        <a:t>1,000,000</a:t>
                      </a:r>
                      <a:endParaRPr lang="en-US" sz="1400" b="0" dirty="0"/>
                    </a:p>
                  </a:txBody>
                  <a:tcPr marL="82029" marR="82029" marT="41000" marB="41000"/>
                </a:tc>
                <a:tc>
                  <a:txBody>
                    <a:bodyPr/>
                    <a:lstStyle/>
                    <a:p>
                      <a:r>
                        <a:rPr lang="en-US" sz="1400" b="0" strike="noStrike" dirty="0" smtClean="0">
                          <a:solidFill>
                            <a:schemeClr val="tx1"/>
                          </a:solidFill>
                        </a:rPr>
                        <a:t>12</a:t>
                      </a:r>
                      <a:endParaRPr lang="en-US" sz="1400" b="0" strike="noStrike" dirty="0">
                        <a:solidFill>
                          <a:schemeClr val="tx1"/>
                        </a:solidFill>
                      </a:endParaRPr>
                    </a:p>
                  </a:txBody>
                  <a:tcPr marL="82029" marR="82029" marT="41000" marB="41000"/>
                </a:tc>
                <a:tc>
                  <a:txBody>
                    <a:bodyPr/>
                    <a:lstStyle/>
                    <a:p>
                      <a:r>
                        <a:rPr lang="en-US" sz="1400" b="0" dirty="0" smtClean="0"/>
                        <a:t>2</a:t>
                      </a:r>
                      <a:endParaRPr lang="en-US" sz="1400" b="0" dirty="0"/>
                    </a:p>
                  </a:txBody>
                  <a:tcPr marL="82029" marR="82029" marT="41000" marB="41000"/>
                </a:tc>
                <a:tc>
                  <a:txBody>
                    <a:bodyPr/>
                    <a:lstStyle/>
                    <a:p>
                      <a:r>
                        <a:rPr lang="en-US" sz="1400" b="0" strike="noStrike" dirty="0" smtClean="0">
                          <a:solidFill>
                            <a:schemeClr val="tx1"/>
                          </a:solidFill>
                        </a:rPr>
                        <a:t>DC</a:t>
                      </a:r>
                      <a:endParaRPr lang="en-US" sz="1400" b="0" strike="noStrike" dirty="0">
                        <a:solidFill>
                          <a:schemeClr val="tx1"/>
                        </a:solidFill>
                      </a:endParaRPr>
                    </a:p>
                  </a:txBody>
                  <a:tcPr marL="82029" marR="82029" marT="41000" marB="41000"/>
                </a:tc>
                <a:tc>
                  <a:txBody>
                    <a:bodyPr/>
                    <a:lstStyle/>
                    <a:p>
                      <a:r>
                        <a:rPr lang="en-US" sz="1400" b="0" dirty="0" smtClean="0"/>
                        <a:t>No</a:t>
                      </a:r>
                      <a:endParaRPr lang="en-US" sz="1400" b="0" dirty="0"/>
                    </a:p>
                  </a:txBody>
                  <a:tcPr marL="82029" marR="82029" marT="41000" marB="41000"/>
                </a:tc>
              </a:tr>
              <a:tr h="339484">
                <a:tc>
                  <a:txBody>
                    <a:bodyPr/>
                    <a:lstStyle/>
                    <a:p>
                      <a:r>
                        <a:rPr lang="en-US" sz="1400" b="0" dirty="0" smtClean="0"/>
                        <a:t>XX-XXX-G11</a:t>
                      </a:r>
                      <a:endParaRPr lang="en-US" sz="1400" b="0" dirty="0"/>
                    </a:p>
                  </a:txBody>
                  <a:tcPr marL="82029" marR="82029" marT="41000" marB="41000"/>
                </a:tc>
                <a:tc>
                  <a:txBody>
                    <a:bodyPr/>
                    <a:lstStyle/>
                    <a:p>
                      <a:r>
                        <a:rPr lang="en-US" sz="1400" b="0" dirty="0" smtClean="0"/>
                        <a:t>1,200,000</a:t>
                      </a:r>
                      <a:endParaRPr lang="en-US" sz="1400" b="0" dirty="0"/>
                    </a:p>
                  </a:txBody>
                  <a:tcPr marL="82029" marR="82029" marT="41000" marB="41000"/>
                </a:tc>
                <a:tc>
                  <a:txBody>
                    <a:bodyPr/>
                    <a:lstStyle/>
                    <a:p>
                      <a:r>
                        <a:rPr lang="en-US" sz="1400" b="0" strike="noStrike" dirty="0" smtClean="0">
                          <a:solidFill>
                            <a:schemeClr val="tx1"/>
                          </a:solidFill>
                        </a:rPr>
                        <a:t>9</a:t>
                      </a:r>
                      <a:endParaRPr lang="en-US" sz="1400" b="0" strike="noStrike" dirty="0">
                        <a:solidFill>
                          <a:schemeClr val="tx1"/>
                        </a:solidFill>
                      </a:endParaRPr>
                    </a:p>
                  </a:txBody>
                  <a:tcPr marL="82029" marR="82029" marT="41000" marB="41000"/>
                </a:tc>
                <a:tc>
                  <a:txBody>
                    <a:bodyPr/>
                    <a:lstStyle/>
                    <a:p>
                      <a:r>
                        <a:rPr lang="en-US" sz="1400" b="0" dirty="0" smtClean="0"/>
                        <a:t>5</a:t>
                      </a:r>
                      <a:endParaRPr lang="en-US" sz="1400" b="0" dirty="0"/>
                    </a:p>
                  </a:txBody>
                  <a:tcPr marL="82029" marR="82029" marT="41000" marB="41000"/>
                </a:tc>
                <a:tc>
                  <a:txBody>
                    <a:bodyPr/>
                    <a:lstStyle/>
                    <a:p>
                      <a:r>
                        <a:rPr lang="en-US" sz="1400" b="0" dirty="0" smtClean="0">
                          <a:solidFill>
                            <a:schemeClr val="tx1"/>
                          </a:solidFill>
                        </a:rPr>
                        <a:t>VA</a:t>
                      </a:r>
                      <a:endParaRPr lang="en-US" sz="1400" b="0" dirty="0">
                        <a:solidFill>
                          <a:schemeClr val="tx1"/>
                        </a:solidFill>
                      </a:endParaRPr>
                    </a:p>
                  </a:txBody>
                  <a:tcPr marL="82029" marR="82029" marT="41000" marB="41000"/>
                </a:tc>
                <a:tc>
                  <a:txBody>
                    <a:bodyPr/>
                    <a:lstStyle/>
                    <a:p>
                      <a:r>
                        <a:rPr lang="en-US" sz="1400" b="0" dirty="0" smtClean="0"/>
                        <a:t>Yes</a:t>
                      </a:r>
                      <a:endParaRPr lang="en-US" sz="1400" b="0" dirty="0"/>
                    </a:p>
                  </a:txBody>
                  <a:tcPr marL="82029" marR="82029" marT="41000" marB="41000"/>
                </a:tc>
              </a:tr>
              <a:tr h="339484">
                <a:tc>
                  <a:txBody>
                    <a:bodyPr/>
                    <a:lstStyle/>
                    <a:p>
                      <a:r>
                        <a:rPr lang="en-US" sz="1400" b="0" dirty="0" smtClean="0"/>
                        <a:t>XX-XXX-H22</a:t>
                      </a:r>
                      <a:endParaRPr lang="en-US" sz="1400" b="0" dirty="0"/>
                    </a:p>
                  </a:txBody>
                  <a:tcPr marL="82029" marR="82029" marT="41000" marB="41000"/>
                </a:tc>
                <a:tc>
                  <a:txBody>
                    <a:bodyPr/>
                    <a:lstStyle/>
                    <a:p>
                      <a:r>
                        <a:rPr lang="en-US" sz="1400" b="0" dirty="0" smtClean="0"/>
                        <a:t>950,000</a:t>
                      </a:r>
                      <a:endParaRPr lang="en-US" sz="1400" b="0" dirty="0"/>
                    </a:p>
                  </a:txBody>
                  <a:tcPr marL="82029" marR="82029" marT="41000" marB="41000"/>
                </a:tc>
                <a:tc>
                  <a:txBody>
                    <a:bodyPr/>
                    <a:lstStyle/>
                    <a:p>
                      <a:r>
                        <a:rPr lang="en-US" sz="1400" b="0" strike="noStrike" dirty="0" smtClean="0">
                          <a:solidFill>
                            <a:schemeClr val="tx1"/>
                          </a:solidFill>
                        </a:rPr>
                        <a:t>15</a:t>
                      </a:r>
                      <a:endParaRPr lang="en-US" sz="1400" b="0" strike="noStrike" dirty="0">
                        <a:solidFill>
                          <a:schemeClr val="tx1"/>
                        </a:solidFill>
                      </a:endParaRPr>
                    </a:p>
                  </a:txBody>
                  <a:tcPr marL="82029" marR="82029" marT="41000" marB="41000"/>
                </a:tc>
                <a:tc>
                  <a:txBody>
                    <a:bodyPr/>
                    <a:lstStyle/>
                    <a:p>
                      <a:r>
                        <a:rPr lang="en-US" sz="1400" b="0" dirty="0" smtClean="0"/>
                        <a:t>3</a:t>
                      </a:r>
                      <a:endParaRPr lang="en-US" sz="1400" b="0" dirty="0"/>
                    </a:p>
                  </a:txBody>
                  <a:tcPr marL="82029" marR="82029" marT="41000" marB="41000"/>
                </a:tc>
                <a:tc>
                  <a:txBody>
                    <a:bodyPr/>
                    <a:lstStyle/>
                    <a:p>
                      <a:r>
                        <a:rPr lang="en-US" sz="1400" b="0" dirty="0" smtClean="0">
                          <a:solidFill>
                            <a:schemeClr val="tx1"/>
                          </a:solidFill>
                        </a:rPr>
                        <a:t>MD</a:t>
                      </a:r>
                      <a:endParaRPr lang="en-US" sz="1400" b="0" dirty="0">
                        <a:solidFill>
                          <a:schemeClr val="tx1"/>
                        </a:solidFill>
                      </a:endParaRPr>
                    </a:p>
                  </a:txBody>
                  <a:tcPr marL="82029" marR="82029" marT="41000" marB="41000"/>
                </a:tc>
                <a:tc>
                  <a:txBody>
                    <a:bodyPr/>
                    <a:lstStyle/>
                    <a:p>
                      <a:r>
                        <a:rPr lang="en-US" sz="1400" b="0" dirty="0" smtClean="0"/>
                        <a:t>Yes</a:t>
                      </a:r>
                      <a:endParaRPr lang="en-US" sz="1400" b="0" dirty="0"/>
                    </a:p>
                  </a:txBody>
                  <a:tcPr marL="82029" marR="82029" marT="41000" marB="41000"/>
                </a:tc>
              </a:tr>
              <a:tr h="339484">
                <a:tc>
                  <a:txBody>
                    <a:bodyPr/>
                    <a:lstStyle/>
                    <a:p>
                      <a:r>
                        <a:rPr lang="en-US" sz="1400" b="0" dirty="0" smtClean="0"/>
                        <a:t>XX-XXX-M01</a:t>
                      </a:r>
                      <a:endParaRPr lang="en-US" sz="1400" b="0" dirty="0"/>
                    </a:p>
                  </a:txBody>
                  <a:tcPr marL="82029" marR="82029" marT="41000" marB="41000"/>
                </a:tc>
                <a:tc>
                  <a:txBody>
                    <a:bodyPr/>
                    <a:lstStyle/>
                    <a:p>
                      <a:r>
                        <a:rPr lang="en-US" sz="1400" b="0" dirty="0" smtClean="0"/>
                        <a:t>425,000</a:t>
                      </a:r>
                      <a:endParaRPr lang="en-US" sz="1400" b="0" dirty="0"/>
                    </a:p>
                  </a:txBody>
                  <a:tcPr marL="82029" marR="82029" marT="41000" marB="41000"/>
                </a:tc>
                <a:tc>
                  <a:txBody>
                    <a:bodyPr/>
                    <a:lstStyle/>
                    <a:p>
                      <a:r>
                        <a:rPr lang="en-US" sz="1400" b="0" strike="noStrike" dirty="0" smtClean="0">
                          <a:solidFill>
                            <a:schemeClr val="tx1"/>
                          </a:solidFill>
                        </a:rPr>
                        <a:t>6</a:t>
                      </a:r>
                      <a:endParaRPr lang="en-US" sz="1400" b="0" strike="noStrike" dirty="0">
                        <a:solidFill>
                          <a:schemeClr val="tx1"/>
                        </a:solidFill>
                      </a:endParaRPr>
                    </a:p>
                  </a:txBody>
                  <a:tcPr marL="82029" marR="82029" marT="41000" marB="41000"/>
                </a:tc>
                <a:tc>
                  <a:txBody>
                    <a:bodyPr/>
                    <a:lstStyle/>
                    <a:p>
                      <a:r>
                        <a:rPr lang="en-US" sz="1400" b="0" dirty="0" smtClean="0"/>
                        <a:t>2</a:t>
                      </a:r>
                      <a:endParaRPr lang="en-US" sz="1400" b="0" dirty="0"/>
                    </a:p>
                  </a:txBody>
                  <a:tcPr marL="82029" marR="82029" marT="41000" marB="41000"/>
                </a:tc>
                <a:tc>
                  <a:txBody>
                    <a:bodyPr/>
                    <a:lstStyle/>
                    <a:p>
                      <a:r>
                        <a:rPr lang="en-US" sz="1400" b="0" dirty="0" smtClean="0">
                          <a:solidFill>
                            <a:schemeClr val="tx1"/>
                          </a:solidFill>
                        </a:rPr>
                        <a:t>NY</a:t>
                      </a:r>
                      <a:endParaRPr lang="en-US" sz="1400" b="0" dirty="0">
                        <a:solidFill>
                          <a:schemeClr val="tx1"/>
                        </a:solidFill>
                      </a:endParaRPr>
                    </a:p>
                  </a:txBody>
                  <a:tcPr marL="82029" marR="82029" marT="41000" marB="41000"/>
                </a:tc>
                <a:tc>
                  <a:txBody>
                    <a:bodyPr/>
                    <a:lstStyle/>
                    <a:p>
                      <a:r>
                        <a:rPr lang="en-US" sz="1400" b="0" dirty="0" smtClean="0"/>
                        <a:t>Yes</a:t>
                      </a:r>
                      <a:endParaRPr lang="en-US" sz="1400" b="0" dirty="0"/>
                    </a:p>
                  </a:txBody>
                  <a:tcPr marL="82029" marR="82029" marT="41000" marB="41000"/>
                </a:tc>
              </a:tr>
              <a:tr h="339484">
                <a:tc>
                  <a:txBody>
                    <a:bodyPr/>
                    <a:lstStyle/>
                    <a:p>
                      <a:r>
                        <a:rPr lang="en-US" sz="1400" b="0" dirty="0" smtClean="0"/>
                        <a:t>XX-XXX-R38</a:t>
                      </a:r>
                      <a:endParaRPr lang="en-US" sz="1400" b="0" dirty="0"/>
                    </a:p>
                  </a:txBody>
                  <a:tcPr marL="82029" marR="82029" marT="41000" marB="41000"/>
                </a:tc>
                <a:tc>
                  <a:txBody>
                    <a:bodyPr/>
                    <a:lstStyle/>
                    <a:p>
                      <a:r>
                        <a:rPr lang="en-US" sz="1400" b="0" dirty="0" smtClean="0"/>
                        <a:t>1,100,000</a:t>
                      </a:r>
                      <a:endParaRPr lang="en-US" sz="1400" b="0" dirty="0"/>
                    </a:p>
                  </a:txBody>
                  <a:tcPr marL="82029" marR="82029" marT="41000" marB="41000"/>
                </a:tc>
                <a:tc>
                  <a:txBody>
                    <a:bodyPr/>
                    <a:lstStyle/>
                    <a:p>
                      <a:r>
                        <a:rPr lang="en-US" sz="1400" b="0" strike="noStrike" dirty="0" smtClean="0">
                          <a:solidFill>
                            <a:schemeClr val="tx1"/>
                          </a:solidFill>
                        </a:rPr>
                        <a:t>24</a:t>
                      </a:r>
                      <a:endParaRPr lang="en-US" sz="1400" b="0" strike="noStrike" dirty="0">
                        <a:solidFill>
                          <a:schemeClr val="tx1"/>
                        </a:solidFill>
                      </a:endParaRPr>
                    </a:p>
                  </a:txBody>
                  <a:tcPr marL="82029" marR="82029" marT="41000" marB="41000"/>
                </a:tc>
                <a:tc>
                  <a:txBody>
                    <a:bodyPr/>
                    <a:lstStyle/>
                    <a:p>
                      <a:r>
                        <a:rPr lang="en-US" sz="1400" b="0" dirty="0" smtClean="0"/>
                        <a:t>4</a:t>
                      </a:r>
                      <a:endParaRPr lang="en-US" sz="1400" b="0" dirty="0"/>
                    </a:p>
                  </a:txBody>
                  <a:tcPr marL="82029" marR="82029" marT="41000" marB="41000"/>
                </a:tc>
                <a:tc>
                  <a:txBody>
                    <a:bodyPr/>
                    <a:lstStyle/>
                    <a:p>
                      <a:r>
                        <a:rPr lang="en-US" sz="1400" b="0" dirty="0" smtClean="0">
                          <a:solidFill>
                            <a:schemeClr val="tx1"/>
                          </a:solidFill>
                        </a:rPr>
                        <a:t>CA</a:t>
                      </a:r>
                      <a:endParaRPr lang="en-US" sz="1400" b="0" dirty="0">
                        <a:solidFill>
                          <a:schemeClr val="tx1"/>
                        </a:solidFill>
                      </a:endParaRPr>
                    </a:p>
                  </a:txBody>
                  <a:tcPr marL="82029" marR="82029" marT="41000" marB="41000"/>
                </a:tc>
                <a:tc>
                  <a:txBody>
                    <a:bodyPr/>
                    <a:lstStyle/>
                    <a:p>
                      <a:r>
                        <a:rPr lang="en-US" sz="1400" b="0" dirty="0" smtClean="0"/>
                        <a:t>Yes</a:t>
                      </a:r>
                      <a:endParaRPr lang="en-US" sz="1400" b="0" dirty="0"/>
                    </a:p>
                  </a:txBody>
                  <a:tcPr marL="82029" marR="82029" marT="41000" marB="41000"/>
                </a:tc>
              </a:tr>
              <a:tr h="339484">
                <a:tc>
                  <a:txBody>
                    <a:bodyPr/>
                    <a:lstStyle/>
                    <a:p>
                      <a:r>
                        <a:rPr lang="en-US" sz="1400" b="0" dirty="0" smtClean="0"/>
                        <a:t>XX-XXX-AA1</a:t>
                      </a:r>
                      <a:endParaRPr lang="en-US" sz="1400" b="0" dirty="0"/>
                    </a:p>
                  </a:txBody>
                  <a:tcPr marL="82029" marR="82029" marT="41000" marB="41000"/>
                </a:tc>
                <a:tc>
                  <a:txBody>
                    <a:bodyPr/>
                    <a:lstStyle/>
                    <a:p>
                      <a:r>
                        <a:rPr lang="en-US" sz="1400" b="0" dirty="0" smtClean="0"/>
                        <a:t>800,000</a:t>
                      </a:r>
                      <a:endParaRPr lang="en-US" sz="1400" b="0" dirty="0"/>
                    </a:p>
                  </a:txBody>
                  <a:tcPr marL="82029" marR="82029" marT="41000" marB="41000"/>
                </a:tc>
                <a:tc>
                  <a:txBody>
                    <a:bodyPr/>
                    <a:lstStyle/>
                    <a:p>
                      <a:r>
                        <a:rPr lang="en-US" sz="1400" b="0" dirty="0" smtClean="0"/>
                        <a:t>24</a:t>
                      </a:r>
                      <a:endParaRPr lang="en-US" sz="1400" b="0" dirty="0"/>
                    </a:p>
                  </a:txBody>
                  <a:tcPr marL="82029" marR="82029" marT="41000" marB="41000"/>
                </a:tc>
                <a:tc>
                  <a:txBody>
                    <a:bodyPr/>
                    <a:lstStyle/>
                    <a:p>
                      <a:r>
                        <a:rPr lang="en-US" sz="1400" b="0" dirty="0" smtClean="0"/>
                        <a:t>2</a:t>
                      </a:r>
                      <a:endParaRPr lang="en-US" sz="1400" b="0" dirty="0"/>
                    </a:p>
                  </a:txBody>
                  <a:tcPr marL="82029" marR="82029" marT="41000" marB="41000"/>
                </a:tc>
                <a:tc>
                  <a:txBody>
                    <a:bodyPr/>
                    <a:lstStyle/>
                    <a:p>
                      <a:r>
                        <a:rPr lang="en-US" sz="1400" b="0" dirty="0" smtClean="0">
                          <a:solidFill>
                            <a:schemeClr val="tx1"/>
                          </a:solidFill>
                        </a:rPr>
                        <a:t>IL</a:t>
                      </a:r>
                      <a:endParaRPr lang="en-US" sz="1400" b="0" dirty="0">
                        <a:solidFill>
                          <a:schemeClr val="tx1"/>
                        </a:solidFill>
                      </a:endParaRPr>
                    </a:p>
                  </a:txBody>
                  <a:tcPr marL="82029" marR="82029" marT="41000" marB="41000"/>
                </a:tc>
                <a:tc>
                  <a:txBody>
                    <a:bodyPr/>
                    <a:lstStyle/>
                    <a:p>
                      <a:r>
                        <a:rPr lang="en-US" sz="1400" b="0" dirty="0" smtClean="0"/>
                        <a:t>No</a:t>
                      </a:r>
                      <a:endParaRPr lang="en-US" sz="1400" b="0" dirty="0"/>
                    </a:p>
                  </a:txBody>
                  <a:tcPr marL="82029" marR="82029" marT="41000" marB="41000"/>
                </a:tc>
              </a:tr>
              <a:tr h="500228">
                <a:tc>
                  <a:txBody>
                    <a:bodyPr/>
                    <a:lstStyle/>
                    <a:p>
                      <a:r>
                        <a:rPr lang="en-US" sz="1400" b="1" i="1" dirty="0" smtClean="0">
                          <a:solidFill>
                            <a:srgbClr val="FFFFFF"/>
                          </a:solidFill>
                        </a:rPr>
                        <a:t>Mean</a:t>
                      </a:r>
                      <a:endParaRPr lang="en-US" sz="1400" b="1" i="1" dirty="0">
                        <a:solidFill>
                          <a:srgbClr val="FFFFFF"/>
                        </a:solidFill>
                      </a:endParaRPr>
                    </a:p>
                  </a:txBody>
                  <a:tcPr marL="82029" marR="82029" marT="41000" marB="41000">
                    <a:solidFill>
                      <a:schemeClr val="tx1">
                        <a:lumMod val="50000"/>
                        <a:lumOff val="5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1" i="1" strike="sngStrike" dirty="0" smtClean="0">
                          <a:solidFill>
                            <a:srgbClr val="C00000"/>
                          </a:solidFill>
                        </a:rPr>
                        <a:t>1,693,750</a:t>
                      </a:r>
                    </a:p>
                    <a:p>
                      <a:r>
                        <a:rPr lang="en-US" sz="1400" b="1" i="1" dirty="0" smtClean="0">
                          <a:solidFill>
                            <a:schemeClr val="bg1"/>
                          </a:solidFill>
                        </a:rPr>
                        <a:t>938,636</a:t>
                      </a:r>
                      <a:endParaRPr lang="en-US" sz="1400" b="1" i="1" dirty="0">
                        <a:solidFill>
                          <a:schemeClr val="bg1"/>
                        </a:solidFill>
                      </a:endParaRPr>
                    </a:p>
                  </a:txBody>
                  <a:tcPr marL="82029" marR="82029" marT="41000" marB="41000">
                    <a:solidFill>
                      <a:schemeClr val="tx1">
                        <a:lumMod val="50000"/>
                        <a:lumOff val="50000"/>
                      </a:schemeClr>
                    </a:solidFill>
                  </a:tcPr>
                </a:tc>
                <a:tc>
                  <a:txBody>
                    <a:bodyPr/>
                    <a:lstStyle/>
                    <a:p>
                      <a:r>
                        <a:rPr lang="en-US" sz="1400" b="1" i="1" dirty="0" smtClean="0">
                          <a:solidFill>
                            <a:srgbClr val="FFFFFF"/>
                          </a:solidFill>
                        </a:rPr>
                        <a:t>15</a:t>
                      </a:r>
                      <a:endParaRPr lang="en-US" sz="1400" b="1" i="1" dirty="0">
                        <a:solidFill>
                          <a:srgbClr val="FFFFFF"/>
                        </a:solidFill>
                      </a:endParaRPr>
                    </a:p>
                  </a:txBody>
                  <a:tcPr marL="82029" marR="82029" marT="41000" marB="41000">
                    <a:solidFill>
                      <a:schemeClr val="tx1">
                        <a:lumMod val="50000"/>
                        <a:lumOff val="50000"/>
                      </a:schemeClr>
                    </a:solidFill>
                  </a:tcPr>
                </a:tc>
                <a:tc>
                  <a:txBody>
                    <a:bodyPr/>
                    <a:lstStyle/>
                    <a:p>
                      <a:r>
                        <a:rPr lang="en-US" sz="1400" b="1" i="1" dirty="0" smtClean="0">
                          <a:solidFill>
                            <a:srgbClr val="FFFFFF"/>
                          </a:solidFill>
                        </a:rPr>
                        <a:t>3</a:t>
                      </a:r>
                      <a:endParaRPr lang="en-US" sz="1400" b="1" i="1" dirty="0">
                        <a:solidFill>
                          <a:srgbClr val="FFFFFF"/>
                        </a:solidFill>
                      </a:endParaRPr>
                    </a:p>
                  </a:txBody>
                  <a:tcPr marL="82029" marR="82029" marT="41000" marB="41000">
                    <a:solidFill>
                      <a:schemeClr val="tx1">
                        <a:lumMod val="50000"/>
                        <a:lumOff val="50000"/>
                      </a:schemeClr>
                    </a:solidFill>
                  </a:tcPr>
                </a:tc>
                <a:tc>
                  <a:txBody>
                    <a:bodyPr/>
                    <a:lstStyle/>
                    <a:p>
                      <a:endParaRPr lang="en-US" sz="1400" b="1" i="1" dirty="0">
                        <a:solidFill>
                          <a:srgbClr val="FFFFFF"/>
                        </a:solidFill>
                      </a:endParaRPr>
                    </a:p>
                  </a:txBody>
                  <a:tcPr marL="82029" marR="82029" marT="41000" marB="41000">
                    <a:solidFill>
                      <a:schemeClr val="tx1">
                        <a:lumMod val="50000"/>
                        <a:lumOff val="50000"/>
                      </a:schemeClr>
                    </a:solidFill>
                  </a:tcPr>
                </a:tc>
                <a:tc>
                  <a:txBody>
                    <a:bodyPr/>
                    <a:lstStyle/>
                    <a:p>
                      <a:endParaRPr lang="en-US" sz="1400" b="1" i="1" dirty="0">
                        <a:solidFill>
                          <a:srgbClr val="FFFFFF"/>
                        </a:solidFill>
                      </a:endParaRPr>
                    </a:p>
                  </a:txBody>
                  <a:tcPr marL="82029" marR="82029" marT="41000" marB="41000">
                    <a:solidFill>
                      <a:schemeClr val="tx1">
                        <a:lumMod val="50000"/>
                        <a:lumOff val="50000"/>
                      </a:schemeClr>
                    </a:solidFill>
                  </a:tcPr>
                </a:tc>
              </a:tr>
            </a:tbl>
          </a:graphicData>
        </a:graphic>
      </p:graphicFrame>
      <p:graphicFrame>
        <p:nvGraphicFramePr>
          <p:cNvPr id="67" name="Content Placeholder 3"/>
          <p:cNvGraphicFramePr>
            <a:graphicFrameLocks/>
          </p:cNvGraphicFramePr>
          <p:nvPr>
            <p:extLst/>
          </p:nvPr>
        </p:nvGraphicFramePr>
        <p:xfrm>
          <a:off x="1001486" y="972602"/>
          <a:ext cx="7141028" cy="5304607"/>
        </p:xfrm>
        <a:graphic>
          <a:graphicData uri="http://schemas.openxmlformats.org/drawingml/2006/table">
            <a:tbl>
              <a:tblPr firstRow="1" bandRow="1">
                <a:tableStyleId>{5C22544A-7EE6-4342-B048-85BDC9FD1C3A}</a:tableStyleId>
              </a:tblPr>
              <a:tblGrid>
                <a:gridCol w="1369455"/>
                <a:gridCol w="1174978"/>
                <a:gridCol w="1037222"/>
                <a:gridCol w="1337043"/>
                <a:gridCol w="680677"/>
                <a:gridCol w="1541653"/>
              </a:tblGrid>
              <a:tr h="709342">
                <a:tc>
                  <a:txBody>
                    <a:bodyPr/>
                    <a:lstStyle/>
                    <a:p>
                      <a:r>
                        <a:rPr lang="en-US" sz="1400" b="1" dirty="0" smtClean="0"/>
                        <a:t>Contract ID</a:t>
                      </a:r>
                      <a:endParaRPr lang="en-US" sz="1400" b="1" dirty="0"/>
                    </a:p>
                  </a:txBody>
                  <a:tcPr marL="82029" marR="82029" marT="41000" marB="41000"/>
                </a:tc>
                <a:tc>
                  <a:txBody>
                    <a:bodyPr/>
                    <a:lstStyle/>
                    <a:p>
                      <a:r>
                        <a:rPr lang="en-US" sz="1400" dirty="0" smtClean="0"/>
                        <a:t>Contract</a:t>
                      </a:r>
                      <a:r>
                        <a:rPr lang="en-US" sz="1400" baseline="0" dirty="0" smtClean="0"/>
                        <a:t> Value ($)</a:t>
                      </a:r>
                      <a:endParaRPr lang="en-US" sz="1400" dirty="0"/>
                    </a:p>
                  </a:txBody>
                  <a:tcPr marL="82029" marR="82029" marT="41000" marB="41000"/>
                </a:tc>
                <a:tc>
                  <a:txBody>
                    <a:bodyPr/>
                    <a:lstStyle/>
                    <a:p>
                      <a:r>
                        <a:rPr lang="en-US" sz="1400" dirty="0" smtClean="0"/>
                        <a:t>Contract Length (months)</a:t>
                      </a:r>
                      <a:endParaRPr lang="en-US" sz="1400" dirty="0"/>
                    </a:p>
                  </a:txBody>
                  <a:tcPr marL="82029" marR="82029" marT="41000" marB="41000"/>
                </a:tc>
                <a:tc>
                  <a:txBody>
                    <a:bodyPr/>
                    <a:lstStyle/>
                    <a:p>
                      <a:r>
                        <a:rPr lang="en-US" sz="1400" dirty="0" smtClean="0">
                          <a:solidFill>
                            <a:srgbClr val="FFFFFF"/>
                          </a:solidFill>
                        </a:rPr>
                        <a:t>Number of Contractors Needed</a:t>
                      </a:r>
                      <a:endParaRPr lang="en-US" sz="1400" dirty="0">
                        <a:solidFill>
                          <a:srgbClr val="FFFFFF"/>
                        </a:solidFill>
                      </a:endParaRPr>
                    </a:p>
                  </a:txBody>
                  <a:tcPr marL="82029" marR="82029" marT="41000" marB="41000"/>
                </a:tc>
                <a:tc>
                  <a:txBody>
                    <a:bodyPr/>
                    <a:lstStyle/>
                    <a:p>
                      <a:r>
                        <a:rPr lang="en-US" sz="1400" b="0" dirty="0" smtClean="0">
                          <a:solidFill>
                            <a:srgbClr val="FFFFFF"/>
                          </a:solidFill>
                        </a:rPr>
                        <a:t>State</a:t>
                      </a:r>
                      <a:endParaRPr lang="en-US" sz="1400" b="0" dirty="0">
                        <a:solidFill>
                          <a:srgbClr val="FFFFFF"/>
                        </a:solidFill>
                      </a:endParaRPr>
                    </a:p>
                  </a:txBody>
                  <a:tcPr marL="82029" marR="82029" marT="41000" marB="41000"/>
                </a:tc>
                <a:tc>
                  <a:txBody>
                    <a:bodyPr/>
                    <a:lstStyle/>
                    <a:p>
                      <a:r>
                        <a:rPr lang="en-US" sz="1400" b="1" dirty="0" smtClean="0"/>
                        <a:t>Subcontractor</a:t>
                      </a:r>
                      <a:endParaRPr lang="en-US" sz="1400" b="1" dirty="0"/>
                    </a:p>
                  </a:txBody>
                  <a:tcPr marL="82029" marR="82029" marT="41000" marB="41000"/>
                </a:tc>
              </a:tr>
              <a:tr h="339484">
                <a:tc>
                  <a:txBody>
                    <a:bodyPr/>
                    <a:lstStyle/>
                    <a:p>
                      <a:r>
                        <a:rPr lang="en-US" sz="1400" b="0" dirty="0" smtClean="0"/>
                        <a:t>XX-XXX-A04</a:t>
                      </a:r>
                      <a:endParaRPr lang="en-US" sz="1400" b="0" dirty="0"/>
                    </a:p>
                  </a:txBody>
                  <a:tcPr marL="82029" marR="82029" marT="41000" marB="41000"/>
                </a:tc>
                <a:tc>
                  <a:txBody>
                    <a:bodyPr/>
                    <a:lstStyle/>
                    <a:p>
                      <a:r>
                        <a:rPr lang="en-US" sz="1400" b="0" dirty="0" smtClean="0"/>
                        <a:t>1,400,000</a:t>
                      </a:r>
                      <a:endParaRPr lang="en-US" sz="1400" b="0" dirty="0"/>
                    </a:p>
                  </a:txBody>
                  <a:tcPr marL="82029" marR="82029" marT="41000" marB="41000"/>
                </a:tc>
                <a:tc>
                  <a:txBody>
                    <a:bodyPr/>
                    <a:lstStyle/>
                    <a:p>
                      <a:r>
                        <a:rPr lang="en-US" sz="1400" b="0" dirty="0" smtClean="0"/>
                        <a:t>15</a:t>
                      </a:r>
                      <a:endParaRPr lang="en-US" sz="1400" b="0" dirty="0"/>
                    </a:p>
                  </a:txBody>
                  <a:tcPr marL="82029" marR="82029" marT="41000" marB="41000"/>
                </a:tc>
                <a:tc>
                  <a:txBody>
                    <a:bodyPr/>
                    <a:lstStyle/>
                    <a:p>
                      <a:r>
                        <a:rPr lang="en-US" sz="1400" b="0" dirty="0" smtClean="0"/>
                        <a:t>3</a:t>
                      </a:r>
                      <a:endParaRPr lang="en-US" sz="1400" b="0" dirty="0"/>
                    </a:p>
                  </a:txBody>
                  <a:tcPr marL="82029" marR="82029" marT="41000" marB="41000"/>
                </a:tc>
                <a:tc>
                  <a:txBody>
                    <a:bodyPr/>
                    <a:lstStyle/>
                    <a:p>
                      <a:r>
                        <a:rPr lang="en-US" sz="1400" b="0" dirty="0" smtClean="0">
                          <a:solidFill>
                            <a:schemeClr val="tx1"/>
                          </a:solidFill>
                        </a:rPr>
                        <a:t>IL</a:t>
                      </a:r>
                      <a:endParaRPr lang="en-US" sz="1400" b="0" dirty="0">
                        <a:solidFill>
                          <a:schemeClr val="tx1"/>
                        </a:solidFill>
                      </a:endParaRPr>
                    </a:p>
                  </a:txBody>
                  <a:tcPr marL="82029" marR="82029" marT="41000" marB="41000"/>
                </a:tc>
                <a:tc>
                  <a:txBody>
                    <a:bodyPr/>
                    <a:lstStyle/>
                    <a:p>
                      <a:r>
                        <a:rPr lang="en-US" sz="1400" b="0" dirty="0" smtClean="0"/>
                        <a:t>Yes</a:t>
                      </a:r>
                      <a:endParaRPr lang="en-US" sz="1400" b="0" dirty="0"/>
                    </a:p>
                  </a:txBody>
                  <a:tcPr marL="82029" marR="82029" marT="41000" marB="41000"/>
                </a:tc>
              </a:tr>
              <a:tr h="339484">
                <a:tc>
                  <a:txBody>
                    <a:bodyPr/>
                    <a:lstStyle/>
                    <a:p>
                      <a:r>
                        <a:rPr lang="en-US" sz="1400" b="0" dirty="0" smtClean="0"/>
                        <a:t>XX-XXX-A12</a:t>
                      </a:r>
                      <a:endParaRPr lang="en-US" sz="1400" b="0" dirty="0"/>
                    </a:p>
                  </a:txBody>
                  <a:tcPr marL="82029" marR="82029" marT="41000" marB="41000"/>
                </a:tc>
                <a:tc>
                  <a:txBody>
                    <a:bodyPr/>
                    <a:lstStyle/>
                    <a:p>
                      <a:r>
                        <a:rPr lang="en-US" sz="1400" b="0" dirty="0" smtClean="0"/>
                        <a:t>2,000,000</a:t>
                      </a:r>
                      <a:endParaRPr lang="en-US" sz="1400" b="0" dirty="0"/>
                    </a:p>
                  </a:txBody>
                  <a:tcPr marL="82029" marR="82029" marT="41000" marB="41000"/>
                </a:tc>
                <a:tc>
                  <a:txBody>
                    <a:bodyPr/>
                    <a:lstStyle/>
                    <a:p>
                      <a:r>
                        <a:rPr lang="en-US" sz="1400" b="0" dirty="0" smtClean="0"/>
                        <a:t>18</a:t>
                      </a:r>
                      <a:endParaRPr lang="en-US" sz="1400" b="0" dirty="0"/>
                    </a:p>
                  </a:txBody>
                  <a:tcPr marL="82029" marR="82029" marT="41000" marB="41000"/>
                </a:tc>
                <a:tc>
                  <a:txBody>
                    <a:bodyPr/>
                    <a:lstStyle/>
                    <a:p>
                      <a:r>
                        <a:rPr lang="en-US" sz="1400" b="0" dirty="0" smtClean="0"/>
                        <a:t>4</a:t>
                      </a:r>
                      <a:endParaRPr lang="en-US" sz="1400" b="0" dirty="0"/>
                    </a:p>
                  </a:txBody>
                  <a:tcPr marL="82029" marR="82029" marT="41000" marB="41000"/>
                </a:tc>
                <a:tc>
                  <a:txBody>
                    <a:bodyPr/>
                    <a:lstStyle/>
                    <a:p>
                      <a:r>
                        <a:rPr lang="en-US" sz="1400" b="0" dirty="0" smtClean="0">
                          <a:solidFill>
                            <a:schemeClr val="tx1"/>
                          </a:solidFill>
                        </a:rPr>
                        <a:t>IL</a:t>
                      </a:r>
                      <a:endParaRPr lang="en-US" sz="1400" b="0" dirty="0">
                        <a:solidFill>
                          <a:schemeClr val="tx1"/>
                        </a:solidFill>
                      </a:endParaRPr>
                    </a:p>
                  </a:txBody>
                  <a:tcPr marL="82029" marR="82029" marT="41000" marB="41000"/>
                </a:tc>
                <a:tc>
                  <a:txBody>
                    <a:bodyPr/>
                    <a:lstStyle/>
                    <a:p>
                      <a:r>
                        <a:rPr lang="en-US" sz="1400" b="0" dirty="0" smtClean="0"/>
                        <a:t>Yes</a:t>
                      </a:r>
                      <a:endParaRPr lang="en-US" sz="1400" b="0" dirty="0"/>
                    </a:p>
                  </a:txBody>
                  <a:tcPr marL="82029" marR="82029" marT="41000" marB="41000"/>
                </a:tc>
              </a:tr>
              <a:tr h="339484">
                <a:tc>
                  <a:txBody>
                    <a:bodyPr/>
                    <a:lstStyle/>
                    <a:p>
                      <a:r>
                        <a:rPr lang="en-US" sz="1400" b="0" dirty="0" smtClean="0"/>
                        <a:t>XX-XXX-D07</a:t>
                      </a:r>
                      <a:endParaRPr lang="en-US" sz="1400" b="0" dirty="0"/>
                    </a:p>
                  </a:txBody>
                  <a:tcPr marL="82029" marR="82029" marT="41000" marB="4100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0" dirty="0" smtClean="0"/>
                        <a:t>500,000</a:t>
                      </a:r>
                    </a:p>
                  </a:txBody>
                  <a:tcPr marL="82029" marR="82029" marT="41000" marB="41000"/>
                </a:tc>
                <a:tc>
                  <a:txBody>
                    <a:bodyPr/>
                    <a:lstStyle/>
                    <a:p>
                      <a:r>
                        <a:rPr lang="en-US" sz="1400" b="0" dirty="0" smtClean="0"/>
                        <a:t>6</a:t>
                      </a:r>
                      <a:endParaRPr lang="en-US" sz="1400" b="0" dirty="0"/>
                    </a:p>
                  </a:txBody>
                  <a:tcPr marL="82029" marR="82029" marT="41000" marB="41000"/>
                </a:tc>
                <a:tc>
                  <a:txBody>
                    <a:bodyPr/>
                    <a:lstStyle/>
                    <a:p>
                      <a:r>
                        <a:rPr lang="en-US" sz="1400" b="0" strike="noStrike" dirty="0" smtClean="0">
                          <a:solidFill>
                            <a:schemeClr val="tx1"/>
                          </a:solidFill>
                        </a:rPr>
                        <a:t>1</a:t>
                      </a:r>
                      <a:endParaRPr lang="en-US" sz="1400" b="0" strike="noStrike" dirty="0">
                        <a:solidFill>
                          <a:schemeClr val="tx1"/>
                        </a:solidFill>
                      </a:endParaRPr>
                    </a:p>
                  </a:txBody>
                  <a:tcPr marL="82029" marR="82029" marT="41000" marB="41000"/>
                </a:tc>
                <a:tc>
                  <a:txBody>
                    <a:bodyPr/>
                    <a:lstStyle/>
                    <a:p>
                      <a:r>
                        <a:rPr lang="en-US" sz="1400" b="0" dirty="0" smtClean="0">
                          <a:solidFill>
                            <a:schemeClr val="tx1"/>
                          </a:solidFill>
                        </a:rPr>
                        <a:t>TX</a:t>
                      </a:r>
                      <a:endParaRPr lang="en-US" sz="1400" b="0" dirty="0">
                        <a:solidFill>
                          <a:schemeClr val="tx1"/>
                        </a:solidFill>
                      </a:endParaRPr>
                    </a:p>
                  </a:txBody>
                  <a:tcPr marL="82029" marR="82029" marT="41000" marB="41000"/>
                </a:tc>
                <a:tc>
                  <a:txBody>
                    <a:bodyPr/>
                    <a:lstStyle/>
                    <a:p>
                      <a:r>
                        <a:rPr lang="en-US" sz="1400" b="0" strike="noStrike" dirty="0" smtClean="0">
                          <a:solidFill>
                            <a:schemeClr val="tx1"/>
                          </a:solidFill>
                        </a:rPr>
                        <a:t>No</a:t>
                      </a:r>
                      <a:endParaRPr lang="en-US" sz="1400" b="0" strike="noStrike" dirty="0">
                        <a:solidFill>
                          <a:schemeClr val="tx1"/>
                        </a:solidFill>
                      </a:endParaRPr>
                    </a:p>
                  </a:txBody>
                  <a:tcPr marL="82029" marR="82029" marT="41000" marB="41000"/>
                </a:tc>
              </a:tr>
              <a:tr h="339484">
                <a:tc>
                  <a:txBody>
                    <a:bodyPr/>
                    <a:lstStyle/>
                    <a:p>
                      <a:r>
                        <a:rPr lang="en-US" sz="1400" b="0" dirty="0" smtClean="0"/>
                        <a:t>XX-XXX-D08</a:t>
                      </a:r>
                      <a:endParaRPr lang="en-US" sz="1400" b="0" dirty="0"/>
                    </a:p>
                  </a:txBody>
                  <a:tcPr marL="82029" marR="82029" marT="41000" marB="41000"/>
                </a:tc>
                <a:tc>
                  <a:txBody>
                    <a:bodyPr/>
                    <a:lstStyle/>
                    <a:p>
                      <a:r>
                        <a:rPr lang="en-US" sz="1400" b="0" dirty="0" smtClean="0"/>
                        <a:t>750,000</a:t>
                      </a:r>
                      <a:endParaRPr lang="en-US" sz="1400" b="0" dirty="0"/>
                    </a:p>
                  </a:txBody>
                  <a:tcPr marL="82029" marR="82029" marT="41000" marB="41000"/>
                </a:tc>
                <a:tc>
                  <a:txBody>
                    <a:bodyPr/>
                    <a:lstStyle/>
                    <a:p>
                      <a:r>
                        <a:rPr lang="en-US" sz="1400" b="0" dirty="0" smtClean="0"/>
                        <a:t>12</a:t>
                      </a:r>
                      <a:endParaRPr lang="en-US" sz="1400" b="0" dirty="0"/>
                    </a:p>
                  </a:txBody>
                  <a:tcPr marL="82029" marR="82029" marT="41000" marB="41000"/>
                </a:tc>
                <a:tc>
                  <a:txBody>
                    <a:bodyPr/>
                    <a:lstStyle/>
                    <a:p>
                      <a:r>
                        <a:rPr lang="en-US" sz="1400" b="0" strike="noStrike" dirty="0" smtClean="0">
                          <a:solidFill>
                            <a:schemeClr val="tx1"/>
                          </a:solidFill>
                        </a:rPr>
                        <a:t>2</a:t>
                      </a:r>
                      <a:endParaRPr lang="en-US" sz="1400" b="0" strike="noStrike" dirty="0">
                        <a:solidFill>
                          <a:schemeClr val="tx1"/>
                        </a:solidFill>
                      </a:endParaRPr>
                    </a:p>
                  </a:txBody>
                  <a:tcPr marL="82029" marR="82029" marT="41000" marB="41000"/>
                </a:tc>
                <a:tc>
                  <a:txBody>
                    <a:bodyPr/>
                    <a:lstStyle/>
                    <a:p>
                      <a:r>
                        <a:rPr lang="en-US" sz="1400" b="0" dirty="0" smtClean="0">
                          <a:solidFill>
                            <a:schemeClr val="tx1"/>
                          </a:solidFill>
                        </a:rPr>
                        <a:t>OR</a:t>
                      </a:r>
                      <a:endParaRPr lang="en-US" sz="1400" b="0" dirty="0">
                        <a:solidFill>
                          <a:schemeClr val="tx1"/>
                        </a:solidFill>
                      </a:endParaRPr>
                    </a:p>
                  </a:txBody>
                  <a:tcPr marL="82029" marR="82029" marT="41000" marB="41000"/>
                </a:tc>
                <a:tc>
                  <a:txBody>
                    <a:bodyPr/>
                    <a:lstStyle/>
                    <a:p>
                      <a:r>
                        <a:rPr lang="en-US" sz="1400" b="0" dirty="0" smtClean="0"/>
                        <a:t>Yes</a:t>
                      </a:r>
                    </a:p>
                  </a:txBody>
                  <a:tcPr marL="82029" marR="82029" marT="41000" marB="41000"/>
                </a:tc>
              </a:tr>
              <a:tr h="339484">
                <a:tc>
                  <a:txBody>
                    <a:bodyPr/>
                    <a:lstStyle/>
                    <a:p>
                      <a:r>
                        <a:rPr lang="en-US" sz="1400" b="0" dirty="0" smtClean="0"/>
                        <a:t>XX-XXX-D10</a:t>
                      </a:r>
                      <a:endParaRPr lang="en-US" sz="1400" b="0" dirty="0"/>
                    </a:p>
                  </a:txBody>
                  <a:tcPr marL="82029" marR="82029" marT="41000" marB="41000"/>
                </a:tc>
                <a:tc>
                  <a:txBody>
                    <a:bodyPr/>
                    <a:lstStyle/>
                    <a:p>
                      <a:r>
                        <a:rPr lang="en-US" sz="1400" b="0" strike="sngStrike" dirty="0" smtClean="0">
                          <a:solidFill>
                            <a:srgbClr val="C00000"/>
                          </a:solidFill>
                        </a:rPr>
                        <a:t>10,000,000</a:t>
                      </a:r>
                      <a:endParaRPr lang="en-US" sz="1400" b="0" strike="sngStrike" dirty="0">
                        <a:solidFill>
                          <a:srgbClr val="C00000"/>
                        </a:solidFill>
                      </a:endParaRPr>
                    </a:p>
                  </a:txBody>
                  <a:tcPr marL="82029" marR="82029" marT="41000" marB="41000"/>
                </a:tc>
                <a:tc>
                  <a:txBody>
                    <a:bodyPr/>
                    <a:lstStyle/>
                    <a:p>
                      <a:r>
                        <a:rPr lang="en-US" sz="1400" b="0" strike="sngStrike" dirty="0" smtClean="0">
                          <a:solidFill>
                            <a:srgbClr val="C00000"/>
                          </a:solidFill>
                        </a:rPr>
                        <a:t>36</a:t>
                      </a:r>
                      <a:endParaRPr lang="en-US" sz="1400" b="0" strike="sngStrike" dirty="0">
                        <a:solidFill>
                          <a:srgbClr val="C00000"/>
                        </a:solidFill>
                      </a:endParaRPr>
                    </a:p>
                  </a:txBody>
                  <a:tcPr marL="82029" marR="82029" marT="41000" marB="41000"/>
                </a:tc>
                <a:tc>
                  <a:txBody>
                    <a:bodyPr/>
                    <a:lstStyle/>
                    <a:p>
                      <a:r>
                        <a:rPr lang="en-US" sz="1400" b="0" dirty="0" smtClean="0"/>
                        <a:t>4</a:t>
                      </a:r>
                      <a:endParaRPr lang="en-US" sz="1400" b="0" dirty="0"/>
                    </a:p>
                  </a:txBody>
                  <a:tcPr marL="82029" marR="82029" marT="41000" marB="41000"/>
                </a:tc>
                <a:tc>
                  <a:txBody>
                    <a:bodyPr/>
                    <a:lstStyle/>
                    <a:p>
                      <a:r>
                        <a:rPr lang="en-US" sz="1400" b="0" dirty="0" smtClean="0">
                          <a:solidFill>
                            <a:schemeClr val="tx1"/>
                          </a:solidFill>
                        </a:rPr>
                        <a:t>NY</a:t>
                      </a:r>
                      <a:endParaRPr lang="en-US" sz="1400" b="0" dirty="0">
                        <a:solidFill>
                          <a:schemeClr val="tx1"/>
                        </a:solidFill>
                      </a:endParaRPr>
                    </a:p>
                  </a:txBody>
                  <a:tcPr marL="82029" marR="82029" marT="41000" marB="41000"/>
                </a:tc>
                <a:tc>
                  <a:txBody>
                    <a:bodyPr/>
                    <a:lstStyle/>
                    <a:p>
                      <a:r>
                        <a:rPr lang="en-US" sz="1400" b="0" dirty="0" smtClean="0"/>
                        <a:t>No</a:t>
                      </a:r>
                      <a:endParaRPr lang="en-US" sz="1400" b="0" dirty="0"/>
                    </a:p>
                  </a:txBody>
                  <a:tcPr marL="82029" marR="82029" marT="41000" marB="41000"/>
                </a:tc>
              </a:tr>
              <a:tr h="339484">
                <a:tc>
                  <a:txBody>
                    <a:bodyPr/>
                    <a:lstStyle/>
                    <a:p>
                      <a:r>
                        <a:rPr lang="en-US" sz="1400" b="0" dirty="0" smtClean="0"/>
                        <a:t>XX-XXX-F01</a:t>
                      </a:r>
                      <a:endParaRPr lang="en-US" sz="1400" b="0" dirty="0"/>
                    </a:p>
                  </a:txBody>
                  <a:tcPr marL="82029" marR="82029" marT="41000" marB="41000"/>
                </a:tc>
                <a:tc>
                  <a:txBody>
                    <a:bodyPr/>
                    <a:lstStyle/>
                    <a:p>
                      <a:r>
                        <a:rPr lang="en-US" sz="1400" b="0" dirty="0" smtClean="0"/>
                        <a:t>200,000</a:t>
                      </a:r>
                      <a:endParaRPr lang="en-US" sz="1400" b="0" dirty="0"/>
                    </a:p>
                  </a:txBody>
                  <a:tcPr marL="82029" marR="82029" marT="41000" marB="41000"/>
                </a:tc>
                <a:tc>
                  <a:txBody>
                    <a:bodyPr/>
                    <a:lstStyle/>
                    <a:p>
                      <a:r>
                        <a:rPr lang="en-US" sz="1400" b="0" dirty="0" smtClean="0"/>
                        <a:t>6</a:t>
                      </a:r>
                      <a:endParaRPr lang="en-US" sz="1400" b="0" dirty="0"/>
                    </a:p>
                  </a:txBody>
                  <a:tcPr marL="82029" marR="82029" marT="41000" marB="41000"/>
                </a:tc>
                <a:tc>
                  <a:txBody>
                    <a:bodyPr/>
                    <a:lstStyle/>
                    <a:p>
                      <a:r>
                        <a:rPr lang="en-US" sz="1400" b="0" dirty="0" smtClean="0"/>
                        <a:t>6</a:t>
                      </a:r>
                      <a:endParaRPr lang="en-US" sz="1400" b="0" dirty="0"/>
                    </a:p>
                  </a:txBody>
                  <a:tcPr marL="82029" marR="82029" marT="41000" marB="41000"/>
                </a:tc>
                <a:tc>
                  <a:txBody>
                    <a:bodyPr/>
                    <a:lstStyle/>
                    <a:p>
                      <a:r>
                        <a:rPr lang="en-US" sz="1400" b="0" strike="noStrike" dirty="0" smtClean="0">
                          <a:solidFill>
                            <a:schemeClr val="tx1"/>
                          </a:solidFill>
                        </a:rPr>
                        <a:t>VA</a:t>
                      </a:r>
                      <a:endParaRPr lang="en-US" sz="1400" b="0" strike="noStrike" dirty="0">
                        <a:solidFill>
                          <a:schemeClr val="tx1"/>
                        </a:solidFill>
                      </a:endParaRPr>
                    </a:p>
                  </a:txBody>
                  <a:tcPr marL="82029" marR="82029" marT="41000" marB="41000"/>
                </a:tc>
                <a:tc>
                  <a:txBody>
                    <a:bodyPr/>
                    <a:lstStyle/>
                    <a:p>
                      <a:r>
                        <a:rPr lang="en-US" sz="1400" b="0" dirty="0" smtClean="0"/>
                        <a:t>No</a:t>
                      </a:r>
                      <a:endParaRPr lang="en-US" sz="1400" b="0" dirty="0"/>
                    </a:p>
                  </a:txBody>
                  <a:tcPr marL="82029" marR="82029" marT="41000" marB="41000"/>
                </a:tc>
              </a:tr>
              <a:tr h="339484">
                <a:tc>
                  <a:txBody>
                    <a:bodyPr/>
                    <a:lstStyle/>
                    <a:p>
                      <a:r>
                        <a:rPr lang="en-US" sz="1400" b="0" dirty="0" smtClean="0"/>
                        <a:t>XX-XXX-G04</a:t>
                      </a:r>
                      <a:endParaRPr lang="en-US" sz="1400" b="0" dirty="0"/>
                    </a:p>
                  </a:txBody>
                  <a:tcPr marL="82029" marR="82029" marT="41000" marB="41000"/>
                </a:tc>
                <a:tc>
                  <a:txBody>
                    <a:bodyPr/>
                    <a:lstStyle/>
                    <a:p>
                      <a:r>
                        <a:rPr lang="en-US" sz="1400" b="0" dirty="0" smtClean="0"/>
                        <a:t>1,000,000</a:t>
                      </a:r>
                      <a:endParaRPr lang="en-US" sz="1400" b="0" dirty="0"/>
                    </a:p>
                  </a:txBody>
                  <a:tcPr marL="82029" marR="82029" marT="41000" marB="41000"/>
                </a:tc>
                <a:tc>
                  <a:txBody>
                    <a:bodyPr/>
                    <a:lstStyle/>
                    <a:p>
                      <a:r>
                        <a:rPr lang="en-US" sz="1400" b="0" dirty="0" smtClean="0"/>
                        <a:t>12</a:t>
                      </a:r>
                      <a:endParaRPr lang="en-US" sz="1400" b="0" dirty="0"/>
                    </a:p>
                  </a:txBody>
                  <a:tcPr marL="82029" marR="82029" marT="41000" marB="41000"/>
                </a:tc>
                <a:tc>
                  <a:txBody>
                    <a:bodyPr/>
                    <a:lstStyle/>
                    <a:p>
                      <a:r>
                        <a:rPr lang="en-US" sz="1400" b="0" dirty="0" smtClean="0"/>
                        <a:t>2</a:t>
                      </a:r>
                      <a:endParaRPr lang="en-US" sz="1400" b="0" dirty="0"/>
                    </a:p>
                  </a:txBody>
                  <a:tcPr marL="82029" marR="82029" marT="41000" marB="41000"/>
                </a:tc>
                <a:tc>
                  <a:txBody>
                    <a:bodyPr/>
                    <a:lstStyle/>
                    <a:p>
                      <a:r>
                        <a:rPr lang="en-US" sz="1400" b="0" strike="noStrike" dirty="0" smtClean="0">
                          <a:solidFill>
                            <a:schemeClr val="tx1"/>
                          </a:solidFill>
                        </a:rPr>
                        <a:t>DC</a:t>
                      </a:r>
                      <a:endParaRPr lang="en-US" sz="1400" b="0" strike="noStrike" dirty="0">
                        <a:solidFill>
                          <a:schemeClr val="tx1"/>
                        </a:solidFill>
                      </a:endParaRPr>
                    </a:p>
                  </a:txBody>
                  <a:tcPr marL="82029" marR="82029" marT="41000" marB="41000"/>
                </a:tc>
                <a:tc>
                  <a:txBody>
                    <a:bodyPr/>
                    <a:lstStyle/>
                    <a:p>
                      <a:r>
                        <a:rPr lang="en-US" sz="1400" b="0" dirty="0" smtClean="0"/>
                        <a:t>No</a:t>
                      </a:r>
                      <a:endParaRPr lang="en-US" sz="1400" b="0" dirty="0"/>
                    </a:p>
                  </a:txBody>
                  <a:tcPr marL="82029" marR="82029" marT="41000" marB="41000"/>
                </a:tc>
              </a:tr>
              <a:tr h="339484">
                <a:tc>
                  <a:txBody>
                    <a:bodyPr/>
                    <a:lstStyle/>
                    <a:p>
                      <a:r>
                        <a:rPr lang="en-US" sz="1400" b="0" dirty="0" smtClean="0"/>
                        <a:t>XX-XXX-G11</a:t>
                      </a:r>
                      <a:endParaRPr lang="en-US" sz="1400" b="0" dirty="0"/>
                    </a:p>
                  </a:txBody>
                  <a:tcPr marL="82029" marR="82029" marT="41000" marB="41000"/>
                </a:tc>
                <a:tc>
                  <a:txBody>
                    <a:bodyPr/>
                    <a:lstStyle/>
                    <a:p>
                      <a:r>
                        <a:rPr lang="en-US" sz="1400" b="0" dirty="0" smtClean="0"/>
                        <a:t>1,200,000</a:t>
                      </a:r>
                      <a:endParaRPr lang="en-US" sz="1400" b="0" dirty="0"/>
                    </a:p>
                  </a:txBody>
                  <a:tcPr marL="82029" marR="82029" marT="41000" marB="41000"/>
                </a:tc>
                <a:tc>
                  <a:txBody>
                    <a:bodyPr/>
                    <a:lstStyle/>
                    <a:p>
                      <a:r>
                        <a:rPr lang="en-US" sz="1400" b="0" dirty="0" smtClean="0"/>
                        <a:t>9</a:t>
                      </a:r>
                      <a:endParaRPr lang="en-US" sz="1400" b="0" dirty="0"/>
                    </a:p>
                  </a:txBody>
                  <a:tcPr marL="82029" marR="82029" marT="41000" marB="41000"/>
                </a:tc>
                <a:tc>
                  <a:txBody>
                    <a:bodyPr/>
                    <a:lstStyle/>
                    <a:p>
                      <a:r>
                        <a:rPr lang="en-US" sz="1400" b="0" dirty="0" smtClean="0"/>
                        <a:t>5</a:t>
                      </a:r>
                      <a:endParaRPr lang="en-US" sz="1400" b="0" dirty="0"/>
                    </a:p>
                  </a:txBody>
                  <a:tcPr marL="82029" marR="82029" marT="41000" marB="41000"/>
                </a:tc>
                <a:tc>
                  <a:txBody>
                    <a:bodyPr/>
                    <a:lstStyle/>
                    <a:p>
                      <a:r>
                        <a:rPr lang="en-US" sz="1400" b="0" dirty="0" smtClean="0">
                          <a:solidFill>
                            <a:schemeClr val="tx1"/>
                          </a:solidFill>
                        </a:rPr>
                        <a:t>VA</a:t>
                      </a:r>
                      <a:endParaRPr lang="en-US" sz="1400" b="0" dirty="0">
                        <a:solidFill>
                          <a:schemeClr val="tx1"/>
                        </a:solidFill>
                      </a:endParaRPr>
                    </a:p>
                  </a:txBody>
                  <a:tcPr marL="82029" marR="82029" marT="41000" marB="41000"/>
                </a:tc>
                <a:tc>
                  <a:txBody>
                    <a:bodyPr/>
                    <a:lstStyle/>
                    <a:p>
                      <a:r>
                        <a:rPr lang="en-US" sz="1400" b="0" dirty="0" smtClean="0"/>
                        <a:t>Yes</a:t>
                      </a:r>
                      <a:endParaRPr lang="en-US" sz="1400" b="0" dirty="0"/>
                    </a:p>
                  </a:txBody>
                  <a:tcPr marL="82029" marR="82029" marT="41000" marB="41000"/>
                </a:tc>
              </a:tr>
              <a:tr h="339484">
                <a:tc>
                  <a:txBody>
                    <a:bodyPr/>
                    <a:lstStyle/>
                    <a:p>
                      <a:r>
                        <a:rPr lang="en-US" sz="1400" b="0" dirty="0" smtClean="0"/>
                        <a:t>XX-XXX-H22</a:t>
                      </a:r>
                      <a:endParaRPr lang="en-US" sz="1400" b="0" dirty="0"/>
                    </a:p>
                  </a:txBody>
                  <a:tcPr marL="82029" marR="82029" marT="41000" marB="41000"/>
                </a:tc>
                <a:tc>
                  <a:txBody>
                    <a:bodyPr/>
                    <a:lstStyle/>
                    <a:p>
                      <a:r>
                        <a:rPr lang="en-US" sz="1400" b="0" dirty="0" smtClean="0"/>
                        <a:t>950,000</a:t>
                      </a:r>
                      <a:endParaRPr lang="en-US" sz="1400" b="0" dirty="0"/>
                    </a:p>
                  </a:txBody>
                  <a:tcPr marL="82029" marR="82029" marT="41000" marB="41000"/>
                </a:tc>
                <a:tc>
                  <a:txBody>
                    <a:bodyPr/>
                    <a:lstStyle/>
                    <a:p>
                      <a:r>
                        <a:rPr lang="en-US" sz="1400" b="0" dirty="0" smtClean="0"/>
                        <a:t>15</a:t>
                      </a:r>
                      <a:endParaRPr lang="en-US" sz="1400" b="0" dirty="0"/>
                    </a:p>
                  </a:txBody>
                  <a:tcPr marL="82029" marR="82029" marT="41000" marB="41000"/>
                </a:tc>
                <a:tc>
                  <a:txBody>
                    <a:bodyPr/>
                    <a:lstStyle/>
                    <a:p>
                      <a:r>
                        <a:rPr lang="en-US" sz="1400" b="0" dirty="0" smtClean="0"/>
                        <a:t>3</a:t>
                      </a:r>
                      <a:endParaRPr lang="en-US" sz="1400" b="0" dirty="0"/>
                    </a:p>
                  </a:txBody>
                  <a:tcPr marL="82029" marR="82029" marT="41000" marB="41000"/>
                </a:tc>
                <a:tc>
                  <a:txBody>
                    <a:bodyPr/>
                    <a:lstStyle/>
                    <a:p>
                      <a:r>
                        <a:rPr lang="en-US" sz="1400" b="0" dirty="0" smtClean="0">
                          <a:solidFill>
                            <a:schemeClr val="tx1"/>
                          </a:solidFill>
                        </a:rPr>
                        <a:t>MD</a:t>
                      </a:r>
                      <a:endParaRPr lang="en-US" sz="1400" b="0" dirty="0">
                        <a:solidFill>
                          <a:schemeClr val="tx1"/>
                        </a:solidFill>
                      </a:endParaRPr>
                    </a:p>
                  </a:txBody>
                  <a:tcPr marL="82029" marR="82029" marT="41000" marB="41000"/>
                </a:tc>
                <a:tc>
                  <a:txBody>
                    <a:bodyPr/>
                    <a:lstStyle/>
                    <a:p>
                      <a:r>
                        <a:rPr lang="en-US" sz="1400" b="0" dirty="0" smtClean="0"/>
                        <a:t>Yes</a:t>
                      </a:r>
                      <a:endParaRPr lang="en-US" sz="1400" b="0" dirty="0"/>
                    </a:p>
                  </a:txBody>
                  <a:tcPr marL="82029" marR="82029" marT="41000" marB="41000"/>
                </a:tc>
              </a:tr>
              <a:tr h="339484">
                <a:tc>
                  <a:txBody>
                    <a:bodyPr/>
                    <a:lstStyle/>
                    <a:p>
                      <a:r>
                        <a:rPr lang="en-US" sz="1400" b="0" dirty="0" smtClean="0"/>
                        <a:t>XX-XXX-M01</a:t>
                      </a:r>
                      <a:endParaRPr lang="en-US" sz="1400" b="0" dirty="0"/>
                    </a:p>
                  </a:txBody>
                  <a:tcPr marL="82029" marR="82029" marT="41000" marB="41000"/>
                </a:tc>
                <a:tc>
                  <a:txBody>
                    <a:bodyPr/>
                    <a:lstStyle/>
                    <a:p>
                      <a:r>
                        <a:rPr lang="en-US" sz="1400" b="0" dirty="0" smtClean="0"/>
                        <a:t>425,000</a:t>
                      </a:r>
                      <a:endParaRPr lang="en-US" sz="1400" b="0" dirty="0"/>
                    </a:p>
                  </a:txBody>
                  <a:tcPr marL="82029" marR="82029" marT="41000" marB="41000"/>
                </a:tc>
                <a:tc>
                  <a:txBody>
                    <a:bodyPr/>
                    <a:lstStyle/>
                    <a:p>
                      <a:r>
                        <a:rPr lang="en-US" sz="1400" b="0" dirty="0" smtClean="0"/>
                        <a:t>6</a:t>
                      </a:r>
                      <a:endParaRPr lang="en-US" sz="1400" b="0" dirty="0"/>
                    </a:p>
                  </a:txBody>
                  <a:tcPr marL="82029" marR="82029" marT="41000" marB="41000"/>
                </a:tc>
                <a:tc>
                  <a:txBody>
                    <a:bodyPr/>
                    <a:lstStyle/>
                    <a:p>
                      <a:r>
                        <a:rPr lang="en-US" sz="1400" b="0" dirty="0" smtClean="0"/>
                        <a:t>2</a:t>
                      </a:r>
                      <a:endParaRPr lang="en-US" sz="1400" b="0" dirty="0"/>
                    </a:p>
                  </a:txBody>
                  <a:tcPr marL="82029" marR="82029" marT="41000" marB="41000"/>
                </a:tc>
                <a:tc>
                  <a:txBody>
                    <a:bodyPr/>
                    <a:lstStyle/>
                    <a:p>
                      <a:r>
                        <a:rPr lang="en-US" sz="1400" b="0" dirty="0" smtClean="0">
                          <a:solidFill>
                            <a:schemeClr val="tx1"/>
                          </a:solidFill>
                        </a:rPr>
                        <a:t>NY</a:t>
                      </a:r>
                      <a:endParaRPr lang="en-US" sz="1400" b="0" dirty="0">
                        <a:solidFill>
                          <a:schemeClr val="tx1"/>
                        </a:solidFill>
                      </a:endParaRPr>
                    </a:p>
                  </a:txBody>
                  <a:tcPr marL="82029" marR="82029" marT="41000" marB="41000"/>
                </a:tc>
                <a:tc>
                  <a:txBody>
                    <a:bodyPr/>
                    <a:lstStyle/>
                    <a:p>
                      <a:r>
                        <a:rPr lang="en-US" sz="1400" b="0" dirty="0" smtClean="0"/>
                        <a:t>Yes</a:t>
                      </a:r>
                      <a:endParaRPr lang="en-US" sz="1400" b="0" dirty="0"/>
                    </a:p>
                  </a:txBody>
                  <a:tcPr marL="82029" marR="82029" marT="41000" marB="41000"/>
                </a:tc>
              </a:tr>
              <a:tr h="339484">
                <a:tc>
                  <a:txBody>
                    <a:bodyPr/>
                    <a:lstStyle/>
                    <a:p>
                      <a:r>
                        <a:rPr lang="en-US" sz="1400" b="0" dirty="0" smtClean="0"/>
                        <a:t>XX-XXX-R38</a:t>
                      </a:r>
                      <a:endParaRPr lang="en-US" sz="1400" b="0" dirty="0"/>
                    </a:p>
                  </a:txBody>
                  <a:tcPr marL="82029" marR="82029" marT="41000" marB="41000"/>
                </a:tc>
                <a:tc>
                  <a:txBody>
                    <a:bodyPr/>
                    <a:lstStyle/>
                    <a:p>
                      <a:r>
                        <a:rPr lang="en-US" sz="1400" b="0" dirty="0" smtClean="0"/>
                        <a:t>1,100,000</a:t>
                      </a:r>
                      <a:endParaRPr lang="en-US" sz="1400" b="0" dirty="0"/>
                    </a:p>
                  </a:txBody>
                  <a:tcPr marL="82029" marR="82029" marT="41000" marB="41000"/>
                </a:tc>
                <a:tc>
                  <a:txBody>
                    <a:bodyPr/>
                    <a:lstStyle/>
                    <a:p>
                      <a:r>
                        <a:rPr lang="en-US" sz="1400" b="0" strike="sngStrike" dirty="0" smtClean="0">
                          <a:solidFill>
                            <a:srgbClr val="C00000"/>
                          </a:solidFill>
                        </a:rPr>
                        <a:t>24</a:t>
                      </a:r>
                      <a:endParaRPr lang="en-US" sz="1400" b="0" strike="sngStrike" dirty="0">
                        <a:solidFill>
                          <a:srgbClr val="C00000"/>
                        </a:solidFill>
                      </a:endParaRPr>
                    </a:p>
                  </a:txBody>
                  <a:tcPr marL="82029" marR="82029" marT="41000" marB="41000"/>
                </a:tc>
                <a:tc>
                  <a:txBody>
                    <a:bodyPr/>
                    <a:lstStyle/>
                    <a:p>
                      <a:r>
                        <a:rPr lang="en-US" sz="1400" b="0" dirty="0" smtClean="0"/>
                        <a:t>4</a:t>
                      </a:r>
                      <a:endParaRPr lang="en-US" sz="1400" b="0" dirty="0"/>
                    </a:p>
                  </a:txBody>
                  <a:tcPr marL="82029" marR="82029" marT="41000" marB="41000"/>
                </a:tc>
                <a:tc>
                  <a:txBody>
                    <a:bodyPr/>
                    <a:lstStyle/>
                    <a:p>
                      <a:r>
                        <a:rPr lang="en-US" sz="1400" b="0" dirty="0" smtClean="0">
                          <a:solidFill>
                            <a:schemeClr val="tx1"/>
                          </a:solidFill>
                        </a:rPr>
                        <a:t>CA</a:t>
                      </a:r>
                      <a:endParaRPr lang="en-US" sz="1400" b="0" dirty="0">
                        <a:solidFill>
                          <a:schemeClr val="tx1"/>
                        </a:solidFill>
                      </a:endParaRPr>
                    </a:p>
                  </a:txBody>
                  <a:tcPr marL="82029" marR="82029" marT="41000" marB="41000"/>
                </a:tc>
                <a:tc>
                  <a:txBody>
                    <a:bodyPr/>
                    <a:lstStyle/>
                    <a:p>
                      <a:r>
                        <a:rPr lang="en-US" sz="1400" b="0" dirty="0" smtClean="0"/>
                        <a:t>Yes</a:t>
                      </a:r>
                      <a:endParaRPr lang="en-US" sz="1400" b="0" dirty="0"/>
                    </a:p>
                  </a:txBody>
                  <a:tcPr marL="82029" marR="82029" marT="41000" marB="41000"/>
                </a:tc>
              </a:tr>
              <a:tr h="339484">
                <a:tc>
                  <a:txBody>
                    <a:bodyPr/>
                    <a:lstStyle/>
                    <a:p>
                      <a:r>
                        <a:rPr lang="en-US" sz="1400" b="0" dirty="0" smtClean="0"/>
                        <a:t>XX-XXX-AA1</a:t>
                      </a:r>
                      <a:endParaRPr lang="en-US" sz="1400" b="0" dirty="0"/>
                    </a:p>
                  </a:txBody>
                  <a:tcPr marL="82029" marR="82029" marT="41000" marB="41000"/>
                </a:tc>
                <a:tc>
                  <a:txBody>
                    <a:bodyPr/>
                    <a:lstStyle/>
                    <a:p>
                      <a:r>
                        <a:rPr lang="en-US" sz="1400" b="0" dirty="0" smtClean="0"/>
                        <a:t>800,000</a:t>
                      </a:r>
                      <a:endParaRPr lang="en-US" sz="1400" b="0" dirty="0"/>
                    </a:p>
                  </a:txBody>
                  <a:tcPr marL="82029" marR="82029" marT="41000" marB="41000"/>
                </a:tc>
                <a:tc>
                  <a:txBody>
                    <a:bodyPr/>
                    <a:lstStyle/>
                    <a:p>
                      <a:r>
                        <a:rPr lang="en-US" sz="1400" b="0" dirty="0" smtClean="0"/>
                        <a:t>24</a:t>
                      </a:r>
                      <a:endParaRPr lang="en-US" sz="1400" b="0" dirty="0"/>
                    </a:p>
                  </a:txBody>
                  <a:tcPr marL="82029" marR="82029" marT="41000" marB="41000"/>
                </a:tc>
                <a:tc>
                  <a:txBody>
                    <a:bodyPr/>
                    <a:lstStyle/>
                    <a:p>
                      <a:r>
                        <a:rPr lang="en-US" sz="1400" b="0" dirty="0" smtClean="0"/>
                        <a:t>2</a:t>
                      </a:r>
                      <a:endParaRPr lang="en-US" sz="1400" b="0" dirty="0"/>
                    </a:p>
                  </a:txBody>
                  <a:tcPr marL="82029" marR="82029" marT="41000" marB="41000"/>
                </a:tc>
                <a:tc>
                  <a:txBody>
                    <a:bodyPr/>
                    <a:lstStyle/>
                    <a:p>
                      <a:r>
                        <a:rPr lang="en-US" sz="1400" b="0" dirty="0" smtClean="0">
                          <a:solidFill>
                            <a:schemeClr val="tx1"/>
                          </a:solidFill>
                        </a:rPr>
                        <a:t>IL</a:t>
                      </a:r>
                      <a:endParaRPr lang="en-US" sz="1400" b="0" dirty="0">
                        <a:solidFill>
                          <a:schemeClr val="tx1"/>
                        </a:solidFill>
                      </a:endParaRPr>
                    </a:p>
                  </a:txBody>
                  <a:tcPr marL="82029" marR="82029" marT="41000" marB="41000"/>
                </a:tc>
                <a:tc>
                  <a:txBody>
                    <a:bodyPr/>
                    <a:lstStyle/>
                    <a:p>
                      <a:r>
                        <a:rPr lang="en-US" sz="1400" b="0" dirty="0" smtClean="0"/>
                        <a:t>No</a:t>
                      </a:r>
                      <a:endParaRPr lang="en-US" sz="1400" b="0" dirty="0"/>
                    </a:p>
                  </a:txBody>
                  <a:tcPr marL="82029" marR="82029" marT="41000" marB="41000"/>
                </a:tc>
              </a:tr>
              <a:tr h="500228">
                <a:tc>
                  <a:txBody>
                    <a:bodyPr/>
                    <a:lstStyle/>
                    <a:p>
                      <a:r>
                        <a:rPr lang="en-US" sz="1400" b="1" i="1" dirty="0" smtClean="0">
                          <a:solidFill>
                            <a:srgbClr val="FFFFFF"/>
                          </a:solidFill>
                        </a:rPr>
                        <a:t>Mean</a:t>
                      </a:r>
                      <a:endParaRPr lang="en-US" sz="1400" b="1" i="1" dirty="0">
                        <a:solidFill>
                          <a:srgbClr val="FFFFFF"/>
                        </a:solidFill>
                      </a:endParaRPr>
                    </a:p>
                  </a:txBody>
                  <a:tcPr marL="82029" marR="82029" marT="41000" marB="41000">
                    <a:solidFill>
                      <a:schemeClr val="tx1">
                        <a:lumMod val="50000"/>
                        <a:lumOff val="5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1" i="1" strike="sngStrike" dirty="0" smtClean="0">
                          <a:solidFill>
                            <a:srgbClr val="C00000"/>
                          </a:solidFill>
                        </a:rPr>
                        <a:t>1,693,750</a:t>
                      </a:r>
                    </a:p>
                    <a:p>
                      <a:r>
                        <a:rPr lang="en-US" sz="1400" b="1" i="1" dirty="0" smtClean="0">
                          <a:solidFill>
                            <a:schemeClr val="bg1"/>
                          </a:solidFill>
                        </a:rPr>
                        <a:t>938,636</a:t>
                      </a:r>
                      <a:endParaRPr lang="en-US" sz="1400" b="1" i="1" dirty="0">
                        <a:solidFill>
                          <a:schemeClr val="bg1"/>
                        </a:solidFill>
                      </a:endParaRPr>
                    </a:p>
                  </a:txBody>
                  <a:tcPr marL="82029" marR="82029" marT="41000" marB="41000">
                    <a:solidFill>
                      <a:schemeClr val="tx1">
                        <a:lumMod val="50000"/>
                        <a:lumOff val="50000"/>
                      </a:schemeClr>
                    </a:solidFill>
                  </a:tcPr>
                </a:tc>
                <a:tc>
                  <a:txBody>
                    <a:bodyPr/>
                    <a:lstStyle/>
                    <a:p>
                      <a:r>
                        <a:rPr lang="en-US" sz="1400" b="1" i="1" strike="sngStrike" dirty="0" smtClean="0">
                          <a:solidFill>
                            <a:srgbClr val="C00000"/>
                          </a:solidFill>
                        </a:rPr>
                        <a:t>15</a:t>
                      </a:r>
                    </a:p>
                    <a:p>
                      <a:r>
                        <a:rPr lang="en-US" sz="1400" b="1" i="1" dirty="0" smtClean="0">
                          <a:solidFill>
                            <a:srgbClr val="FFFFFF"/>
                          </a:solidFill>
                        </a:rPr>
                        <a:t>12</a:t>
                      </a:r>
                      <a:endParaRPr lang="en-US" sz="1400" b="1" i="1" dirty="0">
                        <a:solidFill>
                          <a:srgbClr val="FFFFFF"/>
                        </a:solidFill>
                      </a:endParaRPr>
                    </a:p>
                  </a:txBody>
                  <a:tcPr marL="82029" marR="82029" marT="41000" marB="41000">
                    <a:solidFill>
                      <a:schemeClr val="tx1">
                        <a:lumMod val="50000"/>
                        <a:lumOff val="50000"/>
                      </a:schemeClr>
                    </a:solidFill>
                  </a:tcPr>
                </a:tc>
                <a:tc>
                  <a:txBody>
                    <a:bodyPr/>
                    <a:lstStyle/>
                    <a:p>
                      <a:r>
                        <a:rPr lang="en-US" sz="1400" b="1" i="1" dirty="0" smtClean="0">
                          <a:solidFill>
                            <a:srgbClr val="FFFFFF"/>
                          </a:solidFill>
                        </a:rPr>
                        <a:t>3</a:t>
                      </a:r>
                      <a:endParaRPr lang="en-US" sz="1400" b="1" i="1" dirty="0">
                        <a:solidFill>
                          <a:srgbClr val="FFFFFF"/>
                        </a:solidFill>
                      </a:endParaRPr>
                    </a:p>
                  </a:txBody>
                  <a:tcPr marL="82029" marR="82029" marT="41000" marB="41000">
                    <a:solidFill>
                      <a:schemeClr val="tx1">
                        <a:lumMod val="50000"/>
                        <a:lumOff val="50000"/>
                      </a:schemeClr>
                    </a:solidFill>
                  </a:tcPr>
                </a:tc>
                <a:tc>
                  <a:txBody>
                    <a:bodyPr/>
                    <a:lstStyle/>
                    <a:p>
                      <a:endParaRPr lang="en-US" sz="1400" b="1" i="1" dirty="0">
                        <a:solidFill>
                          <a:srgbClr val="FFFFFF"/>
                        </a:solidFill>
                      </a:endParaRPr>
                    </a:p>
                  </a:txBody>
                  <a:tcPr marL="82029" marR="82029" marT="41000" marB="41000">
                    <a:solidFill>
                      <a:schemeClr val="tx1">
                        <a:lumMod val="50000"/>
                        <a:lumOff val="50000"/>
                      </a:schemeClr>
                    </a:solidFill>
                  </a:tcPr>
                </a:tc>
                <a:tc>
                  <a:txBody>
                    <a:bodyPr/>
                    <a:lstStyle/>
                    <a:p>
                      <a:endParaRPr lang="en-US" sz="1400" b="1" i="1" dirty="0">
                        <a:solidFill>
                          <a:srgbClr val="FFFFFF"/>
                        </a:solidFill>
                      </a:endParaRPr>
                    </a:p>
                  </a:txBody>
                  <a:tcPr marL="82029" marR="82029" marT="41000" marB="41000">
                    <a:solidFill>
                      <a:schemeClr val="tx1">
                        <a:lumMod val="50000"/>
                        <a:lumOff val="50000"/>
                      </a:schemeClr>
                    </a:solidFill>
                  </a:tcPr>
                </a:tc>
              </a:tr>
            </a:tbl>
          </a:graphicData>
        </a:graphic>
      </p:graphicFrame>
      <p:graphicFrame>
        <p:nvGraphicFramePr>
          <p:cNvPr id="66" name="Content Placeholder 3"/>
          <p:cNvGraphicFramePr>
            <a:graphicFrameLocks/>
          </p:cNvGraphicFramePr>
          <p:nvPr>
            <p:extLst/>
          </p:nvPr>
        </p:nvGraphicFramePr>
        <p:xfrm>
          <a:off x="1001486" y="972602"/>
          <a:ext cx="7141028" cy="5304607"/>
        </p:xfrm>
        <a:graphic>
          <a:graphicData uri="http://schemas.openxmlformats.org/drawingml/2006/table">
            <a:tbl>
              <a:tblPr firstRow="1" bandRow="1">
                <a:tableStyleId>{5C22544A-7EE6-4342-B048-85BDC9FD1C3A}</a:tableStyleId>
              </a:tblPr>
              <a:tblGrid>
                <a:gridCol w="1369455"/>
                <a:gridCol w="1174978"/>
                <a:gridCol w="1037222"/>
                <a:gridCol w="1337043"/>
                <a:gridCol w="680677"/>
                <a:gridCol w="1541653"/>
              </a:tblGrid>
              <a:tr h="709342">
                <a:tc>
                  <a:txBody>
                    <a:bodyPr/>
                    <a:lstStyle/>
                    <a:p>
                      <a:r>
                        <a:rPr lang="en-US" sz="1400" b="1" dirty="0" smtClean="0"/>
                        <a:t>Contract ID</a:t>
                      </a:r>
                      <a:endParaRPr lang="en-US" sz="1400" b="1" dirty="0"/>
                    </a:p>
                  </a:txBody>
                  <a:tcPr marL="82029" marR="82029" marT="41000" marB="41000"/>
                </a:tc>
                <a:tc>
                  <a:txBody>
                    <a:bodyPr/>
                    <a:lstStyle/>
                    <a:p>
                      <a:r>
                        <a:rPr lang="en-US" sz="1400" dirty="0" smtClean="0"/>
                        <a:t>Contract</a:t>
                      </a:r>
                      <a:r>
                        <a:rPr lang="en-US" sz="1400" baseline="0" dirty="0" smtClean="0"/>
                        <a:t> Value ($)</a:t>
                      </a:r>
                      <a:endParaRPr lang="en-US" sz="1400" dirty="0"/>
                    </a:p>
                  </a:txBody>
                  <a:tcPr marL="82029" marR="82029" marT="41000" marB="41000"/>
                </a:tc>
                <a:tc>
                  <a:txBody>
                    <a:bodyPr/>
                    <a:lstStyle/>
                    <a:p>
                      <a:r>
                        <a:rPr lang="en-US" sz="1400" dirty="0" smtClean="0"/>
                        <a:t>Contract Length (months)</a:t>
                      </a:r>
                      <a:endParaRPr lang="en-US" sz="1400" dirty="0"/>
                    </a:p>
                  </a:txBody>
                  <a:tcPr marL="82029" marR="82029" marT="41000" marB="41000"/>
                </a:tc>
                <a:tc>
                  <a:txBody>
                    <a:bodyPr/>
                    <a:lstStyle/>
                    <a:p>
                      <a:r>
                        <a:rPr lang="en-US" sz="1400" dirty="0" smtClean="0">
                          <a:solidFill>
                            <a:srgbClr val="FFFFFF"/>
                          </a:solidFill>
                        </a:rPr>
                        <a:t>Number of Contractors Needed</a:t>
                      </a:r>
                      <a:endParaRPr lang="en-US" sz="1400" dirty="0">
                        <a:solidFill>
                          <a:srgbClr val="FFFFFF"/>
                        </a:solidFill>
                      </a:endParaRPr>
                    </a:p>
                  </a:txBody>
                  <a:tcPr marL="82029" marR="82029" marT="41000" marB="41000"/>
                </a:tc>
                <a:tc>
                  <a:txBody>
                    <a:bodyPr/>
                    <a:lstStyle/>
                    <a:p>
                      <a:r>
                        <a:rPr lang="en-US" sz="1400" b="0" dirty="0" smtClean="0">
                          <a:solidFill>
                            <a:srgbClr val="FFFFFF"/>
                          </a:solidFill>
                        </a:rPr>
                        <a:t>State</a:t>
                      </a:r>
                      <a:endParaRPr lang="en-US" sz="1400" b="0" dirty="0">
                        <a:solidFill>
                          <a:srgbClr val="FFFFFF"/>
                        </a:solidFill>
                      </a:endParaRPr>
                    </a:p>
                  </a:txBody>
                  <a:tcPr marL="82029" marR="82029" marT="41000" marB="41000"/>
                </a:tc>
                <a:tc>
                  <a:txBody>
                    <a:bodyPr/>
                    <a:lstStyle/>
                    <a:p>
                      <a:r>
                        <a:rPr lang="en-US" sz="1400" b="1" dirty="0" smtClean="0"/>
                        <a:t>Subcontractor</a:t>
                      </a:r>
                      <a:endParaRPr lang="en-US" sz="1400" b="1" dirty="0"/>
                    </a:p>
                  </a:txBody>
                  <a:tcPr marL="82029" marR="82029" marT="41000" marB="41000"/>
                </a:tc>
              </a:tr>
              <a:tr h="339484">
                <a:tc>
                  <a:txBody>
                    <a:bodyPr/>
                    <a:lstStyle/>
                    <a:p>
                      <a:r>
                        <a:rPr lang="en-US" sz="1400" b="0" dirty="0" smtClean="0"/>
                        <a:t>XX-XXX-A04</a:t>
                      </a:r>
                      <a:endParaRPr lang="en-US" sz="1400" b="0" dirty="0"/>
                    </a:p>
                  </a:txBody>
                  <a:tcPr marL="82029" marR="82029" marT="41000" marB="41000"/>
                </a:tc>
                <a:tc>
                  <a:txBody>
                    <a:bodyPr/>
                    <a:lstStyle/>
                    <a:p>
                      <a:r>
                        <a:rPr lang="en-US" sz="1400" b="0" dirty="0" smtClean="0"/>
                        <a:t>1,400,000</a:t>
                      </a:r>
                      <a:endParaRPr lang="en-US" sz="1400" b="0" dirty="0"/>
                    </a:p>
                  </a:txBody>
                  <a:tcPr marL="82029" marR="82029" marT="41000" marB="41000"/>
                </a:tc>
                <a:tc>
                  <a:txBody>
                    <a:bodyPr/>
                    <a:lstStyle/>
                    <a:p>
                      <a:r>
                        <a:rPr lang="en-US" sz="1400" b="0" dirty="0" smtClean="0"/>
                        <a:t>15</a:t>
                      </a:r>
                      <a:endParaRPr lang="en-US" sz="1400" b="0" dirty="0"/>
                    </a:p>
                  </a:txBody>
                  <a:tcPr marL="82029" marR="82029" marT="41000" marB="41000"/>
                </a:tc>
                <a:tc>
                  <a:txBody>
                    <a:bodyPr/>
                    <a:lstStyle/>
                    <a:p>
                      <a:r>
                        <a:rPr lang="en-US" sz="1400" b="0" dirty="0" smtClean="0"/>
                        <a:t>3</a:t>
                      </a:r>
                      <a:endParaRPr lang="en-US" sz="1400" b="0" dirty="0"/>
                    </a:p>
                  </a:txBody>
                  <a:tcPr marL="82029" marR="82029" marT="41000" marB="41000"/>
                </a:tc>
                <a:tc>
                  <a:txBody>
                    <a:bodyPr/>
                    <a:lstStyle/>
                    <a:p>
                      <a:r>
                        <a:rPr lang="en-US" sz="1400" b="0" dirty="0" smtClean="0">
                          <a:solidFill>
                            <a:schemeClr val="tx1"/>
                          </a:solidFill>
                        </a:rPr>
                        <a:t>IL</a:t>
                      </a:r>
                      <a:endParaRPr lang="en-US" sz="1400" b="0" dirty="0">
                        <a:solidFill>
                          <a:schemeClr val="tx1"/>
                        </a:solidFill>
                      </a:endParaRPr>
                    </a:p>
                  </a:txBody>
                  <a:tcPr marL="82029" marR="82029" marT="41000" marB="41000"/>
                </a:tc>
                <a:tc>
                  <a:txBody>
                    <a:bodyPr/>
                    <a:lstStyle/>
                    <a:p>
                      <a:r>
                        <a:rPr lang="en-US" sz="1400" b="0" dirty="0" smtClean="0"/>
                        <a:t>Yes</a:t>
                      </a:r>
                      <a:endParaRPr lang="en-US" sz="1400" b="0" dirty="0"/>
                    </a:p>
                  </a:txBody>
                  <a:tcPr marL="82029" marR="82029" marT="41000" marB="41000"/>
                </a:tc>
              </a:tr>
              <a:tr h="339484">
                <a:tc>
                  <a:txBody>
                    <a:bodyPr/>
                    <a:lstStyle/>
                    <a:p>
                      <a:r>
                        <a:rPr lang="en-US" sz="1400" b="0" dirty="0" smtClean="0"/>
                        <a:t>XX-XXX-A12</a:t>
                      </a:r>
                      <a:endParaRPr lang="en-US" sz="1400" b="0" dirty="0"/>
                    </a:p>
                  </a:txBody>
                  <a:tcPr marL="82029" marR="82029" marT="41000" marB="41000"/>
                </a:tc>
                <a:tc>
                  <a:txBody>
                    <a:bodyPr/>
                    <a:lstStyle/>
                    <a:p>
                      <a:r>
                        <a:rPr lang="en-US" sz="1400" b="0" dirty="0" smtClean="0"/>
                        <a:t>2,000,000</a:t>
                      </a:r>
                      <a:endParaRPr lang="en-US" sz="1400" b="0" dirty="0"/>
                    </a:p>
                  </a:txBody>
                  <a:tcPr marL="82029" marR="82029" marT="41000" marB="41000"/>
                </a:tc>
                <a:tc>
                  <a:txBody>
                    <a:bodyPr/>
                    <a:lstStyle/>
                    <a:p>
                      <a:r>
                        <a:rPr lang="en-US" sz="1400" b="0" dirty="0" smtClean="0"/>
                        <a:t>18</a:t>
                      </a:r>
                      <a:endParaRPr lang="en-US" sz="1400" b="0" dirty="0"/>
                    </a:p>
                  </a:txBody>
                  <a:tcPr marL="82029" marR="82029" marT="41000" marB="41000"/>
                </a:tc>
                <a:tc>
                  <a:txBody>
                    <a:bodyPr/>
                    <a:lstStyle/>
                    <a:p>
                      <a:r>
                        <a:rPr lang="en-US" sz="1400" b="0" dirty="0" smtClean="0"/>
                        <a:t>4</a:t>
                      </a:r>
                      <a:endParaRPr lang="en-US" sz="1400" b="0" dirty="0"/>
                    </a:p>
                  </a:txBody>
                  <a:tcPr marL="82029" marR="82029" marT="41000" marB="41000"/>
                </a:tc>
                <a:tc>
                  <a:txBody>
                    <a:bodyPr/>
                    <a:lstStyle/>
                    <a:p>
                      <a:r>
                        <a:rPr lang="en-US" sz="1400" b="0" dirty="0" smtClean="0">
                          <a:solidFill>
                            <a:schemeClr val="tx1"/>
                          </a:solidFill>
                        </a:rPr>
                        <a:t>IL</a:t>
                      </a:r>
                      <a:endParaRPr lang="en-US" sz="1400" b="0" dirty="0">
                        <a:solidFill>
                          <a:schemeClr val="tx1"/>
                        </a:solidFill>
                      </a:endParaRPr>
                    </a:p>
                  </a:txBody>
                  <a:tcPr marL="82029" marR="82029" marT="41000" marB="41000"/>
                </a:tc>
                <a:tc>
                  <a:txBody>
                    <a:bodyPr/>
                    <a:lstStyle/>
                    <a:p>
                      <a:r>
                        <a:rPr lang="en-US" sz="1400" b="0" dirty="0" smtClean="0"/>
                        <a:t>Yes</a:t>
                      </a:r>
                      <a:endParaRPr lang="en-US" sz="1400" b="0" dirty="0"/>
                    </a:p>
                  </a:txBody>
                  <a:tcPr marL="82029" marR="82029" marT="41000" marB="41000"/>
                </a:tc>
              </a:tr>
              <a:tr h="339484">
                <a:tc>
                  <a:txBody>
                    <a:bodyPr/>
                    <a:lstStyle/>
                    <a:p>
                      <a:r>
                        <a:rPr lang="en-US" sz="1400" b="0" dirty="0" smtClean="0"/>
                        <a:t>XX-XXX-D07</a:t>
                      </a:r>
                      <a:endParaRPr lang="en-US" sz="1400" b="0" dirty="0"/>
                    </a:p>
                  </a:txBody>
                  <a:tcPr marL="82029" marR="82029" marT="41000" marB="4100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0" dirty="0" smtClean="0"/>
                        <a:t>500,000</a:t>
                      </a:r>
                    </a:p>
                  </a:txBody>
                  <a:tcPr marL="82029" marR="82029" marT="41000" marB="41000"/>
                </a:tc>
                <a:tc>
                  <a:txBody>
                    <a:bodyPr/>
                    <a:lstStyle/>
                    <a:p>
                      <a:r>
                        <a:rPr lang="en-US" sz="1400" b="0" dirty="0" smtClean="0"/>
                        <a:t>6</a:t>
                      </a:r>
                      <a:endParaRPr lang="en-US" sz="1400" b="0" dirty="0"/>
                    </a:p>
                  </a:txBody>
                  <a:tcPr marL="82029" marR="82029" marT="41000" marB="41000"/>
                </a:tc>
                <a:tc>
                  <a:txBody>
                    <a:bodyPr/>
                    <a:lstStyle/>
                    <a:p>
                      <a:r>
                        <a:rPr lang="en-US" sz="1400" b="0" strike="sngStrike" dirty="0" smtClean="0">
                          <a:solidFill>
                            <a:srgbClr val="C00000"/>
                          </a:solidFill>
                        </a:rPr>
                        <a:t>1</a:t>
                      </a:r>
                      <a:endParaRPr lang="en-US" sz="1400" b="0" strike="sngStrike" dirty="0">
                        <a:solidFill>
                          <a:srgbClr val="C00000"/>
                        </a:solidFill>
                      </a:endParaRPr>
                    </a:p>
                  </a:txBody>
                  <a:tcPr marL="82029" marR="82029" marT="41000" marB="41000"/>
                </a:tc>
                <a:tc>
                  <a:txBody>
                    <a:bodyPr/>
                    <a:lstStyle/>
                    <a:p>
                      <a:r>
                        <a:rPr lang="en-US" sz="1400" b="0" dirty="0" smtClean="0">
                          <a:solidFill>
                            <a:schemeClr val="tx1"/>
                          </a:solidFill>
                        </a:rPr>
                        <a:t>TX</a:t>
                      </a:r>
                      <a:endParaRPr lang="en-US" sz="1400" b="0" dirty="0">
                        <a:solidFill>
                          <a:schemeClr val="tx1"/>
                        </a:solidFill>
                      </a:endParaRPr>
                    </a:p>
                  </a:txBody>
                  <a:tcPr marL="82029" marR="82029" marT="41000" marB="41000"/>
                </a:tc>
                <a:tc>
                  <a:txBody>
                    <a:bodyPr/>
                    <a:lstStyle/>
                    <a:p>
                      <a:r>
                        <a:rPr lang="en-US" sz="1400" b="0" strike="noStrike" dirty="0" smtClean="0">
                          <a:solidFill>
                            <a:schemeClr val="tx1"/>
                          </a:solidFill>
                        </a:rPr>
                        <a:t>No</a:t>
                      </a:r>
                      <a:endParaRPr lang="en-US" sz="1400" b="0" strike="noStrike" dirty="0">
                        <a:solidFill>
                          <a:schemeClr val="tx1"/>
                        </a:solidFill>
                      </a:endParaRPr>
                    </a:p>
                  </a:txBody>
                  <a:tcPr marL="82029" marR="82029" marT="41000" marB="41000"/>
                </a:tc>
              </a:tr>
              <a:tr h="339484">
                <a:tc>
                  <a:txBody>
                    <a:bodyPr/>
                    <a:lstStyle/>
                    <a:p>
                      <a:r>
                        <a:rPr lang="en-US" sz="1400" b="0" dirty="0" smtClean="0"/>
                        <a:t>XX-XXX-D08</a:t>
                      </a:r>
                      <a:endParaRPr lang="en-US" sz="1400" b="0" dirty="0"/>
                    </a:p>
                  </a:txBody>
                  <a:tcPr marL="82029" marR="82029" marT="41000" marB="41000"/>
                </a:tc>
                <a:tc>
                  <a:txBody>
                    <a:bodyPr/>
                    <a:lstStyle/>
                    <a:p>
                      <a:r>
                        <a:rPr lang="en-US" sz="1400" b="0" dirty="0" smtClean="0"/>
                        <a:t>750,000</a:t>
                      </a:r>
                      <a:endParaRPr lang="en-US" sz="1400" b="0" dirty="0"/>
                    </a:p>
                  </a:txBody>
                  <a:tcPr marL="82029" marR="82029" marT="41000" marB="41000"/>
                </a:tc>
                <a:tc>
                  <a:txBody>
                    <a:bodyPr/>
                    <a:lstStyle/>
                    <a:p>
                      <a:r>
                        <a:rPr lang="en-US" sz="1400" b="0" dirty="0" smtClean="0"/>
                        <a:t>12</a:t>
                      </a:r>
                      <a:endParaRPr lang="en-US" sz="1400" b="0" dirty="0"/>
                    </a:p>
                  </a:txBody>
                  <a:tcPr marL="82029" marR="82029" marT="41000" marB="41000"/>
                </a:tc>
                <a:tc>
                  <a:txBody>
                    <a:bodyPr/>
                    <a:lstStyle/>
                    <a:p>
                      <a:r>
                        <a:rPr lang="en-US" sz="1400" b="0" strike="sngStrike" dirty="0" smtClean="0">
                          <a:solidFill>
                            <a:srgbClr val="C00000"/>
                          </a:solidFill>
                        </a:rPr>
                        <a:t>2</a:t>
                      </a:r>
                      <a:endParaRPr lang="en-US" sz="1400" b="0" strike="sngStrike" dirty="0">
                        <a:solidFill>
                          <a:srgbClr val="C00000"/>
                        </a:solidFill>
                      </a:endParaRPr>
                    </a:p>
                  </a:txBody>
                  <a:tcPr marL="82029" marR="82029" marT="41000" marB="41000"/>
                </a:tc>
                <a:tc>
                  <a:txBody>
                    <a:bodyPr/>
                    <a:lstStyle/>
                    <a:p>
                      <a:r>
                        <a:rPr lang="en-US" sz="1400" b="0" dirty="0" smtClean="0">
                          <a:solidFill>
                            <a:schemeClr val="tx1"/>
                          </a:solidFill>
                        </a:rPr>
                        <a:t>OR</a:t>
                      </a:r>
                      <a:endParaRPr lang="en-US" sz="1400" b="0" dirty="0">
                        <a:solidFill>
                          <a:schemeClr val="tx1"/>
                        </a:solidFill>
                      </a:endParaRPr>
                    </a:p>
                  </a:txBody>
                  <a:tcPr marL="82029" marR="82029" marT="41000" marB="41000"/>
                </a:tc>
                <a:tc>
                  <a:txBody>
                    <a:bodyPr/>
                    <a:lstStyle/>
                    <a:p>
                      <a:r>
                        <a:rPr lang="en-US" sz="1400" b="0" dirty="0" smtClean="0"/>
                        <a:t>Yes</a:t>
                      </a:r>
                    </a:p>
                  </a:txBody>
                  <a:tcPr marL="82029" marR="82029" marT="41000" marB="41000"/>
                </a:tc>
              </a:tr>
              <a:tr h="339484">
                <a:tc>
                  <a:txBody>
                    <a:bodyPr/>
                    <a:lstStyle/>
                    <a:p>
                      <a:r>
                        <a:rPr lang="en-US" sz="1400" b="0" dirty="0" smtClean="0"/>
                        <a:t>XX-XXX-D10</a:t>
                      </a:r>
                      <a:endParaRPr lang="en-US" sz="1400" b="0" dirty="0"/>
                    </a:p>
                  </a:txBody>
                  <a:tcPr marL="82029" marR="82029" marT="41000" marB="41000"/>
                </a:tc>
                <a:tc>
                  <a:txBody>
                    <a:bodyPr/>
                    <a:lstStyle/>
                    <a:p>
                      <a:r>
                        <a:rPr lang="en-US" sz="1400" b="0" strike="sngStrike" dirty="0" smtClean="0">
                          <a:solidFill>
                            <a:srgbClr val="C00000"/>
                          </a:solidFill>
                        </a:rPr>
                        <a:t>10,000,000</a:t>
                      </a:r>
                      <a:endParaRPr lang="en-US" sz="1400" b="0" strike="sngStrike" dirty="0">
                        <a:solidFill>
                          <a:srgbClr val="C00000"/>
                        </a:solidFill>
                      </a:endParaRPr>
                    </a:p>
                  </a:txBody>
                  <a:tcPr marL="82029" marR="82029" marT="41000" marB="41000"/>
                </a:tc>
                <a:tc>
                  <a:txBody>
                    <a:bodyPr/>
                    <a:lstStyle/>
                    <a:p>
                      <a:r>
                        <a:rPr lang="en-US" sz="1400" b="0" strike="sngStrike" dirty="0" smtClean="0">
                          <a:solidFill>
                            <a:srgbClr val="C00000"/>
                          </a:solidFill>
                        </a:rPr>
                        <a:t>36</a:t>
                      </a:r>
                      <a:endParaRPr lang="en-US" sz="1400" b="0" strike="sngStrike" dirty="0">
                        <a:solidFill>
                          <a:srgbClr val="C00000"/>
                        </a:solidFill>
                      </a:endParaRPr>
                    </a:p>
                  </a:txBody>
                  <a:tcPr marL="82029" marR="82029" marT="41000" marB="41000"/>
                </a:tc>
                <a:tc>
                  <a:txBody>
                    <a:bodyPr/>
                    <a:lstStyle/>
                    <a:p>
                      <a:r>
                        <a:rPr lang="en-US" sz="1400" b="0" dirty="0" smtClean="0"/>
                        <a:t>4</a:t>
                      </a:r>
                      <a:endParaRPr lang="en-US" sz="1400" b="0" dirty="0"/>
                    </a:p>
                  </a:txBody>
                  <a:tcPr marL="82029" marR="82029" marT="41000" marB="41000"/>
                </a:tc>
                <a:tc>
                  <a:txBody>
                    <a:bodyPr/>
                    <a:lstStyle/>
                    <a:p>
                      <a:r>
                        <a:rPr lang="en-US" sz="1400" b="0" dirty="0" smtClean="0">
                          <a:solidFill>
                            <a:schemeClr val="tx1"/>
                          </a:solidFill>
                        </a:rPr>
                        <a:t>NY</a:t>
                      </a:r>
                      <a:endParaRPr lang="en-US" sz="1400" b="0" dirty="0">
                        <a:solidFill>
                          <a:schemeClr val="tx1"/>
                        </a:solidFill>
                      </a:endParaRPr>
                    </a:p>
                  </a:txBody>
                  <a:tcPr marL="82029" marR="82029" marT="41000" marB="41000"/>
                </a:tc>
                <a:tc>
                  <a:txBody>
                    <a:bodyPr/>
                    <a:lstStyle/>
                    <a:p>
                      <a:r>
                        <a:rPr lang="en-US" sz="1400" b="0" dirty="0" smtClean="0"/>
                        <a:t>No</a:t>
                      </a:r>
                      <a:endParaRPr lang="en-US" sz="1400" b="0" dirty="0"/>
                    </a:p>
                  </a:txBody>
                  <a:tcPr marL="82029" marR="82029" marT="41000" marB="41000"/>
                </a:tc>
              </a:tr>
              <a:tr h="339484">
                <a:tc>
                  <a:txBody>
                    <a:bodyPr/>
                    <a:lstStyle/>
                    <a:p>
                      <a:r>
                        <a:rPr lang="en-US" sz="1400" b="0" dirty="0" smtClean="0"/>
                        <a:t>XX-XXX-F01</a:t>
                      </a:r>
                      <a:endParaRPr lang="en-US" sz="1400" b="0" dirty="0"/>
                    </a:p>
                  </a:txBody>
                  <a:tcPr marL="82029" marR="82029" marT="41000" marB="41000"/>
                </a:tc>
                <a:tc>
                  <a:txBody>
                    <a:bodyPr/>
                    <a:lstStyle/>
                    <a:p>
                      <a:r>
                        <a:rPr lang="en-US" sz="1400" b="0" dirty="0" smtClean="0"/>
                        <a:t>200,000</a:t>
                      </a:r>
                      <a:endParaRPr lang="en-US" sz="1400" b="0" dirty="0"/>
                    </a:p>
                  </a:txBody>
                  <a:tcPr marL="82029" marR="82029" marT="41000" marB="41000"/>
                </a:tc>
                <a:tc>
                  <a:txBody>
                    <a:bodyPr/>
                    <a:lstStyle/>
                    <a:p>
                      <a:r>
                        <a:rPr lang="en-US" sz="1400" b="0" dirty="0" smtClean="0"/>
                        <a:t>6</a:t>
                      </a:r>
                      <a:endParaRPr lang="en-US" sz="1400" b="0" dirty="0"/>
                    </a:p>
                  </a:txBody>
                  <a:tcPr marL="82029" marR="82029" marT="41000" marB="41000"/>
                </a:tc>
                <a:tc>
                  <a:txBody>
                    <a:bodyPr/>
                    <a:lstStyle/>
                    <a:p>
                      <a:r>
                        <a:rPr lang="en-US" sz="1400" b="0" dirty="0" smtClean="0"/>
                        <a:t>6</a:t>
                      </a:r>
                      <a:endParaRPr lang="en-US" sz="1400" b="0" dirty="0"/>
                    </a:p>
                  </a:txBody>
                  <a:tcPr marL="82029" marR="82029" marT="41000" marB="41000"/>
                </a:tc>
                <a:tc>
                  <a:txBody>
                    <a:bodyPr/>
                    <a:lstStyle/>
                    <a:p>
                      <a:r>
                        <a:rPr lang="en-US" sz="1400" b="0" strike="noStrike" dirty="0" smtClean="0">
                          <a:solidFill>
                            <a:schemeClr val="tx1"/>
                          </a:solidFill>
                        </a:rPr>
                        <a:t>VA</a:t>
                      </a:r>
                      <a:endParaRPr lang="en-US" sz="1400" b="0" strike="noStrike" dirty="0">
                        <a:solidFill>
                          <a:schemeClr val="tx1"/>
                        </a:solidFill>
                      </a:endParaRPr>
                    </a:p>
                  </a:txBody>
                  <a:tcPr marL="82029" marR="82029" marT="41000" marB="41000"/>
                </a:tc>
                <a:tc>
                  <a:txBody>
                    <a:bodyPr/>
                    <a:lstStyle/>
                    <a:p>
                      <a:r>
                        <a:rPr lang="en-US" sz="1400" b="0" dirty="0" smtClean="0"/>
                        <a:t>No</a:t>
                      </a:r>
                      <a:endParaRPr lang="en-US" sz="1400" b="0" dirty="0"/>
                    </a:p>
                  </a:txBody>
                  <a:tcPr marL="82029" marR="82029" marT="41000" marB="41000"/>
                </a:tc>
              </a:tr>
              <a:tr h="339484">
                <a:tc>
                  <a:txBody>
                    <a:bodyPr/>
                    <a:lstStyle/>
                    <a:p>
                      <a:r>
                        <a:rPr lang="en-US" sz="1400" b="0" dirty="0" smtClean="0"/>
                        <a:t>XX-XXX-G04</a:t>
                      </a:r>
                      <a:endParaRPr lang="en-US" sz="1400" b="0" dirty="0"/>
                    </a:p>
                  </a:txBody>
                  <a:tcPr marL="82029" marR="82029" marT="41000" marB="41000"/>
                </a:tc>
                <a:tc>
                  <a:txBody>
                    <a:bodyPr/>
                    <a:lstStyle/>
                    <a:p>
                      <a:r>
                        <a:rPr lang="en-US" sz="1400" b="0" dirty="0" smtClean="0"/>
                        <a:t>1,000,000</a:t>
                      </a:r>
                      <a:endParaRPr lang="en-US" sz="1400" b="0" dirty="0"/>
                    </a:p>
                  </a:txBody>
                  <a:tcPr marL="82029" marR="82029" marT="41000" marB="41000"/>
                </a:tc>
                <a:tc>
                  <a:txBody>
                    <a:bodyPr/>
                    <a:lstStyle/>
                    <a:p>
                      <a:r>
                        <a:rPr lang="en-US" sz="1400" b="0" dirty="0" smtClean="0"/>
                        <a:t>12</a:t>
                      </a:r>
                      <a:endParaRPr lang="en-US" sz="1400" b="0" dirty="0"/>
                    </a:p>
                  </a:txBody>
                  <a:tcPr marL="82029" marR="82029" marT="41000" marB="41000"/>
                </a:tc>
                <a:tc>
                  <a:txBody>
                    <a:bodyPr/>
                    <a:lstStyle/>
                    <a:p>
                      <a:r>
                        <a:rPr lang="en-US" sz="1400" b="0" dirty="0" smtClean="0"/>
                        <a:t>2</a:t>
                      </a:r>
                      <a:endParaRPr lang="en-US" sz="1400" b="0" dirty="0"/>
                    </a:p>
                  </a:txBody>
                  <a:tcPr marL="82029" marR="82029" marT="41000" marB="41000"/>
                </a:tc>
                <a:tc>
                  <a:txBody>
                    <a:bodyPr/>
                    <a:lstStyle/>
                    <a:p>
                      <a:r>
                        <a:rPr lang="en-US" sz="1400" b="0" strike="noStrike" dirty="0" smtClean="0">
                          <a:solidFill>
                            <a:schemeClr val="tx1"/>
                          </a:solidFill>
                        </a:rPr>
                        <a:t>DC</a:t>
                      </a:r>
                      <a:endParaRPr lang="en-US" sz="1400" b="0" strike="noStrike" dirty="0">
                        <a:solidFill>
                          <a:schemeClr val="tx1"/>
                        </a:solidFill>
                      </a:endParaRPr>
                    </a:p>
                  </a:txBody>
                  <a:tcPr marL="82029" marR="82029" marT="41000" marB="41000"/>
                </a:tc>
                <a:tc>
                  <a:txBody>
                    <a:bodyPr/>
                    <a:lstStyle/>
                    <a:p>
                      <a:r>
                        <a:rPr lang="en-US" sz="1400" b="0" dirty="0" smtClean="0"/>
                        <a:t>No</a:t>
                      </a:r>
                      <a:endParaRPr lang="en-US" sz="1400" b="0" dirty="0"/>
                    </a:p>
                  </a:txBody>
                  <a:tcPr marL="82029" marR="82029" marT="41000" marB="41000"/>
                </a:tc>
              </a:tr>
              <a:tr h="339484">
                <a:tc>
                  <a:txBody>
                    <a:bodyPr/>
                    <a:lstStyle/>
                    <a:p>
                      <a:r>
                        <a:rPr lang="en-US" sz="1400" b="0" dirty="0" smtClean="0"/>
                        <a:t>XX-XXX-G11</a:t>
                      </a:r>
                      <a:endParaRPr lang="en-US" sz="1400" b="0" dirty="0"/>
                    </a:p>
                  </a:txBody>
                  <a:tcPr marL="82029" marR="82029" marT="41000" marB="41000"/>
                </a:tc>
                <a:tc>
                  <a:txBody>
                    <a:bodyPr/>
                    <a:lstStyle/>
                    <a:p>
                      <a:r>
                        <a:rPr lang="en-US" sz="1400" b="0" dirty="0" smtClean="0"/>
                        <a:t>1,200,000</a:t>
                      </a:r>
                      <a:endParaRPr lang="en-US" sz="1400" b="0" dirty="0"/>
                    </a:p>
                  </a:txBody>
                  <a:tcPr marL="82029" marR="82029" marT="41000" marB="41000"/>
                </a:tc>
                <a:tc>
                  <a:txBody>
                    <a:bodyPr/>
                    <a:lstStyle/>
                    <a:p>
                      <a:r>
                        <a:rPr lang="en-US" sz="1400" b="0" dirty="0" smtClean="0"/>
                        <a:t>9</a:t>
                      </a:r>
                      <a:endParaRPr lang="en-US" sz="1400" b="0" dirty="0"/>
                    </a:p>
                  </a:txBody>
                  <a:tcPr marL="82029" marR="82029" marT="41000" marB="41000"/>
                </a:tc>
                <a:tc>
                  <a:txBody>
                    <a:bodyPr/>
                    <a:lstStyle/>
                    <a:p>
                      <a:r>
                        <a:rPr lang="en-US" sz="1400" b="0" dirty="0" smtClean="0"/>
                        <a:t>5</a:t>
                      </a:r>
                      <a:endParaRPr lang="en-US" sz="1400" b="0" dirty="0"/>
                    </a:p>
                  </a:txBody>
                  <a:tcPr marL="82029" marR="82029" marT="41000" marB="41000"/>
                </a:tc>
                <a:tc>
                  <a:txBody>
                    <a:bodyPr/>
                    <a:lstStyle/>
                    <a:p>
                      <a:r>
                        <a:rPr lang="en-US" sz="1400" b="0" dirty="0" smtClean="0">
                          <a:solidFill>
                            <a:schemeClr val="tx1"/>
                          </a:solidFill>
                        </a:rPr>
                        <a:t>VA</a:t>
                      </a:r>
                      <a:endParaRPr lang="en-US" sz="1400" b="0" dirty="0">
                        <a:solidFill>
                          <a:schemeClr val="tx1"/>
                        </a:solidFill>
                      </a:endParaRPr>
                    </a:p>
                  </a:txBody>
                  <a:tcPr marL="82029" marR="82029" marT="41000" marB="41000"/>
                </a:tc>
                <a:tc>
                  <a:txBody>
                    <a:bodyPr/>
                    <a:lstStyle/>
                    <a:p>
                      <a:r>
                        <a:rPr lang="en-US" sz="1400" b="0" dirty="0" smtClean="0"/>
                        <a:t>Yes</a:t>
                      </a:r>
                      <a:endParaRPr lang="en-US" sz="1400" b="0" dirty="0"/>
                    </a:p>
                  </a:txBody>
                  <a:tcPr marL="82029" marR="82029" marT="41000" marB="41000"/>
                </a:tc>
              </a:tr>
              <a:tr h="339484">
                <a:tc>
                  <a:txBody>
                    <a:bodyPr/>
                    <a:lstStyle/>
                    <a:p>
                      <a:r>
                        <a:rPr lang="en-US" sz="1400" b="0" dirty="0" smtClean="0"/>
                        <a:t>XX-XXX-H22</a:t>
                      </a:r>
                      <a:endParaRPr lang="en-US" sz="1400" b="0" dirty="0"/>
                    </a:p>
                  </a:txBody>
                  <a:tcPr marL="82029" marR="82029" marT="41000" marB="41000"/>
                </a:tc>
                <a:tc>
                  <a:txBody>
                    <a:bodyPr/>
                    <a:lstStyle/>
                    <a:p>
                      <a:r>
                        <a:rPr lang="en-US" sz="1400" b="0" dirty="0" smtClean="0"/>
                        <a:t>950,000</a:t>
                      </a:r>
                      <a:endParaRPr lang="en-US" sz="1400" b="0" dirty="0"/>
                    </a:p>
                  </a:txBody>
                  <a:tcPr marL="82029" marR="82029" marT="41000" marB="41000"/>
                </a:tc>
                <a:tc>
                  <a:txBody>
                    <a:bodyPr/>
                    <a:lstStyle/>
                    <a:p>
                      <a:r>
                        <a:rPr lang="en-US" sz="1400" b="0" dirty="0" smtClean="0"/>
                        <a:t>15</a:t>
                      </a:r>
                      <a:endParaRPr lang="en-US" sz="1400" b="0" dirty="0"/>
                    </a:p>
                  </a:txBody>
                  <a:tcPr marL="82029" marR="82029" marT="41000" marB="41000"/>
                </a:tc>
                <a:tc>
                  <a:txBody>
                    <a:bodyPr/>
                    <a:lstStyle/>
                    <a:p>
                      <a:r>
                        <a:rPr lang="en-US" sz="1400" b="0" dirty="0" smtClean="0"/>
                        <a:t>3</a:t>
                      </a:r>
                      <a:endParaRPr lang="en-US" sz="1400" b="0" dirty="0"/>
                    </a:p>
                  </a:txBody>
                  <a:tcPr marL="82029" marR="82029" marT="41000" marB="41000"/>
                </a:tc>
                <a:tc>
                  <a:txBody>
                    <a:bodyPr/>
                    <a:lstStyle/>
                    <a:p>
                      <a:r>
                        <a:rPr lang="en-US" sz="1400" b="0" dirty="0" smtClean="0">
                          <a:solidFill>
                            <a:schemeClr val="tx1"/>
                          </a:solidFill>
                        </a:rPr>
                        <a:t>MD</a:t>
                      </a:r>
                      <a:endParaRPr lang="en-US" sz="1400" b="0" dirty="0">
                        <a:solidFill>
                          <a:schemeClr val="tx1"/>
                        </a:solidFill>
                      </a:endParaRPr>
                    </a:p>
                  </a:txBody>
                  <a:tcPr marL="82029" marR="82029" marT="41000" marB="41000"/>
                </a:tc>
                <a:tc>
                  <a:txBody>
                    <a:bodyPr/>
                    <a:lstStyle/>
                    <a:p>
                      <a:r>
                        <a:rPr lang="en-US" sz="1400" b="0" dirty="0" smtClean="0"/>
                        <a:t>Yes</a:t>
                      </a:r>
                      <a:endParaRPr lang="en-US" sz="1400" b="0" dirty="0"/>
                    </a:p>
                  </a:txBody>
                  <a:tcPr marL="82029" marR="82029" marT="41000" marB="41000"/>
                </a:tc>
              </a:tr>
              <a:tr h="339484">
                <a:tc>
                  <a:txBody>
                    <a:bodyPr/>
                    <a:lstStyle/>
                    <a:p>
                      <a:r>
                        <a:rPr lang="en-US" sz="1400" b="0" dirty="0" smtClean="0"/>
                        <a:t>XX-XXX-M01</a:t>
                      </a:r>
                      <a:endParaRPr lang="en-US" sz="1400" b="0" dirty="0"/>
                    </a:p>
                  </a:txBody>
                  <a:tcPr marL="82029" marR="82029" marT="41000" marB="41000"/>
                </a:tc>
                <a:tc>
                  <a:txBody>
                    <a:bodyPr/>
                    <a:lstStyle/>
                    <a:p>
                      <a:r>
                        <a:rPr lang="en-US" sz="1400" b="0" dirty="0" smtClean="0"/>
                        <a:t>425,000</a:t>
                      </a:r>
                      <a:endParaRPr lang="en-US" sz="1400" b="0" dirty="0"/>
                    </a:p>
                  </a:txBody>
                  <a:tcPr marL="82029" marR="82029" marT="41000" marB="41000"/>
                </a:tc>
                <a:tc>
                  <a:txBody>
                    <a:bodyPr/>
                    <a:lstStyle/>
                    <a:p>
                      <a:r>
                        <a:rPr lang="en-US" sz="1400" b="0" dirty="0" smtClean="0"/>
                        <a:t>6</a:t>
                      </a:r>
                      <a:endParaRPr lang="en-US" sz="1400" b="0" dirty="0"/>
                    </a:p>
                  </a:txBody>
                  <a:tcPr marL="82029" marR="82029" marT="41000" marB="41000"/>
                </a:tc>
                <a:tc>
                  <a:txBody>
                    <a:bodyPr/>
                    <a:lstStyle/>
                    <a:p>
                      <a:r>
                        <a:rPr lang="en-US" sz="1400" b="0" dirty="0" smtClean="0"/>
                        <a:t>2</a:t>
                      </a:r>
                      <a:endParaRPr lang="en-US" sz="1400" b="0" dirty="0"/>
                    </a:p>
                  </a:txBody>
                  <a:tcPr marL="82029" marR="82029" marT="41000" marB="41000"/>
                </a:tc>
                <a:tc>
                  <a:txBody>
                    <a:bodyPr/>
                    <a:lstStyle/>
                    <a:p>
                      <a:r>
                        <a:rPr lang="en-US" sz="1400" b="0" dirty="0" smtClean="0">
                          <a:solidFill>
                            <a:schemeClr val="tx1"/>
                          </a:solidFill>
                        </a:rPr>
                        <a:t>NY</a:t>
                      </a:r>
                      <a:endParaRPr lang="en-US" sz="1400" b="0" dirty="0">
                        <a:solidFill>
                          <a:schemeClr val="tx1"/>
                        </a:solidFill>
                      </a:endParaRPr>
                    </a:p>
                  </a:txBody>
                  <a:tcPr marL="82029" marR="82029" marT="41000" marB="41000"/>
                </a:tc>
                <a:tc>
                  <a:txBody>
                    <a:bodyPr/>
                    <a:lstStyle/>
                    <a:p>
                      <a:r>
                        <a:rPr lang="en-US" sz="1400" b="0" dirty="0" smtClean="0"/>
                        <a:t>Yes</a:t>
                      </a:r>
                      <a:endParaRPr lang="en-US" sz="1400" b="0" dirty="0"/>
                    </a:p>
                  </a:txBody>
                  <a:tcPr marL="82029" marR="82029" marT="41000" marB="41000"/>
                </a:tc>
              </a:tr>
              <a:tr h="339484">
                <a:tc>
                  <a:txBody>
                    <a:bodyPr/>
                    <a:lstStyle/>
                    <a:p>
                      <a:r>
                        <a:rPr lang="en-US" sz="1400" b="0" dirty="0" smtClean="0"/>
                        <a:t>XX-XXX-R38</a:t>
                      </a:r>
                      <a:endParaRPr lang="en-US" sz="1400" b="0" dirty="0"/>
                    </a:p>
                  </a:txBody>
                  <a:tcPr marL="82029" marR="82029" marT="41000" marB="41000"/>
                </a:tc>
                <a:tc>
                  <a:txBody>
                    <a:bodyPr/>
                    <a:lstStyle/>
                    <a:p>
                      <a:r>
                        <a:rPr lang="en-US" sz="1400" b="0" dirty="0" smtClean="0"/>
                        <a:t>1,100,000</a:t>
                      </a:r>
                      <a:endParaRPr lang="en-US" sz="1400" b="0" dirty="0"/>
                    </a:p>
                  </a:txBody>
                  <a:tcPr marL="82029" marR="82029" marT="41000" marB="41000"/>
                </a:tc>
                <a:tc>
                  <a:txBody>
                    <a:bodyPr/>
                    <a:lstStyle/>
                    <a:p>
                      <a:r>
                        <a:rPr lang="en-US" sz="1400" b="0" strike="sngStrike" dirty="0" smtClean="0">
                          <a:solidFill>
                            <a:srgbClr val="C00000"/>
                          </a:solidFill>
                        </a:rPr>
                        <a:t>24</a:t>
                      </a:r>
                      <a:endParaRPr lang="en-US" sz="1400" b="0" strike="sngStrike" dirty="0">
                        <a:solidFill>
                          <a:srgbClr val="C00000"/>
                        </a:solidFill>
                      </a:endParaRPr>
                    </a:p>
                  </a:txBody>
                  <a:tcPr marL="82029" marR="82029" marT="41000" marB="41000"/>
                </a:tc>
                <a:tc>
                  <a:txBody>
                    <a:bodyPr/>
                    <a:lstStyle/>
                    <a:p>
                      <a:r>
                        <a:rPr lang="en-US" sz="1400" b="0" dirty="0" smtClean="0"/>
                        <a:t>4</a:t>
                      </a:r>
                      <a:endParaRPr lang="en-US" sz="1400" b="0" dirty="0"/>
                    </a:p>
                  </a:txBody>
                  <a:tcPr marL="82029" marR="82029" marT="41000" marB="41000"/>
                </a:tc>
                <a:tc>
                  <a:txBody>
                    <a:bodyPr/>
                    <a:lstStyle/>
                    <a:p>
                      <a:r>
                        <a:rPr lang="en-US" sz="1400" b="0" dirty="0" smtClean="0">
                          <a:solidFill>
                            <a:schemeClr val="tx1"/>
                          </a:solidFill>
                        </a:rPr>
                        <a:t>CA</a:t>
                      </a:r>
                      <a:endParaRPr lang="en-US" sz="1400" b="0" dirty="0">
                        <a:solidFill>
                          <a:schemeClr val="tx1"/>
                        </a:solidFill>
                      </a:endParaRPr>
                    </a:p>
                  </a:txBody>
                  <a:tcPr marL="82029" marR="82029" marT="41000" marB="41000"/>
                </a:tc>
                <a:tc>
                  <a:txBody>
                    <a:bodyPr/>
                    <a:lstStyle/>
                    <a:p>
                      <a:r>
                        <a:rPr lang="en-US" sz="1400" b="0" dirty="0" smtClean="0"/>
                        <a:t>Yes</a:t>
                      </a:r>
                      <a:endParaRPr lang="en-US" sz="1400" b="0" dirty="0"/>
                    </a:p>
                  </a:txBody>
                  <a:tcPr marL="82029" marR="82029" marT="41000" marB="41000"/>
                </a:tc>
              </a:tr>
              <a:tr h="339484">
                <a:tc>
                  <a:txBody>
                    <a:bodyPr/>
                    <a:lstStyle/>
                    <a:p>
                      <a:r>
                        <a:rPr lang="en-US" sz="1400" b="0" dirty="0" smtClean="0"/>
                        <a:t>XX-XXX-AA1</a:t>
                      </a:r>
                      <a:endParaRPr lang="en-US" sz="1400" b="0" dirty="0"/>
                    </a:p>
                  </a:txBody>
                  <a:tcPr marL="82029" marR="82029" marT="41000" marB="41000"/>
                </a:tc>
                <a:tc>
                  <a:txBody>
                    <a:bodyPr/>
                    <a:lstStyle/>
                    <a:p>
                      <a:r>
                        <a:rPr lang="en-US" sz="1400" b="0" dirty="0" smtClean="0"/>
                        <a:t>800,000</a:t>
                      </a:r>
                      <a:endParaRPr lang="en-US" sz="1400" b="0" dirty="0"/>
                    </a:p>
                  </a:txBody>
                  <a:tcPr marL="82029" marR="82029" marT="41000" marB="41000"/>
                </a:tc>
                <a:tc>
                  <a:txBody>
                    <a:bodyPr/>
                    <a:lstStyle/>
                    <a:p>
                      <a:r>
                        <a:rPr lang="en-US" sz="1400" b="0" dirty="0" smtClean="0"/>
                        <a:t>24</a:t>
                      </a:r>
                      <a:endParaRPr lang="en-US" sz="1400" b="0" dirty="0"/>
                    </a:p>
                  </a:txBody>
                  <a:tcPr marL="82029" marR="82029" marT="41000" marB="41000"/>
                </a:tc>
                <a:tc>
                  <a:txBody>
                    <a:bodyPr/>
                    <a:lstStyle/>
                    <a:p>
                      <a:r>
                        <a:rPr lang="en-US" sz="1400" b="0" dirty="0" smtClean="0"/>
                        <a:t>2</a:t>
                      </a:r>
                      <a:endParaRPr lang="en-US" sz="1400" b="0" dirty="0"/>
                    </a:p>
                  </a:txBody>
                  <a:tcPr marL="82029" marR="82029" marT="41000" marB="41000"/>
                </a:tc>
                <a:tc>
                  <a:txBody>
                    <a:bodyPr/>
                    <a:lstStyle/>
                    <a:p>
                      <a:r>
                        <a:rPr lang="en-US" sz="1400" b="0" dirty="0" smtClean="0">
                          <a:solidFill>
                            <a:schemeClr val="tx1"/>
                          </a:solidFill>
                        </a:rPr>
                        <a:t>IL</a:t>
                      </a:r>
                      <a:endParaRPr lang="en-US" sz="1400" b="0" dirty="0">
                        <a:solidFill>
                          <a:schemeClr val="tx1"/>
                        </a:solidFill>
                      </a:endParaRPr>
                    </a:p>
                  </a:txBody>
                  <a:tcPr marL="82029" marR="82029" marT="41000" marB="41000"/>
                </a:tc>
                <a:tc>
                  <a:txBody>
                    <a:bodyPr/>
                    <a:lstStyle/>
                    <a:p>
                      <a:r>
                        <a:rPr lang="en-US" sz="1400" b="0" dirty="0" smtClean="0"/>
                        <a:t>No</a:t>
                      </a:r>
                      <a:endParaRPr lang="en-US" sz="1400" b="0" dirty="0"/>
                    </a:p>
                  </a:txBody>
                  <a:tcPr marL="82029" marR="82029" marT="41000" marB="41000"/>
                </a:tc>
              </a:tr>
              <a:tr h="500228">
                <a:tc>
                  <a:txBody>
                    <a:bodyPr/>
                    <a:lstStyle/>
                    <a:p>
                      <a:r>
                        <a:rPr lang="en-US" sz="1400" b="1" i="1" dirty="0" smtClean="0">
                          <a:solidFill>
                            <a:srgbClr val="FFFFFF"/>
                          </a:solidFill>
                        </a:rPr>
                        <a:t>Mean</a:t>
                      </a:r>
                      <a:endParaRPr lang="en-US" sz="1400" b="1" i="1" dirty="0">
                        <a:solidFill>
                          <a:srgbClr val="FFFFFF"/>
                        </a:solidFill>
                      </a:endParaRPr>
                    </a:p>
                  </a:txBody>
                  <a:tcPr marL="82029" marR="82029" marT="41000" marB="41000">
                    <a:solidFill>
                      <a:schemeClr val="tx1">
                        <a:lumMod val="50000"/>
                        <a:lumOff val="5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1" i="1" strike="sngStrike" dirty="0" smtClean="0">
                          <a:solidFill>
                            <a:srgbClr val="C00000"/>
                          </a:solidFill>
                        </a:rPr>
                        <a:t>1,693,750</a:t>
                      </a:r>
                    </a:p>
                    <a:p>
                      <a:r>
                        <a:rPr lang="en-US" sz="1400" b="1" i="1" dirty="0" smtClean="0">
                          <a:solidFill>
                            <a:schemeClr val="bg1"/>
                          </a:solidFill>
                        </a:rPr>
                        <a:t>938,636</a:t>
                      </a:r>
                      <a:endParaRPr lang="en-US" sz="1400" b="1" i="1" dirty="0">
                        <a:solidFill>
                          <a:schemeClr val="bg1"/>
                        </a:solidFill>
                      </a:endParaRPr>
                    </a:p>
                  </a:txBody>
                  <a:tcPr marL="82029" marR="82029" marT="41000" marB="41000">
                    <a:solidFill>
                      <a:schemeClr val="tx1">
                        <a:lumMod val="50000"/>
                        <a:lumOff val="50000"/>
                      </a:schemeClr>
                    </a:solidFill>
                  </a:tcPr>
                </a:tc>
                <a:tc>
                  <a:txBody>
                    <a:bodyPr/>
                    <a:lstStyle/>
                    <a:p>
                      <a:r>
                        <a:rPr lang="en-US" sz="1400" b="1" i="1" strike="sngStrike" dirty="0" smtClean="0">
                          <a:solidFill>
                            <a:srgbClr val="C00000"/>
                          </a:solidFill>
                        </a:rPr>
                        <a:t>15</a:t>
                      </a:r>
                    </a:p>
                    <a:p>
                      <a:r>
                        <a:rPr lang="en-US" sz="1400" b="1" i="1" dirty="0" smtClean="0">
                          <a:solidFill>
                            <a:srgbClr val="FFFFFF"/>
                          </a:solidFill>
                        </a:rPr>
                        <a:t>12</a:t>
                      </a:r>
                      <a:endParaRPr lang="en-US" sz="1400" b="1" i="1" dirty="0">
                        <a:solidFill>
                          <a:srgbClr val="FFFFFF"/>
                        </a:solidFill>
                      </a:endParaRPr>
                    </a:p>
                  </a:txBody>
                  <a:tcPr marL="82029" marR="82029" marT="41000" marB="41000">
                    <a:solidFill>
                      <a:schemeClr val="tx1">
                        <a:lumMod val="50000"/>
                        <a:lumOff val="50000"/>
                      </a:schemeClr>
                    </a:solidFill>
                  </a:tcPr>
                </a:tc>
                <a:tc>
                  <a:txBody>
                    <a:bodyPr/>
                    <a:lstStyle/>
                    <a:p>
                      <a:r>
                        <a:rPr lang="en-US" sz="1400" b="1" i="1" strike="sngStrike" dirty="0" smtClean="0">
                          <a:solidFill>
                            <a:srgbClr val="C00000"/>
                          </a:solidFill>
                        </a:rPr>
                        <a:t>3</a:t>
                      </a:r>
                    </a:p>
                    <a:p>
                      <a:r>
                        <a:rPr lang="en-US" sz="1400" b="1" i="1" dirty="0" smtClean="0">
                          <a:solidFill>
                            <a:srgbClr val="FFFFFF"/>
                          </a:solidFill>
                        </a:rPr>
                        <a:t>4</a:t>
                      </a:r>
                    </a:p>
                  </a:txBody>
                  <a:tcPr marL="82029" marR="82029" marT="41000" marB="41000">
                    <a:solidFill>
                      <a:schemeClr val="tx1">
                        <a:lumMod val="50000"/>
                        <a:lumOff val="50000"/>
                      </a:schemeClr>
                    </a:solidFill>
                  </a:tcPr>
                </a:tc>
                <a:tc>
                  <a:txBody>
                    <a:bodyPr/>
                    <a:lstStyle/>
                    <a:p>
                      <a:endParaRPr lang="en-US" sz="1400" b="1" i="1" dirty="0">
                        <a:solidFill>
                          <a:srgbClr val="FFFFFF"/>
                        </a:solidFill>
                      </a:endParaRPr>
                    </a:p>
                  </a:txBody>
                  <a:tcPr marL="82029" marR="82029" marT="41000" marB="41000">
                    <a:solidFill>
                      <a:schemeClr val="tx1">
                        <a:lumMod val="50000"/>
                        <a:lumOff val="50000"/>
                      </a:schemeClr>
                    </a:solidFill>
                  </a:tcPr>
                </a:tc>
                <a:tc>
                  <a:txBody>
                    <a:bodyPr/>
                    <a:lstStyle/>
                    <a:p>
                      <a:endParaRPr lang="en-US" sz="1400" b="1" i="1" dirty="0">
                        <a:solidFill>
                          <a:srgbClr val="FFFFFF"/>
                        </a:solidFill>
                      </a:endParaRPr>
                    </a:p>
                  </a:txBody>
                  <a:tcPr marL="82029" marR="82029" marT="41000" marB="41000">
                    <a:solidFill>
                      <a:schemeClr val="tx1">
                        <a:lumMod val="50000"/>
                        <a:lumOff val="50000"/>
                      </a:schemeClr>
                    </a:solidFill>
                  </a:tcPr>
                </a:tc>
              </a:tr>
            </a:tbl>
          </a:graphicData>
        </a:graphic>
      </p:graphicFrame>
      <p:graphicFrame>
        <p:nvGraphicFramePr>
          <p:cNvPr id="65" name="Content Placeholder 3"/>
          <p:cNvGraphicFramePr>
            <a:graphicFrameLocks/>
          </p:cNvGraphicFramePr>
          <p:nvPr>
            <p:extLst/>
          </p:nvPr>
        </p:nvGraphicFramePr>
        <p:xfrm>
          <a:off x="1001486" y="972602"/>
          <a:ext cx="7141028" cy="5304607"/>
        </p:xfrm>
        <a:graphic>
          <a:graphicData uri="http://schemas.openxmlformats.org/drawingml/2006/table">
            <a:tbl>
              <a:tblPr firstRow="1" bandRow="1">
                <a:tableStyleId>{5C22544A-7EE6-4342-B048-85BDC9FD1C3A}</a:tableStyleId>
              </a:tblPr>
              <a:tblGrid>
                <a:gridCol w="1369455"/>
                <a:gridCol w="1174978"/>
                <a:gridCol w="1037222"/>
                <a:gridCol w="1337043"/>
                <a:gridCol w="680677"/>
                <a:gridCol w="1541653"/>
              </a:tblGrid>
              <a:tr h="709342">
                <a:tc>
                  <a:txBody>
                    <a:bodyPr/>
                    <a:lstStyle/>
                    <a:p>
                      <a:r>
                        <a:rPr lang="en-US" sz="1400" b="1" dirty="0" smtClean="0"/>
                        <a:t>Contract ID</a:t>
                      </a:r>
                      <a:endParaRPr lang="en-US" sz="1400" b="1" dirty="0"/>
                    </a:p>
                  </a:txBody>
                  <a:tcPr marL="82029" marR="82029" marT="41000" marB="41000"/>
                </a:tc>
                <a:tc>
                  <a:txBody>
                    <a:bodyPr/>
                    <a:lstStyle/>
                    <a:p>
                      <a:r>
                        <a:rPr lang="en-US" sz="1400" dirty="0" smtClean="0"/>
                        <a:t>Contract</a:t>
                      </a:r>
                      <a:r>
                        <a:rPr lang="en-US" sz="1400" baseline="0" dirty="0" smtClean="0"/>
                        <a:t> Value ($)</a:t>
                      </a:r>
                      <a:endParaRPr lang="en-US" sz="1400" dirty="0"/>
                    </a:p>
                  </a:txBody>
                  <a:tcPr marL="82029" marR="82029" marT="41000" marB="41000"/>
                </a:tc>
                <a:tc>
                  <a:txBody>
                    <a:bodyPr/>
                    <a:lstStyle/>
                    <a:p>
                      <a:r>
                        <a:rPr lang="en-US" sz="1400" dirty="0" smtClean="0"/>
                        <a:t>Contract Length (months)</a:t>
                      </a:r>
                      <a:endParaRPr lang="en-US" sz="1400" dirty="0"/>
                    </a:p>
                  </a:txBody>
                  <a:tcPr marL="82029" marR="82029" marT="41000" marB="41000"/>
                </a:tc>
                <a:tc>
                  <a:txBody>
                    <a:bodyPr/>
                    <a:lstStyle/>
                    <a:p>
                      <a:r>
                        <a:rPr lang="en-US" sz="1400" dirty="0" smtClean="0">
                          <a:solidFill>
                            <a:srgbClr val="FFFFFF"/>
                          </a:solidFill>
                        </a:rPr>
                        <a:t>Number of Contractors Needed</a:t>
                      </a:r>
                      <a:endParaRPr lang="en-US" sz="1400" dirty="0">
                        <a:solidFill>
                          <a:srgbClr val="FFFFFF"/>
                        </a:solidFill>
                      </a:endParaRPr>
                    </a:p>
                  </a:txBody>
                  <a:tcPr marL="82029" marR="82029" marT="41000" marB="41000"/>
                </a:tc>
                <a:tc>
                  <a:txBody>
                    <a:bodyPr/>
                    <a:lstStyle/>
                    <a:p>
                      <a:r>
                        <a:rPr lang="en-US" sz="1400" b="0" dirty="0" smtClean="0">
                          <a:solidFill>
                            <a:srgbClr val="FFFFFF"/>
                          </a:solidFill>
                        </a:rPr>
                        <a:t>State</a:t>
                      </a:r>
                      <a:endParaRPr lang="en-US" sz="1400" b="0" dirty="0">
                        <a:solidFill>
                          <a:srgbClr val="FFFFFF"/>
                        </a:solidFill>
                      </a:endParaRPr>
                    </a:p>
                  </a:txBody>
                  <a:tcPr marL="82029" marR="82029" marT="41000" marB="41000"/>
                </a:tc>
                <a:tc>
                  <a:txBody>
                    <a:bodyPr/>
                    <a:lstStyle/>
                    <a:p>
                      <a:r>
                        <a:rPr lang="en-US" sz="1400" b="1" dirty="0" smtClean="0"/>
                        <a:t>Subcontractor</a:t>
                      </a:r>
                      <a:endParaRPr lang="en-US" sz="1400" b="1" dirty="0"/>
                    </a:p>
                  </a:txBody>
                  <a:tcPr marL="82029" marR="82029" marT="41000" marB="41000"/>
                </a:tc>
              </a:tr>
              <a:tr h="339484">
                <a:tc>
                  <a:txBody>
                    <a:bodyPr/>
                    <a:lstStyle/>
                    <a:p>
                      <a:r>
                        <a:rPr lang="en-US" sz="1400" b="0" dirty="0" smtClean="0"/>
                        <a:t>XX-XXX-A04</a:t>
                      </a:r>
                      <a:endParaRPr lang="en-US" sz="1400" b="0" dirty="0"/>
                    </a:p>
                  </a:txBody>
                  <a:tcPr marL="82029" marR="82029" marT="41000" marB="41000"/>
                </a:tc>
                <a:tc>
                  <a:txBody>
                    <a:bodyPr/>
                    <a:lstStyle/>
                    <a:p>
                      <a:r>
                        <a:rPr lang="en-US" sz="1400" b="0" dirty="0" smtClean="0"/>
                        <a:t>1,400,000</a:t>
                      </a:r>
                      <a:endParaRPr lang="en-US" sz="1400" b="0" dirty="0"/>
                    </a:p>
                  </a:txBody>
                  <a:tcPr marL="82029" marR="82029" marT="41000" marB="41000"/>
                </a:tc>
                <a:tc>
                  <a:txBody>
                    <a:bodyPr/>
                    <a:lstStyle/>
                    <a:p>
                      <a:r>
                        <a:rPr lang="en-US" sz="1400" b="0" dirty="0" smtClean="0"/>
                        <a:t>15</a:t>
                      </a:r>
                      <a:endParaRPr lang="en-US" sz="1400" b="0" dirty="0"/>
                    </a:p>
                  </a:txBody>
                  <a:tcPr marL="82029" marR="82029" marT="41000" marB="41000"/>
                </a:tc>
                <a:tc>
                  <a:txBody>
                    <a:bodyPr/>
                    <a:lstStyle/>
                    <a:p>
                      <a:r>
                        <a:rPr lang="en-US" sz="1400" b="0" dirty="0" smtClean="0"/>
                        <a:t>3</a:t>
                      </a:r>
                      <a:endParaRPr lang="en-US" sz="1400" b="0" dirty="0"/>
                    </a:p>
                  </a:txBody>
                  <a:tcPr marL="82029" marR="82029" marT="41000" marB="41000"/>
                </a:tc>
                <a:tc>
                  <a:txBody>
                    <a:bodyPr/>
                    <a:lstStyle/>
                    <a:p>
                      <a:r>
                        <a:rPr lang="en-US" sz="1400" b="0" dirty="0" smtClean="0">
                          <a:solidFill>
                            <a:schemeClr val="tx1"/>
                          </a:solidFill>
                        </a:rPr>
                        <a:t>IL</a:t>
                      </a:r>
                      <a:endParaRPr lang="en-US" sz="1400" b="0" dirty="0">
                        <a:solidFill>
                          <a:schemeClr val="tx1"/>
                        </a:solidFill>
                      </a:endParaRPr>
                    </a:p>
                  </a:txBody>
                  <a:tcPr marL="82029" marR="82029" marT="41000" marB="41000"/>
                </a:tc>
                <a:tc>
                  <a:txBody>
                    <a:bodyPr/>
                    <a:lstStyle/>
                    <a:p>
                      <a:r>
                        <a:rPr lang="en-US" sz="1400" b="0" dirty="0" smtClean="0"/>
                        <a:t>Yes</a:t>
                      </a:r>
                      <a:endParaRPr lang="en-US" sz="1400" b="0" dirty="0"/>
                    </a:p>
                  </a:txBody>
                  <a:tcPr marL="82029" marR="82029" marT="41000" marB="41000"/>
                </a:tc>
              </a:tr>
              <a:tr h="339484">
                <a:tc>
                  <a:txBody>
                    <a:bodyPr/>
                    <a:lstStyle/>
                    <a:p>
                      <a:r>
                        <a:rPr lang="en-US" sz="1400" b="0" dirty="0" smtClean="0"/>
                        <a:t>XX-XXX-A12</a:t>
                      </a:r>
                      <a:endParaRPr lang="en-US" sz="1400" b="0" dirty="0"/>
                    </a:p>
                  </a:txBody>
                  <a:tcPr marL="82029" marR="82029" marT="41000" marB="41000"/>
                </a:tc>
                <a:tc>
                  <a:txBody>
                    <a:bodyPr/>
                    <a:lstStyle/>
                    <a:p>
                      <a:r>
                        <a:rPr lang="en-US" sz="1400" b="0" dirty="0" smtClean="0"/>
                        <a:t>2,000,000</a:t>
                      </a:r>
                      <a:endParaRPr lang="en-US" sz="1400" b="0" dirty="0"/>
                    </a:p>
                  </a:txBody>
                  <a:tcPr marL="82029" marR="82029" marT="41000" marB="41000"/>
                </a:tc>
                <a:tc>
                  <a:txBody>
                    <a:bodyPr/>
                    <a:lstStyle/>
                    <a:p>
                      <a:r>
                        <a:rPr lang="en-US" sz="1400" b="0" dirty="0" smtClean="0"/>
                        <a:t>18</a:t>
                      </a:r>
                      <a:endParaRPr lang="en-US" sz="1400" b="0" dirty="0"/>
                    </a:p>
                  </a:txBody>
                  <a:tcPr marL="82029" marR="82029" marT="41000" marB="41000"/>
                </a:tc>
                <a:tc>
                  <a:txBody>
                    <a:bodyPr/>
                    <a:lstStyle/>
                    <a:p>
                      <a:r>
                        <a:rPr lang="en-US" sz="1400" b="0" dirty="0" smtClean="0"/>
                        <a:t>4</a:t>
                      </a:r>
                      <a:endParaRPr lang="en-US" sz="1400" b="0" dirty="0"/>
                    </a:p>
                  </a:txBody>
                  <a:tcPr marL="82029" marR="82029" marT="41000" marB="41000"/>
                </a:tc>
                <a:tc>
                  <a:txBody>
                    <a:bodyPr/>
                    <a:lstStyle/>
                    <a:p>
                      <a:r>
                        <a:rPr lang="en-US" sz="1400" b="0" dirty="0" smtClean="0">
                          <a:solidFill>
                            <a:schemeClr val="tx1"/>
                          </a:solidFill>
                        </a:rPr>
                        <a:t>IL</a:t>
                      </a:r>
                      <a:endParaRPr lang="en-US" sz="1400" b="0" dirty="0">
                        <a:solidFill>
                          <a:schemeClr val="tx1"/>
                        </a:solidFill>
                      </a:endParaRPr>
                    </a:p>
                  </a:txBody>
                  <a:tcPr marL="82029" marR="82029" marT="41000" marB="41000"/>
                </a:tc>
                <a:tc>
                  <a:txBody>
                    <a:bodyPr/>
                    <a:lstStyle/>
                    <a:p>
                      <a:r>
                        <a:rPr lang="en-US" sz="1400" b="0" dirty="0" smtClean="0"/>
                        <a:t>Yes</a:t>
                      </a:r>
                      <a:endParaRPr lang="en-US" sz="1400" b="0" dirty="0"/>
                    </a:p>
                  </a:txBody>
                  <a:tcPr marL="82029" marR="82029" marT="41000" marB="41000"/>
                </a:tc>
              </a:tr>
              <a:tr h="339484">
                <a:tc>
                  <a:txBody>
                    <a:bodyPr/>
                    <a:lstStyle/>
                    <a:p>
                      <a:r>
                        <a:rPr lang="en-US" sz="1400" b="0" dirty="0" smtClean="0"/>
                        <a:t>XX-XXX-D07</a:t>
                      </a:r>
                      <a:endParaRPr lang="en-US" sz="1400" b="0" dirty="0"/>
                    </a:p>
                  </a:txBody>
                  <a:tcPr marL="82029" marR="82029" marT="41000" marB="4100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0" dirty="0" smtClean="0"/>
                        <a:t>500,000</a:t>
                      </a:r>
                    </a:p>
                  </a:txBody>
                  <a:tcPr marL="82029" marR="82029" marT="41000" marB="41000"/>
                </a:tc>
                <a:tc>
                  <a:txBody>
                    <a:bodyPr/>
                    <a:lstStyle/>
                    <a:p>
                      <a:r>
                        <a:rPr lang="en-US" sz="1400" b="0" dirty="0" smtClean="0"/>
                        <a:t>6</a:t>
                      </a:r>
                      <a:endParaRPr lang="en-US" sz="1400" b="0" dirty="0"/>
                    </a:p>
                  </a:txBody>
                  <a:tcPr marL="82029" marR="82029" marT="41000" marB="41000"/>
                </a:tc>
                <a:tc>
                  <a:txBody>
                    <a:bodyPr/>
                    <a:lstStyle/>
                    <a:p>
                      <a:r>
                        <a:rPr lang="en-US" sz="1400" b="0" strike="sngStrike" dirty="0" smtClean="0">
                          <a:solidFill>
                            <a:srgbClr val="C00000"/>
                          </a:solidFill>
                        </a:rPr>
                        <a:t>1</a:t>
                      </a:r>
                      <a:endParaRPr lang="en-US" sz="1400" b="0" strike="sngStrike" dirty="0">
                        <a:solidFill>
                          <a:srgbClr val="C00000"/>
                        </a:solidFill>
                      </a:endParaRPr>
                    </a:p>
                  </a:txBody>
                  <a:tcPr marL="82029" marR="82029" marT="41000" marB="41000"/>
                </a:tc>
                <a:tc>
                  <a:txBody>
                    <a:bodyPr/>
                    <a:lstStyle/>
                    <a:p>
                      <a:r>
                        <a:rPr lang="en-US" sz="1400" b="0" dirty="0" smtClean="0">
                          <a:solidFill>
                            <a:schemeClr val="tx1"/>
                          </a:solidFill>
                        </a:rPr>
                        <a:t>TX</a:t>
                      </a:r>
                      <a:endParaRPr lang="en-US" sz="1400" b="0" dirty="0">
                        <a:solidFill>
                          <a:schemeClr val="tx1"/>
                        </a:solidFill>
                      </a:endParaRPr>
                    </a:p>
                  </a:txBody>
                  <a:tcPr marL="82029" marR="82029" marT="41000" marB="41000"/>
                </a:tc>
                <a:tc>
                  <a:txBody>
                    <a:bodyPr/>
                    <a:lstStyle/>
                    <a:p>
                      <a:r>
                        <a:rPr lang="en-US" sz="1400" b="0" strike="noStrike" dirty="0" smtClean="0">
                          <a:solidFill>
                            <a:schemeClr val="tx1"/>
                          </a:solidFill>
                        </a:rPr>
                        <a:t>No</a:t>
                      </a:r>
                      <a:endParaRPr lang="en-US" sz="1400" b="0" strike="noStrike" dirty="0">
                        <a:solidFill>
                          <a:schemeClr val="tx1"/>
                        </a:solidFill>
                      </a:endParaRPr>
                    </a:p>
                  </a:txBody>
                  <a:tcPr marL="82029" marR="82029" marT="41000" marB="41000"/>
                </a:tc>
              </a:tr>
              <a:tr h="339484">
                <a:tc>
                  <a:txBody>
                    <a:bodyPr/>
                    <a:lstStyle/>
                    <a:p>
                      <a:r>
                        <a:rPr lang="en-US" sz="1400" b="0" dirty="0" smtClean="0"/>
                        <a:t>XX-XXX-D08</a:t>
                      </a:r>
                      <a:endParaRPr lang="en-US" sz="1400" b="0" dirty="0"/>
                    </a:p>
                  </a:txBody>
                  <a:tcPr marL="82029" marR="82029" marT="41000" marB="41000"/>
                </a:tc>
                <a:tc>
                  <a:txBody>
                    <a:bodyPr/>
                    <a:lstStyle/>
                    <a:p>
                      <a:r>
                        <a:rPr lang="en-US" sz="1400" b="0" dirty="0" smtClean="0"/>
                        <a:t>750,000</a:t>
                      </a:r>
                      <a:endParaRPr lang="en-US" sz="1400" b="0" dirty="0"/>
                    </a:p>
                  </a:txBody>
                  <a:tcPr marL="82029" marR="82029" marT="41000" marB="41000"/>
                </a:tc>
                <a:tc>
                  <a:txBody>
                    <a:bodyPr/>
                    <a:lstStyle/>
                    <a:p>
                      <a:r>
                        <a:rPr lang="en-US" sz="1400" b="0" dirty="0" smtClean="0"/>
                        <a:t>12</a:t>
                      </a:r>
                      <a:endParaRPr lang="en-US" sz="1400" b="0" dirty="0"/>
                    </a:p>
                  </a:txBody>
                  <a:tcPr marL="82029" marR="82029" marT="41000" marB="41000"/>
                </a:tc>
                <a:tc>
                  <a:txBody>
                    <a:bodyPr/>
                    <a:lstStyle/>
                    <a:p>
                      <a:r>
                        <a:rPr lang="en-US" sz="1400" b="0" strike="sngStrike" dirty="0" smtClean="0">
                          <a:solidFill>
                            <a:srgbClr val="C00000"/>
                          </a:solidFill>
                        </a:rPr>
                        <a:t>2</a:t>
                      </a:r>
                      <a:endParaRPr lang="en-US" sz="1400" b="0" strike="sngStrike" dirty="0">
                        <a:solidFill>
                          <a:srgbClr val="C00000"/>
                        </a:solidFill>
                      </a:endParaRPr>
                    </a:p>
                  </a:txBody>
                  <a:tcPr marL="82029" marR="82029" marT="41000" marB="41000"/>
                </a:tc>
                <a:tc>
                  <a:txBody>
                    <a:bodyPr/>
                    <a:lstStyle/>
                    <a:p>
                      <a:r>
                        <a:rPr lang="en-US" sz="1400" b="0" dirty="0" smtClean="0">
                          <a:solidFill>
                            <a:schemeClr val="tx1"/>
                          </a:solidFill>
                        </a:rPr>
                        <a:t>OR</a:t>
                      </a:r>
                      <a:endParaRPr lang="en-US" sz="1400" b="0" dirty="0">
                        <a:solidFill>
                          <a:schemeClr val="tx1"/>
                        </a:solidFill>
                      </a:endParaRPr>
                    </a:p>
                  </a:txBody>
                  <a:tcPr marL="82029" marR="82029" marT="41000" marB="41000"/>
                </a:tc>
                <a:tc>
                  <a:txBody>
                    <a:bodyPr/>
                    <a:lstStyle/>
                    <a:p>
                      <a:r>
                        <a:rPr lang="en-US" sz="1400" b="0" dirty="0" smtClean="0"/>
                        <a:t>Yes</a:t>
                      </a:r>
                    </a:p>
                  </a:txBody>
                  <a:tcPr marL="82029" marR="82029" marT="41000" marB="41000"/>
                </a:tc>
              </a:tr>
              <a:tr h="339484">
                <a:tc>
                  <a:txBody>
                    <a:bodyPr/>
                    <a:lstStyle/>
                    <a:p>
                      <a:r>
                        <a:rPr lang="en-US" sz="1400" b="0" dirty="0" smtClean="0"/>
                        <a:t>XX-XXX-D10</a:t>
                      </a:r>
                      <a:endParaRPr lang="en-US" sz="1400" b="0" dirty="0"/>
                    </a:p>
                  </a:txBody>
                  <a:tcPr marL="82029" marR="82029" marT="41000" marB="41000"/>
                </a:tc>
                <a:tc>
                  <a:txBody>
                    <a:bodyPr/>
                    <a:lstStyle/>
                    <a:p>
                      <a:r>
                        <a:rPr lang="en-US" sz="1400" b="0" strike="sngStrike" dirty="0" smtClean="0">
                          <a:solidFill>
                            <a:srgbClr val="C00000"/>
                          </a:solidFill>
                        </a:rPr>
                        <a:t>10,000,000</a:t>
                      </a:r>
                      <a:endParaRPr lang="en-US" sz="1400" b="0" strike="sngStrike" dirty="0">
                        <a:solidFill>
                          <a:srgbClr val="C00000"/>
                        </a:solidFill>
                      </a:endParaRPr>
                    </a:p>
                  </a:txBody>
                  <a:tcPr marL="82029" marR="82029" marT="41000" marB="41000"/>
                </a:tc>
                <a:tc>
                  <a:txBody>
                    <a:bodyPr/>
                    <a:lstStyle/>
                    <a:p>
                      <a:r>
                        <a:rPr lang="en-US" sz="1400" b="0" strike="sngStrike" dirty="0" smtClean="0">
                          <a:solidFill>
                            <a:srgbClr val="C00000"/>
                          </a:solidFill>
                        </a:rPr>
                        <a:t>36</a:t>
                      </a:r>
                      <a:endParaRPr lang="en-US" sz="1400" b="0" strike="sngStrike" dirty="0">
                        <a:solidFill>
                          <a:srgbClr val="C00000"/>
                        </a:solidFill>
                      </a:endParaRPr>
                    </a:p>
                  </a:txBody>
                  <a:tcPr marL="82029" marR="82029" marT="41000" marB="41000"/>
                </a:tc>
                <a:tc>
                  <a:txBody>
                    <a:bodyPr/>
                    <a:lstStyle/>
                    <a:p>
                      <a:r>
                        <a:rPr lang="en-US" sz="1400" b="0" dirty="0" smtClean="0"/>
                        <a:t>4</a:t>
                      </a:r>
                      <a:endParaRPr lang="en-US" sz="1400" b="0" dirty="0"/>
                    </a:p>
                  </a:txBody>
                  <a:tcPr marL="82029" marR="82029" marT="41000" marB="41000"/>
                </a:tc>
                <a:tc>
                  <a:txBody>
                    <a:bodyPr/>
                    <a:lstStyle/>
                    <a:p>
                      <a:r>
                        <a:rPr lang="en-US" sz="1400" b="0" dirty="0" smtClean="0">
                          <a:solidFill>
                            <a:schemeClr val="tx1"/>
                          </a:solidFill>
                        </a:rPr>
                        <a:t>NY</a:t>
                      </a:r>
                      <a:endParaRPr lang="en-US" sz="1400" b="0" dirty="0">
                        <a:solidFill>
                          <a:schemeClr val="tx1"/>
                        </a:solidFill>
                      </a:endParaRPr>
                    </a:p>
                  </a:txBody>
                  <a:tcPr marL="82029" marR="82029" marT="41000" marB="41000"/>
                </a:tc>
                <a:tc>
                  <a:txBody>
                    <a:bodyPr/>
                    <a:lstStyle/>
                    <a:p>
                      <a:r>
                        <a:rPr lang="en-US" sz="1400" b="0" dirty="0" smtClean="0"/>
                        <a:t>No</a:t>
                      </a:r>
                      <a:endParaRPr lang="en-US" sz="1400" b="0" dirty="0"/>
                    </a:p>
                  </a:txBody>
                  <a:tcPr marL="82029" marR="82029" marT="41000" marB="41000"/>
                </a:tc>
              </a:tr>
              <a:tr h="339484">
                <a:tc>
                  <a:txBody>
                    <a:bodyPr/>
                    <a:lstStyle/>
                    <a:p>
                      <a:r>
                        <a:rPr lang="en-US" sz="1400" b="0" dirty="0" smtClean="0"/>
                        <a:t>XX-XXX-F01</a:t>
                      </a:r>
                      <a:endParaRPr lang="en-US" sz="1400" b="0" dirty="0"/>
                    </a:p>
                  </a:txBody>
                  <a:tcPr marL="82029" marR="82029" marT="41000" marB="41000"/>
                </a:tc>
                <a:tc>
                  <a:txBody>
                    <a:bodyPr/>
                    <a:lstStyle/>
                    <a:p>
                      <a:r>
                        <a:rPr lang="en-US" sz="1400" b="0" dirty="0" smtClean="0"/>
                        <a:t>200,000</a:t>
                      </a:r>
                      <a:endParaRPr lang="en-US" sz="1400" b="0" dirty="0"/>
                    </a:p>
                  </a:txBody>
                  <a:tcPr marL="82029" marR="82029" marT="41000" marB="41000"/>
                </a:tc>
                <a:tc>
                  <a:txBody>
                    <a:bodyPr/>
                    <a:lstStyle/>
                    <a:p>
                      <a:r>
                        <a:rPr lang="en-US" sz="1400" b="0" dirty="0" smtClean="0"/>
                        <a:t>6</a:t>
                      </a:r>
                      <a:endParaRPr lang="en-US" sz="1400" b="0" dirty="0"/>
                    </a:p>
                  </a:txBody>
                  <a:tcPr marL="82029" marR="82029" marT="41000" marB="41000"/>
                </a:tc>
                <a:tc>
                  <a:txBody>
                    <a:bodyPr/>
                    <a:lstStyle/>
                    <a:p>
                      <a:r>
                        <a:rPr lang="en-US" sz="1400" b="0" dirty="0" smtClean="0"/>
                        <a:t>6</a:t>
                      </a:r>
                      <a:endParaRPr lang="en-US" sz="1400" b="0" dirty="0"/>
                    </a:p>
                  </a:txBody>
                  <a:tcPr marL="82029" marR="82029" marT="41000" marB="41000"/>
                </a:tc>
                <a:tc>
                  <a:txBody>
                    <a:bodyPr/>
                    <a:lstStyle/>
                    <a:p>
                      <a:r>
                        <a:rPr lang="en-US" sz="1400" b="0" dirty="0" smtClean="0">
                          <a:solidFill>
                            <a:schemeClr val="tx1"/>
                          </a:solidFill>
                        </a:rPr>
                        <a:t>VA</a:t>
                      </a:r>
                      <a:endParaRPr lang="en-US" sz="1400" b="0" dirty="0">
                        <a:solidFill>
                          <a:schemeClr val="tx1"/>
                        </a:solidFill>
                      </a:endParaRPr>
                    </a:p>
                  </a:txBody>
                  <a:tcPr marL="82029" marR="82029" marT="41000" marB="41000"/>
                </a:tc>
                <a:tc>
                  <a:txBody>
                    <a:bodyPr/>
                    <a:lstStyle/>
                    <a:p>
                      <a:r>
                        <a:rPr lang="en-US" sz="1400" b="0" dirty="0" smtClean="0"/>
                        <a:t>No</a:t>
                      </a:r>
                      <a:endParaRPr lang="en-US" sz="1400" b="0" dirty="0"/>
                    </a:p>
                  </a:txBody>
                  <a:tcPr marL="82029" marR="82029" marT="41000" marB="41000"/>
                </a:tc>
              </a:tr>
              <a:tr h="339484">
                <a:tc>
                  <a:txBody>
                    <a:bodyPr/>
                    <a:lstStyle/>
                    <a:p>
                      <a:r>
                        <a:rPr lang="en-US" sz="1400" b="0" dirty="0" smtClean="0"/>
                        <a:t>XX-XXX-G04</a:t>
                      </a:r>
                      <a:endParaRPr lang="en-US" sz="1400" b="0" dirty="0"/>
                    </a:p>
                  </a:txBody>
                  <a:tcPr marL="82029" marR="82029" marT="41000" marB="41000"/>
                </a:tc>
                <a:tc>
                  <a:txBody>
                    <a:bodyPr/>
                    <a:lstStyle/>
                    <a:p>
                      <a:r>
                        <a:rPr lang="en-US" sz="1400" b="0" dirty="0" smtClean="0"/>
                        <a:t>1,000,000</a:t>
                      </a:r>
                      <a:endParaRPr lang="en-US" sz="1400" b="0" dirty="0"/>
                    </a:p>
                  </a:txBody>
                  <a:tcPr marL="82029" marR="82029" marT="41000" marB="41000"/>
                </a:tc>
                <a:tc>
                  <a:txBody>
                    <a:bodyPr/>
                    <a:lstStyle/>
                    <a:p>
                      <a:r>
                        <a:rPr lang="en-US" sz="1400" b="0" dirty="0" smtClean="0"/>
                        <a:t>12</a:t>
                      </a:r>
                      <a:endParaRPr lang="en-US" sz="1400" b="0" dirty="0"/>
                    </a:p>
                  </a:txBody>
                  <a:tcPr marL="82029" marR="82029" marT="41000" marB="41000"/>
                </a:tc>
                <a:tc>
                  <a:txBody>
                    <a:bodyPr/>
                    <a:lstStyle/>
                    <a:p>
                      <a:r>
                        <a:rPr lang="en-US" sz="1400" b="0" dirty="0" smtClean="0"/>
                        <a:t>2</a:t>
                      </a:r>
                      <a:endParaRPr lang="en-US" sz="1400" b="0" dirty="0"/>
                    </a:p>
                  </a:txBody>
                  <a:tcPr marL="82029" marR="82029" marT="41000" marB="41000"/>
                </a:tc>
                <a:tc>
                  <a:txBody>
                    <a:bodyPr/>
                    <a:lstStyle/>
                    <a:p>
                      <a:r>
                        <a:rPr lang="en-US" sz="1400" b="0" strike="sngStrike" dirty="0" smtClean="0">
                          <a:solidFill>
                            <a:srgbClr val="C00000"/>
                          </a:solidFill>
                        </a:rPr>
                        <a:t>DC</a:t>
                      </a:r>
                      <a:endParaRPr lang="en-US" sz="1400" b="0" strike="sngStrike" dirty="0">
                        <a:solidFill>
                          <a:srgbClr val="C00000"/>
                        </a:solidFill>
                      </a:endParaRPr>
                    </a:p>
                  </a:txBody>
                  <a:tcPr marL="82029" marR="82029" marT="41000" marB="41000"/>
                </a:tc>
                <a:tc>
                  <a:txBody>
                    <a:bodyPr/>
                    <a:lstStyle/>
                    <a:p>
                      <a:r>
                        <a:rPr lang="en-US" sz="1400" b="0" dirty="0" smtClean="0"/>
                        <a:t>No</a:t>
                      </a:r>
                      <a:endParaRPr lang="en-US" sz="1400" b="0" dirty="0"/>
                    </a:p>
                  </a:txBody>
                  <a:tcPr marL="82029" marR="82029" marT="41000" marB="41000"/>
                </a:tc>
              </a:tr>
              <a:tr h="339484">
                <a:tc>
                  <a:txBody>
                    <a:bodyPr/>
                    <a:lstStyle/>
                    <a:p>
                      <a:r>
                        <a:rPr lang="en-US" sz="1400" b="0" dirty="0" smtClean="0"/>
                        <a:t>XX-XXX-G11</a:t>
                      </a:r>
                      <a:endParaRPr lang="en-US" sz="1400" b="0" dirty="0"/>
                    </a:p>
                  </a:txBody>
                  <a:tcPr marL="82029" marR="82029" marT="41000" marB="41000"/>
                </a:tc>
                <a:tc>
                  <a:txBody>
                    <a:bodyPr/>
                    <a:lstStyle/>
                    <a:p>
                      <a:r>
                        <a:rPr lang="en-US" sz="1400" b="0" dirty="0" smtClean="0"/>
                        <a:t>1,200,000</a:t>
                      </a:r>
                      <a:endParaRPr lang="en-US" sz="1400" b="0" dirty="0"/>
                    </a:p>
                  </a:txBody>
                  <a:tcPr marL="82029" marR="82029" marT="41000" marB="41000"/>
                </a:tc>
                <a:tc>
                  <a:txBody>
                    <a:bodyPr/>
                    <a:lstStyle/>
                    <a:p>
                      <a:r>
                        <a:rPr lang="en-US" sz="1400" b="0" dirty="0" smtClean="0"/>
                        <a:t>9</a:t>
                      </a:r>
                      <a:endParaRPr lang="en-US" sz="1400" b="0" dirty="0"/>
                    </a:p>
                  </a:txBody>
                  <a:tcPr marL="82029" marR="82029" marT="41000" marB="41000"/>
                </a:tc>
                <a:tc>
                  <a:txBody>
                    <a:bodyPr/>
                    <a:lstStyle/>
                    <a:p>
                      <a:r>
                        <a:rPr lang="en-US" sz="1400" b="0" dirty="0" smtClean="0"/>
                        <a:t>5</a:t>
                      </a:r>
                      <a:endParaRPr lang="en-US" sz="1400" b="0" dirty="0"/>
                    </a:p>
                  </a:txBody>
                  <a:tcPr marL="82029" marR="82029" marT="41000" marB="41000"/>
                </a:tc>
                <a:tc>
                  <a:txBody>
                    <a:bodyPr/>
                    <a:lstStyle/>
                    <a:p>
                      <a:r>
                        <a:rPr lang="en-US" sz="1400" b="0" dirty="0" smtClean="0">
                          <a:solidFill>
                            <a:schemeClr val="tx1"/>
                          </a:solidFill>
                        </a:rPr>
                        <a:t>VA</a:t>
                      </a:r>
                      <a:endParaRPr lang="en-US" sz="1400" b="0" dirty="0">
                        <a:solidFill>
                          <a:schemeClr val="tx1"/>
                        </a:solidFill>
                      </a:endParaRPr>
                    </a:p>
                  </a:txBody>
                  <a:tcPr marL="82029" marR="82029" marT="41000" marB="41000"/>
                </a:tc>
                <a:tc>
                  <a:txBody>
                    <a:bodyPr/>
                    <a:lstStyle/>
                    <a:p>
                      <a:r>
                        <a:rPr lang="en-US" sz="1400" b="0" dirty="0" smtClean="0"/>
                        <a:t>Yes</a:t>
                      </a:r>
                      <a:endParaRPr lang="en-US" sz="1400" b="0" dirty="0"/>
                    </a:p>
                  </a:txBody>
                  <a:tcPr marL="82029" marR="82029" marT="41000" marB="41000"/>
                </a:tc>
              </a:tr>
              <a:tr h="339484">
                <a:tc>
                  <a:txBody>
                    <a:bodyPr/>
                    <a:lstStyle/>
                    <a:p>
                      <a:r>
                        <a:rPr lang="en-US" sz="1400" b="0" dirty="0" smtClean="0"/>
                        <a:t>XX-XXX-H22</a:t>
                      </a:r>
                      <a:endParaRPr lang="en-US" sz="1400" b="0" dirty="0"/>
                    </a:p>
                  </a:txBody>
                  <a:tcPr marL="82029" marR="82029" marT="41000" marB="41000"/>
                </a:tc>
                <a:tc>
                  <a:txBody>
                    <a:bodyPr/>
                    <a:lstStyle/>
                    <a:p>
                      <a:r>
                        <a:rPr lang="en-US" sz="1400" b="0" dirty="0" smtClean="0"/>
                        <a:t>950,000</a:t>
                      </a:r>
                      <a:endParaRPr lang="en-US" sz="1400" b="0" dirty="0"/>
                    </a:p>
                  </a:txBody>
                  <a:tcPr marL="82029" marR="82029" marT="41000" marB="41000"/>
                </a:tc>
                <a:tc>
                  <a:txBody>
                    <a:bodyPr/>
                    <a:lstStyle/>
                    <a:p>
                      <a:r>
                        <a:rPr lang="en-US" sz="1400" b="0" dirty="0" smtClean="0"/>
                        <a:t>15</a:t>
                      </a:r>
                      <a:endParaRPr lang="en-US" sz="1400" b="0" dirty="0"/>
                    </a:p>
                  </a:txBody>
                  <a:tcPr marL="82029" marR="82029" marT="41000" marB="41000"/>
                </a:tc>
                <a:tc>
                  <a:txBody>
                    <a:bodyPr/>
                    <a:lstStyle/>
                    <a:p>
                      <a:r>
                        <a:rPr lang="en-US" sz="1400" b="0" dirty="0" smtClean="0"/>
                        <a:t>3</a:t>
                      </a:r>
                      <a:endParaRPr lang="en-US" sz="1400" b="0" dirty="0"/>
                    </a:p>
                  </a:txBody>
                  <a:tcPr marL="82029" marR="82029" marT="41000" marB="41000"/>
                </a:tc>
                <a:tc>
                  <a:txBody>
                    <a:bodyPr/>
                    <a:lstStyle/>
                    <a:p>
                      <a:r>
                        <a:rPr lang="en-US" sz="1400" b="0" dirty="0" smtClean="0">
                          <a:solidFill>
                            <a:schemeClr val="tx1"/>
                          </a:solidFill>
                        </a:rPr>
                        <a:t>MD</a:t>
                      </a:r>
                      <a:endParaRPr lang="en-US" sz="1400" b="0" dirty="0">
                        <a:solidFill>
                          <a:schemeClr val="tx1"/>
                        </a:solidFill>
                      </a:endParaRPr>
                    </a:p>
                  </a:txBody>
                  <a:tcPr marL="82029" marR="82029" marT="41000" marB="41000"/>
                </a:tc>
                <a:tc>
                  <a:txBody>
                    <a:bodyPr/>
                    <a:lstStyle/>
                    <a:p>
                      <a:r>
                        <a:rPr lang="en-US" sz="1400" b="0" dirty="0" smtClean="0"/>
                        <a:t>Yes</a:t>
                      </a:r>
                      <a:endParaRPr lang="en-US" sz="1400" b="0" dirty="0"/>
                    </a:p>
                  </a:txBody>
                  <a:tcPr marL="82029" marR="82029" marT="41000" marB="41000"/>
                </a:tc>
              </a:tr>
              <a:tr h="339484">
                <a:tc>
                  <a:txBody>
                    <a:bodyPr/>
                    <a:lstStyle/>
                    <a:p>
                      <a:r>
                        <a:rPr lang="en-US" sz="1400" b="0" dirty="0" smtClean="0"/>
                        <a:t>XX-XXX-M01</a:t>
                      </a:r>
                      <a:endParaRPr lang="en-US" sz="1400" b="0" dirty="0"/>
                    </a:p>
                  </a:txBody>
                  <a:tcPr marL="82029" marR="82029" marT="41000" marB="41000"/>
                </a:tc>
                <a:tc>
                  <a:txBody>
                    <a:bodyPr/>
                    <a:lstStyle/>
                    <a:p>
                      <a:r>
                        <a:rPr lang="en-US" sz="1400" b="0" dirty="0" smtClean="0"/>
                        <a:t>425,000</a:t>
                      </a:r>
                      <a:endParaRPr lang="en-US" sz="1400" b="0" dirty="0"/>
                    </a:p>
                  </a:txBody>
                  <a:tcPr marL="82029" marR="82029" marT="41000" marB="41000"/>
                </a:tc>
                <a:tc>
                  <a:txBody>
                    <a:bodyPr/>
                    <a:lstStyle/>
                    <a:p>
                      <a:r>
                        <a:rPr lang="en-US" sz="1400" b="0" dirty="0" smtClean="0"/>
                        <a:t>6</a:t>
                      </a:r>
                      <a:endParaRPr lang="en-US" sz="1400" b="0" dirty="0"/>
                    </a:p>
                  </a:txBody>
                  <a:tcPr marL="82029" marR="82029" marT="41000" marB="41000"/>
                </a:tc>
                <a:tc>
                  <a:txBody>
                    <a:bodyPr/>
                    <a:lstStyle/>
                    <a:p>
                      <a:r>
                        <a:rPr lang="en-US" sz="1400" b="0" dirty="0" smtClean="0"/>
                        <a:t>2</a:t>
                      </a:r>
                      <a:endParaRPr lang="en-US" sz="1400" b="0" dirty="0"/>
                    </a:p>
                  </a:txBody>
                  <a:tcPr marL="82029" marR="82029" marT="41000" marB="41000"/>
                </a:tc>
                <a:tc>
                  <a:txBody>
                    <a:bodyPr/>
                    <a:lstStyle/>
                    <a:p>
                      <a:r>
                        <a:rPr lang="en-US" sz="1400" b="0" dirty="0" smtClean="0">
                          <a:solidFill>
                            <a:schemeClr val="tx1"/>
                          </a:solidFill>
                        </a:rPr>
                        <a:t>NY</a:t>
                      </a:r>
                      <a:endParaRPr lang="en-US" sz="1400" b="0" dirty="0">
                        <a:solidFill>
                          <a:schemeClr val="tx1"/>
                        </a:solidFill>
                      </a:endParaRPr>
                    </a:p>
                  </a:txBody>
                  <a:tcPr marL="82029" marR="82029" marT="41000" marB="41000"/>
                </a:tc>
                <a:tc>
                  <a:txBody>
                    <a:bodyPr/>
                    <a:lstStyle/>
                    <a:p>
                      <a:r>
                        <a:rPr lang="en-US" sz="1400" b="0" dirty="0" smtClean="0"/>
                        <a:t>Yes</a:t>
                      </a:r>
                      <a:endParaRPr lang="en-US" sz="1400" b="0" dirty="0"/>
                    </a:p>
                  </a:txBody>
                  <a:tcPr marL="82029" marR="82029" marT="41000" marB="41000"/>
                </a:tc>
              </a:tr>
              <a:tr h="339484">
                <a:tc>
                  <a:txBody>
                    <a:bodyPr/>
                    <a:lstStyle/>
                    <a:p>
                      <a:r>
                        <a:rPr lang="en-US" sz="1400" b="0" dirty="0" smtClean="0"/>
                        <a:t>XX-XXX-R38</a:t>
                      </a:r>
                      <a:endParaRPr lang="en-US" sz="1400" b="0" dirty="0"/>
                    </a:p>
                  </a:txBody>
                  <a:tcPr marL="82029" marR="82029" marT="41000" marB="41000"/>
                </a:tc>
                <a:tc>
                  <a:txBody>
                    <a:bodyPr/>
                    <a:lstStyle/>
                    <a:p>
                      <a:r>
                        <a:rPr lang="en-US" sz="1400" b="0" dirty="0" smtClean="0"/>
                        <a:t>1,100,000</a:t>
                      </a:r>
                      <a:endParaRPr lang="en-US" sz="1400" b="0" dirty="0"/>
                    </a:p>
                  </a:txBody>
                  <a:tcPr marL="82029" marR="82029" marT="41000" marB="41000"/>
                </a:tc>
                <a:tc>
                  <a:txBody>
                    <a:bodyPr/>
                    <a:lstStyle/>
                    <a:p>
                      <a:r>
                        <a:rPr lang="en-US" sz="1400" b="0" strike="sngStrike" dirty="0" smtClean="0">
                          <a:solidFill>
                            <a:srgbClr val="C00000"/>
                          </a:solidFill>
                        </a:rPr>
                        <a:t>24</a:t>
                      </a:r>
                      <a:endParaRPr lang="en-US" sz="1400" b="0" strike="sngStrike" dirty="0">
                        <a:solidFill>
                          <a:srgbClr val="C00000"/>
                        </a:solidFill>
                      </a:endParaRPr>
                    </a:p>
                  </a:txBody>
                  <a:tcPr marL="82029" marR="82029" marT="41000" marB="41000"/>
                </a:tc>
                <a:tc>
                  <a:txBody>
                    <a:bodyPr/>
                    <a:lstStyle/>
                    <a:p>
                      <a:r>
                        <a:rPr lang="en-US" sz="1400" b="0" dirty="0" smtClean="0"/>
                        <a:t>4</a:t>
                      </a:r>
                      <a:endParaRPr lang="en-US" sz="1400" b="0" dirty="0"/>
                    </a:p>
                  </a:txBody>
                  <a:tcPr marL="82029" marR="82029" marT="41000" marB="41000"/>
                </a:tc>
                <a:tc>
                  <a:txBody>
                    <a:bodyPr/>
                    <a:lstStyle/>
                    <a:p>
                      <a:r>
                        <a:rPr lang="en-US" sz="1400" b="0" dirty="0" smtClean="0">
                          <a:solidFill>
                            <a:schemeClr val="tx1"/>
                          </a:solidFill>
                        </a:rPr>
                        <a:t>CA</a:t>
                      </a:r>
                      <a:endParaRPr lang="en-US" sz="1400" b="0" dirty="0">
                        <a:solidFill>
                          <a:schemeClr val="tx1"/>
                        </a:solidFill>
                      </a:endParaRPr>
                    </a:p>
                  </a:txBody>
                  <a:tcPr marL="82029" marR="82029" marT="41000" marB="41000"/>
                </a:tc>
                <a:tc>
                  <a:txBody>
                    <a:bodyPr/>
                    <a:lstStyle/>
                    <a:p>
                      <a:r>
                        <a:rPr lang="en-US" sz="1400" b="0" dirty="0" smtClean="0"/>
                        <a:t>Yes</a:t>
                      </a:r>
                      <a:endParaRPr lang="en-US" sz="1400" b="0" dirty="0"/>
                    </a:p>
                  </a:txBody>
                  <a:tcPr marL="82029" marR="82029" marT="41000" marB="41000"/>
                </a:tc>
              </a:tr>
              <a:tr h="339484">
                <a:tc>
                  <a:txBody>
                    <a:bodyPr/>
                    <a:lstStyle/>
                    <a:p>
                      <a:r>
                        <a:rPr lang="en-US" sz="1400" b="0" dirty="0" smtClean="0"/>
                        <a:t>XX-XXX-AA1</a:t>
                      </a:r>
                      <a:endParaRPr lang="en-US" sz="1400" b="0" dirty="0"/>
                    </a:p>
                  </a:txBody>
                  <a:tcPr marL="82029" marR="82029" marT="41000" marB="41000"/>
                </a:tc>
                <a:tc>
                  <a:txBody>
                    <a:bodyPr/>
                    <a:lstStyle/>
                    <a:p>
                      <a:r>
                        <a:rPr lang="en-US" sz="1400" b="0" dirty="0" smtClean="0"/>
                        <a:t>800,000</a:t>
                      </a:r>
                      <a:endParaRPr lang="en-US" sz="1400" b="0" dirty="0"/>
                    </a:p>
                  </a:txBody>
                  <a:tcPr marL="82029" marR="82029" marT="41000" marB="41000"/>
                </a:tc>
                <a:tc>
                  <a:txBody>
                    <a:bodyPr/>
                    <a:lstStyle/>
                    <a:p>
                      <a:r>
                        <a:rPr lang="en-US" sz="1400" b="0" dirty="0" smtClean="0"/>
                        <a:t>24</a:t>
                      </a:r>
                      <a:endParaRPr lang="en-US" sz="1400" b="0" dirty="0"/>
                    </a:p>
                  </a:txBody>
                  <a:tcPr marL="82029" marR="82029" marT="41000" marB="41000"/>
                </a:tc>
                <a:tc>
                  <a:txBody>
                    <a:bodyPr/>
                    <a:lstStyle/>
                    <a:p>
                      <a:r>
                        <a:rPr lang="en-US" sz="1400" b="0" dirty="0" smtClean="0"/>
                        <a:t>2</a:t>
                      </a:r>
                      <a:endParaRPr lang="en-US" sz="1400" b="0" dirty="0"/>
                    </a:p>
                  </a:txBody>
                  <a:tcPr marL="82029" marR="82029" marT="41000" marB="41000"/>
                </a:tc>
                <a:tc>
                  <a:txBody>
                    <a:bodyPr/>
                    <a:lstStyle/>
                    <a:p>
                      <a:r>
                        <a:rPr lang="en-US" sz="1400" b="0" dirty="0" smtClean="0">
                          <a:solidFill>
                            <a:schemeClr val="tx1"/>
                          </a:solidFill>
                        </a:rPr>
                        <a:t>IL</a:t>
                      </a:r>
                      <a:endParaRPr lang="en-US" sz="1400" b="0" dirty="0">
                        <a:solidFill>
                          <a:schemeClr val="tx1"/>
                        </a:solidFill>
                      </a:endParaRPr>
                    </a:p>
                  </a:txBody>
                  <a:tcPr marL="82029" marR="82029" marT="41000" marB="41000"/>
                </a:tc>
                <a:tc>
                  <a:txBody>
                    <a:bodyPr/>
                    <a:lstStyle/>
                    <a:p>
                      <a:r>
                        <a:rPr lang="en-US" sz="1400" b="0" dirty="0" smtClean="0"/>
                        <a:t>No</a:t>
                      </a:r>
                      <a:endParaRPr lang="en-US" sz="1400" b="0" dirty="0"/>
                    </a:p>
                  </a:txBody>
                  <a:tcPr marL="82029" marR="82029" marT="41000" marB="41000"/>
                </a:tc>
              </a:tr>
              <a:tr h="500228">
                <a:tc>
                  <a:txBody>
                    <a:bodyPr/>
                    <a:lstStyle/>
                    <a:p>
                      <a:r>
                        <a:rPr lang="en-US" sz="1400" b="1" i="1" dirty="0" smtClean="0">
                          <a:solidFill>
                            <a:srgbClr val="FFFFFF"/>
                          </a:solidFill>
                        </a:rPr>
                        <a:t>Mean</a:t>
                      </a:r>
                      <a:endParaRPr lang="en-US" sz="1400" b="1" i="1" dirty="0">
                        <a:solidFill>
                          <a:srgbClr val="FFFFFF"/>
                        </a:solidFill>
                      </a:endParaRPr>
                    </a:p>
                  </a:txBody>
                  <a:tcPr marL="82029" marR="82029" marT="41000" marB="41000">
                    <a:solidFill>
                      <a:schemeClr val="tx1">
                        <a:lumMod val="50000"/>
                        <a:lumOff val="5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1" i="1" strike="sngStrike" dirty="0" smtClean="0">
                          <a:solidFill>
                            <a:srgbClr val="C00000"/>
                          </a:solidFill>
                        </a:rPr>
                        <a:t>1,693,750</a:t>
                      </a:r>
                    </a:p>
                    <a:p>
                      <a:r>
                        <a:rPr lang="en-US" sz="1400" b="1" i="1" dirty="0" smtClean="0">
                          <a:solidFill>
                            <a:schemeClr val="bg1"/>
                          </a:solidFill>
                        </a:rPr>
                        <a:t>938,636</a:t>
                      </a:r>
                      <a:endParaRPr lang="en-US" sz="1400" b="1" i="1" dirty="0">
                        <a:solidFill>
                          <a:schemeClr val="bg1"/>
                        </a:solidFill>
                      </a:endParaRPr>
                    </a:p>
                  </a:txBody>
                  <a:tcPr marL="82029" marR="82029" marT="41000" marB="41000">
                    <a:solidFill>
                      <a:schemeClr val="tx1">
                        <a:lumMod val="50000"/>
                        <a:lumOff val="50000"/>
                      </a:schemeClr>
                    </a:solidFill>
                  </a:tcPr>
                </a:tc>
                <a:tc>
                  <a:txBody>
                    <a:bodyPr/>
                    <a:lstStyle/>
                    <a:p>
                      <a:r>
                        <a:rPr lang="en-US" sz="1400" b="1" i="1" strike="sngStrike" dirty="0" smtClean="0">
                          <a:solidFill>
                            <a:srgbClr val="C00000"/>
                          </a:solidFill>
                        </a:rPr>
                        <a:t>15</a:t>
                      </a:r>
                    </a:p>
                    <a:p>
                      <a:r>
                        <a:rPr lang="en-US" sz="1400" b="1" i="1" dirty="0" smtClean="0">
                          <a:solidFill>
                            <a:srgbClr val="FFFFFF"/>
                          </a:solidFill>
                        </a:rPr>
                        <a:t>12</a:t>
                      </a:r>
                      <a:endParaRPr lang="en-US" sz="1400" b="1" i="1" dirty="0">
                        <a:solidFill>
                          <a:srgbClr val="FFFFFF"/>
                        </a:solidFill>
                      </a:endParaRPr>
                    </a:p>
                  </a:txBody>
                  <a:tcPr marL="82029" marR="82029" marT="41000" marB="41000">
                    <a:solidFill>
                      <a:schemeClr val="tx1">
                        <a:lumMod val="50000"/>
                        <a:lumOff val="50000"/>
                      </a:schemeClr>
                    </a:solidFill>
                  </a:tcPr>
                </a:tc>
                <a:tc>
                  <a:txBody>
                    <a:bodyPr/>
                    <a:lstStyle/>
                    <a:p>
                      <a:r>
                        <a:rPr lang="en-US" sz="1400" b="1" i="1" strike="sngStrike" dirty="0" smtClean="0">
                          <a:solidFill>
                            <a:srgbClr val="C00000"/>
                          </a:solidFill>
                        </a:rPr>
                        <a:t>3</a:t>
                      </a:r>
                    </a:p>
                    <a:p>
                      <a:r>
                        <a:rPr lang="en-US" sz="1400" b="1" i="1" dirty="0" smtClean="0">
                          <a:solidFill>
                            <a:srgbClr val="FFFFFF"/>
                          </a:solidFill>
                        </a:rPr>
                        <a:t>4</a:t>
                      </a:r>
                    </a:p>
                  </a:txBody>
                  <a:tcPr marL="82029" marR="82029" marT="41000" marB="41000">
                    <a:solidFill>
                      <a:schemeClr val="tx1">
                        <a:lumMod val="50000"/>
                        <a:lumOff val="50000"/>
                      </a:schemeClr>
                    </a:solidFill>
                  </a:tcPr>
                </a:tc>
                <a:tc>
                  <a:txBody>
                    <a:bodyPr/>
                    <a:lstStyle/>
                    <a:p>
                      <a:endParaRPr lang="en-US" sz="1400" b="1" i="1" dirty="0">
                        <a:solidFill>
                          <a:srgbClr val="FFFFFF"/>
                        </a:solidFill>
                      </a:endParaRPr>
                    </a:p>
                  </a:txBody>
                  <a:tcPr marL="82029" marR="82029" marT="41000" marB="41000">
                    <a:solidFill>
                      <a:schemeClr val="tx1">
                        <a:lumMod val="50000"/>
                        <a:lumOff val="50000"/>
                      </a:schemeClr>
                    </a:solidFill>
                  </a:tcPr>
                </a:tc>
                <a:tc>
                  <a:txBody>
                    <a:bodyPr/>
                    <a:lstStyle/>
                    <a:p>
                      <a:endParaRPr lang="en-US" sz="1400" b="1" i="1" dirty="0">
                        <a:solidFill>
                          <a:srgbClr val="FFFFFF"/>
                        </a:solidFill>
                      </a:endParaRPr>
                    </a:p>
                  </a:txBody>
                  <a:tcPr marL="82029" marR="82029" marT="41000" marB="41000">
                    <a:solidFill>
                      <a:schemeClr val="tx1">
                        <a:lumMod val="50000"/>
                        <a:lumOff val="50000"/>
                      </a:schemeClr>
                    </a:solidFill>
                  </a:tcPr>
                </a:tc>
              </a:tr>
            </a:tbl>
          </a:graphicData>
        </a:graphic>
      </p:graphicFrame>
      <p:graphicFrame>
        <p:nvGraphicFramePr>
          <p:cNvPr id="64" name="Content Placeholder 3"/>
          <p:cNvGraphicFramePr>
            <a:graphicFrameLocks/>
          </p:cNvGraphicFramePr>
          <p:nvPr>
            <p:extLst/>
          </p:nvPr>
        </p:nvGraphicFramePr>
        <p:xfrm>
          <a:off x="1001486" y="972602"/>
          <a:ext cx="7141028" cy="5304607"/>
        </p:xfrm>
        <a:graphic>
          <a:graphicData uri="http://schemas.openxmlformats.org/drawingml/2006/table">
            <a:tbl>
              <a:tblPr firstRow="1" bandRow="1">
                <a:tableStyleId>{5C22544A-7EE6-4342-B048-85BDC9FD1C3A}</a:tableStyleId>
              </a:tblPr>
              <a:tblGrid>
                <a:gridCol w="1369455"/>
                <a:gridCol w="1174978"/>
                <a:gridCol w="1037222"/>
                <a:gridCol w="1337043"/>
                <a:gridCol w="680677"/>
                <a:gridCol w="1541653"/>
              </a:tblGrid>
              <a:tr h="709342">
                <a:tc>
                  <a:txBody>
                    <a:bodyPr/>
                    <a:lstStyle/>
                    <a:p>
                      <a:r>
                        <a:rPr lang="en-US" sz="1400" b="1" dirty="0" smtClean="0"/>
                        <a:t>Contract ID</a:t>
                      </a:r>
                      <a:endParaRPr lang="en-US" sz="1400" b="1" dirty="0"/>
                    </a:p>
                  </a:txBody>
                  <a:tcPr marL="82029" marR="82029" marT="41000" marB="41000"/>
                </a:tc>
                <a:tc>
                  <a:txBody>
                    <a:bodyPr/>
                    <a:lstStyle/>
                    <a:p>
                      <a:r>
                        <a:rPr lang="en-US" sz="1400" b="1" dirty="0" smtClean="0"/>
                        <a:t>Contract</a:t>
                      </a:r>
                      <a:r>
                        <a:rPr lang="en-US" sz="1400" b="1" baseline="0" dirty="0" smtClean="0"/>
                        <a:t> Value ($)</a:t>
                      </a:r>
                      <a:endParaRPr lang="en-US" sz="1400" b="1" dirty="0"/>
                    </a:p>
                  </a:txBody>
                  <a:tcPr marL="82029" marR="82029" marT="41000" marB="41000"/>
                </a:tc>
                <a:tc>
                  <a:txBody>
                    <a:bodyPr/>
                    <a:lstStyle/>
                    <a:p>
                      <a:r>
                        <a:rPr lang="en-US" sz="1400" b="1" dirty="0" smtClean="0"/>
                        <a:t>Contract Length (months)</a:t>
                      </a:r>
                      <a:endParaRPr lang="en-US" sz="1400" b="1" dirty="0"/>
                    </a:p>
                  </a:txBody>
                  <a:tcPr marL="82029" marR="82029" marT="41000" marB="41000"/>
                </a:tc>
                <a:tc>
                  <a:txBody>
                    <a:bodyPr/>
                    <a:lstStyle/>
                    <a:p>
                      <a:r>
                        <a:rPr lang="en-US" sz="1400" b="1" dirty="0" smtClean="0">
                          <a:solidFill>
                            <a:srgbClr val="FFFFFF"/>
                          </a:solidFill>
                        </a:rPr>
                        <a:t>Number of Contractors Needed</a:t>
                      </a:r>
                      <a:endParaRPr lang="en-US" sz="1400" b="1" dirty="0">
                        <a:solidFill>
                          <a:srgbClr val="FFFFFF"/>
                        </a:solidFill>
                      </a:endParaRPr>
                    </a:p>
                  </a:txBody>
                  <a:tcPr marL="82029" marR="82029" marT="41000" marB="41000"/>
                </a:tc>
                <a:tc>
                  <a:txBody>
                    <a:bodyPr/>
                    <a:lstStyle/>
                    <a:p>
                      <a:r>
                        <a:rPr lang="en-US" sz="1400" b="1" dirty="0" smtClean="0">
                          <a:solidFill>
                            <a:srgbClr val="FFFFFF"/>
                          </a:solidFill>
                        </a:rPr>
                        <a:t>State</a:t>
                      </a:r>
                      <a:endParaRPr lang="en-US" sz="1400" b="1" dirty="0">
                        <a:solidFill>
                          <a:srgbClr val="FFFFFF"/>
                        </a:solidFill>
                      </a:endParaRPr>
                    </a:p>
                  </a:txBody>
                  <a:tcPr marL="82029" marR="82029" marT="41000" marB="41000"/>
                </a:tc>
                <a:tc>
                  <a:txBody>
                    <a:bodyPr/>
                    <a:lstStyle/>
                    <a:p>
                      <a:r>
                        <a:rPr lang="en-US" sz="1400" b="1" dirty="0" smtClean="0"/>
                        <a:t>Subcontractor</a:t>
                      </a:r>
                      <a:endParaRPr lang="en-US" sz="1400" b="1" dirty="0"/>
                    </a:p>
                  </a:txBody>
                  <a:tcPr marL="82029" marR="82029" marT="41000" marB="41000"/>
                </a:tc>
              </a:tr>
              <a:tr h="339484">
                <a:tc>
                  <a:txBody>
                    <a:bodyPr/>
                    <a:lstStyle/>
                    <a:p>
                      <a:r>
                        <a:rPr lang="en-US" sz="1400" b="0" dirty="0" smtClean="0"/>
                        <a:t>XX-XXX-A04</a:t>
                      </a:r>
                      <a:endParaRPr lang="en-US" sz="1400" b="0" dirty="0"/>
                    </a:p>
                  </a:txBody>
                  <a:tcPr marL="82029" marR="82029" marT="41000" marB="41000"/>
                </a:tc>
                <a:tc>
                  <a:txBody>
                    <a:bodyPr/>
                    <a:lstStyle/>
                    <a:p>
                      <a:r>
                        <a:rPr lang="en-US" sz="1400" b="0" dirty="0" smtClean="0"/>
                        <a:t>1,400,000</a:t>
                      </a:r>
                      <a:endParaRPr lang="en-US" sz="1400" b="0" dirty="0"/>
                    </a:p>
                  </a:txBody>
                  <a:tcPr marL="82029" marR="82029" marT="41000" marB="41000"/>
                </a:tc>
                <a:tc>
                  <a:txBody>
                    <a:bodyPr/>
                    <a:lstStyle/>
                    <a:p>
                      <a:r>
                        <a:rPr lang="en-US" sz="1400" b="0" dirty="0" smtClean="0"/>
                        <a:t>15</a:t>
                      </a:r>
                      <a:endParaRPr lang="en-US" sz="1400" b="0" dirty="0"/>
                    </a:p>
                  </a:txBody>
                  <a:tcPr marL="82029" marR="82029" marT="41000" marB="41000"/>
                </a:tc>
                <a:tc>
                  <a:txBody>
                    <a:bodyPr/>
                    <a:lstStyle/>
                    <a:p>
                      <a:r>
                        <a:rPr lang="en-US" sz="1400" b="0" dirty="0" smtClean="0"/>
                        <a:t>3</a:t>
                      </a:r>
                      <a:endParaRPr lang="en-US" sz="1400" b="0" dirty="0"/>
                    </a:p>
                  </a:txBody>
                  <a:tcPr marL="82029" marR="82029" marT="41000" marB="41000"/>
                </a:tc>
                <a:tc>
                  <a:txBody>
                    <a:bodyPr/>
                    <a:lstStyle/>
                    <a:p>
                      <a:r>
                        <a:rPr lang="en-US" sz="1400" b="0" dirty="0" smtClean="0">
                          <a:solidFill>
                            <a:schemeClr val="tx1"/>
                          </a:solidFill>
                        </a:rPr>
                        <a:t>IL</a:t>
                      </a:r>
                      <a:endParaRPr lang="en-US" sz="1400" b="0" dirty="0">
                        <a:solidFill>
                          <a:schemeClr val="tx1"/>
                        </a:solidFill>
                      </a:endParaRPr>
                    </a:p>
                  </a:txBody>
                  <a:tcPr marL="82029" marR="82029" marT="41000" marB="41000"/>
                </a:tc>
                <a:tc>
                  <a:txBody>
                    <a:bodyPr/>
                    <a:lstStyle/>
                    <a:p>
                      <a:r>
                        <a:rPr lang="en-US" sz="1400" b="0" dirty="0" smtClean="0"/>
                        <a:t>Yes</a:t>
                      </a:r>
                      <a:endParaRPr lang="en-US" sz="1400" b="0" dirty="0"/>
                    </a:p>
                  </a:txBody>
                  <a:tcPr marL="82029" marR="82029" marT="41000" marB="41000"/>
                </a:tc>
              </a:tr>
              <a:tr h="339484">
                <a:tc>
                  <a:txBody>
                    <a:bodyPr/>
                    <a:lstStyle/>
                    <a:p>
                      <a:r>
                        <a:rPr lang="en-US" sz="1400" b="0" dirty="0" smtClean="0"/>
                        <a:t>XX-XXX-A12</a:t>
                      </a:r>
                      <a:endParaRPr lang="en-US" sz="1400" b="0" dirty="0"/>
                    </a:p>
                  </a:txBody>
                  <a:tcPr marL="82029" marR="82029" marT="41000" marB="41000"/>
                </a:tc>
                <a:tc>
                  <a:txBody>
                    <a:bodyPr/>
                    <a:lstStyle/>
                    <a:p>
                      <a:r>
                        <a:rPr lang="en-US" sz="1400" b="0" dirty="0" smtClean="0"/>
                        <a:t>2,000,000</a:t>
                      </a:r>
                      <a:endParaRPr lang="en-US" sz="1400" b="0" dirty="0"/>
                    </a:p>
                  </a:txBody>
                  <a:tcPr marL="82029" marR="82029" marT="41000" marB="41000"/>
                </a:tc>
                <a:tc>
                  <a:txBody>
                    <a:bodyPr/>
                    <a:lstStyle/>
                    <a:p>
                      <a:r>
                        <a:rPr lang="en-US" sz="1400" b="0" dirty="0" smtClean="0"/>
                        <a:t>18</a:t>
                      </a:r>
                      <a:endParaRPr lang="en-US" sz="1400" b="0" dirty="0"/>
                    </a:p>
                  </a:txBody>
                  <a:tcPr marL="82029" marR="82029" marT="41000" marB="41000"/>
                </a:tc>
                <a:tc>
                  <a:txBody>
                    <a:bodyPr/>
                    <a:lstStyle/>
                    <a:p>
                      <a:r>
                        <a:rPr lang="en-US" sz="1400" b="0" dirty="0" smtClean="0"/>
                        <a:t>4</a:t>
                      </a:r>
                      <a:endParaRPr lang="en-US" sz="1400" b="0" dirty="0"/>
                    </a:p>
                  </a:txBody>
                  <a:tcPr marL="82029" marR="82029" marT="41000" marB="41000"/>
                </a:tc>
                <a:tc>
                  <a:txBody>
                    <a:bodyPr/>
                    <a:lstStyle/>
                    <a:p>
                      <a:r>
                        <a:rPr lang="en-US" sz="1400" b="0" dirty="0" smtClean="0">
                          <a:solidFill>
                            <a:schemeClr val="tx1"/>
                          </a:solidFill>
                        </a:rPr>
                        <a:t>IL</a:t>
                      </a:r>
                      <a:endParaRPr lang="en-US" sz="1400" b="0" dirty="0">
                        <a:solidFill>
                          <a:schemeClr val="tx1"/>
                        </a:solidFill>
                      </a:endParaRPr>
                    </a:p>
                  </a:txBody>
                  <a:tcPr marL="82029" marR="82029" marT="41000" marB="41000"/>
                </a:tc>
                <a:tc>
                  <a:txBody>
                    <a:bodyPr/>
                    <a:lstStyle/>
                    <a:p>
                      <a:r>
                        <a:rPr lang="en-US" sz="1400" b="0" dirty="0" smtClean="0"/>
                        <a:t>Yes</a:t>
                      </a:r>
                      <a:endParaRPr lang="en-US" sz="1400" b="0" dirty="0"/>
                    </a:p>
                  </a:txBody>
                  <a:tcPr marL="82029" marR="82029" marT="41000" marB="41000"/>
                </a:tc>
              </a:tr>
              <a:tr h="339484">
                <a:tc>
                  <a:txBody>
                    <a:bodyPr/>
                    <a:lstStyle/>
                    <a:p>
                      <a:r>
                        <a:rPr lang="en-US" sz="1400" b="0" dirty="0" smtClean="0"/>
                        <a:t>XX-XXX-D07</a:t>
                      </a:r>
                      <a:endParaRPr lang="en-US" sz="1400" b="0" dirty="0"/>
                    </a:p>
                  </a:txBody>
                  <a:tcPr marL="82029" marR="82029" marT="41000" marB="4100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0" dirty="0" smtClean="0"/>
                        <a:t>500,000</a:t>
                      </a:r>
                    </a:p>
                  </a:txBody>
                  <a:tcPr marL="82029" marR="82029" marT="41000" marB="41000"/>
                </a:tc>
                <a:tc>
                  <a:txBody>
                    <a:bodyPr/>
                    <a:lstStyle/>
                    <a:p>
                      <a:r>
                        <a:rPr lang="en-US" sz="1400" b="0" dirty="0" smtClean="0"/>
                        <a:t>6</a:t>
                      </a:r>
                      <a:endParaRPr lang="en-US" sz="1400" b="0" dirty="0"/>
                    </a:p>
                  </a:txBody>
                  <a:tcPr marL="82029" marR="82029" marT="41000" marB="41000"/>
                </a:tc>
                <a:tc>
                  <a:txBody>
                    <a:bodyPr/>
                    <a:lstStyle/>
                    <a:p>
                      <a:r>
                        <a:rPr lang="en-US" sz="1400" b="0" strike="sngStrike" dirty="0" smtClean="0">
                          <a:solidFill>
                            <a:srgbClr val="C00000"/>
                          </a:solidFill>
                        </a:rPr>
                        <a:t>1</a:t>
                      </a:r>
                      <a:endParaRPr lang="en-US" sz="1400" b="0" strike="sngStrike" dirty="0">
                        <a:solidFill>
                          <a:srgbClr val="C00000"/>
                        </a:solidFill>
                      </a:endParaRPr>
                    </a:p>
                  </a:txBody>
                  <a:tcPr marL="82029" marR="82029" marT="41000" marB="41000"/>
                </a:tc>
                <a:tc>
                  <a:txBody>
                    <a:bodyPr/>
                    <a:lstStyle/>
                    <a:p>
                      <a:r>
                        <a:rPr lang="en-US" sz="1400" b="0" dirty="0" smtClean="0">
                          <a:solidFill>
                            <a:schemeClr val="tx1"/>
                          </a:solidFill>
                        </a:rPr>
                        <a:t>TX</a:t>
                      </a:r>
                      <a:endParaRPr lang="en-US" sz="1400" b="0" dirty="0">
                        <a:solidFill>
                          <a:schemeClr val="tx1"/>
                        </a:solidFill>
                      </a:endParaRPr>
                    </a:p>
                  </a:txBody>
                  <a:tcPr marL="82029" marR="82029" marT="41000" marB="41000"/>
                </a:tc>
                <a:tc>
                  <a:txBody>
                    <a:bodyPr/>
                    <a:lstStyle/>
                    <a:p>
                      <a:r>
                        <a:rPr lang="en-US" sz="1400" b="0" strike="sngStrike" dirty="0" smtClean="0">
                          <a:solidFill>
                            <a:srgbClr val="C00000"/>
                          </a:solidFill>
                        </a:rPr>
                        <a:t>No</a:t>
                      </a:r>
                      <a:endParaRPr lang="en-US" sz="1400" b="0" strike="sngStrike" dirty="0">
                        <a:solidFill>
                          <a:srgbClr val="C00000"/>
                        </a:solidFill>
                      </a:endParaRPr>
                    </a:p>
                  </a:txBody>
                  <a:tcPr marL="82029" marR="82029" marT="41000" marB="41000"/>
                </a:tc>
              </a:tr>
              <a:tr h="339484">
                <a:tc>
                  <a:txBody>
                    <a:bodyPr/>
                    <a:lstStyle/>
                    <a:p>
                      <a:r>
                        <a:rPr lang="en-US" sz="1400" b="0" dirty="0" smtClean="0"/>
                        <a:t>XX-XXX-D08</a:t>
                      </a:r>
                      <a:endParaRPr lang="en-US" sz="1400" b="0" dirty="0"/>
                    </a:p>
                  </a:txBody>
                  <a:tcPr marL="82029" marR="82029" marT="41000" marB="41000"/>
                </a:tc>
                <a:tc>
                  <a:txBody>
                    <a:bodyPr/>
                    <a:lstStyle/>
                    <a:p>
                      <a:r>
                        <a:rPr lang="en-US" sz="1400" b="0" dirty="0" smtClean="0"/>
                        <a:t>750,000</a:t>
                      </a:r>
                      <a:endParaRPr lang="en-US" sz="1400" b="0" dirty="0"/>
                    </a:p>
                  </a:txBody>
                  <a:tcPr marL="82029" marR="82029" marT="41000" marB="41000"/>
                </a:tc>
                <a:tc>
                  <a:txBody>
                    <a:bodyPr/>
                    <a:lstStyle/>
                    <a:p>
                      <a:r>
                        <a:rPr lang="en-US" sz="1400" b="0" dirty="0" smtClean="0"/>
                        <a:t>12</a:t>
                      </a:r>
                      <a:endParaRPr lang="en-US" sz="1400" b="0" dirty="0"/>
                    </a:p>
                  </a:txBody>
                  <a:tcPr marL="82029" marR="82029" marT="41000" marB="41000"/>
                </a:tc>
                <a:tc>
                  <a:txBody>
                    <a:bodyPr/>
                    <a:lstStyle/>
                    <a:p>
                      <a:r>
                        <a:rPr lang="en-US" sz="1400" b="0" strike="sngStrike" dirty="0" smtClean="0">
                          <a:solidFill>
                            <a:srgbClr val="C00000"/>
                          </a:solidFill>
                        </a:rPr>
                        <a:t>2</a:t>
                      </a:r>
                      <a:endParaRPr lang="en-US" sz="1400" b="0" strike="sngStrike" dirty="0">
                        <a:solidFill>
                          <a:srgbClr val="C00000"/>
                        </a:solidFill>
                      </a:endParaRPr>
                    </a:p>
                  </a:txBody>
                  <a:tcPr marL="82029" marR="82029" marT="41000" marB="41000"/>
                </a:tc>
                <a:tc>
                  <a:txBody>
                    <a:bodyPr/>
                    <a:lstStyle/>
                    <a:p>
                      <a:r>
                        <a:rPr lang="en-US" sz="1400" b="0" dirty="0" smtClean="0">
                          <a:solidFill>
                            <a:schemeClr val="tx1"/>
                          </a:solidFill>
                        </a:rPr>
                        <a:t>OR</a:t>
                      </a:r>
                      <a:endParaRPr lang="en-US" sz="1400" b="0" dirty="0">
                        <a:solidFill>
                          <a:schemeClr val="tx1"/>
                        </a:solidFill>
                      </a:endParaRPr>
                    </a:p>
                  </a:txBody>
                  <a:tcPr marL="82029" marR="82029" marT="41000" marB="41000"/>
                </a:tc>
                <a:tc>
                  <a:txBody>
                    <a:bodyPr/>
                    <a:lstStyle/>
                    <a:p>
                      <a:r>
                        <a:rPr lang="en-US" sz="1400" b="0" dirty="0" smtClean="0"/>
                        <a:t>Yes</a:t>
                      </a:r>
                    </a:p>
                  </a:txBody>
                  <a:tcPr marL="82029" marR="82029" marT="41000" marB="41000"/>
                </a:tc>
              </a:tr>
              <a:tr h="339484">
                <a:tc>
                  <a:txBody>
                    <a:bodyPr/>
                    <a:lstStyle/>
                    <a:p>
                      <a:r>
                        <a:rPr lang="en-US" sz="1400" b="0" dirty="0" smtClean="0"/>
                        <a:t>XX-XXX-D10</a:t>
                      </a:r>
                      <a:endParaRPr lang="en-US" sz="1400" b="0" dirty="0"/>
                    </a:p>
                  </a:txBody>
                  <a:tcPr marL="82029" marR="82029" marT="41000" marB="41000"/>
                </a:tc>
                <a:tc>
                  <a:txBody>
                    <a:bodyPr/>
                    <a:lstStyle/>
                    <a:p>
                      <a:r>
                        <a:rPr lang="en-US" sz="1400" b="0" strike="sngStrike" dirty="0" smtClean="0">
                          <a:solidFill>
                            <a:srgbClr val="C00000"/>
                          </a:solidFill>
                        </a:rPr>
                        <a:t>10,000,000</a:t>
                      </a:r>
                      <a:endParaRPr lang="en-US" sz="1400" b="0" strike="sngStrike" dirty="0">
                        <a:solidFill>
                          <a:srgbClr val="C00000"/>
                        </a:solidFill>
                      </a:endParaRPr>
                    </a:p>
                  </a:txBody>
                  <a:tcPr marL="82029" marR="82029" marT="41000" marB="41000"/>
                </a:tc>
                <a:tc>
                  <a:txBody>
                    <a:bodyPr/>
                    <a:lstStyle/>
                    <a:p>
                      <a:r>
                        <a:rPr lang="en-US" sz="1400" b="0" strike="sngStrike" dirty="0" smtClean="0">
                          <a:solidFill>
                            <a:srgbClr val="C00000"/>
                          </a:solidFill>
                        </a:rPr>
                        <a:t>36</a:t>
                      </a:r>
                      <a:endParaRPr lang="en-US" sz="1400" b="0" strike="sngStrike" dirty="0">
                        <a:solidFill>
                          <a:srgbClr val="C00000"/>
                        </a:solidFill>
                      </a:endParaRPr>
                    </a:p>
                  </a:txBody>
                  <a:tcPr marL="82029" marR="82029" marT="41000" marB="41000"/>
                </a:tc>
                <a:tc>
                  <a:txBody>
                    <a:bodyPr/>
                    <a:lstStyle/>
                    <a:p>
                      <a:r>
                        <a:rPr lang="en-US" sz="1400" b="0" dirty="0" smtClean="0"/>
                        <a:t>4</a:t>
                      </a:r>
                      <a:endParaRPr lang="en-US" sz="1400" b="0" dirty="0"/>
                    </a:p>
                  </a:txBody>
                  <a:tcPr marL="82029" marR="82029" marT="41000" marB="41000"/>
                </a:tc>
                <a:tc>
                  <a:txBody>
                    <a:bodyPr/>
                    <a:lstStyle/>
                    <a:p>
                      <a:r>
                        <a:rPr lang="en-US" sz="1400" b="0" dirty="0" smtClean="0">
                          <a:solidFill>
                            <a:schemeClr val="tx1"/>
                          </a:solidFill>
                        </a:rPr>
                        <a:t>NY</a:t>
                      </a:r>
                      <a:endParaRPr lang="en-US" sz="1400" b="0" dirty="0">
                        <a:solidFill>
                          <a:schemeClr val="tx1"/>
                        </a:solidFill>
                      </a:endParaRPr>
                    </a:p>
                  </a:txBody>
                  <a:tcPr marL="82029" marR="82029" marT="41000" marB="41000"/>
                </a:tc>
                <a:tc>
                  <a:txBody>
                    <a:bodyPr/>
                    <a:lstStyle/>
                    <a:p>
                      <a:r>
                        <a:rPr lang="en-US" sz="1400" b="0" dirty="0" smtClean="0"/>
                        <a:t>No</a:t>
                      </a:r>
                      <a:endParaRPr lang="en-US" sz="1400" b="0" dirty="0"/>
                    </a:p>
                  </a:txBody>
                  <a:tcPr marL="82029" marR="82029" marT="41000" marB="41000"/>
                </a:tc>
              </a:tr>
              <a:tr h="339484">
                <a:tc>
                  <a:txBody>
                    <a:bodyPr/>
                    <a:lstStyle/>
                    <a:p>
                      <a:r>
                        <a:rPr lang="en-US" sz="1400" b="0" dirty="0" smtClean="0"/>
                        <a:t>XX-XXX-F01</a:t>
                      </a:r>
                      <a:endParaRPr lang="en-US" sz="1400" b="0" dirty="0"/>
                    </a:p>
                  </a:txBody>
                  <a:tcPr marL="82029" marR="82029" marT="41000" marB="41000"/>
                </a:tc>
                <a:tc>
                  <a:txBody>
                    <a:bodyPr/>
                    <a:lstStyle/>
                    <a:p>
                      <a:r>
                        <a:rPr lang="en-US" sz="1400" b="0" dirty="0" smtClean="0"/>
                        <a:t>200,000</a:t>
                      </a:r>
                      <a:endParaRPr lang="en-US" sz="1400" b="0" dirty="0"/>
                    </a:p>
                  </a:txBody>
                  <a:tcPr marL="82029" marR="82029" marT="41000" marB="41000"/>
                </a:tc>
                <a:tc>
                  <a:txBody>
                    <a:bodyPr/>
                    <a:lstStyle/>
                    <a:p>
                      <a:r>
                        <a:rPr lang="en-US" sz="1400" b="0" dirty="0" smtClean="0"/>
                        <a:t>6</a:t>
                      </a:r>
                      <a:endParaRPr lang="en-US" sz="1400" b="0" dirty="0"/>
                    </a:p>
                  </a:txBody>
                  <a:tcPr marL="82029" marR="82029" marT="41000" marB="41000"/>
                </a:tc>
                <a:tc>
                  <a:txBody>
                    <a:bodyPr/>
                    <a:lstStyle/>
                    <a:p>
                      <a:r>
                        <a:rPr lang="en-US" sz="1400" b="0" dirty="0" smtClean="0"/>
                        <a:t>6</a:t>
                      </a:r>
                      <a:endParaRPr lang="en-US" sz="1400" b="0" dirty="0"/>
                    </a:p>
                  </a:txBody>
                  <a:tcPr marL="82029" marR="82029" marT="41000" marB="41000"/>
                </a:tc>
                <a:tc>
                  <a:txBody>
                    <a:bodyPr/>
                    <a:lstStyle/>
                    <a:p>
                      <a:r>
                        <a:rPr lang="en-US" sz="1400" b="0" dirty="0" smtClean="0">
                          <a:solidFill>
                            <a:schemeClr val="tx1"/>
                          </a:solidFill>
                        </a:rPr>
                        <a:t>VA</a:t>
                      </a:r>
                      <a:endParaRPr lang="en-US" sz="1400" b="0" dirty="0">
                        <a:solidFill>
                          <a:schemeClr val="tx1"/>
                        </a:solidFill>
                      </a:endParaRPr>
                    </a:p>
                  </a:txBody>
                  <a:tcPr marL="82029" marR="82029" marT="41000" marB="41000"/>
                </a:tc>
                <a:tc>
                  <a:txBody>
                    <a:bodyPr/>
                    <a:lstStyle/>
                    <a:p>
                      <a:r>
                        <a:rPr lang="en-US" sz="1400" b="0" dirty="0" smtClean="0"/>
                        <a:t>No</a:t>
                      </a:r>
                      <a:endParaRPr lang="en-US" sz="1400" b="0" dirty="0"/>
                    </a:p>
                  </a:txBody>
                  <a:tcPr marL="82029" marR="82029" marT="41000" marB="41000"/>
                </a:tc>
              </a:tr>
              <a:tr h="339484">
                <a:tc>
                  <a:txBody>
                    <a:bodyPr/>
                    <a:lstStyle/>
                    <a:p>
                      <a:r>
                        <a:rPr lang="en-US" sz="1400" b="0" dirty="0" smtClean="0"/>
                        <a:t>XX-XXX-G04</a:t>
                      </a:r>
                      <a:endParaRPr lang="en-US" sz="1400" b="0" dirty="0"/>
                    </a:p>
                  </a:txBody>
                  <a:tcPr marL="82029" marR="82029" marT="41000" marB="41000"/>
                </a:tc>
                <a:tc>
                  <a:txBody>
                    <a:bodyPr/>
                    <a:lstStyle/>
                    <a:p>
                      <a:r>
                        <a:rPr lang="en-US" sz="1400" b="0" dirty="0" smtClean="0"/>
                        <a:t>1,000,000</a:t>
                      </a:r>
                      <a:endParaRPr lang="en-US" sz="1400" b="0" dirty="0"/>
                    </a:p>
                  </a:txBody>
                  <a:tcPr marL="82029" marR="82029" marT="41000" marB="41000"/>
                </a:tc>
                <a:tc>
                  <a:txBody>
                    <a:bodyPr/>
                    <a:lstStyle/>
                    <a:p>
                      <a:r>
                        <a:rPr lang="en-US" sz="1400" b="0" dirty="0" smtClean="0"/>
                        <a:t>12</a:t>
                      </a:r>
                      <a:endParaRPr lang="en-US" sz="1400" b="0" dirty="0"/>
                    </a:p>
                  </a:txBody>
                  <a:tcPr marL="82029" marR="82029" marT="41000" marB="41000"/>
                </a:tc>
                <a:tc>
                  <a:txBody>
                    <a:bodyPr/>
                    <a:lstStyle/>
                    <a:p>
                      <a:r>
                        <a:rPr lang="en-US" sz="1400" b="0" dirty="0" smtClean="0"/>
                        <a:t>2</a:t>
                      </a:r>
                      <a:endParaRPr lang="en-US" sz="1400" b="0" dirty="0"/>
                    </a:p>
                  </a:txBody>
                  <a:tcPr marL="82029" marR="82029" marT="41000" marB="41000"/>
                </a:tc>
                <a:tc>
                  <a:txBody>
                    <a:bodyPr/>
                    <a:lstStyle/>
                    <a:p>
                      <a:r>
                        <a:rPr lang="en-US" sz="1400" b="0" strike="sngStrike" dirty="0" smtClean="0">
                          <a:solidFill>
                            <a:srgbClr val="C00000"/>
                          </a:solidFill>
                        </a:rPr>
                        <a:t>DC</a:t>
                      </a:r>
                      <a:endParaRPr lang="en-US" sz="1400" b="0" strike="sngStrike" dirty="0">
                        <a:solidFill>
                          <a:srgbClr val="C00000"/>
                        </a:solidFill>
                      </a:endParaRPr>
                    </a:p>
                  </a:txBody>
                  <a:tcPr marL="82029" marR="82029" marT="41000" marB="41000"/>
                </a:tc>
                <a:tc>
                  <a:txBody>
                    <a:bodyPr/>
                    <a:lstStyle/>
                    <a:p>
                      <a:r>
                        <a:rPr lang="en-US" sz="1400" b="0" dirty="0" smtClean="0"/>
                        <a:t>No</a:t>
                      </a:r>
                      <a:endParaRPr lang="en-US" sz="1400" b="0" dirty="0"/>
                    </a:p>
                  </a:txBody>
                  <a:tcPr marL="82029" marR="82029" marT="41000" marB="41000"/>
                </a:tc>
              </a:tr>
              <a:tr h="339484">
                <a:tc>
                  <a:txBody>
                    <a:bodyPr/>
                    <a:lstStyle/>
                    <a:p>
                      <a:r>
                        <a:rPr lang="en-US" sz="1400" b="0" dirty="0" smtClean="0"/>
                        <a:t>XX-XXX-G11</a:t>
                      </a:r>
                      <a:endParaRPr lang="en-US" sz="1400" b="0" dirty="0"/>
                    </a:p>
                  </a:txBody>
                  <a:tcPr marL="82029" marR="82029" marT="41000" marB="41000"/>
                </a:tc>
                <a:tc>
                  <a:txBody>
                    <a:bodyPr/>
                    <a:lstStyle/>
                    <a:p>
                      <a:r>
                        <a:rPr lang="en-US" sz="1400" b="0" dirty="0" smtClean="0"/>
                        <a:t>1,200,000</a:t>
                      </a:r>
                      <a:endParaRPr lang="en-US" sz="1400" b="0" dirty="0"/>
                    </a:p>
                  </a:txBody>
                  <a:tcPr marL="82029" marR="82029" marT="41000" marB="41000"/>
                </a:tc>
                <a:tc>
                  <a:txBody>
                    <a:bodyPr/>
                    <a:lstStyle/>
                    <a:p>
                      <a:r>
                        <a:rPr lang="en-US" sz="1400" b="0" dirty="0" smtClean="0"/>
                        <a:t>9</a:t>
                      </a:r>
                      <a:endParaRPr lang="en-US" sz="1400" b="0" dirty="0"/>
                    </a:p>
                  </a:txBody>
                  <a:tcPr marL="82029" marR="82029" marT="41000" marB="41000"/>
                </a:tc>
                <a:tc>
                  <a:txBody>
                    <a:bodyPr/>
                    <a:lstStyle/>
                    <a:p>
                      <a:r>
                        <a:rPr lang="en-US" sz="1400" b="0" dirty="0" smtClean="0"/>
                        <a:t>5</a:t>
                      </a:r>
                      <a:endParaRPr lang="en-US" sz="1400" b="0" dirty="0"/>
                    </a:p>
                  </a:txBody>
                  <a:tcPr marL="82029" marR="82029" marT="41000" marB="41000"/>
                </a:tc>
                <a:tc>
                  <a:txBody>
                    <a:bodyPr/>
                    <a:lstStyle/>
                    <a:p>
                      <a:r>
                        <a:rPr lang="en-US" sz="1400" b="0" dirty="0" smtClean="0">
                          <a:solidFill>
                            <a:schemeClr val="tx1"/>
                          </a:solidFill>
                        </a:rPr>
                        <a:t>VA</a:t>
                      </a:r>
                      <a:endParaRPr lang="en-US" sz="1400" b="0" dirty="0">
                        <a:solidFill>
                          <a:schemeClr val="tx1"/>
                        </a:solidFill>
                      </a:endParaRPr>
                    </a:p>
                  </a:txBody>
                  <a:tcPr marL="82029" marR="82029" marT="41000" marB="41000"/>
                </a:tc>
                <a:tc>
                  <a:txBody>
                    <a:bodyPr/>
                    <a:lstStyle/>
                    <a:p>
                      <a:r>
                        <a:rPr lang="en-US" sz="1400" b="0" dirty="0" smtClean="0"/>
                        <a:t>Yes</a:t>
                      </a:r>
                      <a:endParaRPr lang="en-US" sz="1400" b="0" dirty="0"/>
                    </a:p>
                  </a:txBody>
                  <a:tcPr marL="82029" marR="82029" marT="41000" marB="41000"/>
                </a:tc>
              </a:tr>
              <a:tr h="339484">
                <a:tc>
                  <a:txBody>
                    <a:bodyPr/>
                    <a:lstStyle/>
                    <a:p>
                      <a:r>
                        <a:rPr lang="en-US" sz="1400" b="0" dirty="0" smtClean="0"/>
                        <a:t>XX-XXX-H22</a:t>
                      </a:r>
                      <a:endParaRPr lang="en-US" sz="1400" b="0" dirty="0"/>
                    </a:p>
                  </a:txBody>
                  <a:tcPr marL="82029" marR="82029" marT="41000" marB="41000"/>
                </a:tc>
                <a:tc>
                  <a:txBody>
                    <a:bodyPr/>
                    <a:lstStyle/>
                    <a:p>
                      <a:r>
                        <a:rPr lang="en-US" sz="1400" b="0" dirty="0" smtClean="0"/>
                        <a:t>950,000</a:t>
                      </a:r>
                      <a:endParaRPr lang="en-US" sz="1400" b="0" dirty="0"/>
                    </a:p>
                  </a:txBody>
                  <a:tcPr marL="82029" marR="82029" marT="41000" marB="41000"/>
                </a:tc>
                <a:tc>
                  <a:txBody>
                    <a:bodyPr/>
                    <a:lstStyle/>
                    <a:p>
                      <a:r>
                        <a:rPr lang="en-US" sz="1400" b="0" dirty="0" smtClean="0"/>
                        <a:t>15</a:t>
                      </a:r>
                      <a:endParaRPr lang="en-US" sz="1400" b="0" dirty="0"/>
                    </a:p>
                  </a:txBody>
                  <a:tcPr marL="82029" marR="82029" marT="41000" marB="41000"/>
                </a:tc>
                <a:tc>
                  <a:txBody>
                    <a:bodyPr/>
                    <a:lstStyle/>
                    <a:p>
                      <a:r>
                        <a:rPr lang="en-US" sz="1400" b="0" dirty="0" smtClean="0"/>
                        <a:t>3</a:t>
                      </a:r>
                      <a:endParaRPr lang="en-US" sz="1400" b="0" dirty="0"/>
                    </a:p>
                  </a:txBody>
                  <a:tcPr marL="82029" marR="82029" marT="41000" marB="41000"/>
                </a:tc>
                <a:tc>
                  <a:txBody>
                    <a:bodyPr/>
                    <a:lstStyle/>
                    <a:p>
                      <a:r>
                        <a:rPr lang="en-US" sz="1400" b="0" dirty="0" smtClean="0">
                          <a:solidFill>
                            <a:schemeClr val="tx1"/>
                          </a:solidFill>
                        </a:rPr>
                        <a:t>MD</a:t>
                      </a:r>
                      <a:endParaRPr lang="en-US" sz="1400" b="0" dirty="0">
                        <a:solidFill>
                          <a:schemeClr val="tx1"/>
                        </a:solidFill>
                      </a:endParaRPr>
                    </a:p>
                  </a:txBody>
                  <a:tcPr marL="82029" marR="82029" marT="41000" marB="41000"/>
                </a:tc>
                <a:tc>
                  <a:txBody>
                    <a:bodyPr/>
                    <a:lstStyle/>
                    <a:p>
                      <a:r>
                        <a:rPr lang="en-US" sz="1400" b="0" dirty="0" smtClean="0"/>
                        <a:t>Yes</a:t>
                      </a:r>
                      <a:endParaRPr lang="en-US" sz="1400" b="0" dirty="0"/>
                    </a:p>
                  </a:txBody>
                  <a:tcPr marL="82029" marR="82029" marT="41000" marB="41000"/>
                </a:tc>
              </a:tr>
              <a:tr h="339484">
                <a:tc>
                  <a:txBody>
                    <a:bodyPr/>
                    <a:lstStyle/>
                    <a:p>
                      <a:r>
                        <a:rPr lang="en-US" sz="1400" b="0" dirty="0" smtClean="0"/>
                        <a:t>XX-XXX-M01</a:t>
                      </a:r>
                      <a:endParaRPr lang="en-US" sz="1400" b="0" dirty="0"/>
                    </a:p>
                  </a:txBody>
                  <a:tcPr marL="82029" marR="82029" marT="41000" marB="41000"/>
                </a:tc>
                <a:tc>
                  <a:txBody>
                    <a:bodyPr/>
                    <a:lstStyle/>
                    <a:p>
                      <a:r>
                        <a:rPr lang="en-US" sz="1400" b="0" dirty="0" smtClean="0"/>
                        <a:t>425,000</a:t>
                      </a:r>
                      <a:endParaRPr lang="en-US" sz="1400" b="0" dirty="0"/>
                    </a:p>
                  </a:txBody>
                  <a:tcPr marL="82029" marR="82029" marT="41000" marB="41000"/>
                </a:tc>
                <a:tc>
                  <a:txBody>
                    <a:bodyPr/>
                    <a:lstStyle/>
                    <a:p>
                      <a:r>
                        <a:rPr lang="en-US" sz="1400" b="0" dirty="0" smtClean="0"/>
                        <a:t>6</a:t>
                      </a:r>
                      <a:endParaRPr lang="en-US" sz="1400" b="0" dirty="0"/>
                    </a:p>
                  </a:txBody>
                  <a:tcPr marL="82029" marR="82029" marT="41000" marB="41000"/>
                </a:tc>
                <a:tc>
                  <a:txBody>
                    <a:bodyPr/>
                    <a:lstStyle/>
                    <a:p>
                      <a:r>
                        <a:rPr lang="en-US" sz="1400" b="0" dirty="0" smtClean="0"/>
                        <a:t>2</a:t>
                      </a:r>
                      <a:endParaRPr lang="en-US" sz="1400" b="0" dirty="0"/>
                    </a:p>
                  </a:txBody>
                  <a:tcPr marL="82029" marR="82029" marT="41000" marB="41000"/>
                </a:tc>
                <a:tc>
                  <a:txBody>
                    <a:bodyPr/>
                    <a:lstStyle/>
                    <a:p>
                      <a:r>
                        <a:rPr lang="en-US" sz="1400" b="0" dirty="0" smtClean="0">
                          <a:solidFill>
                            <a:schemeClr val="tx1"/>
                          </a:solidFill>
                        </a:rPr>
                        <a:t>NY</a:t>
                      </a:r>
                      <a:endParaRPr lang="en-US" sz="1400" b="0" dirty="0">
                        <a:solidFill>
                          <a:schemeClr val="tx1"/>
                        </a:solidFill>
                      </a:endParaRPr>
                    </a:p>
                  </a:txBody>
                  <a:tcPr marL="82029" marR="82029" marT="41000" marB="41000"/>
                </a:tc>
                <a:tc>
                  <a:txBody>
                    <a:bodyPr/>
                    <a:lstStyle/>
                    <a:p>
                      <a:r>
                        <a:rPr lang="en-US" sz="1400" b="0" dirty="0" smtClean="0"/>
                        <a:t>Yes</a:t>
                      </a:r>
                      <a:endParaRPr lang="en-US" sz="1400" b="0" dirty="0"/>
                    </a:p>
                  </a:txBody>
                  <a:tcPr marL="82029" marR="82029" marT="41000" marB="41000"/>
                </a:tc>
              </a:tr>
              <a:tr h="339484">
                <a:tc>
                  <a:txBody>
                    <a:bodyPr/>
                    <a:lstStyle/>
                    <a:p>
                      <a:r>
                        <a:rPr lang="en-US" sz="1400" b="0" dirty="0" smtClean="0"/>
                        <a:t>XX-XXX-R38</a:t>
                      </a:r>
                      <a:endParaRPr lang="en-US" sz="1400" b="0" dirty="0"/>
                    </a:p>
                  </a:txBody>
                  <a:tcPr marL="82029" marR="82029" marT="41000" marB="41000"/>
                </a:tc>
                <a:tc>
                  <a:txBody>
                    <a:bodyPr/>
                    <a:lstStyle/>
                    <a:p>
                      <a:r>
                        <a:rPr lang="en-US" sz="1400" b="0" dirty="0" smtClean="0"/>
                        <a:t>1,100,000</a:t>
                      </a:r>
                      <a:endParaRPr lang="en-US" sz="1400" b="0" dirty="0"/>
                    </a:p>
                  </a:txBody>
                  <a:tcPr marL="82029" marR="82029" marT="41000" marB="41000"/>
                </a:tc>
                <a:tc>
                  <a:txBody>
                    <a:bodyPr/>
                    <a:lstStyle/>
                    <a:p>
                      <a:r>
                        <a:rPr lang="en-US" sz="1400" b="0" strike="sngStrike" dirty="0" smtClean="0">
                          <a:solidFill>
                            <a:srgbClr val="C00000"/>
                          </a:solidFill>
                        </a:rPr>
                        <a:t>24</a:t>
                      </a:r>
                      <a:endParaRPr lang="en-US" sz="1400" b="0" strike="sngStrike" dirty="0">
                        <a:solidFill>
                          <a:srgbClr val="C00000"/>
                        </a:solidFill>
                      </a:endParaRPr>
                    </a:p>
                  </a:txBody>
                  <a:tcPr marL="82029" marR="82029" marT="41000" marB="41000"/>
                </a:tc>
                <a:tc>
                  <a:txBody>
                    <a:bodyPr/>
                    <a:lstStyle/>
                    <a:p>
                      <a:r>
                        <a:rPr lang="en-US" sz="1400" b="0" dirty="0" smtClean="0"/>
                        <a:t>4</a:t>
                      </a:r>
                      <a:endParaRPr lang="en-US" sz="1400" b="0" dirty="0"/>
                    </a:p>
                  </a:txBody>
                  <a:tcPr marL="82029" marR="82029" marT="41000" marB="41000"/>
                </a:tc>
                <a:tc>
                  <a:txBody>
                    <a:bodyPr/>
                    <a:lstStyle/>
                    <a:p>
                      <a:r>
                        <a:rPr lang="en-US" sz="1400" b="0" dirty="0" smtClean="0">
                          <a:solidFill>
                            <a:schemeClr val="tx1"/>
                          </a:solidFill>
                        </a:rPr>
                        <a:t>CA</a:t>
                      </a:r>
                      <a:endParaRPr lang="en-US" sz="1400" b="0" dirty="0">
                        <a:solidFill>
                          <a:schemeClr val="tx1"/>
                        </a:solidFill>
                      </a:endParaRPr>
                    </a:p>
                  </a:txBody>
                  <a:tcPr marL="82029" marR="82029" marT="41000" marB="41000"/>
                </a:tc>
                <a:tc>
                  <a:txBody>
                    <a:bodyPr/>
                    <a:lstStyle/>
                    <a:p>
                      <a:r>
                        <a:rPr lang="en-US" sz="1400" b="0" dirty="0" smtClean="0"/>
                        <a:t>Yes</a:t>
                      </a:r>
                      <a:endParaRPr lang="en-US" sz="1400" b="0" dirty="0"/>
                    </a:p>
                  </a:txBody>
                  <a:tcPr marL="82029" marR="82029" marT="41000" marB="41000"/>
                </a:tc>
              </a:tr>
              <a:tr h="339484">
                <a:tc>
                  <a:txBody>
                    <a:bodyPr/>
                    <a:lstStyle/>
                    <a:p>
                      <a:r>
                        <a:rPr lang="en-US" sz="1400" b="0" dirty="0" smtClean="0"/>
                        <a:t>XX-XXX-AA1</a:t>
                      </a:r>
                      <a:endParaRPr lang="en-US" sz="1400" b="0" dirty="0"/>
                    </a:p>
                  </a:txBody>
                  <a:tcPr marL="82029" marR="82029" marT="41000" marB="41000"/>
                </a:tc>
                <a:tc>
                  <a:txBody>
                    <a:bodyPr/>
                    <a:lstStyle/>
                    <a:p>
                      <a:r>
                        <a:rPr lang="en-US" sz="1400" b="0" dirty="0" smtClean="0"/>
                        <a:t>800,000</a:t>
                      </a:r>
                      <a:endParaRPr lang="en-US" sz="1400" b="0" dirty="0"/>
                    </a:p>
                  </a:txBody>
                  <a:tcPr marL="82029" marR="82029" marT="41000" marB="41000"/>
                </a:tc>
                <a:tc>
                  <a:txBody>
                    <a:bodyPr/>
                    <a:lstStyle/>
                    <a:p>
                      <a:r>
                        <a:rPr lang="en-US" sz="1400" b="0" dirty="0" smtClean="0"/>
                        <a:t>24</a:t>
                      </a:r>
                      <a:endParaRPr lang="en-US" sz="1400" b="0" dirty="0"/>
                    </a:p>
                  </a:txBody>
                  <a:tcPr marL="82029" marR="82029" marT="41000" marB="41000"/>
                </a:tc>
                <a:tc>
                  <a:txBody>
                    <a:bodyPr/>
                    <a:lstStyle/>
                    <a:p>
                      <a:r>
                        <a:rPr lang="en-US" sz="1400" b="0" dirty="0" smtClean="0"/>
                        <a:t>2</a:t>
                      </a:r>
                      <a:endParaRPr lang="en-US" sz="1400" b="0" dirty="0"/>
                    </a:p>
                  </a:txBody>
                  <a:tcPr marL="82029" marR="82029" marT="41000" marB="41000"/>
                </a:tc>
                <a:tc>
                  <a:txBody>
                    <a:bodyPr/>
                    <a:lstStyle/>
                    <a:p>
                      <a:r>
                        <a:rPr lang="en-US" sz="1400" b="0" dirty="0" smtClean="0">
                          <a:solidFill>
                            <a:schemeClr val="tx1"/>
                          </a:solidFill>
                        </a:rPr>
                        <a:t>IL</a:t>
                      </a:r>
                      <a:endParaRPr lang="en-US" sz="1400" b="0" dirty="0">
                        <a:solidFill>
                          <a:schemeClr val="tx1"/>
                        </a:solidFill>
                      </a:endParaRPr>
                    </a:p>
                  </a:txBody>
                  <a:tcPr marL="82029" marR="82029" marT="41000" marB="41000"/>
                </a:tc>
                <a:tc>
                  <a:txBody>
                    <a:bodyPr/>
                    <a:lstStyle/>
                    <a:p>
                      <a:r>
                        <a:rPr lang="en-US" sz="1400" b="0" dirty="0" smtClean="0"/>
                        <a:t>No</a:t>
                      </a:r>
                      <a:endParaRPr lang="en-US" sz="1400" b="0" dirty="0"/>
                    </a:p>
                  </a:txBody>
                  <a:tcPr marL="82029" marR="82029" marT="41000" marB="41000"/>
                </a:tc>
              </a:tr>
              <a:tr h="500228">
                <a:tc>
                  <a:txBody>
                    <a:bodyPr/>
                    <a:lstStyle/>
                    <a:p>
                      <a:r>
                        <a:rPr lang="en-US" sz="1400" b="1" i="1" dirty="0" smtClean="0">
                          <a:solidFill>
                            <a:srgbClr val="FFFFFF"/>
                          </a:solidFill>
                        </a:rPr>
                        <a:t>Mean</a:t>
                      </a:r>
                      <a:endParaRPr lang="en-US" sz="1400" b="1" i="1" dirty="0">
                        <a:solidFill>
                          <a:srgbClr val="FFFFFF"/>
                        </a:solidFill>
                      </a:endParaRPr>
                    </a:p>
                  </a:txBody>
                  <a:tcPr marL="82029" marR="82029" marT="41000" marB="41000">
                    <a:solidFill>
                      <a:schemeClr val="tx1">
                        <a:lumMod val="50000"/>
                        <a:lumOff val="5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1" i="1" strike="sngStrike" dirty="0" smtClean="0">
                          <a:solidFill>
                            <a:srgbClr val="C00000"/>
                          </a:solidFill>
                        </a:rPr>
                        <a:t>1,693,750</a:t>
                      </a:r>
                    </a:p>
                    <a:p>
                      <a:r>
                        <a:rPr lang="en-US" sz="1400" b="1" i="1" dirty="0" smtClean="0">
                          <a:solidFill>
                            <a:schemeClr val="bg1"/>
                          </a:solidFill>
                        </a:rPr>
                        <a:t>938,636</a:t>
                      </a:r>
                      <a:endParaRPr lang="en-US" sz="1400" b="1" i="1" dirty="0">
                        <a:solidFill>
                          <a:schemeClr val="bg1"/>
                        </a:solidFill>
                      </a:endParaRPr>
                    </a:p>
                  </a:txBody>
                  <a:tcPr marL="82029" marR="82029" marT="41000" marB="41000">
                    <a:solidFill>
                      <a:schemeClr val="tx1">
                        <a:lumMod val="50000"/>
                        <a:lumOff val="50000"/>
                      </a:schemeClr>
                    </a:solidFill>
                  </a:tcPr>
                </a:tc>
                <a:tc>
                  <a:txBody>
                    <a:bodyPr/>
                    <a:lstStyle/>
                    <a:p>
                      <a:r>
                        <a:rPr lang="en-US" sz="1400" b="1" i="1" strike="sngStrike" dirty="0" smtClean="0">
                          <a:solidFill>
                            <a:srgbClr val="C00000"/>
                          </a:solidFill>
                        </a:rPr>
                        <a:t>15</a:t>
                      </a:r>
                    </a:p>
                    <a:p>
                      <a:r>
                        <a:rPr lang="en-US" sz="1400" b="1" i="1" dirty="0" smtClean="0">
                          <a:solidFill>
                            <a:srgbClr val="FFFFFF"/>
                          </a:solidFill>
                        </a:rPr>
                        <a:t>12</a:t>
                      </a:r>
                      <a:endParaRPr lang="en-US" sz="1400" b="1" i="1" dirty="0">
                        <a:solidFill>
                          <a:srgbClr val="FFFFFF"/>
                        </a:solidFill>
                      </a:endParaRPr>
                    </a:p>
                  </a:txBody>
                  <a:tcPr marL="82029" marR="82029" marT="41000" marB="41000">
                    <a:solidFill>
                      <a:schemeClr val="tx1">
                        <a:lumMod val="50000"/>
                        <a:lumOff val="50000"/>
                      </a:schemeClr>
                    </a:solidFill>
                  </a:tcPr>
                </a:tc>
                <a:tc>
                  <a:txBody>
                    <a:bodyPr/>
                    <a:lstStyle/>
                    <a:p>
                      <a:r>
                        <a:rPr lang="en-US" sz="1400" b="1" i="1" strike="sngStrike" dirty="0" smtClean="0">
                          <a:solidFill>
                            <a:srgbClr val="C00000"/>
                          </a:solidFill>
                        </a:rPr>
                        <a:t>3</a:t>
                      </a:r>
                    </a:p>
                    <a:p>
                      <a:r>
                        <a:rPr lang="en-US" sz="1400" b="1" i="1" dirty="0" smtClean="0">
                          <a:solidFill>
                            <a:srgbClr val="FFFFFF"/>
                          </a:solidFill>
                        </a:rPr>
                        <a:t>4</a:t>
                      </a:r>
                    </a:p>
                  </a:txBody>
                  <a:tcPr marL="82029" marR="82029" marT="41000" marB="41000">
                    <a:solidFill>
                      <a:schemeClr val="tx1">
                        <a:lumMod val="50000"/>
                        <a:lumOff val="50000"/>
                      </a:schemeClr>
                    </a:solidFill>
                  </a:tcPr>
                </a:tc>
                <a:tc>
                  <a:txBody>
                    <a:bodyPr/>
                    <a:lstStyle/>
                    <a:p>
                      <a:endParaRPr lang="en-US" sz="1400" b="1" i="1" dirty="0">
                        <a:solidFill>
                          <a:srgbClr val="FFFFFF"/>
                        </a:solidFill>
                      </a:endParaRPr>
                    </a:p>
                  </a:txBody>
                  <a:tcPr marL="82029" marR="82029" marT="41000" marB="41000">
                    <a:solidFill>
                      <a:schemeClr val="tx1">
                        <a:lumMod val="50000"/>
                        <a:lumOff val="50000"/>
                      </a:schemeClr>
                    </a:solidFill>
                  </a:tcPr>
                </a:tc>
                <a:tc>
                  <a:txBody>
                    <a:bodyPr/>
                    <a:lstStyle/>
                    <a:p>
                      <a:endParaRPr lang="en-US" sz="1400" b="1" i="1" dirty="0">
                        <a:solidFill>
                          <a:srgbClr val="FFFFFF"/>
                        </a:solidFill>
                      </a:endParaRPr>
                    </a:p>
                  </a:txBody>
                  <a:tcPr marL="82029" marR="82029" marT="41000" marB="41000">
                    <a:solidFill>
                      <a:schemeClr val="tx1">
                        <a:lumMod val="50000"/>
                        <a:lumOff val="50000"/>
                      </a:schemeClr>
                    </a:solidFill>
                  </a:tcPr>
                </a:tc>
              </a:tr>
            </a:tbl>
          </a:graphicData>
        </a:graphic>
      </p:graphicFrame>
    </p:spTree>
    <p:extLst>
      <p:ext uri="{BB962C8B-B14F-4D97-AF65-F5344CB8AC3E}">
        <p14:creationId xmlns:p14="http://schemas.microsoft.com/office/powerpoint/2010/main" val="18780624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Clean Data: </a:t>
            </a:r>
            <a:r>
              <a:rPr lang="en-US" i="1" dirty="0" smtClean="0"/>
              <a:t>Outliers</a:t>
            </a:r>
            <a:endParaRPr lang="en-US" dirty="0"/>
          </a:p>
        </p:txBody>
      </p:sp>
      <p:graphicFrame>
        <p:nvGraphicFramePr>
          <p:cNvPr id="4" name="Table 3"/>
          <p:cNvGraphicFramePr>
            <a:graphicFrameLocks noGrp="1"/>
          </p:cNvGraphicFramePr>
          <p:nvPr>
            <p:extLst/>
          </p:nvPr>
        </p:nvGraphicFramePr>
        <p:xfrm>
          <a:off x="3959504" y="1143000"/>
          <a:ext cx="4928464" cy="2985788"/>
        </p:xfrm>
        <a:graphic>
          <a:graphicData uri="http://schemas.openxmlformats.org/drawingml/2006/table">
            <a:tbl>
              <a:tblPr/>
              <a:tblGrid>
                <a:gridCol w="616058"/>
                <a:gridCol w="616058"/>
                <a:gridCol w="616058"/>
                <a:gridCol w="616058"/>
                <a:gridCol w="616058"/>
                <a:gridCol w="616058"/>
                <a:gridCol w="616058"/>
                <a:gridCol w="616058"/>
              </a:tblGrid>
              <a:tr h="229676">
                <a:tc gridSpan="2">
                  <a:txBody>
                    <a:bodyPr/>
                    <a:lstStyle/>
                    <a:p>
                      <a:pPr algn="ctr"/>
                      <a:r>
                        <a:rPr lang="en-US" sz="1100" dirty="0">
                          <a:effectLst/>
                        </a:rPr>
                        <a:t>I</a:t>
                      </a:r>
                    </a:p>
                  </a:txBody>
                  <a:tcPr marL="57419" marR="57419" marT="28710" marB="2871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2F2F2"/>
                    </a:solidFill>
                  </a:tcPr>
                </a:tc>
                <a:tc hMerge="1">
                  <a:txBody>
                    <a:bodyPr/>
                    <a:lstStyle/>
                    <a:p>
                      <a:endParaRPr lang="en-US"/>
                    </a:p>
                  </a:txBody>
                  <a:tcPr/>
                </a:tc>
                <a:tc gridSpan="2">
                  <a:txBody>
                    <a:bodyPr/>
                    <a:lstStyle/>
                    <a:p>
                      <a:pPr algn="ctr"/>
                      <a:r>
                        <a:rPr lang="en-US" sz="1100">
                          <a:effectLst/>
                        </a:rPr>
                        <a:t>II</a:t>
                      </a:r>
                    </a:p>
                  </a:txBody>
                  <a:tcPr marL="57419" marR="57419" marT="28710" marB="2871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2F2F2"/>
                    </a:solidFill>
                  </a:tcPr>
                </a:tc>
                <a:tc hMerge="1">
                  <a:txBody>
                    <a:bodyPr/>
                    <a:lstStyle/>
                    <a:p>
                      <a:endParaRPr lang="en-US"/>
                    </a:p>
                  </a:txBody>
                  <a:tcPr/>
                </a:tc>
                <a:tc gridSpan="2">
                  <a:txBody>
                    <a:bodyPr/>
                    <a:lstStyle/>
                    <a:p>
                      <a:pPr algn="ctr"/>
                      <a:r>
                        <a:rPr lang="en-US" sz="1100" dirty="0">
                          <a:effectLst/>
                        </a:rPr>
                        <a:t>III</a:t>
                      </a:r>
                    </a:p>
                  </a:txBody>
                  <a:tcPr marL="57419" marR="57419" marT="28710" marB="2871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2F2F2"/>
                    </a:solidFill>
                  </a:tcPr>
                </a:tc>
                <a:tc hMerge="1">
                  <a:txBody>
                    <a:bodyPr/>
                    <a:lstStyle/>
                    <a:p>
                      <a:endParaRPr lang="en-US"/>
                    </a:p>
                  </a:txBody>
                  <a:tcPr/>
                </a:tc>
                <a:tc gridSpan="2">
                  <a:txBody>
                    <a:bodyPr/>
                    <a:lstStyle/>
                    <a:p>
                      <a:pPr algn="ctr"/>
                      <a:r>
                        <a:rPr lang="en-US" sz="1100">
                          <a:effectLst/>
                        </a:rPr>
                        <a:t>IV</a:t>
                      </a:r>
                    </a:p>
                  </a:txBody>
                  <a:tcPr marL="57419" marR="57419" marT="28710" marB="2871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2F2F2"/>
                    </a:solidFill>
                  </a:tcPr>
                </a:tc>
                <a:tc hMerge="1">
                  <a:txBody>
                    <a:bodyPr/>
                    <a:lstStyle/>
                    <a:p>
                      <a:endParaRPr lang="en-US"/>
                    </a:p>
                  </a:txBody>
                  <a:tcPr/>
                </a:tc>
              </a:tr>
              <a:tr h="229676">
                <a:tc>
                  <a:txBody>
                    <a:bodyPr/>
                    <a:lstStyle/>
                    <a:p>
                      <a:r>
                        <a:rPr lang="en-US" sz="1100">
                          <a:effectLst/>
                        </a:rPr>
                        <a:t>x</a:t>
                      </a:r>
                    </a:p>
                  </a:txBody>
                  <a:tcPr marL="57419" marR="57419" marT="28710" marB="2871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100">
                          <a:effectLst/>
                        </a:rPr>
                        <a:t>y</a:t>
                      </a:r>
                    </a:p>
                  </a:txBody>
                  <a:tcPr marL="57419" marR="57419" marT="28710" marB="2871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100" dirty="0">
                          <a:effectLst/>
                        </a:rPr>
                        <a:t>x</a:t>
                      </a:r>
                    </a:p>
                  </a:txBody>
                  <a:tcPr marL="57419" marR="57419" marT="28710" marB="2871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100">
                          <a:effectLst/>
                        </a:rPr>
                        <a:t>y</a:t>
                      </a:r>
                    </a:p>
                  </a:txBody>
                  <a:tcPr marL="57419" marR="57419" marT="28710" marB="2871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100">
                          <a:effectLst/>
                        </a:rPr>
                        <a:t>x</a:t>
                      </a:r>
                    </a:p>
                  </a:txBody>
                  <a:tcPr marL="57419" marR="57419" marT="28710" marB="2871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100">
                          <a:effectLst/>
                        </a:rPr>
                        <a:t>y</a:t>
                      </a:r>
                    </a:p>
                  </a:txBody>
                  <a:tcPr marL="57419" marR="57419" marT="28710" marB="2871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100">
                          <a:effectLst/>
                        </a:rPr>
                        <a:t>x</a:t>
                      </a:r>
                    </a:p>
                  </a:txBody>
                  <a:tcPr marL="57419" marR="57419" marT="28710" marB="2871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100">
                          <a:effectLst/>
                        </a:rPr>
                        <a:t>y</a:t>
                      </a:r>
                    </a:p>
                  </a:txBody>
                  <a:tcPr marL="57419" marR="57419" marT="28710" marB="2871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r>
              <a:tr h="229676">
                <a:tc>
                  <a:txBody>
                    <a:bodyPr/>
                    <a:lstStyle/>
                    <a:p>
                      <a:r>
                        <a:rPr lang="en-US" sz="1100" dirty="0">
                          <a:effectLst/>
                        </a:rPr>
                        <a:t>10.0</a:t>
                      </a:r>
                    </a:p>
                  </a:txBody>
                  <a:tcPr marL="57419" marR="57419" marT="28710" marB="2871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100" dirty="0">
                          <a:effectLst/>
                        </a:rPr>
                        <a:t>8.04</a:t>
                      </a:r>
                    </a:p>
                  </a:txBody>
                  <a:tcPr marL="57419" marR="57419" marT="28710" marB="2871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100" dirty="0">
                          <a:effectLst/>
                        </a:rPr>
                        <a:t>10.0</a:t>
                      </a:r>
                    </a:p>
                  </a:txBody>
                  <a:tcPr marL="57419" marR="57419" marT="28710" marB="2871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100">
                          <a:effectLst/>
                        </a:rPr>
                        <a:t>9.14</a:t>
                      </a:r>
                    </a:p>
                  </a:txBody>
                  <a:tcPr marL="57419" marR="57419" marT="28710" marB="2871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100">
                          <a:effectLst/>
                        </a:rPr>
                        <a:t>10.0</a:t>
                      </a:r>
                    </a:p>
                  </a:txBody>
                  <a:tcPr marL="57419" marR="57419" marT="28710" marB="2871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100">
                          <a:effectLst/>
                        </a:rPr>
                        <a:t>7.46</a:t>
                      </a:r>
                    </a:p>
                  </a:txBody>
                  <a:tcPr marL="57419" marR="57419" marT="28710" marB="2871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100">
                          <a:effectLst/>
                        </a:rPr>
                        <a:t>8.0</a:t>
                      </a:r>
                    </a:p>
                  </a:txBody>
                  <a:tcPr marL="57419" marR="57419" marT="28710" marB="2871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100">
                          <a:effectLst/>
                        </a:rPr>
                        <a:t>6.58</a:t>
                      </a:r>
                    </a:p>
                  </a:txBody>
                  <a:tcPr marL="57419" marR="57419" marT="28710" marB="2871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r>
              <a:tr h="229676">
                <a:tc>
                  <a:txBody>
                    <a:bodyPr/>
                    <a:lstStyle/>
                    <a:p>
                      <a:r>
                        <a:rPr lang="en-US" sz="1100">
                          <a:effectLst/>
                        </a:rPr>
                        <a:t>8.0</a:t>
                      </a:r>
                    </a:p>
                  </a:txBody>
                  <a:tcPr marL="57419" marR="57419" marT="28710" marB="2871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100">
                          <a:effectLst/>
                        </a:rPr>
                        <a:t>6.95</a:t>
                      </a:r>
                    </a:p>
                  </a:txBody>
                  <a:tcPr marL="57419" marR="57419" marT="28710" marB="2871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100">
                          <a:effectLst/>
                        </a:rPr>
                        <a:t>8.0</a:t>
                      </a:r>
                    </a:p>
                  </a:txBody>
                  <a:tcPr marL="57419" marR="57419" marT="28710" marB="2871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100" dirty="0">
                          <a:effectLst/>
                        </a:rPr>
                        <a:t>8.14</a:t>
                      </a:r>
                    </a:p>
                  </a:txBody>
                  <a:tcPr marL="57419" marR="57419" marT="28710" marB="2871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100" dirty="0">
                          <a:effectLst/>
                        </a:rPr>
                        <a:t>8.0</a:t>
                      </a:r>
                    </a:p>
                  </a:txBody>
                  <a:tcPr marL="57419" marR="57419" marT="28710" marB="2871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100">
                          <a:effectLst/>
                        </a:rPr>
                        <a:t>6.77</a:t>
                      </a:r>
                    </a:p>
                  </a:txBody>
                  <a:tcPr marL="57419" marR="57419" marT="28710" marB="2871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100">
                          <a:effectLst/>
                        </a:rPr>
                        <a:t>8.0</a:t>
                      </a:r>
                    </a:p>
                  </a:txBody>
                  <a:tcPr marL="57419" marR="57419" marT="28710" marB="2871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100">
                          <a:effectLst/>
                        </a:rPr>
                        <a:t>5.76</a:t>
                      </a:r>
                    </a:p>
                  </a:txBody>
                  <a:tcPr marL="57419" marR="57419" marT="28710" marB="2871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r>
              <a:tr h="229676">
                <a:tc>
                  <a:txBody>
                    <a:bodyPr/>
                    <a:lstStyle/>
                    <a:p>
                      <a:r>
                        <a:rPr lang="en-US" sz="1100">
                          <a:effectLst/>
                        </a:rPr>
                        <a:t>13.0</a:t>
                      </a:r>
                    </a:p>
                  </a:txBody>
                  <a:tcPr marL="57419" marR="57419" marT="28710" marB="2871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100">
                          <a:effectLst/>
                        </a:rPr>
                        <a:t>7.58</a:t>
                      </a:r>
                    </a:p>
                  </a:txBody>
                  <a:tcPr marL="57419" marR="57419" marT="28710" marB="2871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100">
                          <a:effectLst/>
                        </a:rPr>
                        <a:t>13.0</a:t>
                      </a:r>
                    </a:p>
                  </a:txBody>
                  <a:tcPr marL="57419" marR="57419" marT="28710" marB="2871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100" dirty="0">
                          <a:effectLst/>
                        </a:rPr>
                        <a:t>8.74</a:t>
                      </a:r>
                    </a:p>
                  </a:txBody>
                  <a:tcPr marL="57419" marR="57419" marT="28710" marB="2871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100" dirty="0">
                          <a:effectLst/>
                        </a:rPr>
                        <a:t>13.0</a:t>
                      </a:r>
                    </a:p>
                  </a:txBody>
                  <a:tcPr marL="57419" marR="57419" marT="28710" marB="2871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100" dirty="0">
                          <a:effectLst/>
                        </a:rPr>
                        <a:t>12.74</a:t>
                      </a:r>
                    </a:p>
                  </a:txBody>
                  <a:tcPr marL="57419" marR="57419" marT="28710" marB="2871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100">
                          <a:effectLst/>
                        </a:rPr>
                        <a:t>8.0</a:t>
                      </a:r>
                    </a:p>
                  </a:txBody>
                  <a:tcPr marL="57419" marR="57419" marT="28710" marB="2871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100">
                          <a:effectLst/>
                        </a:rPr>
                        <a:t>7.71</a:t>
                      </a:r>
                    </a:p>
                  </a:txBody>
                  <a:tcPr marL="57419" marR="57419" marT="28710" marB="2871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r>
              <a:tr h="229676">
                <a:tc>
                  <a:txBody>
                    <a:bodyPr/>
                    <a:lstStyle/>
                    <a:p>
                      <a:r>
                        <a:rPr lang="en-US" sz="1100">
                          <a:effectLst/>
                        </a:rPr>
                        <a:t>9.0</a:t>
                      </a:r>
                    </a:p>
                  </a:txBody>
                  <a:tcPr marL="57419" marR="57419" marT="28710" marB="2871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100">
                          <a:effectLst/>
                        </a:rPr>
                        <a:t>8.81</a:t>
                      </a:r>
                    </a:p>
                  </a:txBody>
                  <a:tcPr marL="57419" marR="57419" marT="28710" marB="2871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100">
                          <a:effectLst/>
                        </a:rPr>
                        <a:t>9.0</a:t>
                      </a:r>
                    </a:p>
                  </a:txBody>
                  <a:tcPr marL="57419" marR="57419" marT="28710" marB="2871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100">
                          <a:effectLst/>
                        </a:rPr>
                        <a:t>8.77</a:t>
                      </a:r>
                    </a:p>
                  </a:txBody>
                  <a:tcPr marL="57419" marR="57419" marT="28710" marB="2871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100" dirty="0">
                          <a:effectLst/>
                        </a:rPr>
                        <a:t>9.0</a:t>
                      </a:r>
                    </a:p>
                  </a:txBody>
                  <a:tcPr marL="57419" marR="57419" marT="28710" marB="2871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100" dirty="0">
                          <a:effectLst/>
                        </a:rPr>
                        <a:t>7.11</a:t>
                      </a:r>
                    </a:p>
                  </a:txBody>
                  <a:tcPr marL="57419" marR="57419" marT="28710" marB="2871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100">
                          <a:effectLst/>
                        </a:rPr>
                        <a:t>8.0</a:t>
                      </a:r>
                    </a:p>
                  </a:txBody>
                  <a:tcPr marL="57419" marR="57419" marT="28710" marB="2871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100">
                          <a:effectLst/>
                        </a:rPr>
                        <a:t>8.84</a:t>
                      </a:r>
                    </a:p>
                  </a:txBody>
                  <a:tcPr marL="57419" marR="57419" marT="28710" marB="2871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r>
              <a:tr h="229676">
                <a:tc>
                  <a:txBody>
                    <a:bodyPr/>
                    <a:lstStyle/>
                    <a:p>
                      <a:r>
                        <a:rPr lang="en-US" sz="1100">
                          <a:effectLst/>
                        </a:rPr>
                        <a:t>11.0</a:t>
                      </a:r>
                    </a:p>
                  </a:txBody>
                  <a:tcPr marL="57419" marR="57419" marT="28710" marB="2871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100">
                          <a:effectLst/>
                        </a:rPr>
                        <a:t>8.33</a:t>
                      </a:r>
                    </a:p>
                  </a:txBody>
                  <a:tcPr marL="57419" marR="57419" marT="28710" marB="2871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100">
                          <a:effectLst/>
                        </a:rPr>
                        <a:t>11.0</a:t>
                      </a:r>
                    </a:p>
                  </a:txBody>
                  <a:tcPr marL="57419" marR="57419" marT="28710" marB="2871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100">
                          <a:effectLst/>
                        </a:rPr>
                        <a:t>9.26</a:t>
                      </a:r>
                    </a:p>
                  </a:txBody>
                  <a:tcPr marL="57419" marR="57419" marT="28710" marB="2871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100">
                          <a:effectLst/>
                        </a:rPr>
                        <a:t>11.0</a:t>
                      </a:r>
                    </a:p>
                  </a:txBody>
                  <a:tcPr marL="57419" marR="57419" marT="28710" marB="2871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100" dirty="0">
                          <a:effectLst/>
                        </a:rPr>
                        <a:t>7.81</a:t>
                      </a:r>
                    </a:p>
                  </a:txBody>
                  <a:tcPr marL="57419" marR="57419" marT="28710" marB="2871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100">
                          <a:effectLst/>
                        </a:rPr>
                        <a:t>8.0</a:t>
                      </a:r>
                    </a:p>
                  </a:txBody>
                  <a:tcPr marL="57419" marR="57419" marT="28710" marB="2871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100">
                          <a:effectLst/>
                        </a:rPr>
                        <a:t>8.47</a:t>
                      </a:r>
                    </a:p>
                  </a:txBody>
                  <a:tcPr marL="57419" marR="57419" marT="28710" marB="2871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r>
              <a:tr h="229676">
                <a:tc>
                  <a:txBody>
                    <a:bodyPr/>
                    <a:lstStyle/>
                    <a:p>
                      <a:r>
                        <a:rPr lang="en-US" sz="1100">
                          <a:effectLst/>
                        </a:rPr>
                        <a:t>14.0</a:t>
                      </a:r>
                    </a:p>
                  </a:txBody>
                  <a:tcPr marL="57419" marR="57419" marT="28710" marB="2871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100">
                          <a:effectLst/>
                        </a:rPr>
                        <a:t>9.96</a:t>
                      </a:r>
                    </a:p>
                  </a:txBody>
                  <a:tcPr marL="57419" marR="57419" marT="28710" marB="2871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100">
                          <a:effectLst/>
                        </a:rPr>
                        <a:t>14.0</a:t>
                      </a:r>
                    </a:p>
                  </a:txBody>
                  <a:tcPr marL="57419" marR="57419" marT="28710" marB="2871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100">
                          <a:effectLst/>
                        </a:rPr>
                        <a:t>8.10</a:t>
                      </a:r>
                    </a:p>
                  </a:txBody>
                  <a:tcPr marL="57419" marR="57419" marT="28710" marB="2871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100">
                          <a:effectLst/>
                        </a:rPr>
                        <a:t>14.0</a:t>
                      </a:r>
                    </a:p>
                  </a:txBody>
                  <a:tcPr marL="57419" marR="57419" marT="28710" marB="2871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100">
                          <a:effectLst/>
                        </a:rPr>
                        <a:t>8.84</a:t>
                      </a:r>
                    </a:p>
                  </a:txBody>
                  <a:tcPr marL="57419" marR="57419" marT="28710" marB="2871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100">
                          <a:effectLst/>
                        </a:rPr>
                        <a:t>8.0</a:t>
                      </a:r>
                    </a:p>
                  </a:txBody>
                  <a:tcPr marL="57419" marR="57419" marT="28710" marB="2871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100">
                          <a:effectLst/>
                        </a:rPr>
                        <a:t>7.04</a:t>
                      </a:r>
                    </a:p>
                  </a:txBody>
                  <a:tcPr marL="57419" marR="57419" marT="28710" marB="2871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r>
              <a:tr h="229676">
                <a:tc>
                  <a:txBody>
                    <a:bodyPr/>
                    <a:lstStyle/>
                    <a:p>
                      <a:r>
                        <a:rPr lang="en-US" sz="1100">
                          <a:effectLst/>
                        </a:rPr>
                        <a:t>6.0</a:t>
                      </a:r>
                    </a:p>
                  </a:txBody>
                  <a:tcPr marL="57419" marR="57419" marT="28710" marB="2871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100">
                          <a:effectLst/>
                        </a:rPr>
                        <a:t>7.24</a:t>
                      </a:r>
                    </a:p>
                  </a:txBody>
                  <a:tcPr marL="57419" marR="57419" marT="28710" marB="2871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100">
                          <a:effectLst/>
                        </a:rPr>
                        <a:t>6.0</a:t>
                      </a:r>
                    </a:p>
                  </a:txBody>
                  <a:tcPr marL="57419" marR="57419" marT="28710" marB="2871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100">
                          <a:effectLst/>
                        </a:rPr>
                        <a:t>6.13</a:t>
                      </a:r>
                    </a:p>
                  </a:txBody>
                  <a:tcPr marL="57419" marR="57419" marT="28710" marB="2871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100">
                          <a:effectLst/>
                        </a:rPr>
                        <a:t>6.0</a:t>
                      </a:r>
                    </a:p>
                  </a:txBody>
                  <a:tcPr marL="57419" marR="57419" marT="28710" marB="2871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100" dirty="0">
                          <a:effectLst/>
                        </a:rPr>
                        <a:t>6.08</a:t>
                      </a:r>
                    </a:p>
                  </a:txBody>
                  <a:tcPr marL="57419" marR="57419" marT="28710" marB="2871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100">
                          <a:effectLst/>
                        </a:rPr>
                        <a:t>8.0</a:t>
                      </a:r>
                    </a:p>
                  </a:txBody>
                  <a:tcPr marL="57419" marR="57419" marT="28710" marB="2871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100">
                          <a:effectLst/>
                        </a:rPr>
                        <a:t>5.25</a:t>
                      </a:r>
                    </a:p>
                  </a:txBody>
                  <a:tcPr marL="57419" marR="57419" marT="28710" marB="2871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r>
              <a:tr h="229676">
                <a:tc>
                  <a:txBody>
                    <a:bodyPr/>
                    <a:lstStyle/>
                    <a:p>
                      <a:r>
                        <a:rPr lang="en-US" sz="1100">
                          <a:effectLst/>
                        </a:rPr>
                        <a:t>4.0</a:t>
                      </a:r>
                    </a:p>
                  </a:txBody>
                  <a:tcPr marL="57419" marR="57419" marT="28710" marB="2871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100">
                          <a:effectLst/>
                        </a:rPr>
                        <a:t>4.26</a:t>
                      </a:r>
                    </a:p>
                  </a:txBody>
                  <a:tcPr marL="57419" marR="57419" marT="28710" marB="2871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100">
                          <a:effectLst/>
                        </a:rPr>
                        <a:t>4.0</a:t>
                      </a:r>
                    </a:p>
                  </a:txBody>
                  <a:tcPr marL="57419" marR="57419" marT="28710" marB="2871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100">
                          <a:effectLst/>
                        </a:rPr>
                        <a:t>3.10</a:t>
                      </a:r>
                    </a:p>
                  </a:txBody>
                  <a:tcPr marL="57419" marR="57419" marT="28710" marB="2871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100">
                          <a:effectLst/>
                        </a:rPr>
                        <a:t>4.0</a:t>
                      </a:r>
                    </a:p>
                  </a:txBody>
                  <a:tcPr marL="57419" marR="57419" marT="28710" marB="2871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100" dirty="0">
                          <a:effectLst/>
                        </a:rPr>
                        <a:t>5.39</a:t>
                      </a:r>
                    </a:p>
                  </a:txBody>
                  <a:tcPr marL="57419" marR="57419" marT="28710" marB="2871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100" dirty="0">
                          <a:effectLst/>
                        </a:rPr>
                        <a:t>19.0</a:t>
                      </a:r>
                    </a:p>
                  </a:txBody>
                  <a:tcPr marL="57419" marR="57419" marT="28710" marB="2871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100">
                          <a:effectLst/>
                        </a:rPr>
                        <a:t>12.50</a:t>
                      </a:r>
                    </a:p>
                  </a:txBody>
                  <a:tcPr marL="57419" marR="57419" marT="28710" marB="2871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r>
              <a:tr h="229676">
                <a:tc>
                  <a:txBody>
                    <a:bodyPr/>
                    <a:lstStyle/>
                    <a:p>
                      <a:r>
                        <a:rPr lang="en-US" sz="1100">
                          <a:effectLst/>
                        </a:rPr>
                        <a:t>12.0</a:t>
                      </a:r>
                    </a:p>
                  </a:txBody>
                  <a:tcPr marL="57419" marR="57419" marT="28710" marB="2871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100">
                          <a:effectLst/>
                        </a:rPr>
                        <a:t>10.84</a:t>
                      </a:r>
                    </a:p>
                  </a:txBody>
                  <a:tcPr marL="57419" marR="57419" marT="28710" marB="2871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100">
                          <a:effectLst/>
                        </a:rPr>
                        <a:t>12.0</a:t>
                      </a:r>
                    </a:p>
                  </a:txBody>
                  <a:tcPr marL="57419" marR="57419" marT="28710" marB="2871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100">
                          <a:effectLst/>
                        </a:rPr>
                        <a:t>9.13</a:t>
                      </a:r>
                    </a:p>
                  </a:txBody>
                  <a:tcPr marL="57419" marR="57419" marT="28710" marB="2871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100">
                          <a:effectLst/>
                        </a:rPr>
                        <a:t>12.0</a:t>
                      </a:r>
                    </a:p>
                  </a:txBody>
                  <a:tcPr marL="57419" marR="57419" marT="28710" marB="2871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100" dirty="0">
                          <a:effectLst/>
                        </a:rPr>
                        <a:t>8.15</a:t>
                      </a:r>
                    </a:p>
                  </a:txBody>
                  <a:tcPr marL="57419" marR="57419" marT="28710" marB="2871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100" dirty="0">
                          <a:effectLst/>
                        </a:rPr>
                        <a:t>8.0</a:t>
                      </a:r>
                    </a:p>
                  </a:txBody>
                  <a:tcPr marL="57419" marR="57419" marT="28710" marB="2871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100" dirty="0">
                          <a:effectLst/>
                        </a:rPr>
                        <a:t>5.56</a:t>
                      </a:r>
                    </a:p>
                  </a:txBody>
                  <a:tcPr marL="57419" marR="57419" marT="28710" marB="2871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r>
              <a:tr h="229676">
                <a:tc>
                  <a:txBody>
                    <a:bodyPr/>
                    <a:lstStyle/>
                    <a:p>
                      <a:r>
                        <a:rPr lang="en-US" sz="1100">
                          <a:effectLst/>
                        </a:rPr>
                        <a:t>7.0</a:t>
                      </a:r>
                    </a:p>
                  </a:txBody>
                  <a:tcPr marL="57419" marR="57419" marT="28710" marB="2871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100">
                          <a:effectLst/>
                        </a:rPr>
                        <a:t>4.82</a:t>
                      </a:r>
                    </a:p>
                  </a:txBody>
                  <a:tcPr marL="57419" marR="57419" marT="28710" marB="2871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100">
                          <a:effectLst/>
                        </a:rPr>
                        <a:t>7.0</a:t>
                      </a:r>
                    </a:p>
                  </a:txBody>
                  <a:tcPr marL="57419" marR="57419" marT="28710" marB="2871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100">
                          <a:effectLst/>
                        </a:rPr>
                        <a:t>7.26</a:t>
                      </a:r>
                    </a:p>
                  </a:txBody>
                  <a:tcPr marL="57419" marR="57419" marT="28710" marB="2871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100">
                          <a:effectLst/>
                        </a:rPr>
                        <a:t>7.0</a:t>
                      </a:r>
                    </a:p>
                  </a:txBody>
                  <a:tcPr marL="57419" marR="57419" marT="28710" marB="2871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100">
                          <a:effectLst/>
                        </a:rPr>
                        <a:t>6.42</a:t>
                      </a:r>
                    </a:p>
                  </a:txBody>
                  <a:tcPr marL="57419" marR="57419" marT="28710" marB="2871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100" dirty="0">
                          <a:effectLst/>
                        </a:rPr>
                        <a:t>8.0</a:t>
                      </a:r>
                    </a:p>
                  </a:txBody>
                  <a:tcPr marL="57419" marR="57419" marT="28710" marB="2871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100" dirty="0">
                          <a:effectLst/>
                        </a:rPr>
                        <a:t>7.91</a:t>
                      </a:r>
                    </a:p>
                  </a:txBody>
                  <a:tcPr marL="57419" marR="57419" marT="28710" marB="2871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r>
              <a:tr h="229676">
                <a:tc>
                  <a:txBody>
                    <a:bodyPr/>
                    <a:lstStyle/>
                    <a:p>
                      <a:r>
                        <a:rPr lang="en-US" sz="1100">
                          <a:effectLst/>
                        </a:rPr>
                        <a:t>5.0</a:t>
                      </a:r>
                    </a:p>
                  </a:txBody>
                  <a:tcPr marL="57419" marR="57419" marT="28710" marB="2871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100" dirty="0">
                          <a:effectLst/>
                        </a:rPr>
                        <a:t>5.68</a:t>
                      </a:r>
                    </a:p>
                  </a:txBody>
                  <a:tcPr marL="57419" marR="57419" marT="28710" marB="2871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100">
                          <a:effectLst/>
                        </a:rPr>
                        <a:t>5.0</a:t>
                      </a:r>
                    </a:p>
                  </a:txBody>
                  <a:tcPr marL="57419" marR="57419" marT="28710" marB="2871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100">
                          <a:effectLst/>
                        </a:rPr>
                        <a:t>4.74</a:t>
                      </a:r>
                    </a:p>
                  </a:txBody>
                  <a:tcPr marL="57419" marR="57419" marT="28710" marB="2871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100">
                          <a:effectLst/>
                        </a:rPr>
                        <a:t>5.0</a:t>
                      </a:r>
                    </a:p>
                  </a:txBody>
                  <a:tcPr marL="57419" marR="57419" marT="28710" marB="2871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100">
                          <a:effectLst/>
                        </a:rPr>
                        <a:t>5.73</a:t>
                      </a:r>
                    </a:p>
                  </a:txBody>
                  <a:tcPr marL="57419" marR="57419" marT="28710" marB="2871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100" dirty="0">
                          <a:effectLst/>
                        </a:rPr>
                        <a:t>8.0</a:t>
                      </a:r>
                    </a:p>
                  </a:txBody>
                  <a:tcPr marL="57419" marR="57419" marT="28710" marB="2871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100" dirty="0">
                          <a:effectLst/>
                        </a:rPr>
                        <a:t>6.89</a:t>
                      </a:r>
                    </a:p>
                  </a:txBody>
                  <a:tcPr marL="57419" marR="57419" marT="28710" marB="2871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r>
            </a:tbl>
          </a:graphicData>
        </a:graphic>
      </p:graphicFrame>
      <p:graphicFrame>
        <p:nvGraphicFramePr>
          <p:cNvPr id="5" name="Table 4"/>
          <p:cNvGraphicFramePr>
            <a:graphicFrameLocks noGrp="1"/>
          </p:cNvGraphicFramePr>
          <p:nvPr>
            <p:extLst/>
          </p:nvPr>
        </p:nvGraphicFramePr>
        <p:xfrm>
          <a:off x="310896" y="4317036"/>
          <a:ext cx="8577072" cy="2124696"/>
        </p:xfrm>
        <a:graphic>
          <a:graphicData uri="http://schemas.openxmlformats.org/drawingml/2006/table">
            <a:tbl>
              <a:tblPr/>
              <a:tblGrid>
                <a:gridCol w="4288536"/>
                <a:gridCol w="4288536"/>
              </a:tblGrid>
              <a:tr h="299710">
                <a:tc>
                  <a:txBody>
                    <a:bodyPr/>
                    <a:lstStyle/>
                    <a:p>
                      <a:pPr algn="ctr"/>
                      <a:r>
                        <a:rPr lang="en-US" sz="1500" dirty="0">
                          <a:solidFill>
                            <a:schemeClr val="tx1"/>
                          </a:solidFill>
                          <a:effectLst/>
                        </a:rPr>
                        <a:t>Property</a:t>
                      </a:r>
                    </a:p>
                  </a:txBody>
                  <a:tcPr marL="74928" marR="74928" marT="37464" marB="37464"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2F2F2"/>
                    </a:solidFill>
                  </a:tcPr>
                </a:tc>
                <a:tc>
                  <a:txBody>
                    <a:bodyPr/>
                    <a:lstStyle/>
                    <a:p>
                      <a:pPr algn="ctr"/>
                      <a:r>
                        <a:rPr lang="en-US" sz="1500" dirty="0">
                          <a:solidFill>
                            <a:schemeClr val="tx1"/>
                          </a:solidFill>
                          <a:effectLst/>
                        </a:rPr>
                        <a:t>Value</a:t>
                      </a:r>
                    </a:p>
                  </a:txBody>
                  <a:tcPr marL="74928" marR="74928" marT="37464" marB="37464"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2F2F2"/>
                    </a:solidFill>
                  </a:tcPr>
                </a:tc>
              </a:tr>
              <a:tr h="299710">
                <a:tc>
                  <a:txBody>
                    <a:bodyPr/>
                    <a:lstStyle/>
                    <a:p>
                      <a:r>
                        <a:rPr lang="en-US" sz="1500" u="none" strike="noStrike" dirty="0" smtClean="0">
                          <a:solidFill>
                            <a:schemeClr val="tx1"/>
                          </a:solidFill>
                          <a:effectLst/>
                        </a:rPr>
                        <a:t>Mean</a:t>
                      </a:r>
                      <a:r>
                        <a:rPr lang="en-US" sz="1500" u="none" strike="noStrike" baseline="0" dirty="0" smtClean="0">
                          <a:solidFill>
                            <a:schemeClr val="tx1"/>
                          </a:solidFill>
                          <a:effectLst/>
                        </a:rPr>
                        <a:t> o</a:t>
                      </a:r>
                      <a:r>
                        <a:rPr lang="en-US" sz="1500" dirty="0" smtClean="0">
                          <a:solidFill>
                            <a:schemeClr val="tx1"/>
                          </a:solidFill>
                          <a:effectLst/>
                        </a:rPr>
                        <a:t>f</a:t>
                      </a:r>
                      <a:r>
                        <a:rPr lang="en-US" sz="1500" dirty="0">
                          <a:solidFill>
                            <a:schemeClr val="tx1"/>
                          </a:solidFill>
                          <a:effectLst/>
                        </a:rPr>
                        <a:t> </a:t>
                      </a:r>
                      <a:r>
                        <a:rPr lang="en-US" sz="1500" i="1" dirty="0">
                          <a:solidFill>
                            <a:schemeClr val="tx1"/>
                          </a:solidFill>
                          <a:effectLst/>
                        </a:rPr>
                        <a:t>x</a:t>
                      </a:r>
                      <a:r>
                        <a:rPr lang="en-US" sz="1500" dirty="0">
                          <a:solidFill>
                            <a:schemeClr val="tx1"/>
                          </a:solidFill>
                          <a:effectLst/>
                        </a:rPr>
                        <a:t> in each case</a:t>
                      </a:r>
                    </a:p>
                  </a:txBody>
                  <a:tcPr marL="74928" marR="74928" marT="37464" marB="37464"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500">
                          <a:solidFill>
                            <a:schemeClr val="tx1"/>
                          </a:solidFill>
                          <a:effectLst/>
                        </a:rPr>
                        <a:t>9 (exact)</a:t>
                      </a:r>
                    </a:p>
                  </a:txBody>
                  <a:tcPr marL="74928" marR="74928" marT="37464" marB="37464"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r>
              <a:tr h="299710">
                <a:tc>
                  <a:txBody>
                    <a:bodyPr/>
                    <a:lstStyle/>
                    <a:p>
                      <a:r>
                        <a:rPr lang="en-US" sz="1500" u="none" strike="noStrike" dirty="0" smtClean="0">
                          <a:solidFill>
                            <a:schemeClr val="tx1"/>
                          </a:solidFill>
                          <a:effectLst/>
                        </a:rPr>
                        <a:t>Variance o</a:t>
                      </a:r>
                      <a:r>
                        <a:rPr lang="en-US" sz="1500" dirty="0" smtClean="0">
                          <a:solidFill>
                            <a:schemeClr val="tx1"/>
                          </a:solidFill>
                          <a:effectLst/>
                        </a:rPr>
                        <a:t>f</a:t>
                      </a:r>
                      <a:r>
                        <a:rPr lang="en-US" sz="1500" dirty="0">
                          <a:solidFill>
                            <a:schemeClr val="tx1"/>
                          </a:solidFill>
                          <a:effectLst/>
                        </a:rPr>
                        <a:t> </a:t>
                      </a:r>
                      <a:r>
                        <a:rPr lang="en-US" sz="1500" i="1" dirty="0">
                          <a:solidFill>
                            <a:schemeClr val="tx1"/>
                          </a:solidFill>
                          <a:effectLst/>
                        </a:rPr>
                        <a:t>x</a:t>
                      </a:r>
                      <a:r>
                        <a:rPr lang="en-US" sz="1500" dirty="0">
                          <a:solidFill>
                            <a:schemeClr val="tx1"/>
                          </a:solidFill>
                          <a:effectLst/>
                        </a:rPr>
                        <a:t> in each case</a:t>
                      </a:r>
                    </a:p>
                  </a:txBody>
                  <a:tcPr marL="74928" marR="74928" marT="37464" marB="37464"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500">
                          <a:solidFill>
                            <a:schemeClr val="tx1"/>
                          </a:solidFill>
                          <a:effectLst/>
                        </a:rPr>
                        <a:t>11 (exact)</a:t>
                      </a:r>
                    </a:p>
                  </a:txBody>
                  <a:tcPr marL="74928" marR="74928" marT="37464" marB="37464"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r>
              <a:tr h="299710">
                <a:tc>
                  <a:txBody>
                    <a:bodyPr/>
                    <a:lstStyle/>
                    <a:p>
                      <a:r>
                        <a:rPr lang="en-US" sz="1500">
                          <a:solidFill>
                            <a:schemeClr val="tx1"/>
                          </a:solidFill>
                          <a:effectLst/>
                        </a:rPr>
                        <a:t>Mean of </a:t>
                      </a:r>
                      <a:r>
                        <a:rPr lang="en-US" sz="1500" i="1">
                          <a:solidFill>
                            <a:schemeClr val="tx1"/>
                          </a:solidFill>
                          <a:effectLst/>
                        </a:rPr>
                        <a:t>y</a:t>
                      </a:r>
                      <a:r>
                        <a:rPr lang="en-US" sz="1500">
                          <a:solidFill>
                            <a:schemeClr val="tx1"/>
                          </a:solidFill>
                          <a:effectLst/>
                        </a:rPr>
                        <a:t> in each case</a:t>
                      </a:r>
                    </a:p>
                  </a:txBody>
                  <a:tcPr marL="74928" marR="74928" marT="37464" marB="37464"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500">
                          <a:solidFill>
                            <a:schemeClr val="tx1"/>
                          </a:solidFill>
                          <a:effectLst/>
                        </a:rPr>
                        <a:t>7.50 (to 2 decimal places)</a:t>
                      </a:r>
                    </a:p>
                  </a:txBody>
                  <a:tcPr marL="74928" marR="74928" marT="37464" marB="37464"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r>
              <a:tr h="299710">
                <a:tc>
                  <a:txBody>
                    <a:bodyPr/>
                    <a:lstStyle/>
                    <a:p>
                      <a:r>
                        <a:rPr lang="en-US" sz="1500">
                          <a:solidFill>
                            <a:schemeClr val="tx1"/>
                          </a:solidFill>
                          <a:effectLst/>
                        </a:rPr>
                        <a:t>Variance of </a:t>
                      </a:r>
                      <a:r>
                        <a:rPr lang="en-US" sz="1500" i="1">
                          <a:solidFill>
                            <a:schemeClr val="tx1"/>
                          </a:solidFill>
                          <a:effectLst/>
                        </a:rPr>
                        <a:t>y</a:t>
                      </a:r>
                      <a:r>
                        <a:rPr lang="en-US" sz="1500">
                          <a:solidFill>
                            <a:schemeClr val="tx1"/>
                          </a:solidFill>
                          <a:effectLst/>
                        </a:rPr>
                        <a:t> in each case</a:t>
                      </a:r>
                    </a:p>
                  </a:txBody>
                  <a:tcPr marL="74928" marR="74928" marT="37464" marB="37464"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500">
                          <a:solidFill>
                            <a:schemeClr val="tx1"/>
                          </a:solidFill>
                          <a:effectLst/>
                        </a:rPr>
                        <a:t>4.122 or 4.127 (to 3 decimal places)</a:t>
                      </a:r>
                    </a:p>
                  </a:txBody>
                  <a:tcPr marL="74928" marR="74928" marT="37464" marB="37464"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r>
              <a:tr h="223008">
                <a:tc>
                  <a:txBody>
                    <a:bodyPr/>
                    <a:lstStyle/>
                    <a:p>
                      <a:r>
                        <a:rPr lang="en-US" sz="1500" u="none" strike="noStrike" dirty="0" smtClean="0">
                          <a:solidFill>
                            <a:schemeClr val="tx1"/>
                          </a:solidFill>
                          <a:effectLst/>
                        </a:rPr>
                        <a:t>Correlation b</a:t>
                      </a:r>
                      <a:r>
                        <a:rPr lang="en-US" sz="1500" dirty="0" smtClean="0">
                          <a:solidFill>
                            <a:schemeClr val="tx1"/>
                          </a:solidFill>
                          <a:effectLst/>
                        </a:rPr>
                        <a:t>etween</a:t>
                      </a:r>
                      <a:r>
                        <a:rPr lang="en-US" sz="1500" dirty="0">
                          <a:solidFill>
                            <a:schemeClr val="tx1"/>
                          </a:solidFill>
                          <a:effectLst/>
                        </a:rPr>
                        <a:t> </a:t>
                      </a:r>
                      <a:r>
                        <a:rPr lang="en-US" sz="1500" i="1" dirty="0">
                          <a:solidFill>
                            <a:schemeClr val="tx1"/>
                          </a:solidFill>
                          <a:effectLst/>
                        </a:rPr>
                        <a:t>x</a:t>
                      </a:r>
                      <a:r>
                        <a:rPr lang="en-US" sz="1500" dirty="0">
                          <a:solidFill>
                            <a:schemeClr val="tx1"/>
                          </a:solidFill>
                          <a:effectLst/>
                        </a:rPr>
                        <a:t> and </a:t>
                      </a:r>
                      <a:r>
                        <a:rPr lang="en-US" sz="1500" i="1" dirty="0">
                          <a:solidFill>
                            <a:schemeClr val="tx1"/>
                          </a:solidFill>
                          <a:effectLst/>
                        </a:rPr>
                        <a:t>y</a:t>
                      </a:r>
                      <a:r>
                        <a:rPr lang="en-US" sz="1500" dirty="0">
                          <a:solidFill>
                            <a:schemeClr val="tx1"/>
                          </a:solidFill>
                          <a:effectLst/>
                        </a:rPr>
                        <a:t> in each case</a:t>
                      </a:r>
                    </a:p>
                  </a:txBody>
                  <a:tcPr marL="74928" marR="74928" marT="37464" marB="37464"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500">
                          <a:solidFill>
                            <a:schemeClr val="tx1"/>
                          </a:solidFill>
                          <a:effectLst/>
                        </a:rPr>
                        <a:t>0.816 (to 3 decimal places)</a:t>
                      </a:r>
                    </a:p>
                  </a:txBody>
                  <a:tcPr marL="74928" marR="74928" marT="37464" marB="37464"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r>
              <a:tr h="157224">
                <a:tc>
                  <a:txBody>
                    <a:bodyPr/>
                    <a:lstStyle/>
                    <a:p>
                      <a:r>
                        <a:rPr lang="en-US" sz="1500" u="none" strike="noStrike" dirty="0" smtClean="0">
                          <a:solidFill>
                            <a:schemeClr val="tx1"/>
                          </a:solidFill>
                          <a:effectLst/>
                        </a:rPr>
                        <a:t>Linear regression l</a:t>
                      </a:r>
                      <a:r>
                        <a:rPr lang="en-US" sz="1500" dirty="0" smtClean="0">
                          <a:solidFill>
                            <a:schemeClr val="tx1"/>
                          </a:solidFill>
                          <a:effectLst/>
                        </a:rPr>
                        <a:t>ine </a:t>
                      </a:r>
                      <a:r>
                        <a:rPr lang="en-US" sz="1500" dirty="0">
                          <a:solidFill>
                            <a:schemeClr val="tx1"/>
                          </a:solidFill>
                          <a:effectLst/>
                        </a:rPr>
                        <a:t>in each case</a:t>
                      </a:r>
                    </a:p>
                  </a:txBody>
                  <a:tcPr marL="74928" marR="74928" marT="37464" marB="37464"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500" i="1" dirty="0">
                          <a:solidFill>
                            <a:schemeClr val="tx1"/>
                          </a:solidFill>
                          <a:effectLst/>
                        </a:rPr>
                        <a:t>y</a:t>
                      </a:r>
                      <a:r>
                        <a:rPr lang="en-US" sz="1500" dirty="0">
                          <a:solidFill>
                            <a:schemeClr val="tx1"/>
                          </a:solidFill>
                          <a:effectLst/>
                        </a:rPr>
                        <a:t> = 3.00 + </a:t>
                      </a:r>
                      <a:r>
                        <a:rPr lang="en-US" sz="1500" dirty="0" smtClean="0">
                          <a:solidFill>
                            <a:schemeClr val="tx1"/>
                          </a:solidFill>
                          <a:effectLst/>
                        </a:rPr>
                        <a:t>0.500</a:t>
                      </a:r>
                      <a:r>
                        <a:rPr lang="en-US" sz="1500" i="1" dirty="0" smtClean="0">
                          <a:solidFill>
                            <a:schemeClr val="tx1"/>
                          </a:solidFill>
                          <a:effectLst/>
                        </a:rPr>
                        <a:t>x</a:t>
                      </a:r>
                      <a:endParaRPr lang="en-US" sz="1500" dirty="0">
                        <a:solidFill>
                          <a:schemeClr val="tx1"/>
                        </a:solidFill>
                        <a:effectLst/>
                      </a:endParaRPr>
                    </a:p>
                  </a:txBody>
                  <a:tcPr marL="74928" marR="74928" marT="37464" marB="37464"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r>
            </a:tbl>
          </a:graphicData>
        </a:graphic>
      </p:graphicFrame>
      <p:sp>
        <p:nvSpPr>
          <p:cNvPr id="7" name="TextBox 6"/>
          <p:cNvSpPr txBox="1"/>
          <p:nvPr/>
        </p:nvSpPr>
        <p:spPr>
          <a:xfrm>
            <a:off x="537029" y="1346200"/>
            <a:ext cx="3497942" cy="2462213"/>
          </a:xfrm>
          <a:prstGeom prst="rect">
            <a:avLst/>
          </a:prstGeom>
          <a:noFill/>
        </p:spPr>
        <p:txBody>
          <a:bodyPr wrap="square" rtlCol="0">
            <a:spAutoFit/>
          </a:bodyPr>
          <a:lstStyle/>
          <a:p>
            <a:pPr>
              <a:spcAft>
                <a:spcPts val="600"/>
              </a:spcAft>
            </a:pPr>
            <a:r>
              <a:rPr lang="en-US" i="1" dirty="0" smtClean="0"/>
              <a:t>Anscombe’s Quartet</a:t>
            </a:r>
          </a:p>
          <a:p>
            <a:pPr marL="342900" indent="-342900">
              <a:spcAft>
                <a:spcPts val="600"/>
              </a:spcAft>
              <a:buFontTx/>
              <a:buChar char="-"/>
            </a:pPr>
            <a:r>
              <a:rPr lang="en-US" dirty="0" smtClean="0"/>
              <a:t>Demonstrates importance of data visualization</a:t>
            </a:r>
          </a:p>
          <a:p>
            <a:pPr marL="342900" indent="-342900">
              <a:spcAft>
                <a:spcPts val="600"/>
              </a:spcAft>
              <a:buFontTx/>
              <a:buChar char="-"/>
            </a:pPr>
            <a:r>
              <a:rPr lang="en-US" dirty="0" smtClean="0"/>
              <a:t>Helps us identify outliers</a:t>
            </a:r>
            <a:endParaRPr lang="en-US" dirty="0"/>
          </a:p>
        </p:txBody>
      </p:sp>
    </p:spTree>
    <p:extLst>
      <p:ext uri="{BB962C8B-B14F-4D97-AF65-F5344CB8AC3E}">
        <p14:creationId xmlns:p14="http://schemas.microsoft.com/office/powerpoint/2010/main" val="3621407222"/>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i="1" dirty="0" smtClean="0"/>
              <a:t>Important to graph data before analyzing it according to a particular type of relationship!</a:t>
            </a:r>
            <a:endParaRPr lang="en-US" i="1" baseline="-25000" dirty="0"/>
          </a:p>
        </p:txBody>
      </p:sp>
      <p:sp>
        <p:nvSpPr>
          <p:cNvPr id="2" name="Title 1"/>
          <p:cNvSpPr>
            <a:spLocks noGrp="1"/>
          </p:cNvSpPr>
          <p:nvPr>
            <p:ph type="title"/>
          </p:nvPr>
        </p:nvSpPr>
        <p:spPr/>
        <p:txBody>
          <a:bodyPr/>
          <a:lstStyle/>
          <a:p>
            <a:r>
              <a:rPr lang="en-US" dirty="0"/>
              <a:t>Clean Data: </a:t>
            </a:r>
            <a:r>
              <a:rPr lang="en-US" i="1" dirty="0"/>
              <a:t>Outliers</a:t>
            </a:r>
            <a:endParaRPr lang="en-US" dirty="0"/>
          </a:p>
        </p:txBody>
      </p:sp>
      <p:pic>
        <p:nvPicPr>
          <p:cNvPr id="5122" name="Picture 2" descr="File:Anscombe's quartet 3.sv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935480" y="2265363"/>
            <a:ext cx="5349240" cy="3891573"/>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p:cNvGrpSpPr/>
          <p:nvPr/>
        </p:nvGrpSpPr>
        <p:grpSpPr>
          <a:xfrm>
            <a:off x="1826019" y="2326092"/>
            <a:ext cx="5568161" cy="3770113"/>
            <a:chOff x="466879" y="1757363"/>
            <a:chExt cx="5568161" cy="3770113"/>
          </a:xfrm>
        </p:grpSpPr>
        <p:graphicFrame>
          <p:nvGraphicFramePr>
            <p:cNvPr id="7" name="Chart 6"/>
            <p:cNvGraphicFramePr>
              <a:graphicFrameLocks/>
            </p:cNvGraphicFramePr>
            <p:nvPr>
              <p:extLst/>
            </p:nvPr>
          </p:nvGraphicFramePr>
          <p:xfrm>
            <a:off x="466879" y="1757363"/>
            <a:ext cx="2916248" cy="1749749"/>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8" name="Chart 7"/>
            <p:cNvGraphicFramePr>
              <a:graphicFrameLocks/>
            </p:cNvGraphicFramePr>
            <p:nvPr>
              <p:extLst/>
            </p:nvPr>
          </p:nvGraphicFramePr>
          <p:xfrm>
            <a:off x="3118104" y="1757363"/>
            <a:ext cx="2916936" cy="1746504"/>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9" name="Chart 8"/>
            <p:cNvGraphicFramePr>
              <a:graphicFrameLocks/>
            </p:cNvGraphicFramePr>
            <p:nvPr>
              <p:extLst/>
            </p:nvPr>
          </p:nvGraphicFramePr>
          <p:xfrm>
            <a:off x="466879" y="3780972"/>
            <a:ext cx="2916936" cy="1746504"/>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0" name="Chart 9"/>
            <p:cNvGraphicFramePr>
              <a:graphicFrameLocks/>
            </p:cNvGraphicFramePr>
            <p:nvPr>
              <p:extLst/>
            </p:nvPr>
          </p:nvGraphicFramePr>
          <p:xfrm>
            <a:off x="3118104" y="3780972"/>
            <a:ext cx="2916936" cy="1746504"/>
          </p:xfrm>
          <a:graphic>
            <a:graphicData uri="http://schemas.openxmlformats.org/drawingml/2006/chart">
              <c:chart xmlns:c="http://schemas.openxmlformats.org/drawingml/2006/chart" xmlns:r="http://schemas.openxmlformats.org/officeDocument/2006/relationships" r:id="rId7"/>
            </a:graphicData>
          </a:graphic>
        </p:graphicFrame>
      </p:grpSp>
      <p:sp>
        <p:nvSpPr>
          <p:cNvPr id="11" name="TextBox 10"/>
          <p:cNvSpPr txBox="1"/>
          <p:nvPr/>
        </p:nvSpPr>
        <p:spPr>
          <a:xfrm>
            <a:off x="1787071" y="5987659"/>
            <a:ext cx="5646058" cy="338554"/>
          </a:xfrm>
          <a:prstGeom prst="rect">
            <a:avLst/>
          </a:prstGeom>
          <a:noFill/>
        </p:spPr>
        <p:txBody>
          <a:bodyPr wrap="square" rtlCol="0">
            <a:spAutoFit/>
          </a:bodyPr>
          <a:lstStyle/>
          <a:p>
            <a:pPr algn="ctr"/>
            <a:r>
              <a:rPr lang="en-US" sz="1600" i="1" dirty="0" smtClean="0"/>
              <a:t>Residuals with respect to linear regression line</a:t>
            </a:r>
            <a:endParaRPr lang="en-US" sz="1600" i="1" dirty="0"/>
          </a:p>
        </p:txBody>
      </p:sp>
    </p:spTree>
    <p:extLst>
      <p:ext uri="{BB962C8B-B14F-4D97-AF65-F5344CB8AC3E}">
        <p14:creationId xmlns:p14="http://schemas.microsoft.com/office/powerpoint/2010/main" val="176689571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5122"/>
                                        </p:tgtEl>
                                      </p:cBhvr>
                                    </p:animEffect>
                                    <p:set>
                                      <p:cBhvr>
                                        <p:cTn id="7" dur="1" fill="hold">
                                          <p:stCondLst>
                                            <p:cond delay="499"/>
                                          </p:stCondLst>
                                        </p:cTn>
                                        <p:tgtEl>
                                          <p:spTgt spid="5122"/>
                                        </p:tgtEl>
                                        <p:attrNameLst>
                                          <p:attrName>style.visibility</p:attrName>
                                        </p:attrNameLst>
                                      </p:cBhvr>
                                      <p:to>
                                        <p:strVal val="hidden"/>
                                      </p:to>
                                    </p:se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i="1" dirty="0" smtClean="0"/>
              <a:t>Numerical Variables</a:t>
            </a:r>
          </a:p>
          <a:p>
            <a:pPr marL="342900" indent="-342900">
              <a:buFont typeface="Arial" panose="020B0604020202020204" pitchFamily="34" charset="0"/>
              <a:buChar char="•"/>
            </a:pPr>
            <a:r>
              <a:rPr lang="en-US" dirty="0" smtClean="0"/>
              <a:t>Linearization</a:t>
            </a:r>
          </a:p>
          <a:p>
            <a:endParaRPr lang="en-US" dirty="0"/>
          </a:p>
        </p:txBody>
      </p:sp>
      <p:sp>
        <p:nvSpPr>
          <p:cNvPr id="2" name="Title 1"/>
          <p:cNvSpPr>
            <a:spLocks noGrp="1"/>
          </p:cNvSpPr>
          <p:nvPr>
            <p:ph type="title"/>
          </p:nvPr>
        </p:nvSpPr>
        <p:spPr/>
        <p:txBody>
          <a:bodyPr>
            <a:normAutofit fontScale="90000"/>
          </a:bodyPr>
          <a:lstStyle/>
          <a:p>
            <a:r>
              <a:rPr lang="en-US" dirty="0" smtClean="0"/>
              <a:t>Construct Data: </a:t>
            </a:r>
            <a:r>
              <a:rPr lang="en-US" i="1" dirty="0" smtClean="0"/>
              <a:t>Data Transformation</a:t>
            </a:r>
            <a:endParaRPr lang="en-US" dirty="0"/>
          </a:p>
        </p:txBody>
      </p:sp>
      <p:graphicFrame>
        <p:nvGraphicFramePr>
          <p:cNvPr id="9" name="Chart 8"/>
          <p:cNvGraphicFramePr>
            <a:graphicFrameLocks/>
          </p:cNvGraphicFramePr>
          <p:nvPr>
            <p:extLst/>
          </p:nvPr>
        </p:nvGraphicFramePr>
        <p:xfrm>
          <a:off x="1837944" y="1947672"/>
          <a:ext cx="5513017" cy="4347317"/>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287552008"/>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Construct Data: </a:t>
            </a:r>
            <a:r>
              <a:rPr lang="en-US" i="1" dirty="0" smtClean="0"/>
              <a:t>Data Transformation</a:t>
            </a:r>
            <a:endParaRPr lang="en-US" dirty="0"/>
          </a:p>
        </p:txBody>
      </p:sp>
      <p:grpSp>
        <p:nvGrpSpPr>
          <p:cNvPr id="9" name="Group 8"/>
          <p:cNvGrpSpPr/>
          <p:nvPr/>
        </p:nvGrpSpPr>
        <p:grpSpPr>
          <a:xfrm>
            <a:off x="2356984" y="907748"/>
            <a:ext cx="4430033" cy="5906710"/>
            <a:chOff x="920522" y="951290"/>
            <a:chExt cx="4430033" cy="5906710"/>
          </a:xfrm>
        </p:grpSpPr>
        <p:pic>
          <p:nvPicPr>
            <p:cNvPr id="7" name="Picture 2" descr="*"/>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920522" y="951290"/>
              <a:ext cx="4430033" cy="590671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2618409" y="6582751"/>
              <a:ext cx="1034257" cy="246221"/>
            </a:xfrm>
            <a:prstGeom prst="rect">
              <a:avLst/>
            </a:prstGeom>
          </p:spPr>
          <p:txBody>
            <a:bodyPr wrap="none">
              <a:spAutoFit/>
            </a:bodyPr>
            <a:lstStyle/>
            <a:p>
              <a:pPr algn="ctr"/>
              <a:r>
                <a:rPr lang="en-US" sz="1000" i="1" dirty="0"/>
                <a:t>zoonek2.free.fr</a:t>
              </a:r>
            </a:p>
          </p:txBody>
        </p:sp>
      </p:grpSp>
    </p:spTree>
    <p:extLst>
      <p:ext uri="{BB962C8B-B14F-4D97-AF65-F5344CB8AC3E}">
        <p14:creationId xmlns:p14="http://schemas.microsoft.com/office/powerpoint/2010/main" val="1244700342"/>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67951" y="-130629"/>
            <a:ext cx="9477897" cy="7147249"/>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3074" name="Picture 2" descr="https://decisionstats.files.wordpress.com/2011/10/kdd.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603250"/>
            <a:ext cx="5715000" cy="299085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Esquema del Metodo SEMM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38238" y="3072752"/>
            <a:ext cx="3476625" cy="35433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701347" y="521902"/>
            <a:ext cx="1752600" cy="830997"/>
          </a:xfrm>
          <a:prstGeom prst="rect">
            <a:avLst/>
          </a:prstGeom>
          <a:noFill/>
        </p:spPr>
        <p:txBody>
          <a:bodyPr wrap="square" rtlCol="0">
            <a:spAutoFit/>
          </a:bodyPr>
          <a:lstStyle/>
          <a:p>
            <a:r>
              <a:rPr lang="en-US" sz="4800" dirty="0" smtClean="0">
                <a:solidFill>
                  <a:schemeClr val="bg1">
                    <a:lumMod val="75000"/>
                    <a:lumOff val="25000"/>
                  </a:schemeClr>
                </a:solidFill>
              </a:rPr>
              <a:t>KDD</a:t>
            </a:r>
            <a:endParaRPr lang="en-US" sz="4800" dirty="0">
              <a:solidFill>
                <a:schemeClr val="bg1">
                  <a:lumMod val="75000"/>
                  <a:lumOff val="25000"/>
                </a:schemeClr>
              </a:solidFill>
            </a:endParaRPr>
          </a:p>
        </p:txBody>
      </p:sp>
      <p:sp>
        <p:nvSpPr>
          <p:cNvPr id="8" name="TextBox 7"/>
          <p:cNvSpPr txBox="1"/>
          <p:nvPr/>
        </p:nvSpPr>
        <p:spPr>
          <a:xfrm>
            <a:off x="2967137" y="4844402"/>
            <a:ext cx="2648758" cy="830997"/>
          </a:xfrm>
          <a:prstGeom prst="rect">
            <a:avLst/>
          </a:prstGeom>
          <a:noFill/>
        </p:spPr>
        <p:txBody>
          <a:bodyPr wrap="square" rtlCol="0">
            <a:spAutoFit/>
          </a:bodyPr>
          <a:lstStyle/>
          <a:p>
            <a:r>
              <a:rPr lang="en-US" sz="4800" dirty="0" smtClean="0">
                <a:solidFill>
                  <a:schemeClr val="bg1">
                    <a:lumMod val="75000"/>
                    <a:lumOff val="25000"/>
                  </a:schemeClr>
                </a:solidFill>
              </a:rPr>
              <a:t>SEMMA</a:t>
            </a:r>
            <a:endParaRPr lang="en-US" sz="4800" dirty="0">
              <a:solidFill>
                <a:schemeClr val="bg1">
                  <a:lumMod val="75000"/>
                  <a:lumOff val="25000"/>
                </a:schemeClr>
              </a:solidFill>
            </a:endParaRPr>
          </a:p>
        </p:txBody>
      </p:sp>
    </p:spTree>
    <p:extLst>
      <p:ext uri="{BB962C8B-B14F-4D97-AF65-F5344CB8AC3E}">
        <p14:creationId xmlns:p14="http://schemas.microsoft.com/office/powerpoint/2010/main" val="334923604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07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0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i="1" dirty="0" smtClean="0"/>
              <a:t>Dummy Variables</a:t>
            </a:r>
          </a:p>
          <a:p>
            <a:endParaRPr lang="en-US" dirty="0"/>
          </a:p>
        </p:txBody>
      </p:sp>
      <p:sp>
        <p:nvSpPr>
          <p:cNvPr id="2" name="Title 1"/>
          <p:cNvSpPr>
            <a:spLocks noGrp="1"/>
          </p:cNvSpPr>
          <p:nvPr>
            <p:ph type="title"/>
          </p:nvPr>
        </p:nvSpPr>
        <p:spPr/>
        <p:txBody>
          <a:bodyPr>
            <a:normAutofit fontScale="90000"/>
          </a:bodyPr>
          <a:lstStyle/>
          <a:p>
            <a:r>
              <a:rPr lang="en-US" dirty="0" smtClean="0"/>
              <a:t>Construct Data: </a:t>
            </a:r>
            <a:r>
              <a:rPr lang="en-US" i="1" dirty="0" smtClean="0"/>
              <a:t>Data Transformation</a:t>
            </a:r>
            <a:endParaRPr lang="en-US" dirty="0"/>
          </a:p>
        </p:txBody>
      </p:sp>
      <p:graphicFrame>
        <p:nvGraphicFramePr>
          <p:cNvPr id="4" name="Table 3"/>
          <p:cNvGraphicFramePr>
            <a:graphicFrameLocks noGrp="1"/>
          </p:cNvGraphicFramePr>
          <p:nvPr>
            <p:extLst/>
          </p:nvPr>
        </p:nvGraphicFramePr>
        <p:xfrm>
          <a:off x="2989943" y="2442029"/>
          <a:ext cx="3164114" cy="1854200"/>
        </p:xfrm>
        <a:graphic>
          <a:graphicData uri="http://schemas.openxmlformats.org/drawingml/2006/table">
            <a:tbl>
              <a:tblPr firstRow="1" bandRow="1">
                <a:tableStyleId>{91EBBBCC-DAD2-459C-BE2E-F6DE35CF9A28}</a:tableStyleId>
              </a:tblPr>
              <a:tblGrid>
                <a:gridCol w="1596571"/>
                <a:gridCol w="1567543"/>
              </a:tblGrid>
              <a:tr h="370840">
                <a:tc>
                  <a:txBody>
                    <a:bodyPr/>
                    <a:lstStyle/>
                    <a:p>
                      <a:pPr algn="ctr"/>
                      <a:r>
                        <a:rPr lang="en-US" dirty="0" smtClean="0"/>
                        <a:t>CAR</a:t>
                      </a:r>
                      <a:r>
                        <a:rPr lang="en-US" baseline="0" dirty="0" smtClean="0"/>
                        <a:t> ID</a:t>
                      </a:r>
                      <a:endParaRPr lang="en-US" b="1" dirty="0"/>
                    </a:p>
                  </a:txBody>
                  <a:tcPr>
                    <a:solidFill>
                      <a:schemeClr val="accent1"/>
                    </a:solidFill>
                  </a:tcPr>
                </a:tc>
                <a:tc>
                  <a:txBody>
                    <a:bodyPr/>
                    <a:lstStyle/>
                    <a:p>
                      <a:pPr algn="ctr"/>
                      <a:r>
                        <a:rPr lang="en-US" dirty="0" smtClean="0"/>
                        <a:t>COLOR</a:t>
                      </a:r>
                      <a:endParaRPr lang="en-US" b="1" dirty="0"/>
                    </a:p>
                  </a:txBody>
                  <a:tcPr>
                    <a:solidFill>
                      <a:schemeClr val="accent1"/>
                    </a:solidFill>
                  </a:tcPr>
                </a:tc>
              </a:tr>
              <a:tr h="370840">
                <a:tc>
                  <a:txBody>
                    <a:bodyPr/>
                    <a:lstStyle/>
                    <a:p>
                      <a:pPr algn="ctr"/>
                      <a:r>
                        <a:rPr lang="en-US" dirty="0" smtClean="0"/>
                        <a:t>Car 1</a:t>
                      </a:r>
                      <a:endParaRPr lang="en-US" b="0" dirty="0"/>
                    </a:p>
                  </a:txBody>
                  <a:tcPr/>
                </a:tc>
                <a:tc>
                  <a:txBody>
                    <a:bodyPr/>
                    <a:lstStyle/>
                    <a:p>
                      <a:pPr algn="ctr"/>
                      <a:r>
                        <a:rPr lang="en-US" dirty="0" smtClean="0">
                          <a:solidFill>
                            <a:schemeClr val="tx1">
                              <a:lumMod val="50000"/>
                              <a:lumOff val="50000"/>
                            </a:schemeClr>
                          </a:solidFill>
                        </a:rPr>
                        <a:t>Silver</a:t>
                      </a:r>
                      <a:endParaRPr lang="en-US" b="0" dirty="0">
                        <a:solidFill>
                          <a:schemeClr val="tx1">
                            <a:lumMod val="50000"/>
                            <a:lumOff val="50000"/>
                          </a:schemeClr>
                        </a:solidFill>
                      </a:endParaRPr>
                    </a:p>
                  </a:txBody>
                  <a:tcPr/>
                </a:tc>
              </a:tr>
              <a:tr h="370840">
                <a:tc>
                  <a:txBody>
                    <a:bodyPr/>
                    <a:lstStyle/>
                    <a:p>
                      <a:pPr algn="ctr"/>
                      <a:r>
                        <a:rPr lang="en-US" dirty="0" smtClean="0"/>
                        <a:t>Car 2</a:t>
                      </a:r>
                      <a:endParaRPr lang="en-US" b="0" dirty="0"/>
                    </a:p>
                  </a:txBody>
                  <a:tcPr/>
                </a:tc>
                <a:tc>
                  <a:txBody>
                    <a:bodyPr/>
                    <a:lstStyle/>
                    <a:p>
                      <a:pPr algn="ctr"/>
                      <a:r>
                        <a:rPr lang="en-US" dirty="0" smtClean="0">
                          <a:solidFill>
                            <a:srgbClr val="E8610E"/>
                          </a:solidFill>
                        </a:rPr>
                        <a:t>Orange</a:t>
                      </a:r>
                      <a:endParaRPr lang="en-US" b="0" dirty="0">
                        <a:solidFill>
                          <a:srgbClr val="E8610E"/>
                        </a:solidFill>
                      </a:endParaRPr>
                    </a:p>
                  </a:txBody>
                  <a:tcPr/>
                </a:tc>
              </a:tr>
              <a:tr h="370840">
                <a:tc>
                  <a:txBody>
                    <a:bodyPr/>
                    <a:lstStyle/>
                    <a:p>
                      <a:pPr algn="ctr"/>
                      <a:r>
                        <a:rPr lang="en-US" dirty="0" smtClean="0"/>
                        <a:t>Car 3</a:t>
                      </a:r>
                      <a:endParaRPr lang="en-US" b="0" dirty="0"/>
                    </a:p>
                  </a:txBody>
                  <a:tcPr/>
                </a:tc>
                <a:tc>
                  <a:txBody>
                    <a:bodyPr/>
                    <a:lstStyle/>
                    <a:p>
                      <a:pPr algn="ctr"/>
                      <a:r>
                        <a:rPr lang="en-US" dirty="0" smtClean="0">
                          <a:solidFill>
                            <a:srgbClr val="FF0000"/>
                          </a:solidFill>
                        </a:rPr>
                        <a:t>Red</a:t>
                      </a:r>
                      <a:endParaRPr lang="en-US" b="0" dirty="0">
                        <a:solidFill>
                          <a:srgbClr val="FF0000"/>
                        </a:solidFill>
                      </a:endParaRPr>
                    </a:p>
                  </a:txBody>
                  <a:tcPr/>
                </a:tc>
              </a:tr>
              <a:tr h="370840">
                <a:tc>
                  <a:txBody>
                    <a:bodyPr/>
                    <a:lstStyle/>
                    <a:p>
                      <a:pPr algn="ctr"/>
                      <a:r>
                        <a:rPr lang="en-US" dirty="0" smtClean="0"/>
                        <a:t>Car 4</a:t>
                      </a:r>
                      <a:endParaRPr lang="en-US" b="0" dirty="0"/>
                    </a:p>
                  </a:txBody>
                  <a:tcPr/>
                </a:tc>
                <a:tc>
                  <a:txBody>
                    <a:bodyPr/>
                    <a:lstStyle/>
                    <a:p>
                      <a:pPr algn="ctr"/>
                      <a:r>
                        <a:rPr lang="en-US" dirty="0" smtClean="0"/>
                        <a:t>Black</a:t>
                      </a:r>
                      <a:endParaRPr lang="en-US" b="0" dirty="0"/>
                    </a:p>
                  </a:txBody>
                  <a:tcPr/>
                </a:tc>
              </a:tr>
            </a:tbl>
          </a:graphicData>
        </a:graphic>
      </p:graphicFrame>
      <p:graphicFrame>
        <p:nvGraphicFramePr>
          <p:cNvPr id="6" name="Table 5"/>
          <p:cNvGraphicFramePr>
            <a:graphicFrameLocks noGrp="1"/>
          </p:cNvGraphicFramePr>
          <p:nvPr>
            <p:extLst/>
          </p:nvPr>
        </p:nvGraphicFramePr>
        <p:xfrm>
          <a:off x="1585683" y="2411231"/>
          <a:ext cx="5972634" cy="2123440"/>
        </p:xfrm>
        <a:graphic>
          <a:graphicData uri="http://schemas.openxmlformats.org/drawingml/2006/table">
            <a:tbl>
              <a:tblPr firstRow="1" bandRow="1">
                <a:tableStyleId>{91EBBBCC-DAD2-459C-BE2E-F6DE35CF9A28}</a:tableStyleId>
              </a:tblPr>
              <a:tblGrid>
                <a:gridCol w="1212158"/>
                <a:gridCol w="1190119"/>
                <a:gridCol w="1190119"/>
                <a:gridCol w="1190119"/>
                <a:gridCol w="1190119"/>
              </a:tblGrid>
              <a:tr h="0">
                <a:tc>
                  <a:txBody>
                    <a:bodyPr/>
                    <a:lstStyle/>
                    <a:p>
                      <a:pPr algn="ctr"/>
                      <a:r>
                        <a:rPr lang="en-US" dirty="0" smtClean="0"/>
                        <a:t>CAR</a:t>
                      </a:r>
                      <a:r>
                        <a:rPr lang="en-US" baseline="0" dirty="0" smtClean="0"/>
                        <a:t> ID</a:t>
                      </a:r>
                      <a:endParaRPr lang="en-US" b="1" dirty="0"/>
                    </a:p>
                  </a:txBody>
                  <a:tcPr>
                    <a:solidFill>
                      <a:schemeClr val="accent1"/>
                    </a:solidFill>
                  </a:tcPr>
                </a:tc>
                <a:tc>
                  <a:txBody>
                    <a:bodyPr/>
                    <a:lstStyle/>
                    <a:p>
                      <a:pPr algn="ctr"/>
                      <a:r>
                        <a:rPr lang="en-US" b="1" dirty="0" smtClean="0">
                          <a:solidFill>
                            <a:schemeClr val="bg1"/>
                          </a:solidFill>
                        </a:rPr>
                        <a:t>SILVER</a:t>
                      </a:r>
                      <a:endParaRPr lang="en-US" b="1" dirty="0">
                        <a:solidFill>
                          <a:schemeClr val="bg1"/>
                        </a:solidFill>
                      </a:endParaRPr>
                    </a:p>
                  </a:txBody>
                  <a:tcPr>
                    <a:solidFill>
                      <a:schemeClr val="tx1">
                        <a:lumMod val="50000"/>
                        <a:lumOff val="50000"/>
                      </a:schemeClr>
                    </a:solidFill>
                  </a:tcPr>
                </a:tc>
                <a:tc>
                  <a:txBody>
                    <a:bodyPr/>
                    <a:lstStyle/>
                    <a:p>
                      <a:pPr algn="ctr"/>
                      <a:r>
                        <a:rPr lang="en-US" b="1" dirty="0" smtClean="0">
                          <a:ln>
                            <a:noFill/>
                          </a:ln>
                          <a:solidFill>
                            <a:schemeClr val="bg1"/>
                          </a:solidFill>
                        </a:rPr>
                        <a:t>ORANGE</a:t>
                      </a:r>
                      <a:endParaRPr lang="en-US" b="1" dirty="0">
                        <a:ln>
                          <a:noFill/>
                        </a:ln>
                        <a:solidFill>
                          <a:schemeClr val="bg1"/>
                        </a:solidFill>
                      </a:endParaRPr>
                    </a:p>
                  </a:txBody>
                  <a:tcPr>
                    <a:solidFill>
                      <a:srgbClr val="E8610E"/>
                    </a:solidFill>
                  </a:tcPr>
                </a:tc>
                <a:tc>
                  <a:txBody>
                    <a:bodyPr/>
                    <a:lstStyle/>
                    <a:p>
                      <a:pPr algn="ctr"/>
                      <a:r>
                        <a:rPr lang="en-US" b="1" dirty="0" smtClean="0">
                          <a:solidFill>
                            <a:schemeClr val="bg1"/>
                          </a:solidFill>
                        </a:rPr>
                        <a:t>RED</a:t>
                      </a:r>
                      <a:endParaRPr lang="en-US" b="1" dirty="0">
                        <a:solidFill>
                          <a:schemeClr val="bg1"/>
                        </a:solidFill>
                      </a:endParaRPr>
                    </a:p>
                  </a:txBody>
                  <a:tcPr>
                    <a:solidFill>
                      <a:srgbClr val="FF0000"/>
                    </a:solidFill>
                  </a:tcPr>
                </a:tc>
                <a:tc>
                  <a:txBody>
                    <a:bodyPr/>
                    <a:lstStyle/>
                    <a:p>
                      <a:pPr algn="ctr"/>
                      <a:r>
                        <a:rPr lang="en-US" b="1" dirty="0" smtClean="0"/>
                        <a:t>BLACK</a:t>
                      </a:r>
                      <a:endParaRPr lang="en-US" b="1" dirty="0"/>
                    </a:p>
                  </a:txBody>
                  <a:tcPr>
                    <a:solidFill>
                      <a:schemeClr val="tx1"/>
                    </a:solidFill>
                  </a:tcPr>
                </a:tc>
              </a:tr>
              <a:tr h="370840">
                <a:tc>
                  <a:txBody>
                    <a:bodyPr/>
                    <a:lstStyle/>
                    <a:p>
                      <a:pPr algn="ctr"/>
                      <a:r>
                        <a:rPr lang="en-US" dirty="0" smtClean="0">
                          <a:solidFill>
                            <a:schemeClr val="tx1"/>
                          </a:solidFill>
                        </a:rPr>
                        <a:t>Car 1</a:t>
                      </a:r>
                      <a:endParaRPr lang="en-US" b="0" dirty="0">
                        <a:solidFill>
                          <a:schemeClr val="tx1"/>
                        </a:solidFill>
                      </a:endParaRPr>
                    </a:p>
                  </a:txBody>
                  <a:tcPr/>
                </a:tc>
                <a:tc>
                  <a:txBody>
                    <a:bodyPr/>
                    <a:lstStyle/>
                    <a:p>
                      <a:pPr algn="ctr"/>
                      <a:r>
                        <a:rPr lang="en-US" dirty="0" smtClean="0">
                          <a:solidFill>
                            <a:schemeClr val="tx1"/>
                          </a:solidFill>
                        </a:rPr>
                        <a:t>1</a:t>
                      </a:r>
                      <a:endParaRPr lang="en-US" b="0" dirty="0">
                        <a:solidFill>
                          <a:schemeClr val="tx1"/>
                        </a:solidFill>
                      </a:endParaRPr>
                    </a:p>
                  </a:txBody>
                  <a:tcPr/>
                </a:tc>
                <a:tc>
                  <a:txBody>
                    <a:bodyPr/>
                    <a:lstStyle/>
                    <a:p>
                      <a:pPr algn="ctr"/>
                      <a:r>
                        <a:rPr lang="en-US" b="0" dirty="0" smtClean="0">
                          <a:solidFill>
                            <a:schemeClr val="tx1"/>
                          </a:solidFill>
                        </a:rPr>
                        <a:t>0</a:t>
                      </a:r>
                      <a:endParaRPr lang="en-US" b="0" dirty="0">
                        <a:solidFill>
                          <a:schemeClr val="tx1"/>
                        </a:solidFill>
                      </a:endParaRPr>
                    </a:p>
                  </a:txBody>
                  <a:tcPr/>
                </a:tc>
                <a:tc>
                  <a:txBody>
                    <a:bodyPr/>
                    <a:lstStyle/>
                    <a:p>
                      <a:pPr algn="ctr"/>
                      <a:r>
                        <a:rPr lang="en-US" b="0" dirty="0" smtClean="0">
                          <a:solidFill>
                            <a:schemeClr val="tx1"/>
                          </a:solidFill>
                        </a:rPr>
                        <a:t>0</a:t>
                      </a:r>
                      <a:endParaRPr lang="en-US" b="0" dirty="0">
                        <a:solidFill>
                          <a:schemeClr val="tx1"/>
                        </a:solidFill>
                      </a:endParaRPr>
                    </a:p>
                  </a:txBody>
                  <a:tcPr/>
                </a:tc>
                <a:tc>
                  <a:txBody>
                    <a:bodyPr/>
                    <a:lstStyle/>
                    <a:p>
                      <a:pPr algn="ctr"/>
                      <a:r>
                        <a:rPr lang="en-US" b="0" dirty="0" smtClean="0">
                          <a:solidFill>
                            <a:schemeClr val="tx1"/>
                          </a:solidFill>
                        </a:rPr>
                        <a:t>0</a:t>
                      </a:r>
                      <a:endParaRPr lang="en-US" b="0" dirty="0">
                        <a:solidFill>
                          <a:schemeClr val="tx1"/>
                        </a:solidFill>
                      </a:endParaRPr>
                    </a:p>
                  </a:txBody>
                  <a:tcPr/>
                </a:tc>
              </a:tr>
              <a:tr h="370840">
                <a:tc>
                  <a:txBody>
                    <a:bodyPr/>
                    <a:lstStyle/>
                    <a:p>
                      <a:pPr algn="ctr"/>
                      <a:r>
                        <a:rPr lang="en-US" dirty="0" smtClean="0">
                          <a:solidFill>
                            <a:schemeClr val="tx1"/>
                          </a:solidFill>
                        </a:rPr>
                        <a:t>Car 2</a:t>
                      </a:r>
                      <a:endParaRPr lang="en-US" b="0" dirty="0">
                        <a:solidFill>
                          <a:schemeClr val="tx1"/>
                        </a:solidFill>
                      </a:endParaRPr>
                    </a:p>
                  </a:txBody>
                  <a:tcPr/>
                </a:tc>
                <a:tc>
                  <a:txBody>
                    <a:bodyPr/>
                    <a:lstStyle/>
                    <a:p>
                      <a:pPr algn="ctr"/>
                      <a:r>
                        <a:rPr lang="en-US" dirty="0" smtClean="0">
                          <a:solidFill>
                            <a:schemeClr val="tx1"/>
                          </a:solidFill>
                        </a:rPr>
                        <a:t>0</a:t>
                      </a:r>
                      <a:endParaRPr lang="en-US" b="0" dirty="0">
                        <a:solidFill>
                          <a:schemeClr val="tx1"/>
                        </a:solidFill>
                      </a:endParaRPr>
                    </a:p>
                  </a:txBody>
                  <a:tcPr/>
                </a:tc>
                <a:tc>
                  <a:txBody>
                    <a:bodyPr/>
                    <a:lstStyle/>
                    <a:p>
                      <a:pPr algn="ctr"/>
                      <a:r>
                        <a:rPr lang="en-US" b="0" dirty="0" smtClean="0">
                          <a:solidFill>
                            <a:schemeClr val="tx1"/>
                          </a:solidFill>
                        </a:rPr>
                        <a:t>1</a:t>
                      </a:r>
                      <a:endParaRPr lang="en-US" b="0" dirty="0">
                        <a:solidFill>
                          <a:schemeClr val="tx1"/>
                        </a:solidFill>
                      </a:endParaRPr>
                    </a:p>
                  </a:txBody>
                  <a:tcPr/>
                </a:tc>
                <a:tc>
                  <a:txBody>
                    <a:bodyPr/>
                    <a:lstStyle/>
                    <a:p>
                      <a:pPr algn="ctr"/>
                      <a:r>
                        <a:rPr lang="en-US" b="0" dirty="0" smtClean="0">
                          <a:solidFill>
                            <a:schemeClr val="tx1"/>
                          </a:solidFill>
                        </a:rPr>
                        <a:t>0</a:t>
                      </a:r>
                      <a:endParaRPr lang="en-US" b="0" dirty="0">
                        <a:solidFill>
                          <a:schemeClr val="tx1"/>
                        </a:solidFill>
                      </a:endParaRPr>
                    </a:p>
                  </a:txBody>
                  <a:tcPr/>
                </a:tc>
                <a:tc>
                  <a:txBody>
                    <a:bodyPr/>
                    <a:lstStyle/>
                    <a:p>
                      <a:pPr algn="ctr"/>
                      <a:r>
                        <a:rPr lang="en-US" b="0" dirty="0" smtClean="0">
                          <a:solidFill>
                            <a:schemeClr val="tx1"/>
                          </a:solidFill>
                        </a:rPr>
                        <a:t>0</a:t>
                      </a:r>
                      <a:endParaRPr lang="en-US" b="0" dirty="0">
                        <a:solidFill>
                          <a:schemeClr val="tx1"/>
                        </a:solidFill>
                      </a:endParaRPr>
                    </a:p>
                  </a:txBody>
                  <a:tcPr/>
                </a:tc>
              </a:tr>
              <a:tr h="370840">
                <a:tc>
                  <a:txBody>
                    <a:bodyPr/>
                    <a:lstStyle/>
                    <a:p>
                      <a:pPr algn="ctr"/>
                      <a:r>
                        <a:rPr lang="en-US" dirty="0" smtClean="0">
                          <a:solidFill>
                            <a:schemeClr val="tx1"/>
                          </a:solidFill>
                        </a:rPr>
                        <a:t>Car 3</a:t>
                      </a:r>
                      <a:endParaRPr lang="en-US" b="0" dirty="0">
                        <a:solidFill>
                          <a:schemeClr val="tx1"/>
                        </a:solidFill>
                      </a:endParaRPr>
                    </a:p>
                  </a:txBody>
                  <a:tcPr/>
                </a:tc>
                <a:tc>
                  <a:txBody>
                    <a:bodyPr/>
                    <a:lstStyle/>
                    <a:p>
                      <a:pPr algn="ctr"/>
                      <a:r>
                        <a:rPr lang="en-US" dirty="0" smtClean="0">
                          <a:solidFill>
                            <a:schemeClr val="tx1"/>
                          </a:solidFill>
                        </a:rPr>
                        <a:t>0</a:t>
                      </a:r>
                      <a:endParaRPr lang="en-US" b="0" dirty="0">
                        <a:solidFill>
                          <a:schemeClr val="tx1"/>
                        </a:solidFill>
                      </a:endParaRPr>
                    </a:p>
                  </a:txBody>
                  <a:tcPr/>
                </a:tc>
                <a:tc>
                  <a:txBody>
                    <a:bodyPr/>
                    <a:lstStyle/>
                    <a:p>
                      <a:pPr algn="ctr"/>
                      <a:r>
                        <a:rPr lang="en-US" b="0" dirty="0" smtClean="0">
                          <a:solidFill>
                            <a:schemeClr val="tx1"/>
                          </a:solidFill>
                        </a:rPr>
                        <a:t>0</a:t>
                      </a:r>
                      <a:endParaRPr lang="en-US" b="0" dirty="0">
                        <a:solidFill>
                          <a:schemeClr val="tx1"/>
                        </a:solidFill>
                      </a:endParaRPr>
                    </a:p>
                  </a:txBody>
                  <a:tcPr/>
                </a:tc>
                <a:tc>
                  <a:txBody>
                    <a:bodyPr/>
                    <a:lstStyle/>
                    <a:p>
                      <a:pPr algn="ctr"/>
                      <a:r>
                        <a:rPr lang="en-US" b="0" dirty="0" smtClean="0">
                          <a:solidFill>
                            <a:schemeClr val="tx1"/>
                          </a:solidFill>
                        </a:rPr>
                        <a:t>1</a:t>
                      </a:r>
                      <a:endParaRPr lang="en-US" b="0" dirty="0">
                        <a:solidFill>
                          <a:schemeClr val="tx1"/>
                        </a:solidFill>
                      </a:endParaRPr>
                    </a:p>
                  </a:txBody>
                  <a:tcPr/>
                </a:tc>
                <a:tc>
                  <a:txBody>
                    <a:bodyPr/>
                    <a:lstStyle/>
                    <a:p>
                      <a:pPr algn="ctr"/>
                      <a:r>
                        <a:rPr lang="en-US" b="0" dirty="0" smtClean="0">
                          <a:solidFill>
                            <a:schemeClr val="tx1"/>
                          </a:solidFill>
                        </a:rPr>
                        <a:t>0</a:t>
                      </a:r>
                      <a:endParaRPr lang="en-US" b="0" dirty="0">
                        <a:solidFill>
                          <a:schemeClr val="tx1"/>
                        </a:solidFill>
                      </a:endParaRPr>
                    </a:p>
                  </a:txBody>
                  <a:tcPr/>
                </a:tc>
              </a:tr>
              <a:tr h="370840">
                <a:tc>
                  <a:txBody>
                    <a:bodyPr/>
                    <a:lstStyle/>
                    <a:p>
                      <a:pPr algn="ctr"/>
                      <a:r>
                        <a:rPr lang="en-US" dirty="0" smtClean="0">
                          <a:solidFill>
                            <a:schemeClr val="tx1"/>
                          </a:solidFill>
                        </a:rPr>
                        <a:t>Car 4</a:t>
                      </a:r>
                      <a:endParaRPr lang="en-US" b="0" dirty="0">
                        <a:solidFill>
                          <a:schemeClr val="tx1"/>
                        </a:solidFill>
                      </a:endParaRPr>
                    </a:p>
                  </a:txBody>
                  <a:tcPr/>
                </a:tc>
                <a:tc>
                  <a:txBody>
                    <a:bodyPr/>
                    <a:lstStyle/>
                    <a:p>
                      <a:pPr algn="ctr"/>
                      <a:r>
                        <a:rPr lang="en-US" dirty="0" smtClean="0">
                          <a:solidFill>
                            <a:schemeClr val="tx1"/>
                          </a:solidFill>
                        </a:rPr>
                        <a:t>0</a:t>
                      </a:r>
                      <a:endParaRPr lang="en-US" b="0" dirty="0">
                        <a:solidFill>
                          <a:schemeClr val="tx1"/>
                        </a:solidFill>
                      </a:endParaRPr>
                    </a:p>
                  </a:txBody>
                  <a:tcPr/>
                </a:tc>
                <a:tc>
                  <a:txBody>
                    <a:bodyPr/>
                    <a:lstStyle/>
                    <a:p>
                      <a:pPr algn="ctr"/>
                      <a:r>
                        <a:rPr lang="en-US" b="0" dirty="0" smtClean="0">
                          <a:solidFill>
                            <a:schemeClr val="tx1"/>
                          </a:solidFill>
                        </a:rPr>
                        <a:t>0</a:t>
                      </a:r>
                      <a:endParaRPr lang="en-US" b="0" dirty="0">
                        <a:solidFill>
                          <a:schemeClr val="tx1"/>
                        </a:solidFill>
                      </a:endParaRPr>
                    </a:p>
                  </a:txBody>
                  <a:tcPr/>
                </a:tc>
                <a:tc>
                  <a:txBody>
                    <a:bodyPr/>
                    <a:lstStyle/>
                    <a:p>
                      <a:pPr algn="ctr"/>
                      <a:r>
                        <a:rPr lang="en-US" b="0" dirty="0" smtClean="0">
                          <a:solidFill>
                            <a:schemeClr val="tx1"/>
                          </a:solidFill>
                        </a:rPr>
                        <a:t>0</a:t>
                      </a:r>
                      <a:endParaRPr lang="en-US" b="0" dirty="0">
                        <a:solidFill>
                          <a:schemeClr val="tx1"/>
                        </a:solidFill>
                      </a:endParaRPr>
                    </a:p>
                  </a:txBody>
                  <a:tcPr/>
                </a:tc>
                <a:tc>
                  <a:txBody>
                    <a:bodyPr/>
                    <a:lstStyle/>
                    <a:p>
                      <a:pPr algn="ctr"/>
                      <a:r>
                        <a:rPr lang="en-US" b="0" dirty="0" smtClean="0">
                          <a:solidFill>
                            <a:schemeClr val="tx1"/>
                          </a:solidFill>
                        </a:rPr>
                        <a:t>1</a:t>
                      </a:r>
                      <a:endParaRPr lang="en-US" b="0" dirty="0">
                        <a:solidFill>
                          <a:schemeClr val="tx1"/>
                        </a:solidFill>
                      </a:endParaRPr>
                    </a:p>
                  </a:txBody>
                  <a:tcPr/>
                </a:tc>
              </a:tr>
            </a:tbl>
          </a:graphicData>
        </a:graphic>
      </p:graphicFrame>
    </p:spTree>
    <p:extLst>
      <p:ext uri="{BB962C8B-B14F-4D97-AF65-F5344CB8AC3E}">
        <p14:creationId xmlns:p14="http://schemas.microsoft.com/office/powerpoint/2010/main" val="60319790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Construct Data: </a:t>
            </a:r>
            <a:r>
              <a:rPr lang="en-US" i="1" dirty="0" smtClean="0"/>
              <a:t>Weighting</a:t>
            </a:r>
            <a:endParaRPr lang="en-US" dirty="0"/>
          </a:p>
        </p:txBody>
      </p:sp>
      <p:grpSp>
        <p:nvGrpSpPr>
          <p:cNvPr id="42" name="Group 41"/>
          <p:cNvGrpSpPr/>
          <p:nvPr/>
        </p:nvGrpSpPr>
        <p:grpSpPr>
          <a:xfrm>
            <a:off x="317722" y="1575612"/>
            <a:ext cx="5997214" cy="805072"/>
            <a:chOff x="1015992" y="1404610"/>
            <a:chExt cx="5997214" cy="805072"/>
          </a:xfrm>
        </p:grpSpPr>
        <p:grpSp>
          <p:nvGrpSpPr>
            <p:cNvPr id="16" name="Group 15"/>
            <p:cNvGrpSpPr/>
            <p:nvPr/>
          </p:nvGrpSpPr>
          <p:grpSpPr>
            <a:xfrm rot="5400000">
              <a:off x="4169464" y="-634060"/>
              <a:ext cx="805072" cy="4882412"/>
              <a:chOff x="1016220" y="987794"/>
              <a:chExt cx="805072" cy="4882412"/>
            </a:xfrm>
            <a:effectLst>
              <a:outerShdw blurRad="50800" dist="38100" dir="5400000" algn="t" rotWithShape="0">
                <a:prstClr val="black">
                  <a:alpha val="40000"/>
                </a:prstClr>
              </a:outerShdw>
            </a:effectLst>
          </p:grpSpPr>
          <p:sp>
            <p:nvSpPr>
              <p:cNvPr id="8" name="Rectangle 7"/>
              <p:cNvSpPr/>
              <p:nvPr/>
            </p:nvSpPr>
            <p:spPr bwMode="auto">
              <a:xfrm>
                <a:off x="1016220" y="987794"/>
                <a:ext cx="804672" cy="4882412"/>
              </a:xfrm>
              <a:prstGeom prst="rect">
                <a:avLst/>
              </a:prstGeom>
              <a:solidFill>
                <a:schemeClr val="bg1">
                  <a:lumMod val="85000"/>
                </a:schemeClr>
              </a:solidFill>
              <a:ln w="6350" cap="flat" cmpd="sng" algn="ctr">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a:extLst/>
            </p:spPr>
            <p:txBody>
              <a:bodyPr vert="horz" wrap="square" lIns="88900" tIns="88900" rIns="88900" bIns="88900" numCol="1" rtlCol="0" anchor="t" anchorCtr="0" compatLnSpc="1">
                <a:prstTxWarp prst="textNoShape">
                  <a:avLst/>
                </a:prstTxWarp>
              </a:bodyPr>
              <a:lstStyle/>
              <a:p>
                <a:pPr algn="ctr"/>
                <a:endParaRPr lang="en-US">
                  <a:solidFill>
                    <a:srgbClr val="003399"/>
                  </a:solidFill>
                </a:endParaRPr>
              </a:p>
            </p:txBody>
          </p:sp>
          <p:grpSp>
            <p:nvGrpSpPr>
              <p:cNvPr id="7" name="Group 6"/>
              <p:cNvGrpSpPr/>
              <p:nvPr/>
            </p:nvGrpSpPr>
            <p:grpSpPr>
              <a:xfrm>
                <a:off x="1016220" y="1771030"/>
                <a:ext cx="805072" cy="3315940"/>
                <a:chOff x="5332909" y="4588590"/>
                <a:chExt cx="667512" cy="1318184"/>
              </a:xfrm>
              <a:solidFill>
                <a:schemeClr val="bg1">
                  <a:lumMod val="85000"/>
                </a:schemeClr>
              </a:solidFill>
              <a:effectLst>
                <a:outerShdw blurRad="50800" dist="38100" dir="5400000" algn="t" rotWithShape="0">
                  <a:prstClr val="black">
                    <a:alpha val="40000"/>
                  </a:prstClr>
                </a:outerShdw>
              </a:effectLst>
            </p:grpSpPr>
            <p:cxnSp>
              <p:nvCxnSpPr>
                <p:cNvPr id="9" name="Straight Connector 8"/>
                <p:cNvCxnSpPr/>
                <p:nvPr/>
              </p:nvCxnSpPr>
              <p:spPr bwMode="auto">
                <a:xfrm>
                  <a:off x="5332909" y="4918136"/>
                  <a:ext cx="667512" cy="0"/>
                </a:xfrm>
                <a:prstGeom prst="line">
                  <a:avLst/>
                </a:prstGeom>
                <a:grp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 name="Straight Connector 9"/>
                <p:cNvCxnSpPr/>
                <p:nvPr/>
              </p:nvCxnSpPr>
              <p:spPr bwMode="auto">
                <a:xfrm>
                  <a:off x="5332909" y="5247682"/>
                  <a:ext cx="667512" cy="0"/>
                </a:xfrm>
                <a:prstGeom prst="line">
                  <a:avLst/>
                </a:prstGeom>
                <a:grp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 name="Straight Connector 10"/>
                <p:cNvCxnSpPr/>
                <p:nvPr/>
              </p:nvCxnSpPr>
              <p:spPr bwMode="auto">
                <a:xfrm>
                  <a:off x="5332909" y="5577228"/>
                  <a:ext cx="667512" cy="0"/>
                </a:xfrm>
                <a:prstGeom prst="line">
                  <a:avLst/>
                </a:prstGeom>
                <a:grp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 name="Straight Connector 11"/>
                <p:cNvCxnSpPr/>
                <p:nvPr/>
              </p:nvCxnSpPr>
              <p:spPr bwMode="auto">
                <a:xfrm>
                  <a:off x="5332909" y="5906774"/>
                  <a:ext cx="667512" cy="0"/>
                </a:xfrm>
                <a:prstGeom prst="line">
                  <a:avLst/>
                </a:prstGeom>
                <a:grp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 name="Straight Connector 12"/>
                <p:cNvCxnSpPr/>
                <p:nvPr/>
              </p:nvCxnSpPr>
              <p:spPr bwMode="auto">
                <a:xfrm>
                  <a:off x="5332909" y="4588590"/>
                  <a:ext cx="667512" cy="0"/>
                </a:xfrm>
                <a:prstGeom prst="line">
                  <a:avLst/>
                </a:prstGeom>
                <a:grp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sp>
          <p:nvSpPr>
            <p:cNvPr id="17" name="Rectangle 16"/>
            <p:cNvSpPr/>
            <p:nvPr/>
          </p:nvSpPr>
          <p:spPr>
            <a:xfrm>
              <a:off x="2481276" y="1468592"/>
              <a:ext cx="153393" cy="677108"/>
            </a:xfrm>
            <a:prstGeom prst="rect">
              <a:avLst/>
            </a:prstGeom>
            <a:noFill/>
            <a:effectLst>
              <a:outerShdw blurRad="50800" dist="38100" dir="5400000" algn="t" rotWithShape="0">
                <a:prstClr val="black">
                  <a:alpha val="40000"/>
                </a:prstClr>
              </a:outerShdw>
            </a:effectLst>
          </p:spPr>
          <p:txBody>
            <a:bodyPr wrap="square" lIns="91440" tIns="45720" rIns="91440" bIns="45720">
              <a:spAutoFit/>
            </a:bodyPr>
            <a:lstStyle/>
            <a:p>
              <a:pPr algn="ctr"/>
              <a:r>
                <a:rPr lang="en-US" sz="3800" b="0" cap="none" spc="0" dirty="0" smtClean="0">
                  <a:ln w="0"/>
                  <a:solidFill>
                    <a:srgbClr val="003399"/>
                  </a:solidFill>
                  <a:effectLst/>
                </a:rPr>
                <a:t>A</a:t>
              </a:r>
              <a:endParaRPr lang="en-US" sz="3800" b="0" cap="none" spc="0" dirty="0">
                <a:ln w="0"/>
                <a:solidFill>
                  <a:srgbClr val="003399"/>
                </a:solidFill>
                <a:effectLst/>
              </a:endParaRPr>
            </a:p>
          </p:txBody>
        </p:sp>
        <p:sp>
          <p:nvSpPr>
            <p:cNvPr id="18" name="Rectangle 17"/>
            <p:cNvSpPr/>
            <p:nvPr/>
          </p:nvSpPr>
          <p:spPr>
            <a:xfrm>
              <a:off x="3301167" y="1468592"/>
              <a:ext cx="153393" cy="677108"/>
            </a:xfrm>
            <a:prstGeom prst="rect">
              <a:avLst/>
            </a:prstGeom>
            <a:noFill/>
            <a:effectLst>
              <a:outerShdw blurRad="50800" dist="38100" dir="5400000" algn="t" rotWithShape="0">
                <a:prstClr val="black">
                  <a:alpha val="40000"/>
                </a:prstClr>
              </a:outerShdw>
            </a:effectLst>
          </p:spPr>
          <p:txBody>
            <a:bodyPr wrap="square" lIns="91440" tIns="45720" rIns="91440" bIns="45720">
              <a:spAutoFit/>
            </a:bodyPr>
            <a:lstStyle/>
            <a:p>
              <a:pPr algn="ctr"/>
              <a:r>
                <a:rPr lang="en-US" sz="3800" dirty="0">
                  <a:ln w="0"/>
                  <a:solidFill>
                    <a:srgbClr val="003399"/>
                  </a:solidFill>
                </a:rPr>
                <a:t>B</a:t>
              </a:r>
              <a:endParaRPr lang="en-US" sz="3800" b="0" cap="none" spc="0" dirty="0">
                <a:ln w="0"/>
                <a:solidFill>
                  <a:srgbClr val="003399"/>
                </a:solidFill>
                <a:effectLst/>
              </a:endParaRPr>
            </a:p>
          </p:txBody>
        </p:sp>
        <p:sp>
          <p:nvSpPr>
            <p:cNvPr id="19" name="Rectangle 18"/>
            <p:cNvSpPr/>
            <p:nvPr/>
          </p:nvSpPr>
          <p:spPr>
            <a:xfrm>
              <a:off x="4132029" y="1468592"/>
              <a:ext cx="162524" cy="677108"/>
            </a:xfrm>
            <a:prstGeom prst="rect">
              <a:avLst/>
            </a:prstGeom>
            <a:noFill/>
            <a:effectLst>
              <a:outerShdw blurRad="50800" dist="38100" dir="5400000" algn="t" rotWithShape="0">
                <a:prstClr val="black">
                  <a:alpha val="40000"/>
                </a:prstClr>
              </a:outerShdw>
            </a:effectLst>
          </p:spPr>
          <p:txBody>
            <a:bodyPr wrap="square" lIns="91440" tIns="45720" rIns="91440" bIns="45720">
              <a:spAutoFit/>
            </a:bodyPr>
            <a:lstStyle/>
            <a:p>
              <a:pPr algn="ctr"/>
              <a:r>
                <a:rPr lang="en-US" sz="3800" dirty="0">
                  <a:ln w="0"/>
                  <a:solidFill>
                    <a:srgbClr val="003399"/>
                  </a:solidFill>
                </a:rPr>
                <a:t>C</a:t>
              </a:r>
              <a:endParaRPr lang="en-US" sz="3800" b="0" cap="none" spc="0" dirty="0">
                <a:ln w="0"/>
                <a:solidFill>
                  <a:srgbClr val="003399"/>
                </a:solidFill>
                <a:effectLst/>
              </a:endParaRPr>
            </a:p>
          </p:txBody>
        </p:sp>
        <p:sp>
          <p:nvSpPr>
            <p:cNvPr id="20" name="Rectangle 19"/>
            <p:cNvSpPr/>
            <p:nvPr/>
          </p:nvSpPr>
          <p:spPr>
            <a:xfrm>
              <a:off x="4934626" y="1468592"/>
              <a:ext cx="162524" cy="677108"/>
            </a:xfrm>
            <a:prstGeom prst="rect">
              <a:avLst/>
            </a:prstGeom>
            <a:noFill/>
            <a:effectLst>
              <a:outerShdw blurRad="50800" dist="38100" dir="5400000" algn="t" rotWithShape="0">
                <a:prstClr val="black">
                  <a:alpha val="40000"/>
                </a:prstClr>
              </a:outerShdw>
            </a:effectLst>
          </p:spPr>
          <p:txBody>
            <a:bodyPr wrap="square" lIns="91440" tIns="45720" rIns="91440" bIns="45720">
              <a:spAutoFit/>
            </a:bodyPr>
            <a:lstStyle/>
            <a:p>
              <a:pPr algn="ctr"/>
              <a:r>
                <a:rPr lang="en-US" sz="3800" dirty="0">
                  <a:ln w="0"/>
                  <a:solidFill>
                    <a:srgbClr val="003399"/>
                  </a:solidFill>
                </a:rPr>
                <a:t>D</a:t>
              </a:r>
              <a:endParaRPr lang="en-US" sz="3800" b="0" cap="none" spc="0" dirty="0">
                <a:ln w="0"/>
                <a:solidFill>
                  <a:srgbClr val="003399"/>
                </a:solidFill>
                <a:effectLst/>
              </a:endParaRPr>
            </a:p>
          </p:txBody>
        </p:sp>
        <p:sp>
          <p:nvSpPr>
            <p:cNvPr id="21" name="Rectangle 20"/>
            <p:cNvSpPr/>
            <p:nvPr/>
          </p:nvSpPr>
          <p:spPr>
            <a:xfrm>
              <a:off x="5575416" y="1468592"/>
              <a:ext cx="466175" cy="677108"/>
            </a:xfrm>
            <a:prstGeom prst="rect">
              <a:avLst/>
            </a:prstGeom>
            <a:noFill/>
            <a:effectLst>
              <a:outerShdw blurRad="50800" dist="38100" dir="5400000" algn="t" rotWithShape="0">
                <a:prstClr val="black">
                  <a:alpha val="40000"/>
                </a:prstClr>
              </a:outerShdw>
            </a:effectLst>
          </p:spPr>
          <p:txBody>
            <a:bodyPr wrap="square" lIns="91440" tIns="45720" rIns="91440" bIns="45720">
              <a:spAutoFit/>
            </a:bodyPr>
            <a:lstStyle/>
            <a:p>
              <a:pPr algn="ctr"/>
              <a:r>
                <a:rPr lang="en-US" sz="3800" dirty="0">
                  <a:ln w="0"/>
                  <a:solidFill>
                    <a:srgbClr val="003399"/>
                  </a:solidFill>
                </a:rPr>
                <a:t>E</a:t>
              </a:r>
              <a:endParaRPr lang="en-US" sz="3800" b="0" cap="none" spc="0" dirty="0">
                <a:ln w="0"/>
                <a:solidFill>
                  <a:srgbClr val="003399"/>
                </a:solidFill>
                <a:effectLst/>
              </a:endParaRPr>
            </a:p>
          </p:txBody>
        </p:sp>
        <p:sp>
          <p:nvSpPr>
            <p:cNvPr id="22" name="Rectangle 21"/>
            <p:cNvSpPr/>
            <p:nvPr/>
          </p:nvSpPr>
          <p:spPr>
            <a:xfrm>
              <a:off x="6354368" y="1468592"/>
              <a:ext cx="491591" cy="677108"/>
            </a:xfrm>
            <a:prstGeom prst="rect">
              <a:avLst/>
            </a:prstGeom>
            <a:noFill/>
            <a:effectLst>
              <a:outerShdw blurRad="50800" dist="38100" dir="5400000" algn="t" rotWithShape="0">
                <a:prstClr val="black">
                  <a:alpha val="40000"/>
                </a:prstClr>
              </a:outerShdw>
            </a:effectLst>
          </p:spPr>
          <p:txBody>
            <a:bodyPr wrap="square" lIns="91440" tIns="45720" rIns="91440" bIns="45720">
              <a:spAutoFit/>
            </a:bodyPr>
            <a:lstStyle/>
            <a:p>
              <a:pPr algn="ctr"/>
              <a:r>
                <a:rPr lang="en-US" sz="3800" dirty="0">
                  <a:ln w="0"/>
                  <a:solidFill>
                    <a:srgbClr val="003399"/>
                  </a:solidFill>
                </a:rPr>
                <a:t>F</a:t>
              </a:r>
              <a:endParaRPr lang="en-US" sz="3800" b="0" cap="none" spc="0" dirty="0">
                <a:ln w="0"/>
                <a:solidFill>
                  <a:srgbClr val="003399"/>
                </a:solidFill>
                <a:effectLst/>
              </a:endParaRPr>
            </a:p>
          </p:txBody>
        </p:sp>
        <p:sp>
          <p:nvSpPr>
            <p:cNvPr id="37" name="TextBox 36"/>
            <p:cNvSpPr txBox="1"/>
            <p:nvPr/>
          </p:nvSpPr>
          <p:spPr>
            <a:xfrm>
              <a:off x="1015992" y="1622280"/>
              <a:ext cx="1137876" cy="369332"/>
            </a:xfrm>
            <a:prstGeom prst="rect">
              <a:avLst/>
            </a:prstGeom>
            <a:noFill/>
          </p:spPr>
          <p:txBody>
            <a:bodyPr wrap="none" rtlCol="0">
              <a:spAutoFit/>
            </a:bodyPr>
            <a:lstStyle/>
            <a:p>
              <a:r>
                <a:rPr lang="en-US" sz="1800" i="1" dirty="0" smtClean="0"/>
                <a:t>Variables</a:t>
              </a:r>
              <a:endParaRPr lang="en-US" sz="1800" i="1" dirty="0"/>
            </a:p>
          </p:txBody>
        </p:sp>
      </p:grpSp>
      <p:grpSp>
        <p:nvGrpSpPr>
          <p:cNvPr id="23" name="Group 22"/>
          <p:cNvGrpSpPr/>
          <p:nvPr/>
        </p:nvGrpSpPr>
        <p:grpSpPr>
          <a:xfrm rot="5400000">
            <a:off x="3471194" y="2571324"/>
            <a:ext cx="805072" cy="4882412"/>
            <a:chOff x="1016220" y="987794"/>
            <a:chExt cx="805072" cy="4882412"/>
          </a:xfrm>
          <a:effectLst>
            <a:outerShdw blurRad="50800" dist="38100" dir="5400000" algn="t" rotWithShape="0">
              <a:prstClr val="black">
                <a:alpha val="40000"/>
              </a:prstClr>
            </a:outerShdw>
          </a:effectLst>
        </p:grpSpPr>
        <p:sp>
          <p:nvSpPr>
            <p:cNvPr id="24" name="Rectangle 23"/>
            <p:cNvSpPr/>
            <p:nvPr/>
          </p:nvSpPr>
          <p:spPr bwMode="auto">
            <a:xfrm>
              <a:off x="1016220" y="987794"/>
              <a:ext cx="804672" cy="4882412"/>
            </a:xfrm>
            <a:prstGeom prst="rect">
              <a:avLst/>
            </a:prstGeom>
            <a:solidFill>
              <a:schemeClr val="bg1">
                <a:lumMod val="85000"/>
              </a:schemeClr>
            </a:solidFill>
            <a:ln w="6350" cap="flat" cmpd="sng" algn="ctr">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a:extLst/>
          </p:spPr>
          <p:txBody>
            <a:bodyPr vert="horz" wrap="square" lIns="88900" tIns="88900" rIns="88900" bIns="88900" numCol="1" rtlCol="0" anchor="t" anchorCtr="0" compatLnSpc="1">
              <a:prstTxWarp prst="textNoShape">
                <a:avLst/>
              </a:prstTxWarp>
            </a:bodyPr>
            <a:lstStyle/>
            <a:p>
              <a:pPr algn="ctr"/>
              <a:endParaRPr lang="en-US">
                <a:solidFill>
                  <a:srgbClr val="003399"/>
                </a:solidFill>
              </a:endParaRPr>
            </a:p>
          </p:txBody>
        </p:sp>
        <p:grpSp>
          <p:nvGrpSpPr>
            <p:cNvPr id="25" name="Group 24"/>
            <p:cNvGrpSpPr/>
            <p:nvPr/>
          </p:nvGrpSpPr>
          <p:grpSpPr>
            <a:xfrm>
              <a:off x="1016220" y="1771030"/>
              <a:ext cx="805072" cy="3315940"/>
              <a:chOff x="5332909" y="4588590"/>
              <a:chExt cx="667512" cy="1318184"/>
            </a:xfrm>
            <a:solidFill>
              <a:schemeClr val="bg1">
                <a:lumMod val="85000"/>
              </a:schemeClr>
            </a:solidFill>
            <a:effectLst>
              <a:outerShdw blurRad="50800" dist="38100" dir="5400000" algn="t" rotWithShape="0">
                <a:prstClr val="black">
                  <a:alpha val="40000"/>
                </a:prstClr>
              </a:outerShdw>
            </a:effectLst>
          </p:grpSpPr>
          <p:cxnSp>
            <p:nvCxnSpPr>
              <p:cNvPr id="26" name="Straight Connector 25"/>
              <p:cNvCxnSpPr/>
              <p:nvPr/>
            </p:nvCxnSpPr>
            <p:spPr bwMode="auto">
              <a:xfrm>
                <a:off x="5332909" y="4918136"/>
                <a:ext cx="667512" cy="0"/>
              </a:xfrm>
              <a:prstGeom prst="line">
                <a:avLst/>
              </a:prstGeom>
              <a:grp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7" name="Straight Connector 26"/>
              <p:cNvCxnSpPr/>
              <p:nvPr/>
            </p:nvCxnSpPr>
            <p:spPr bwMode="auto">
              <a:xfrm>
                <a:off x="5332909" y="5247682"/>
                <a:ext cx="667512" cy="0"/>
              </a:xfrm>
              <a:prstGeom prst="line">
                <a:avLst/>
              </a:prstGeom>
              <a:grp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8" name="Straight Connector 27"/>
              <p:cNvCxnSpPr/>
              <p:nvPr/>
            </p:nvCxnSpPr>
            <p:spPr bwMode="auto">
              <a:xfrm>
                <a:off x="5332909" y="5577228"/>
                <a:ext cx="667512" cy="0"/>
              </a:xfrm>
              <a:prstGeom prst="line">
                <a:avLst/>
              </a:prstGeom>
              <a:grp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 name="Straight Connector 28"/>
              <p:cNvCxnSpPr/>
              <p:nvPr/>
            </p:nvCxnSpPr>
            <p:spPr bwMode="auto">
              <a:xfrm>
                <a:off x="5332909" y="5906774"/>
                <a:ext cx="667512" cy="0"/>
              </a:xfrm>
              <a:prstGeom prst="line">
                <a:avLst/>
              </a:prstGeom>
              <a:grp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 name="Straight Connector 29"/>
              <p:cNvCxnSpPr/>
              <p:nvPr/>
            </p:nvCxnSpPr>
            <p:spPr bwMode="auto">
              <a:xfrm>
                <a:off x="5332909" y="4588590"/>
                <a:ext cx="667512" cy="0"/>
              </a:xfrm>
              <a:prstGeom prst="line">
                <a:avLst/>
              </a:prstGeom>
              <a:grp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sp>
        <p:nvSpPr>
          <p:cNvPr id="31" name="Rectangle 30"/>
          <p:cNvSpPr/>
          <p:nvPr/>
        </p:nvSpPr>
        <p:spPr>
          <a:xfrm>
            <a:off x="1412172" y="4354984"/>
            <a:ext cx="837004" cy="1261884"/>
          </a:xfrm>
          <a:prstGeom prst="rect">
            <a:avLst/>
          </a:prstGeom>
          <a:noFill/>
          <a:effectLst>
            <a:outerShdw blurRad="50800" dist="38100" dir="5400000" algn="t" rotWithShape="0">
              <a:prstClr val="black">
                <a:alpha val="40000"/>
              </a:prstClr>
            </a:outerShdw>
          </a:effectLst>
        </p:spPr>
        <p:txBody>
          <a:bodyPr wrap="square" lIns="91440" tIns="45720" rIns="91440" bIns="45720">
            <a:spAutoFit/>
          </a:bodyPr>
          <a:lstStyle/>
          <a:p>
            <a:pPr algn="ctr"/>
            <a:r>
              <a:rPr lang="en-US" sz="7600" b="1" cap="none" spc="0" dirty="0" smtClean="0">
                <a:ln w="0"/>
                <a:solidFill>
                  <a:srgbClr val="003399"/>
                </a:solidFill>
                <a:effectLst/>
              </a:rPr>
              <a:t>A</a:t>
            </a:r>
            <a:endParaRPr lang="en-US" sz="7600" b="1" cap="none" spc="0" dirty="0">
              <a:ln w="0"/>
              <a:solidFill>
                <a:srgbClr val="003399"/>
              </a:solidFill>
              <a:effectLst/>
            </a:endParaRPr>
          </a:p>
        </p:txBody>
      </p:sp>
      <p:sp>
        <p:nvSpPr>
          <p:cNvPr id="32" name="Rectangle 31"/>
          <p:cNvSpPr/>
          <p:nvPr/>
        </p:nvSpPr>
        <p:spPr>
          <a:xfrm>
            <a:off x="2211367" y="4674650"/>
            <a:ext cx="837004" cy="646331"/>
          </a:xfrm>
          <a:prstGeom prst="rect">
            <a:avLst/>
          </a:prstGeom>
          <a:noFill/>
          <a:effectLst>
            <a:outerShdw blurRad="50800" dist="38100" dir="5400000" algn="t" rotWithShape="0">
              <a:prstClr val="black">
                <a:alpha val="40000"/>
              </a:prstClr>
            </a:outerShdw>
          </a:effectLst>
        </p:spPr>
        <p:txBody>
          <a:bodyPr wrap="square" lIns="91440" tIns="45720" rIns="91440" bIns="45720">
            <a:spAutoFit/>
          </a:bodyPr>
          <a:lstStyle/>
          <a:p>
            <a:pPr algn="ctr"/>
            <a:r>
              <a:rPr lang="en-US" sz="3600" dirty="0">
                <a:ln w="0"/>
                <a:solidFill>
                  <a:srgbClr val="003399"/>
                </a:solidFill>
              </a:rPr>
              <a:t>B</a:t>
            </a:r>
            <a:endParaRPr lang="en-US" sz="3600" b="0" cap="none" spc="0" dirty="0">
              <a:ln w="0"/>
              <a:solidFill>
                <a:srgbClr val="003399"/>
              </a:solidFill>
              <a:effectLst/>
            </a:endParaRPr>
          </a:p>
        </p:txBody>
      </p:sp>
      <p:sp>
        <p:nvSpPr>
          <p:cNvPr id="33" name="Rectangle 32"/>
          <p:cNvSpPr/>
          <p:nvPr/>
        </p:nvSpPr>
        <p:spPr>
          <a:xfrm>
            <a:off x="3017207" y="4888344"/>
            <a:ext cx="886828" cy="238527"/>
          </a:xfrm>
          <a:prstGeom prst="rect">
            <a:avLst/>
          </a:prstGeom>
          <a:noFill/>
          <a:effectLst>
            <a:outerShdw blurRad="50800" dist="38100" dir="5400000" algn="t" rotWithShape="0">
              <a:prstClr val="black">
                <a:alpha val="40000"/>
              </a:prstClr>
            </a:outerShdw>
          </a:effectLst>
        </p:spPr>
        <p:txBody>
          <a:bodyPr wrap="square" lIns="91440" tIns="45720" rIns="91440" bIns="45720">
            <a:spAutoFit/>
          </a:bodyPr>
          <a:lstStyle/>
          <a:p>
            <a:pPr algn="ctr"/>
            <a:r>
              <a:rPr lang="en-US" sz="950" dirty="0">
                <a:ln w="0"/>
                <a:solidFill>
                  <a:srgbClr val="003399"/>
                </a:solidFill>
              </a:rPr>
              <a:t>C</a:t>
            </a:r>
            <a:endParaRPr lang="en-US" sz="950" b="0" cap="none" spc="0" dirty="0">
              <a:ln w="0"/>
              <a:solidFill>
                <a:srgbClr val="003399"/>
              </a:solidFill>
              <a:effectLst/>
            </a:endParaRPr>
          </a:p>
        </p:txBody>
      </p:sp>
      <p:sp>
        <p:nvSpPr>
          <p:cNvPr id="34" name="Rectangle 33"/>
          <p:cNvSpPr/>
          <p:nvPr/>
        </p:nvSpPr>
        <p:spPr>
          <a:xfrm>
            <a:off x="3859581" y="4597706"/>
            <a:ext cx="886828" cy="823302"/>
          </a:xfrm>
          <a:prstGeom prst="rect">
            <a:avLst/>
          </a:prstGeom>
          <a:noFill/>
          <a:effectLst>
            <a:outerShdw blurRad="50800" dist="38100" dir="5400000" algn="t" rotWithShape="0">
              <a:prstClr val="black">
                <a:alpha val="40000"/>
              </a:prstClr>
            </a:outerShdw>
          </a:effectLst>
        </p:spPr>
        <p:txBody>
          <a:bodyPr wrap="square" lIns="91440" tIns="45720" rIns="91440" bIns="45720">
            <a:spAutoFit/>
          </a:bodyPr>
          <a:lstStyle/>
          <a:p>
            <a:pPr algn="ctr"/>
            <a:r>
              <a:rPr lang="en-US" sz="4750" b="1" dirty="0">
                <a:ln w="0"/>
                <a:solidFill>
                  <a:srgbClr val="003399"/>
                </a:solidFill>
              </a:rPr>
              <a:t>D</a:t>
            </a:r>
            <a:endParaRPr lang="en-US" sz="4750" b="1" cap="none" spc="0" dirty="0">
              <a:ln w="0"/>
              <a:solidFill>
                <a:srgbClr val="003399"/>
              </a:solidFill>
              <a:effectLst/>
            </a:endParaRPr>
          </a:p>
        </p:txBody>
      </p:sp>
      <p:sp>
        <p:nvSpPr>
          <p:cNvPr id="35" name="Rectangle 34"/>
          <p:cNvSpPr/>
          <p:nvPr/>
        </p:nvSpPr>
        <p:spPr>
          <a:xfrm>
            <a:off x="4705657" y="4705428"/>
            <a:ext cx="837004" cy="584775"/>
          </a:xfrm>
          <a:prstGeom prst="rect">
            <a:avLst/>
          </a:prstGeom>
          <a:noFill/>
          <a:effectLst>
            <a:outerShdw blurRad="50800" dist="38100" dir="5400000" algn="t" rotWithShape="0">
              <a:prstClr val="black">
                <a:alpha val="40000"/>
              </a:prstClr>
            </a:outerShdw>
          </a:effectLst>
        </p:spPr>
        <p:txBody>
          <a:bodyPr wrap="square" lIns="91440" tIns="45720" rIns="91440" bIns="45720">
            <a:spAutoFit/>
          </a:bodyPr>
          <a:lstStyle/>
          <a:p>
            <a:pPr algn="ctr"/>
            <a:r>
              <a:rPr lang="en-US" sz="3200" dirty="0">
                <a:ln w="0"/>
                <a:solidFill>
                  <a:srgbClr val="003399"/>
                </a:solidFill>
              </a:rPr>
              <a:t>E</a:t>
            </a:r>
            <a:endParaRPr lang="en-US" sz="3200" b="0" cap="none" spc="0" dirty="0">
              <a:ln w="0"/>
              <a:solidFill>
                <a:srgbClr val="003399"/>
              </a:solidFill>
              <a:effectLst/>
            </a:endParaRPr>
          </a:p>
        </p:txBody>
      </p:sp>
      <p:sp>
        <p:nvSpPr>
          <p:cNvPr id="36" name="Rectangle 35"/>
          <p:cNvSpPr/>
          <p:nvPr/>
        </p:nvSpPr>
        <p:spPr>
          <a:xfrm>
            <a:off x="5507795" y="4751594"/>
            <a:ext cx="787185" cy="530915"/>
          </a:xfrm>
          <a:prstGeom prst="rect">
            <a:avLst/>
          </a:prstGeom>
          <a:noFill/>
          <a:effectLst>
            <a:outerShdw blurRad="50800" dist="38100" dir="5400000" algn="t" rotWithShape="0">
              <a:prstClr val="black">
                <a:alpha val="40000"/>
              </a:prstClr>
            </a:outerShdw>
          </a:effectLst>
        </p:spPr>
        <p:txBody>
          <a:bodyPr wrap="square" lIns="91440" tIns="45720" rIns="91440" bIns="45720">
            <a:spAutoFit/>
          </a:bodyPr>
          <a:lstStyle/>
          <a:p>
            <a:pPr algn="ctr"/>
            <a:r>
              <a:rPr lang="en-US" sz="2850" dirty="0" smtClean="0">
                <a:ln w="0"/>
                <a:solidFill>
                  <a:srgbClr val="003399"/>
                </a:solidFill>
              </a:rPr>
              <a:t>F</a:t>
            </a:r>
            <a:endParaRPr lang="en-US" sz="2850" b="0" cap="none" spc="0" dirty="0">
              <a:ln w="0"/>
              <a:solidFill>
                <a:srgbClr val="003399"/>
              </a:solidFill>
              <a:effectLst/>
            </a:endParaRPr>
          </a:p>
        </p:txBody>
      </p:sp>
      <p:sp>
        <p:nvSpPr>
          <p:cNvPr id="38" name="TextBox 37"/>
          <p:cNvSpPr txBox="1"/>
          <p:nvPr/>
        </p:nvSpPr>
        <p:spPr>
          <a:xfrm>
            <a:off x="317722" y="4827663"/>
            <a:ext cx="1137876" cy="369332"/>
          </a:xfrm>
          <a:prstGeom prst="rect">
            <a:avLst/>
          </a:prstGeom>
          <a:noFill/>
        </p:spPr>
        <p:txBody>
          <a:bodyPr wrap="none" rtlCol="0">
            <a:spAutoFit/>
          </a:bodyPr>
          <a:lstStyle/>
          <a:p>
            <a:r>
              <a:rPr lang="en-US" sz="1800" i="1" dirty="0" smtClean="0"/>
              <a:t>Variables</a:t>
            </a:r>
            <a:endParaRPr lang="en-US" sz="1800" i="1" dirty="0"/>
          </a:p>
        </p:txBody>
      </p:sp>
      <p:sp>
        <p:nvSpPr>
          <p:cNvPr id="39" name="TextBox 38"/>
          <p:cNvSpPr txBox="1"/>
          <p:nvPr/>
        </p:nvSpPr>
        <p:spPr>
          <a:xfrm>
            <a:off x="6422376" y="3174422"/>
            <a:ext cx="2407710" cy="646331"/>
          </a:xfrm>
          <a:prstGeom prst="rect">
            <a:avLst/>
          </a:prstGeom>
          <a:noFill/>
          <a:ln>
            <a:noFill/>
          </a:ln>
          <a:effectLst>
            <a:outerShdw blurRad="50800" dist="38100" dir="2700000" algn="tl" rotWithShape="0">
              <a:prstClr val="black">
                <a:alpha val="40000"/>
              </a:prstClr>
            </a:outerShdw>
          </a:effectLst>
          <a:scene3d>
            <a:camera prst="orthographicFront">
              <a:rot lat="0" lon="0" rev="0"/>
            </a:camera>
            <a:lightRig rig="balanced" dir="t">
              <a:rot lat="0" lon="0" rev="8700000"/>
            </a:lightRig>
          </a:scene3d>
          <a:sp3d>
            <a:bevelT w="190500" h="38100"/>
          </a:sp3d>
        </p:spPr>
        <p:txBody>
          <a:bodyPr wrap="none" rtlCol="0">
            <a:spAutoFit/>
          </a:bodyPr>
          <a:lstStyle/>
          <a:p>
            <a:r>
              <a:rPr lang="en-US" sz="3600" b="1" i="1" dirty="0" smtClean="0">
                <a:ln w="12700" cmpd="sng">
                  <a:solidFill>
                    <a:schemeClr val="tx1"/>
                  </a:solidFill>
                  <a:prstDash val="solid"/>
                </a:ln>
                <a:solidFill>
                  <a:schemeClr val="accent1"/>
                </a:solidFill>
              </a:rPr>
              <a:t>Weighting</a:t>
            </a:r>
            <a:endParaRPr lang="en-US" sz="3600" b="1" i="1" dirty="0">
              <a:ln w="12700" cmpd="sng">
                <a:solidFill>
                  <a:schemeClr val="tx1"/>
                </a:solidFill>
                <a:prstDash val="solid"/>
              </a:ln>
              <a:solidFill>
                <a:schemeClr val="accent1"/>
              </a:solidFill>
            </a:endParaRPr>
          </a:p>
        </p:txBody>
      </p:sp>
      <p:sp>
        <p:nvSpPr>
          <p:cNvPr id="45" name="TextBox 44"/>
          <p:cNvSpPr txBox="1"/>
          <p:nvPr/>
        </p:nvSpPr>
        <p:spPr>
          <a:xfrm>
            <a:off x="1630138" y="3312922"/>
            <a:ext cx="428322" cy="369332"/>
          </a:xfrm>
          <a:prstGeom prst="rect">
            <a:avLst/>
          </a:prstGeom>
          <a:noFill/>
        </p:spPr>
        <p:txBody>
          <a:bodyPr wrap="none" rtlCol="0">
            <a:spAutoFit/>
          </a:bodyPr>
          <a:lstStyle/>
          <a:p>
            <a:r>
              <a:rPr lang="en-US" sz="1800" i="1" dirty="0"/>
              <a:t>x</a:t>
            </a:r>
            <a:r>
              <a:rPr lang="en-US" sz="1800" i="1" dirty="0" smtClean="0"/>
              <a:t>2</a:t>
            </a:r>
            <a:endParaRPr lang="en-US" sz="1800" i="1" dirty="0"/>
          </a:p>
        </p:txBody>
      </p:sp>
      <p:sp>
        <p:nvSpPr>
          <p:cNvPr id="46" name="TextBox 45"/>
          <p:cNvSpPr txBox="1"/>
          <p:nvPr/>
        </p:nvSpPr>
        <p:spPr>
          <a:xfrm>
            <a:off x="2286666" y="3312922"/>
            <a:ext cx="748923" cy="369332"/>
          </a:xfrm>
          <a:prstGeom prst="rect">
            <a:avLst/>
          </a:prstGeom>
          <a:noFill/>
        </p:spPr>
        <p:txBody>
          <a:bodyPr wrap="none" rtlCol="0">
            <a:spAutoFit/>
          </a:bodyPr>
          <a:lstStyle/>
          <a:p>
            <a:r>
              <a:rPr lang="en-US" sz="1800" i="1" dirty="0" smtClean="0"/>
              <a:t>x0.95</a:t>
            </a:r>
            <a:endParaRPr lang="en-US" sz="1800" i="1" dirty="0"/>
          </a:p>
        </p:txBody>
      </p:sp>
      <p:sp>
        <p:nvSpPr>
          <p:cNvPr id="47" name="TextBox 46"/>
          <p:cNvSpPr txBox="1"/>
          <p:nvPr/>
        </p:nvSpPr>
        <p:spPr>
          <a:xfrm>
            <a:off x="3117418" y="3312922"/>
            <a:ext cx="748923" cy="369332"/>
          </a:xfrm>
          <a:prstGeom prst="rect">
            <a:avLst/>
          </a:prstGeom>
          <a:noFill/>
        </p:spPr>
        <p:txBody>
          <a:bodyPr wrap="none" rtlCol="0">
            <a:spAutoFit/>
          </a:bodyPr>
          <a:lstStyle/>
          <a:p>
            <a:r>
              <a:rPr lang="en-US" sz="1800" i="1" dirty="0" smtClean="0"/>
              <a:t>x0.25</a:t>
            </a:r>
            <a:endParaRPr lang="en-US" sz="1800" i="1" dirty="0"/>
          </a:p>
        </p:txBody>
      </p:sp>
      <p:sp>
        <p:nvSpPr>
          <p:cNvPr id="48" name="TextBox 47"/>
          <p:cNvSpPr txBox="1"/>
          <p:nvPr/>
        </p:nvSpPr>
        <p:spPr>
          <a:xfrm>
            <a:off x="3959792" y="3312922"/>
            <a:ext cx="748923" cy="369332"/>
          </a:xfrm>
          <a:prstGeom prst="rect">
            <a:avLst/>
          </a:prstGeom>
          <a:noFill/>
        </p:spPr>
        <p:txBody>
          <a:bodyPr wrap="none" rtlCol="0">
            <a:spAutoFit/>
          </a:bodyPr>
          <a:lstStyle/>
          <a:p>
            <a:r>
              <a:rPr lang="en-US" sz="1800" i="1" dirty="0" smtClean="0"/>
              <a:t>x1.25</a:t>
            </a:r>
            <a:endParaRPr lang="en-US" sz="1800" i="1" dirty="0"/>
          </a:p>
        </p:txBody>
      </p:sp>
      <p:sp>
        <p:nvSpPr>
          <p:cNvPr id="49" name="TextBox 48"/>
          <p:cNvSpPr txBox="1"/>
          <p:nvPr/>
        </p:nvSpPr>
        <p:spPr>
          <a:xfrm>
            <a:off x="4724050" y="3312922"/>
            <a:ext cx="877163" cy="369332"/>
          </a:xfrm>
          <a:prstGeom prst="rect">
            <a:avLst/>
          </a:prstGeom>
          <a:noFill/>
        </p:spPr>
        <p:txBody>
          <a:bodyPr wrap="none" rtlCol="0">
            <a:spAutoFit/>
          </a:bodyPr>
          <a:lstStyle/>
          <a:p>
            <a:r>
              <a:rPr lang="en-US" sz="1800" i="1" dirty="0" smtClean="0"/>
              <a:t>x0.667</a:t>
            </a:r>
            <a:endParaRPr lang="en-US" sz="1800" i="1" dirty="0"/>
          </a:p>
        </p:txBody>
      </p:sp>
      <p:sp>
        <p:nvSpPr>
          <p:cNvPr id="50" name="TextBox 49"/>
          <p:cNvSpPr txBox="1"/>
          <p:nvPr/>
        </p:nvSpPr>
        <p:spPr>
          <a:xfrm>
            <a:off x="5558184" y="3312922"/>
            <a:ext cx="748923" cy="369332"/>
          </a:xfrm>
          <a:prstGeom prst="rect">
            <a:avLst/>
          </a:prstGeom>
          <a:noFill/>
        </p:spPr>
        <p:txBody>
          <a:bodyPr wrap="none" rtlCol="0">
            <a:spAutoFit/>
          </a:bodyPr>
          <a:lstStyle/>
          <a:p>
            <a:r>
              <a:rPr lang="en-US" sz="1800" i="1" dirty="0" smtClean="0"/>
              <a:t>x0.75</a:t>
            </a:r>
            <a:endParaRPr lang="en-US" sz="1800" i="1" dirty="0"/>
          </a:p>
        </p:txBody>
      </p:sp>
      <p:grpSp>
        <p:nvGrpSpPr>
          <p:cNvPr id="4" name="Group 3"/>
          <p:cNvGrpSpPr/>
          <p:nvPr/>
        </p:nvGrpSpPr>
        <p:grpSpPr>
          <a:xfrm>
            <a:off x="1830674" y="3736558"/>
            <a:ext cx="4070713" cy="731520"/>
            <a:chOff x="2528944" y="3936052"/>
            <a:chExt cx="4070713" cy="914400"/>
          </a:xfrm>
        </p:grpSpPr>
        <p:cxnSp>
          <p:nvCxnSpPr>
            <p:cNvPr id="81" name="Straight Arrow Connector 80"/>
            <p:cNvCxnSpPr/>
            <p:nvPr/>
          </p:nvCxnSpPr>
          <p:spPr bwMode="auto">
            <a:xfrm>
              <a:off x="2528944" y="3936052"/>
              <a:ext cx="0" cy="914400"/>
            </a:xfrm>
            <a:prstGeom prst="straightConnector1">
              <a:avLst/>
            </a:prstGeom>
            <a:solidFill>
              <a:schemeClr val="accent1"/>
            </a:solidFill>
            <a:ln w="38100" cap="flat" cmpd="sng" algn="ctr">
              <a:solidFill>
                <a:schemeClr val="tx2"/>
              </a:solidFill>
              <a:prstDash val="solid"/>
              <a:round/>
              <a:headEnd type="none" w="med" len="med"/>
              <a:tailEnd type="triangle"/>
            </a:ln>
            <a:effectLst>
              <a:outerShdw dist="35921" dir="2700000" algn="ctr" rotWithShape="0">
                <a:schemeClr val="bg2"/>
              </a:outerShdw>
            </a:effectLst>
            <a:extLst/>
          </p:spPr>
        </p:cxnSp>
        <p:cxnSp>
          <p:nvCxnSpPr>
            <p:cNvPr id="84" name="Straight Arrow Connector 83"/>
            <p:cNvCxnSpPr/>
            <p:nvPr/>
          </p:nvCxnSpPr>
          <p:spPr bwMode="auto">
            <a:xfrm>
              <a:off x="3328139" y="3936052"/>
              <a:ext cx="0" cy="914400"/>
            </a:xfrm>
            <a:prstGeom prst="straightConnector1">
              <a:avLst/>
            </a:prstGeom>
            <a:solidFill>
              <a:schemeClr val="accent1"/>
            </a:solidFill>
            <a:ln w="38100" cap="flat" cmpd="sng" algn="ctr">
              <a:solidFill>
                <a:schemeClr val="tx2"/>
              </a:solidFill>
              <a:prstDash val="solid"/>
              <a:round/>
              <a:headEnd type="none" w="med" len="med"/>
              <a:tailEnd type="triangle"/>
            </a:ln>
            <a:effectLst>
              <a:outerShdw dist="35921" dir="2700000" algn="ctr" rotWithShape="0">
                <a:schemeClr val="bg2"/>
              </a:outerShdw>
            </a:effectLst>
            <a:extLst/>
          </p:spPr>
        </p:cxnSp>
        <p:cxnSp>
          <p:nvCxnSpPr>
            <p:cNvPr id="85" name="Straight Arrow Connector 84"/>
            <p:cNvCxnSpPr/>
            <p:nvPr/>
          </p:nvCxnSpPr>
          <p:spPr bwMode="auto">
            <a:xfrm>
              <a:off x="4158891" y="3936052"/>
              <a:ext cx="0" cy="914400"/>
            </a:xfrm>
            <a:prstGeom prst="straightConnector1">
              <a:avLst/>
            </a:prstGeom>
            <a:solidFill>
              <a:schemeClr val="accent1"/>
            </a:solidFill>
            <a:ln w="38100" cap="flat" cmpd="sng" algn="ctr">
              <a:solidFill>
                <a:schemeClr val="tx2"/>
              </a:solidFill>
              <a:prstDash val="solid"/>
              <a:round/>
              <a:headEnd type="none" w="med" len="med"/>
              <a:tailEnd type="triangle"/>
            </a:ln>
            <a:effectLst>
              <a:outerShdw dist="35921" dir="2700000" algn="ctr" rotWithShape="0">
                <a:schemeClr val="bg2"/>
              </a:outerShdw>
            </a:effectLst>
            <a:extLst/>
          </p:spPr>
        </p:cxnSp>
        <p:cxnSp>
          <p:nvCxnSpPr>
            <p:cNvPr id="86" name="Straight Arrow Connector 85"/>
            <p:cNvCxnSpPr/>
            <p:nvPr/>
          </p:nvCxnSpPr>
          <p:spPr bwMode="auto">
            <a:xfrm>
              <a:off x="5001265" y="3936052"/>
              <a:ext cx="0" cy="914400"/>
            </a:xfrm>
            <a:prstGeom prst="straightConnector1">
              <a:avLst/>
            </a:prstGeom>
            <a:solidFill>
              <a:schemeClr val="accent1"/>
            </a:solidFill>
            <a:ln w="38100" cap="flat" cmpd="sng" algn="ctr">
              <a:solidFill>
                <a:schemeClr val="tx2"/>
              </a:solidFill>
              <a:prstDash val="solid"/>
              <a:round/>
              <a:headEnd type="none" w="med" len="med"/>
              <a:tailEnd type="triangle"/>
            </a:ln>
            <a:effectLst>
              <a:outerShdw dist="35921" dir="2700000" algn="ctr" rotWithShape="0">
                <a:schemeClr val="bg2"/>
              </a:outerShdw>
            </a:effectLst>
            <a:extLst/>
          </p:spPr>
        </p:cxnSp>
        <p:cxnSp>
          <p:nvCxnSpPr>
            <p:cNvPr id="87" name="Straight Arrow Connector 86"/>
            <p:cNvCxnSpPr/>
            <p:nvPr/>
          </p:nvCxnSpPr>
          <p:spPr bwMode="auto">
            <a:xfrm>
              <a:off x="5822429" y="3936052"/>
              <a:ext cx="0" cy="914400"/>
            </a:xfrm>
            <a:prstGeom prst="straightConnector1">
              <a:avLst/>
            </a:prstGeom>
            <a:solidFill>
              <a:schemeClr val="accent1"/>
            </a:solidFill>
            <a:ln w="38100" cap="flat" cmpd="sng" algn="ctr">
              <a:solidFill>
                <a:schemeClr val="tx2"/>
              </a:solidFill>
              <a:prstDash val="solid"/>
              <a:round/>
              <a:headEnd type="none" w="med" len="med"/>
              <a:tailEnd type="triangle"/>
            </a:ln>
            <a:effectLst>
              <a:outerShdw dist="35921" dir="2700000" algn="ctr" rotWithShape="0">
                <a:schemeClr val="bg2"/>
              </a:outerShdw>
            </a:effectLst>
            <a:extLst/>
          </p:spPr>
        </p:cxnSp>
        <p:cxnSp>
          <p:nvCxnSpPr>
            <p:cNvPr id="88" name="Straight Arrow Connector 87"/>
            <p:cNvCxnSpPr/>
            <p:nvPr/>
          </p:nvCxnSpPr>
          <p:spPr bwMode="auto">
            <a:xfrm>
              <a:off x="6599657" y="3936052"/>
              <a:ext cx="0" cy="914400"/>
            </a:xfrm>
            <a:prstGeom prst="straightConnector1">
              <a:avLst/>
            </a:prstGeom>
            <a:solidFill>
              <a:schemeClr val="accent1"/>
            </a:solidFill>
            <a:ln w="38100" cap="flat" cmpd="sng" algn="ctr">
              <a:solidFill>
                <a:schemeClr val="tx2"/>
              </a:solidFill>
              <a:prstDash val="solid"/>
              <a:round/>
              <a:headEnd type="none" w="med" len="med"/>
              <a:tailEnd type="triangle"/>
            </a:ln>
            <a:effectLst>
              <a:outerShdw dist="35921" dir="2700000" algn="ctr" rotWithShape="0">
                <a:schemeClr val="bg2"/>
              </a:outerShdw>
            </a:effectLst>
            <a:extLst/>
          </p:spPr>
        </p:cxnSp>
      </p:grpSp>
      <p:grpSp>
        <p:nvGrpSpPr>
          <p:cNvPr id="3" name="Group 2"/>
          <p:cNvGrpSpPr/>
          <p:nvPr/>
        </p:nvGrpSpPr>
        <p:grpSpPr>
          <a:xfrm>
            <a:off x="1830674" y="2534969"/>
            <a:ext cx="4070713" cy="731520"/>
            <a:chOff x="2984936" y="3299737"/>
            <a:chExt cx="4070713" cy="640080"/>
          </a:xfrm>
        </p:grpSpPr>
        <p:cxnSp>
          <p:nvCxnSpPr>
            <p:cNvPr id="54" name="Straight Arrow Connector 53"/>
            <p:cNvCxnSpPr/>
            <p:nvPr/>
          </p:nvCxnSpPr>
          <p:spPr bwMode="auto">
            <a:xfrm>
              <a:off x="2984936" y="3299737"/>
              <a:ext cx="0" cy="640080"/>
            </a:xfrm>
            <a:prstGeom prst="straightConnector1">
              <a:avLst/>
            </a:prstGeom>
            <a:solidFill>
              <a:schemeClr val="accent1"/>
            </a:solidFill>
            <a:ln w="38100" cap="flat" cmpd="sng" algn="ctr">
              <a:solidFill>
                <a:schemeClr val="tx2"/>
              </a:solidFill>
              <a:prstDash val="solid"/>
              <a:round/>
              <a:headEnd type="none" w="med" len="med"/>
              <a:tailEnd type="triangle"/>
            </a:ln>
            <a:effectLst>
              <a:outerShdw dist="35921" dir="2700000" algn="ctr" rotWithShape="0">
                <a:schemeClr val="bg2"/>
              </a:outerShdw>
            </a:effectLst>
            <a:extLst/>
          </p:spPr>
        </p:cxnSp>
        <p:cxnSp>
          <p:nvCxnSpPr>
            <p:cNvPr id="55" name="Straight Arrow Connector 54"/>
            <p:cNvCxnSpPr/>
            <p:nvPr/>
          </p:nvCxnSpPr>
          <p:spPr bwMode="auto">
            <a:xfrm>
              <a:off x="3784131" y="3299737"/>
              <a:ext cx="0" cy="640080"/>
            </a:xfrm>
            <a:prstGeom prst="straightConnector1">
              <a:avLst/>
            </a:prstGeom>
            <a:solidFill>
              <a:schemeClr val="accent1"/>
            </a:solidFill>
            <a:ln w="38100" cap="flat" cmpd="sng" algn="ctr">
              <a:solidFill>
                <a:schemeClr val="tx2"/>
              </a:solidFill>
              <a:prstDash val="solid"/>
              <a:round/>
              <a:headEnd type="none" w="med" len="med"/>
              <a:tailEnd type="triangle"/>
            </a:ln>
            <a:effectLst>
              <a:outerShdw dist="35921" dir="2700000" algn="ctr" rotWithShape="0">
                <a:schemeClr val="bg2"/>
              </a:outerShdw>
            </a:effectLst>
            <a:extLst/>
          </p:spPr>
        </p:cxnSp>
        <p:cxnSp>
          <p:nvCxnSpPr>
            <p:cNvPr id="56" name="Straight Arrow Connector 55"/>
            <p:cNvCxnSpPr/>
            <p:nvPr/>
          </p:nvCxnSpPr>
          <p:spPr bwMode="auto">
            <a:xfrm>
              <a:off x="4614883" y="3299737"/>
              <a:ext cx="0" cy="640080"/>
            </a:xfrm>
            <a:prstGeom prst="straightConnector1">
              <a:avLst/>
            </a:prstGeom>
            <a:solidFill>
              <a:schemeClr val="accent1"/>
            </a:solidFill>
            <a:ln w="38100" cap="flat" cmpd="sng" algn="ctr">
              <a:solidFill>
                <a:schemeClr val="tx2"/>
              </a:solidFill>
              <a:prstDash val="solid"/>
              <a:round/>
              <a:headEnd type="none" w="med" len="med"/>
              <a:tailEnd type="triangle"/>
            </a:ln>
            <a:effectLst>
              <a:outerShdw dist="35921" dir="2700000" algn="ctr" rotWithShape="0">
                <a:schemeClr val="bg2"/>
              </a:outerShdw>
            </a:effectLst>
            <a:extLst/>
          </p:spPr>
        </p:cxnSp>
        <p:cxnSp>
          <p:nvCxnSpPr>
            <p:cNvPr id="57" name="Straight Arrow Connector 56"/>
            <p:cNvCxnSpPr/>
            <p:nvPr/>
          </p:nvCxnSpPr>
          <p:spPr bwMode="auto">
            <a:xfrm>
              <a:off x="5457257" y="3299737"/>
              <a:ext cx="0" cy="640080"/>
            </a:xfrm>
            <a:prstGeom prst="straightConnector1">
              <a:avLst/>
            </a:prstGeom>
            <a:solidFill>
              <a:schemeClr val="accent1"/>
            </a:solidFill>
            <a:ln w="38100" cap="flat" cmpd="sng" algn="ctr">
              <a:solidFill>
                <a:schemeClr val="tx2"/>
              </a:solidFill>
              <a:prstDash val="solid"/>
              <a:round/>
              <a:headEnd type="none" w="med" len="med"/>
              <a:tailEnd type="triangle"/>
            </a:ln>
            <a:effectLst>
              <a:outerShdw dist="35921" dir="2700000" algn="ctr" rotWithShape="0">
                <a:schemeClr val="bg2"/>
              </a:outerShdw>
            </a:effectLst>
            <a:extLst/>
          </p:spPr>
        </p:cxnSp>
        <p:cxnSp>
          <p:nvCxnSpPr>
            <p:cNvPr id="58" name="Straight Arrow Connector 57"/>
            <p:cNvCxnSpPr/>
            <p:nvPr/>
          </p:nvCxnSpPr>
          <p:spPr bwMode="auto">
            <a:xfrm>
              <a:off x="6278421" y="3299737"/>
              <a:ext cx="0" cy="640080"/>
            </a:xfrm>
            <a:prstGeom prst="straightConnector1">
              <a:avLst/>
            </a:prstGeom>
            <a:solidFill>
              <a:schemeClr val="accent1"/>
            </a:solidFill>
            <a:ln w="38100" cap="flat" cmpd="sng" algn="ctr">
              <a:solidFill>
                <a:schemeClr val="tx2"/>
              </a:solidFill>
              <a:prstDash val="solid"/>
              <a:round/>
              <a:headEnd type="none" w="med" len="med"/>
              <a:tailEnd type="triangle"/>
            </a:ln>
            <a:effectLst>
              <a:outerShdw dist="35921" dir="2700000" algn="ctr" rotWithShape="0">
                <a:schemeClr val="bg2"/>
              </a:outerShdw>
            </a:effectLst>
            <a:extLst/>
          </p:spPr>
        </p:cxnSp>
        <p:cxnSp>
          <p:nvCxnSpPr>
            <p:cNvPr id="59" name="Straight Arrow Connector 58"/>
            <p:cNvCxnSpPr/>
            <p:nvPr/>
          </p:nvCxnSpPr>
          <p:spPr bwMode="auto">
            <a:xfrm>
              <a:off x="7055649" y="3299737"/>
              <a:ext cx="0" cy="640080"/>
            </a:xfrm>
            <a:prstGeom prst="straightConnector1">
              <a:avLst/>
            </a:prstGeom>
            <a:solidFill>
              <a:schemeClr val="accent1"/>
            </a:solidFill>
            <a:ln w="38100" cap="flat" cmpd="sng" algn="ctr">
              <a:solidFill>
                <a:schemeClr val="tx2"/>
              </a:solidFill>
              <a:prstDash val="solid"/>
              <a:round/>
              <a:headEnd type="none" w="med" len="med"/>
              <a:tailEnd type="triangle"/>
            </a:ln>
            <a:effectLst>
              <a:outerShdw dist="35921" dir="2700000" algn="ctr" rotWithShape="0">
                <a:schemeClr val="bg2"/>
              </a:outerShdw>
            </a:effectLst>
            <a:extLst/>
          </p:spPr>
        </p:cxnSp>
      </p:grpSp>
    </p:spTree>
    <p:extLst>
      <p:ext uri="{BB962C8B-B14F-4D97-AF65-F5344CB8AC3E}">
        <p14:creationId xmlns:p14="http://schemas.microsoft.com/office/powerpoint/2010/main" val="251494369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5"/>
                                        </p:tgtEl>
                                        <p:attrNameLst>
                                          <p:attrName>style.visibility</p:attrName>
                                        </p:attrNameLst>
                                      </p:cBhvr>
                                      <p:to>
                                        <p:strVal val="visible"/>
                                      </p:to>
                                    </p:set>
                                    <p:animEffect transition="in" filter="fade">
                                      <p:cBhvr>
                                        <p:cTn id="15" dur="500"/>
                                        <p:tgtEl>
                                          <p:spTgt spid="4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6"/>
                                        </p:tgtEl>
                                        <p:attrNameLst>
                                          <p:attrName>style.visibility</p:attrName>
                                        </p:attrNameLst>
                                      </p:cBhvr>
                                      <p:to>
                                        <p:strVal val="visible"/>
                                      </p:to>
                                    </p:set>
                                    <p:animEffect transition="in" filter="fade">
                                      <p:cBhvr>
                                        <p:cTn id="18" dur="500"/>
                                        <p:tgtEl>
                                          <p:spTgt spid="46"/>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47"/>
                                        </p:tgtEl>
                                        <p:attrNameLst>
                                          <p:attrName>style.visibility</p:attrName>
                                        </p:attrNameLst>
                                      </p:cBhvr>
                                      <p:to>
                                        <p:strVal val="visible"/>
                                      </p:to>
                                    </p:set>
                                    <p:animEffect transition="in" filter="fade">
                                      <p:cBhvr>
                                        <p:cTn id="21" dur="500"/>
                                        <p:tgtEl>
                                          <p:spTgt spid="4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48"/>
                                        </p:tgtEl>
                                        <p:attrNameLst>
                                          <p:attrName>style.visibility</p:attrName>
                                        </p:attrNameLst>
                                      </p:cBhvr>
                                      <p:to>
                                        <p:strVal val="visible"/>
                                      </p:to>
                                    </p:set>
                                    <p:animEffect transition="in" filter="fade">
                                      <p:cBhvr>
                                        <p:cTn id="24" dur="500"/>
                                        <p:tgtEl>
                                          <p:spTgt spid="48"/>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49"/>
                                        </p:tgtEl>
                                        <p:attrNameLst>
                                          <p:attrName>style.visibility</p:attrName>
                                        </p:attrNameLst>
                                      </p:cBhvr>
                                      <p:to>
                                        <p:strVal val="visible"/>
                                      </p:to>
                                    </p:set>
                                    <p:animEffect transition="in" filter="fade">
                                      <p:cBhvr>
                                        <p:cTn id="27" dur="500"/>
                                        <p:tgtEl>
                                          <p:spTgt spid="49"/>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50"/>
                                        </p:tgtEl>
                                        <p:attrNameLst>
                                          <p:attrName>style.visibility</p:attrName>
                                        </p:attrNameLst>
                                      </p:cBhvr>
                                      <p:to>
                                        <p:strVal val="visible"/>
                                      </p:to>
                                    </p:set>
                                    <p:animEffect transition="in" filter="fade">
                                      <p:cBhvr>
                                        <p:cTn id="30" dur="500"/>
                                        <p:tgtEl>
                                          <p:spTgt spid="50"/>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9"/>
                                        </p:tgtEl>
                                        <p:attrNameLst>
                                          <p:attrName>style.visibility</p:attrName>
                                        </p:attrNameLst>
                                      </p:cBhvr>
                                      <p:to>
                                        <p:strVal val="visible"/>
                                      </p:to>
                                    </p:set>
                                    <p:animEffect transition="in" filter="fade">
                                      <p:cBhvr>
                                        <p:cTn id="33" dur="500"/>
                                        <p:tgtEl>
                                          <p:spTgt spid="39"/>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4"/>
                                        </p:tgtEl>
                                        <p:attrNameLst>
                                          <p:attrName>style.visibility</p:attrName>
                                        </p:attrNameLst>
                                      </p:cBhvr>
                                      <p:to>
                                        <p:strVal val="visible"/>
                                      </p:to>
                                    </p:set>
                                    <p:animEffect transition="in" filter="fade">
                                      <p:cBhvr>
                                        <p:cTn id="38" dur="500"/>
                                        <p:tgtEl>
                                          <p:spTgt spid="4"/>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6"/>
                                        </p:tgtEl>
                                        <p:attrNameLst>
                                          <p:attrName>style.visibility</p:attrName>
                                        </p:attrNameLst>
                                      </p:cBhvr>
                                      <p:to>
                                        <p:strVal val="visible"/>
                                      </p:to>
                                    </p:set>
                                    <p:animEffect transition="in" filter="fade">
                                      <p:cBhvr>
                                        <p:cTn id="41" dur="500"/>
                                        <p:tgtEl>
                                          <p:spTgt spid="36"/>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5"/>
                                        </p:tgtEl>
                                        <p:attrNameLst>
                                          <p:attrName>style.visibility</p:attrName>
                                        </p:attrNameLst>
                                      </p:cBhvr>
                                      <p:to>
                                        <p:strVal val="visible"/>
                                      </p:to>
                                    </p:set>
                                    <p:animEffect transition="in" filter="fade">
                                      <p:cBhvr>
                                        <p:cTn id="44" dur="500"/>
                                        <p:tgtEl>
                                          <p:spTgt spid="35"/>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4"/>
                                        </p:tgtEl>
                                        <p:attrNameLst>
                                          <p:attrName>style.visibility</p:attrName>
                                        </p:attrNameLst>
                                      </p:cBhvr>
                                      <p:to>
                                        <p:strVal val="visible"/>
                                      </p:to>
                                    </p:set>
                                    <p:animEffect transition="in" filter="fade">
                                      <p:cBhvr>
                                        <p:cTn id="47" dur="500"/>
                                        <p:tgtEl>
                                          <p:spTgt spid="34"/>
                                        </p:tgtEl>
                                      </p:cBhvr>
                                    </p:animEffect>
                                  </p:childTnLst>
                                </p:cTn>
                              </p:par>
                              <p:par>
                                <p:cTn id="48" presetID="10" presetClass="entr" presetSubtype="0" fill="hold" nodeType="withEffect">
                                  <p:stCondLst>
                                    <p:cond delay="0"/>
                                  </p:stCondLst>
                                  <p:childTnLst>
                                    <p:set>
                                      <p:cBhvr>
                                        <p:cTn id="49" dur="1" fill="hold">
                                          <p:stCondLst>
                                            <p:cond delay="0"/>
                                          </p:stCondLst>
                                        </p:cTn>
                                        <p:tgtEl>
                                          <p:spTgt spid="23"/>
                                        </p:tgtEl>
                                        <p:attrNameLst>
                                          <p:attrName>style.visibility</p:attrName>
                                        </p:attrNameLst>
                                      </p:cBhvr>
                                      <p:to>
                                        <p:strVal val="visible"/>
                                      </p:to>
                                    </p:set>
                                    <p:animEffect transition="in" filter="fade">
                                      <p:cBhvr>
                                        <p:cTn id="50" dur="500"/>
                                        <p:tgtEl>
                                          <p:spTgt spid="23"/>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3"/>
                                        </p:tgtEl>
                                        <p:attrNameLst>
                                          <p:attrName>style.visibility</p:attrName>
                                        </p:attrNameLst>
                                      </p:cBhvr>
                                      <p:to>
                                        <p:strVal val="visible"/>
                                      </p:to>
                                    </p:set>
                                    <p:animEffect transition="in" filter="fade">
                                      <p:cBhvr>
                                        <p:cTn id="53" dur="500"/>
                                        <p:tgtEl>
                                          <p:spTgt spid="33"/>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32"/>
                                        </p:tgtEl>
                                        <p:attrNameLst>
                                          <p:attrName>style.visibility</p:attrName>
                                        </p:attrNameLst>
                                      </p:cBhvr>
                                      <p:to>
                                        <p:strVal val="visible"/>
                                      </p:to>
                                    </p:set>
                                    <p:animEffect transition="in" filter="fade">
                                      <p:cBhvr>
                                        <p:cTn id="56" dur="500"/>
                                        <p:tgtEl>
                                          <p:spTgt spid="32"/>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31"/>
                                        </p:tgtEl>
                                        <p:attrNameLst>
                                          <p:attrName>style.visibility</p:attrName>
                                        </p:attrNameLst>
                                      </p:cBhvr>
                                      <p:to>
                                        <p:strVal val="visible"/>
                                      </p:to>
                                    </p:set>
                                    <p:animEffect transition="in" filter="fade">
                                      <p:cBhvr>
                                        <p:cTn id="59" dur="500"/>
                                        <p:tgtEl>
                                          <p:spTgt spid="31"/>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38"/>
                                        </p:tgtEl>
                                        <p:attrNameLst>
                                          <p:attrName>style.visibility</p:attrName>
                                        </p:attrNameLst>
                                      </p:cBhvr>
                                      <p:to>
                                        <p:strVal val="visible"/>
                                      </p:to>
                                    </p:set>
                                    <p:animEffect transition="in" filter="fade">
                                      <p:cBhvr>
                                        <p:cTn id="62"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2" grpId="0"/>
      <p:bldP spid="33" grpId="0"/>
      <p:bldP spid="34" grpId="0"/>
      <p:bldP spid="35" grpId="0"/>
      <p:bldP spid="36" grpId="0"/>
      <p:bldP spid="38" grpId="0"/>
      <p:bldP spid="39" grpId="0"/>
      <p:bldP spid="45" grpId="0"/>
      <p:bldP spid="46" grpId="0"/>
      <p:bldP spid="47" grpId="0"/>
      <p:bldP spid="48" grpId="0"/>
      <p:bldP spid="49" grpId="0"/>
      <p:bldP spid="50"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2470929" y="3863656"/>
            <a:ext cx="4354540" cy="2116204"/>
            <a:chOff x="-1571096" y="1632509"/>
            <a:chExt cx="2756856" cy="1339767"/>
          </a:xfrm>
        </p:grpSpPr>
        <p:pic>
          <p:nvPicPr>
            <p:cNvPr id="4" name="Picture 3"/>
            <p:cNvPicPr>
              <a:picLocks noChangeAspect="1"/>
            </p:cNvPicPr>
            <p:nvPr/>
          </p:nvPicPr>
          <p:blipFill>
            <a:blip r:embed="rId3"/>
            <a:stretch>
              <a:fillRect/>
            </a:stretch>
          </p:blipFill>
          <p:spPr>
            <a:xfrm>
              <a:off x="-1570316" y="1744033"/>
              <a:ext cx="2746840" cy="1228243"/>
            </a:xfrm>
            <a:prstGeom prst="rect">
              <a:avLst/>
            </a:prstGeom>
          </p:spPr>
        </p:pic>
        <p:sp>
          <p:nvSpPr>
            <p:cNvPr id="16" name="Rectangle 15"/>
            <p:cNvSpPr/>
            <p:nvPr/>
          </p:nvSpPr>
          <p:spPr bwMode="auto">
            <a:xfrm>
              <a:off x="-1571096" y="1632509"/>
              <a:ext cx="2756856" cy="1339767"/>
            </a:xfrm>
            <a:prstGeom prst="rect">
              <a:avLst/>
            </a:prstGeom>
            <a:solidFill>
              <a:schemeClr val="bg1">
                <a:alpha val="69000"/>
              </a:schemeClr>
            </a:solidFill>
            <a:ln w="38100" cap="flat" cmpd="sng" algn="ctr">
              <a:noFill/>
              <a:prstDash val="solid"/>
              <a:round/>
              <a:headEnd type="none" w="med" len="med"/>
              <a:tailEnd type="none" w="med" len="med"/>
            </a:ln>
            <a:effectLst/>
            <a:extLst/>
          </p:spPr>
          <p:txBody>
            <a:bodyPr vert="horz" wrap="square" lIns="88900" tIns="88900" rIns="88900" bIns="88900" numCol="1" rtlCol="0" anchor="t" anchorCtr="0" compatLnSpc="1">
              <a:prstTxWarp prst="textNoShape">
                <a:avLst/>
              </a:prstTxWarp>
            </a:bodyPr>
            <a:lstStyle/>
            <a:p>
              <a:pPr algn="ctr"/>
              <a:endParaRPr lang="en-US"/>
            </a:p>
          </p:txBody>
        </p:sp>
      </p:grpSp>
      <p:sp>
        <p:nvSpPr>
          <p:cNvPr id="2" name="Title 1"/>
          <p:cNvSpPr>
            <a:spLocks noGrp="1"/>
          </p:cNvSpPr>
          <p:nvPr>
            <p:ph type="title"/>
          </p:nvPr>
        </p:nvSpPr>
        <p:spPr/>
        <p:txBody>
          <a:bodyPr/>
          <a:lstStyle/>
          <a:p>
            <a:r>
              <a:rPr lang="en-US" dirty="0" smtClean="0"/>
              <a:t>Construct Data: </a:t>
            </a:r>
            <a:r>
              <a:rPr lang="en-US" i="1" dirty="0" smtClean="0"/>
              <a:t>Balancing</a:t>
            </a:r>
            <a:endParaRPr lang="en-US" dirty="0"/>
          </a:p>
        </p:txBody>
      </p:sp>
      <p:graphicFrame>
        <p:nvGraphicFramePr>
          <p:cNvPr id="3" name="Table 2"/>
          <p:cNvGraphicFramePr>
            <a:graphicFrameLocks noGrp="1"/>
          </p:cNvGraphicFramePr>
          <p:nvPr>
            <p:extLst/>
          </p:nvPr>
        </p:nvGraphicFramePr>
        <p:xfrm>
          <a:off x="1562100" y="1662471"/>
          <a:ext cx="6096000" cy="3708400"/>
        </p:xfrm>
        <a:graphic>
          <a:graphicData uri="http://schemas.openxmlformats.org/drawingml/2006/table">
            <a:tbl>
              <a:tblPr firstRow="1" bandRow="1">
                <a:effectLst>
                  <a:outerShdw blurRad="50800" dist="38100" dir="2700000" algn="tl" rotWithShape="0">
                    <a:prstClr val="black">
                      <a:alpha val="40000"/>
                    </a:prstClr>
                  </a:outerShdw>
                </a:effectLst>
                <a:tableStyleId>{5940675A-B579-460E-94D1-54222C63F5DA}</a:tableStyleId>
              </a:tblPr>
              <a:tblGrid>
                <a:gridCol w="3048000"/>
                <a:gridCol w="3048000"/>
              </a:tblGrid>
              <a:tr h="3337560">
                <a:tc gridSpan="2">
                  <a:txBody>
                    <a:bodyPr/>
                    <a:lstStyle/>
                    <a:p>
                      <a:endParaRPr lang="en-US" dirty="0"/>
                    </a:p>
                  </a:txBody>
                  <a:tcPr>
                    <a:solidFill>
                      <a:schemeClr val="bg1">
                        <a:lumMod val="85000"/>
                      </a:schemeClr>
                    </a:solidFill>
                  </a:tcPr>
                </a:tc>
                <a:tc hMerge="1">
                  <a:txBody>
                    <a:bodyPr/>
                    <a:lstStyle/>
                    <a:p>
                      <a:endParaRPr lang="en-US"/>
                    </a:p>
                  </a:txBody>
                  <a:tcPr/>
                </a:tc>
              </a:tr>
              <a:tr h="370840">
                <a:tc>
                  <a:txBody>
                    <a:bodyPr/>
                    <a:lstStyle/>
                    <a:p>
                      <a:endParaRPr lang="en-US" dirty="0"/>
                    </a:p>
                  </a:txBody>
                  <a:tcPr>
                    <a:solidFill>
                      <a:schemeClr val="bg1">
                        <a:lumMod val="85000"/>
                      </a:schemeClr>
                    </a:solidFill>
                  </a:tcPr>
                </a:tc>
                <a:tc>
                  <a:txBody>
                    <a:bodyPr/>
                    <a:lstStyle/>
                    <a:p>
                      <a:endParaRPr lang="en-US" dirty="0"/>
                    </a:p>
                  </a:txBody>
                  <a:tcPr>
                    <a:lnT w="12700" cap="flat" cmpd="sng" algn="ctr">
                      <a:noFill/>
                      <a:prstDash val="solid"/>
                      <a:round/>
                      <a:headEnd type="none" w="med" len="med"/>
                      <a:tailEnd type="none" w="med" len="med"/>
                    </a:lnT>
                    <a:solidFill>
                      <a:schemeClr val="bg1">
                        <a:lumMod val="85000"/>
                      </a:schemeClr>
                    </a:solidFill>
                  </a:tcPr>
                </a:tc>
              </a:tr>
            </a:tbl>
          </a:graphicData>
        </a:graphic>
      </p:graphicFrame>
      <p:sp>
        <p:nvSpPr>
          <p:cNvPr id="5" name="TextBox 4"/>
          <p:cNvSpPr txBox="1"/>
          <p:nvPr/>
        </p:nvSpPr>
        <p:spPr>
          <a:xfrm>
            <a:off x="3254477" y="2465217"/>
            <a:ext cx="2787445" cy="400110"/>
          </a:xfrm>
          <a:prstGeom prst="rect">
            <a:avLst/>
          </a:prstGeom>
          <a:noFill/>
        </p:spPr>
        <p:txBody>
          <a:bodyPr wrap="square" rtlCol="0">
            <a:spAutoFit/>
          </a:bodyPr>
          <a:lstStyle/>
          <a:p>
            <a:pPr algn="ctr"/>
            <a:r>
              <a:rPr lang="en-US" sz="2000" i="1" dirty="0" smtClean="0"/>
              <a:t>Normal Data</a:t>
            </a:r>
            <a:endParaRPr lang="en-US" sz="2000" i="1" dirty="0"/>
          </a:p>
        </p:txBody>
      </p:sp>
      <p:sp>
        <p:nvSpPr>
          <p:cNvPr id="57" name="TextBox 56"/>
          <p:cNvSpPr txBox="1"/>
          <p:nvPr/>
        </p:nvSpPr>
        <p:spPr>
          <a:xfrm>
            <a:off x="1665337" y="4964737"/>
            <a:ext cx="2787445" cy="400110"/>
          </a:xfrm>
          <a:prstGeom prst="rect">
            <a:avLst/>
          </a:prstGeom>
          <a:noFill/>
        </p:spPr>
        <p:txBody>
          <a:bodyPr wrap="square" rtlCol="0">
            <a:spAutoFit/>
          </a:bodyPr>
          <a:lstStyle/>
          <a:p>
            <a:pPr algn="ctr"/>
            <a:r>
              <a:rPr lang="en-US" sz="2000" i="1" dirty="0" smtClean="0"/>
              <a:t>Rare Cases</a:t>
            </a:r>
            <a:endParaRPr lang="en-US" sz="2000" i="1" dirty="0"/>
          </a:p>
        </p:txBody>
      </p:sp>
      <p:sp>
        <p:nvSpPr>
          <p:cNvPr id="59" name="TextBox 58"/>
          <p:cNvSpPr txBox="1"/>
          <p:nvPr/>
        </p:nvSpPr>
        <p:spPr>
          <a:xfrm>
            <a:off x="1176524" y="5735547"/>
            <a:ext cx="744114" cy="338554"/>
          </a:xfrm>
          <a:prstGeom prst="rect">
            <a:avLst/>
          </a:prstGeom>
          <a:noFill/>
        </p:spPr>
        <p:txBody>
          <a:bodyPr wrap="none" rtlCol="0">
            <a:spAutoFit/>
          </a:bodyPr>
          <a:lstStyle/>
          <a:p>
            <a:r>
              <a:rPr lang="en-US" sz="1600" i="1" dirty="0"/>
              <a:t>x</a:t>
            </a:r>
            <a:r>
              <a:rPr lang="en-US" sz="1600" i="1" dirty="0" smtClean="0"/>
              <a:t> 0.95</a:t>
            </a:r>
            <a:endParaRPr lang="en-US" sz="1600" i="1" dirty="0"/>
          </a:p>
        </p:txBody>
      </p:sp>
      <p:cxnSp>
        <p:nvCxnSpPr>
          <p:cNvPr id="60" name="Straight Arrow Connector 59"/>
          <p:cNvCxnSpPr/>
          <p:nvPr/>
        </p:nvCxnSpPr>
        <p:spPr bwMode="auto">
          <a:xfrm flipV="1">
            <a:off x="1548581" y="5191432"/>
            <a:ext cx="471948" cy="486697"/>
          </a:xfrm>
          <a:prstGeom prst="straightConnector1">
            <a:avLst/>
          </a:prstGeom>
          <a:solidFill>
            <a:schemeClr val="accent1"/>
          </a:solidFill>
          <a:ln w="38100" cap="flat" cmpd="sng" algn="ctr">
            <a:solidFill>
              <a:schemeClr val="tx2"/>
            </a:solidFill>
            <a:prstDash val="solid"/>
            <a:round/>
            <a:headEnd type="none" w="med" len="med"/>
            <a:tailEnd type="triangle"/>
          </a:ln>
          <a:effectLst>
            <a:outerShdw dist="35921" dir="2700000" algn="ctr" rotWithShape="0">
              <a:schemeClr val="bg2"/>
            </a:outerShdw>
          </a:effectLst>
          <a:extLst/>
        </p:spPr>
      </p:cxnSp>
      <p:sp>
        <p:nvSpPr>
          <p:cNvPr id="63" name="TextBox 62"/>
          <p:cNvSpPr txBox="1"/>
          <p:nvPr/>
        </p:nvSpPr>
        <p:spPr>
          <a:xfrm>
            <a:off x="5669865" y="1825602"/>
            <a:ext cx="744114" cy="338554"/>
          </a:xfrm>
          <a:prstGeom prst="rect">
            <a:avLst/>
          </a:prstGeom>
          <a:noFill/>
        </p:spPr>
        <p:txBody>
          <a:bodyPr wrap="none" rtlCol="0">
            <a:spAutoFit/>
          </a:bodyPr>
          <a:lstStyle/>
          <a:p>
            <a:r>
              <a:rPr lang="en-US" sz="1600" i="1" dirty="0"/>
              <a:t>x</a:t>
            </a:r>
            <a:r>
              <a:rPr lang="en-US" sz="1600" i="1" dirty="0" smtClean="0"/>
              <a:t> 0.05</a:t>
            </a:r>
            <a:endParaRPr lang="en-US" sz="1600" i="1" dirty="0"/>
          </a:p>
        </p:txBody>
      </p:sp>
      <p:cxnSp>
        <p:nvCxnSpPr>
          <p:cNvPr id="64" name="Straight Arrow Connector 63"/>
          <p:cNvCxnSpPr/>
          <p:nvPr/>
        </p:nvCxnSpPr>
        <p:spPr bwMode="auto">
          <a:xfrm flipH="1">
            <a:off x="5269407" y="2090085"/>
            <a:ext cx="400458" cy="323513"/>
          </a:xfrm>
          <a:prstGeom prst="straightConnector1">
            <a:avLst/>
          </a:prstGeom>
          <a:solidFill>
            <a:schemeClr val="accent1"/>
          </a:solidFill>
          <a:ln w="38100" cap="flat" cmpd="sng" algn="ctr">
            <a:solidFill>
              <a:schemeClr val="tx2"/>
            </a:solidFill>
            <a:prstDash val="solid"/>
            <a:round/>
            <a:headEnd type="none" w="med" len="med"/>
            <a:tailEnd type="triangle"/>
          </a:ln>
          <a:effectLst>
            <a:outerShdw dist="35921" dir="2700000" algn="ctr" rotWithShape="0">
              <a:schemeClr val="bg2"/>
            </a:outerShdw>
          </a:effectLst>
          <a:extLst/>
        </p:spPr>
      </p:cxnSp>
      <p:grpSp>
        <p:nvGrpSpPr>
          <p:cNvPr id="44" name="Group 43"/>
          <p:cNvGrpSpPr/>
          <p:nvPr/>
        </p:nvGrpSpPr>
        <p:grpSpPr>
          <a:xfrm>
            <a:off x="1665783" y="1781364"/>
            <a:ext cx="5769861" cy="1874949"/>
            <a:chOff x="1665783" y="2501799"/>
            <a:chExt cx="5769861" cy="1874949"/>
          </a:xfrm>
        </p:grpSpPr>
        <p:sp>
          <p:nvSpPr>
            <p:cNvPr id="43" name="Rectangle 42"/>
            <p:cNvSpPr/>
            <p:nvPr/>
          </p:nvSpPr>
          <p:spPr bwMode="auto">
            <a:xfrm>
              <a:off x="1798519" y="2501799"/>
              <a:ext cx="2521974" cy="1874949"/>
            </a:xfrm>
            <a:prstGeom prst="rect">
              <a:avLst/>
            </a:prstGeom>
            <a:solidFill>
              <a:srgbClr val="DDDDDD"/>
            </a:solidFill>
            <a:ln w="12700" cap="flat" cmpd="sng" algn="ctr">
              <a:solidFill>
                <a:srgbClr val="000000"/>
              </a:solidFill>
              <a:prstDash val="solid"/>
              <a:round/>
              <a:headEnd type="none" w="med" len="med"/>
              <a:tailEnd type="none" w="med" len="med"/>
            </a:ln>
            <a:effectLst>
              <a:outerShdw blurRad="50800" dist="38100" dir="2700000" algn="tl" rotWithShape="0">
                <a:prstClr val="black">
                  <a:alpha val="40000"/>
                </a:prstClr>
              </a:outerShdw>
            </a:effectLst>
            <a:extLst/>
          </p:spPr>
          <p:txBody>
            <a:bodyPr vert="horz" wrap="square" lIns="88900" tIns="88900" rIns="88900" bIns="88900" numCol="1" rtlCol="0" anchor="t" anchorCtr="0" compatLnSpc="1">
              <a:prstTxWarp prst="textNoShape">
                <a:avLst/>
              </a:prstTxWarp>
            </a:bodyPr>
            <a:lstStyle/>
            <a:p>
              <a:pPr algn="ctr"/>
              <a:endParaRPr lang="en-US"/>
            </a:p>
          </p:txBody>
        </p:sp>
        <p:sp>
          <p:nvSpPr>
            <p:cNvPr id="68" name="TextBox 67"/>
            <p:cNvSpPr txBox="1"/>
            <p:nvPr/>
          </p:nvSpPr>
          <p:spPr>
            <a:xfrm>
              <a:off x="1665783" y="3239218"/>
              <a:ext cx="2787445" cy="400110"/>
            </a:xfrm>
            <a:prstGeom prst="rect">
              <a:avLst/>
            </a:prstGeom>
            <a:noFill/>
          </p:spPr>
          <p:txBody>
            <a:bodyPr wrap="square" rtlCol="0">
              <a:spAutoFit/>
            </a:bodyPr>
            <a:lstStyle/>
            <a:p>
              <a:pPr algn="ctr"/>
              <a:r>
                <a:rPr lang="en-US" sz="2000" i="1" dirty="0" smtClean="0"/>
                <a:t>Rare Cases</a:t>
              </a:r>
              <a:endParaRPr lang="en-US" sz="2000" i="1" dirty="0"/>
            </a:p>
          </p:txBody>
        </p:sp>
        <p:sp>
          <p:nvSpPr>
            <p:cNvPr id="69" name="Rectangle 68"/>
            <p:cNvSpPr/>
            <p:nvPr/>
          </p:nvSpPr>
          <p:spPr bwMode="auto">
            <a:xfrm>
              <a:off x="4780935" y="2501799"/>
              <a:ext cx="2521974" cy="1874949"/>
            </a:xfrm>
            <a:prstGeom prst="rect">
              <a:avLst/>
            </a:prstGeom>
            <a:solidFill>
              <a:srgbClr val="DDDDDD"/>
            </a:solidFill>
            <a:ln w="12700" cap="flat" cmpd="sng" algn="ctr">
              <a:solidFill>
                <a:srgbClr val="000000"/>
              </a:solidFill>
              <a:prstDash val="solid"/>
              <a:round/>
              <a:headEnd type="none" w="med" len="med"/>
              <a:tailEnd type="none" w="med" len="med"/>
            </a:ln>
            <a:effectLst>
              <a:outerShdw blurRad="50800" dist="38100" dir="2700000" algn="tl" rotWithShape="0">
                <a:prstClr val="black">
                  <a:alpha val="40000"/>
                </a:prstClr>
              </a:outerShdw>
            </a:effectLst>
            <a:extLst/>
          </p:spPr>
          <p:txBody>
            <a:bodyPr vert="horz" wrap="square" lIns="88900" tIns="88900" rIns="88900" bIns="88900" numCol="1" rtlCol="0" anchor="t" anchorCtr="0" compatLnSpc="1">
              <a:prstTxWarp prst="textNoShape">
                <a:avLst/>
              </a:prstTxWarp>
            </a:bodyPr>
            <a:lstStyle/>
            <a:p>
              <a:pPr algn="ctr"/>
              <a:endParaRPr lang="en-US"/>
            </a:p>
          </p:txBody>
        </p:sp>
        <p:sp>
          <p:nvSpPr>
            <p:cNvPr id="72" name="TextBox 71"/>
            <p:cNvSpPr txBox="1"/>
            <p:nvPr/>
          </p:nvSpPr>
          <p:spPr>
            <a:xfrm>
              <a:off x="4648199" y="3239218"/>
              <a:ext cx="2787445" cy="400110"/>
            </a:xfrm>
            <a:prstGeom prst="rect">
              <a:avLst/>
            </a:prstGeom>
            <a:noFill/>
          </p:spPr>
          <p:txBody>
            <a:bodyPr wrap="square" rtlCol="0">
              <a:spAutoFit/>
            </a:bodyPr>
            <a:lstStyle/>
            <a:p>
              <a:pPr algn="ctr"/>
              <a:r>
                <a:rPr lang="en-US" sz="2000" i="1" dirty="0" smtClean="0"/>
                <a:t>Normal Data</a:t>
              </a:r>
              <a:endParaRPr lang="en-US" sz="2000" i="1" dirty="0"/>
            </a:p>
          </p:txBody>
        </p:sp>
      </p:grpSp>
    </p:spTree>
    <p:extLst>
      <p:ext uri="{BB962C8B-B14F-4D97-AF65-F5344CB8AC3E}">
        <p14:creationId xmlns:p14="http://schemas.microsoft.com/office/powerpoint/2010/main" val="83655860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9"/>
                                        </p:tgtEl>
                                        <p:attrNameLst>
                                          <p:attrName>style.visibility</p:attrName>
                                        </p:attrNameLst>
                                      </p:cBhvr>
                                      <p:to>
                                        <p:strVal val="visible"/>
                                      </p:to>
                                    </p:set>
                                  </p:childTnLst>
                                </p:cTn>
                              </p:par>
                              <p:par>
                                <p:cTn id="7" presetID="10" presetClass="entr" presetSubtype="0" fill="hold" nodeType="withEffect">
                                  <p:stCondLst>
                                    <p:cond delay="0"/>
                                  </p:stCondLst>
                                  <p:childTnLst>
                                    <p:set>
                                      <p:cBhvr>
                                        <p:cTn id="8" dur="1" fill="hold">
                                          <p:stCondLst>
                                            <p:cond delay="0"/>
                                          </p:stCondLst>
                                        </p:cTn>
                                        <p:tgtEl>
                                          <p:spTgt spid="60"/>
                                        </p:tgtEl>
                                        <p:attrNameLst>
                                          <p:attrName>style.visibility</p:attrName>
                                        </p:attrNameLst>
                                      </p:cBhvr>
                                      <p:to>
                                        <p:strVal val="visible"/>
                                      </p:to>
                                    </p:set>
                                    <p:animEffect transition="in" filter="fade">
                                      <p:cBhvr>
                                        <p:cTn id="9" dur="500"/>
                                        <p:tgtEl>
                                          <p:spTgt spid="60"/>
                                        </p:tgtEl>
                                      </p:cBhvr>
                                    </p:animEffect>
                                  </p:childTnLst>
                                </p:cTn>
                              </p:par>
                              <p:par>
                                <p:cTn id="10" presetID="1" presetClass="entr" presetSubtype="0" fill="hold" grpId="0" nodeType="withEffect">
                                  <p:stCondLst>
                                    <p:cond delay="0"/>
                                  </p:stCondLst>
                                  <p:childTnLst>
                                    <p:set>
                                      <p:cBhvr>
                                        <p:cTn id="11" dur="1" fill="hold">
                                          <p:stCondLst>
                                            <p:cond delay="0"/>
                                          </p:stCondLst>
                                        </p:cTn>
                                        <p:tgtEl>
                                          <p:spTgt spid="63"/>
                                        </p:tgtEl>
                                        <p:attrNameLst>
                                          <p:attrName>style.visibility</p:attrName>
                                        </p:attrNameLst>
                                      </p:cBhvr>
                                      <p:to>
                                        <p:strVal val="visible"/>
                                      </p:to>
                                    </p:set>
                                  </p:childTnLst>
                                </p:cTn>
                              </p:par>
                              <p:par>
                                <p:cTn id="12" presetID="10" presetClass="entr" presetSubtype="0" fill="hold" nodeType="withEffect">
                                  <p:stCondLst>
                                    <p:cond delay="0"/>
                                  </p:stCondLst>
                                  <p:childTnLst>
                                    <p:set>
                                      <p:cBhvr>
                                        <p:cTn id="13" dur="1" fill="hold">
                                          <p:stCondLst>
                                            <p:cond delay="0"/>
                                          </p:stCondLst>
                                        </p:cTn>
                                        <p:tgtEl>
                                          <p:spTgt spid="64"/>
                                        </p:tgtEl>
                                        <p:attrNameLst>
                                          <p:attrName>style.visibility</p:attrName>
                                        </p:attrNameLst>
                                      </p:cBhvr>
                                      <p:to>
                                        <p:strVal val="visible"/>
                                      </p:to>
                                    </p:set>
                                    <p:animEffect transition="in" filter="fade">
                                      <p:cBhvr>
                                        <p:cTn id="14" dur="500"/>
                                        <p:tgtEl>
                                          <p:spTgt spid="64"/>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xit" presetSubtype="32" fill="hold" grpId="1" nodeType="clickEffect">
                                  <p:stCondLst>
                                    <p:cond delay="0"/>
                                  </p:stCondLst>
                                  <p:childTnLst>
                                    <p:anim calcmode="lin" valueType="num">
                                      <p:cBhvr>
                                        <p:cTn id="18" dur="500"/>
                                        <p:tgtEl>
                                          <p:spTgt spid="59"/>
                                        </p:tgtEl>
                                        <p:attrNameLst>
                                          <p:attrName>ppt_w</p:attrName>
                                        </p:attrNameLst>
                                      </p:cBhvr>
                                      <p:tavLst>
                                        <p:tav tm="0">
                                          <p:val>
                                            <p:strVal val="ppt_w"/>
                                          </p:val>
                                        </p:tav>
                                        <p:tav tm="100000">
                                          <p:val>
                                            <p:fltVal val="0"/>
                                          </p:val>
                                        </p:tav>
                                      </p:tavLst>
                                    </p:anim>
                                    <p:anim calcmode="lin" valueType="num">
                                      <p:cBhvr>
                                        <p:cTn id="19" dur="500"/>
                                        <p:tgtEl>
                                          <p:spTgt spid="59"/>
                                        </p:tgtEl>
                                        <p:attrNameLst>
                                          <p:attrName>ppt_h</p:attrName>
                                        </p:attrNameLst>
                                      </p:cBhvr>
                                      <p:tavLst>
                                        <p:tav tm="0">
                                          <p:val>
                                            <p:strVal val="ppt_h"/>
                                          </p:val>
                                        </p:tav>
                                        <p:tav tm="100000">
                                          <p:val>
                                            <p:fltVal val="0"/>
                                          </p:val>
                                        </p:tav>
                                      </p:tavLst>
                                    </p:anim>
                                    <p:animEffect transition="out" filter="fade">
                                      <p:cBhvr>
                                        <p:cTn id="20" dur="500"/>
                                        <p:tgtEl>
                                          <p:spTgt spid="59"/>
                                        </p:tgtEl>
                                      </p:cBhvr>
                                    </p:animEffect>
                                    <p:set>
                                      <p:cBhvr>
                                        <p:cTn id="21" dur="1" fill="hold">
                                          <p:stCondLst>
                                            <p:cond delay="499"/>
                                          </p:stCondLst>
                                        </p:cTn>
                                        <p:tgtEl>
                                          <p:spTgt spid="59"/>
                                        </p:tgtEl>
                                        <p:attrNameLst>
                                          <p:attrName>style.visibility</p:attrName>
                                        </p:attrNameLst>
                                      </p:cBhvr>
                                      <p:to>
                                        <p:strVal val="hidden"/>
                                      </p:to>
                                    </p:set>
                                  </p:childTnLst>
                                </p:cTn>
                              </p:par>
                              <p:par>
                                <p:cTn id="22" presetID="53" presetClass="exit" presetSubtype="32" fill="hold" nodeType="withEffect">
                                  <p:stCondLst>
                                    <p:cond delay="0"/>
                                  </p:stCondLst>
                                  <p:childTnLst>
                                    <p:anim calcmode="lin" valueType="num">
                                      <p:cBhvr>
                                        <p:cTn id="23" dur="500"/>
                                        <p:tgtEl>
                                          <p:spTgt spid="60"/>
                                        </p:tgtEl>
                                        <p:attrNameLst>
                                          <p:attrName>ppt_w</p:attrName>
                                        </p:attrNameLst>
                                      </p:cBhvr>
                                      <p:tavLst>
                                        <p:tav tm="0">
                                          <p:val>
                                            <p:strVal val="ppt_w"/>
                                          </p:val>
                                        </p:tav>
                                        <p:tav tm="100000">
                                          <p:val>
                                            <p:fltVal val="0"/>
                                          </p:val>
                                        </p:tav>
                                      </p:tavLst>
                                    </p:anim>
                                    <p:anim calcmode="lin" valueType="num">
                                      <p:cBhvr>
                                        <p:cTn id="24" dur="500"/>
                                        <p:tgtEl>
                                          <p:spTgt spid="60"/>
                                        </p:tgtEl>
                                        <p:attrNameLst>
                                          <p:attrName>ppt_h</p:attrName>
                                        </p:attrNameLst>
                                      </p:cBhvr>
                                      <p:tavLst>
                                        <p:tav tm="0">
                                          <p:val>
                                            <p:strVal val="ppt_h"/>
                                          </p:val>
                                        </p:tav>
                                        <p:tav tm="100000">
                                          <p:val>
                                            <p:fltVal val="0"/>
                                          </p:val>
                                        </p:tav>
                                      </p:tavLst>
                                    </p:anim>
                                    <p:animEffect transition="out" filter="fade">
                                      <p:cBhvr>
                                        <p:cTn id="25" dur="500"/>
                                        <p:tgtEl>
                                          <p:spTgt spid="60"/>
                                        </p:tgtEl>
                                      </p:cBhvr>
                                    </p:animEffect>
                                    <p:set>
                                      <p:cBhvr>
                                        <p:cTn id="26" dur="1" fill="hold">
                                          <p:stCondLst>
                                            <p:cond delay="499"/>
                                          </p:stCondLst>
                                        </p:cTn>
                                        <p:tgtEl>
                                          <p:spTgt spid="60"/>
                                        </p:tgtEl>
                                        <p:attrNameLst>
                                          <p:attrName>style.visibility</p:attrName>
                                        </p:attrNameLst>
                                      </p:cBhvr>
                                      <p:to>
                                        <p:strVal val="hidden"/>
                                      </p:to>
                                    </p:set>
                                  </p:childTnLst>
                                </p:cTn>
                              </p:par>
                              <p:par>
                                <p:cTn id="27" presetID="53" presetClass="exit" presetSubtype="32" fill="hold" grpId="1" nodeType="withEffect">
                                  <p:stCondLst>
                                    <p:cond delay="0"/>
                                  </p:stCondLst>
                                  <p:childTnLst>
                                    <p:anim calcmode="lin" valueType="num">
                                      <p:cBhvr>
                                        <p:cTn id="28" dur="500"/>
                                        <p:tgtEl>
                                          <p:spTgt spid="63"/>
                                        </p:tgtEl>
                                        <p:attrNameLst>
                                          <p:attrName>ppt_w</p:attrName>
                                        </p:attrNameLst>
                                      </p:cBhvr>
                                      <p:tavLst>
                                        <p:tav tm="0">
                                          <p:val>
                                            <p:strVal val="ppt_w"/>
                                          </p:val>
                                        </p:tav>
                                        <p:tav tm="100000">
                                          <p:val>
                                            <p:fltVal val="0"/>
                                          </p:val>
                                        </p:tav>
                                      </p:tavLst>
                                    </p:anim>
                                    <p:anim calcmode="lin" valueType="num">
                                      <p:cBhvr>
                                        <p:cTn id="29" dur="500"/>
                                        <p:tgtEl>
                                          <p:spTgt spid="63"/>
                                        </p:tgtEl>
                                        <p:attrNameLst>
                                          <p:attrName>ppt_h</p:attrName>
                                        </p:attrNameLst>
                                      </p:cBhvr>
                                      <p:tavLst>
                                        <p:tav tm="0">
                                          <p:val>
                                            <p:strVal val="ppt_h"/>
                                          </p:val>
                                        </p:tav>
                                        <p:tav tm="100000">
                                          <p:val>
                                            <p:fltVal val="0"/>
                                          </p:val>
                                        </p:tav>
                                      </p:tavLst>
                                    </p:anim>
                                    <p:animEffect transition="out" filter="fade">
                                      <p:cBhvr>
                                        <p:cTn id="30" dur="500"/>
                                        <p:tgtEl>
                                          <p:spTgt spid="63"/>
                                        </p:tgtEl>
                                      </p:cBhvr>
                                    </p:animEffect>
                                    <p:set>
                                      <p:cBhvr>
                                        <p:cTn id="31" dur="1" fill="hold">
                                          <p:stCondLst>
                                            <p:cond delay="499"/>
                                          </p:stCondLst>
                                        </p:cTn>
                                        <p:tgtEl>
                                          <p:spTgt spid="63"/>
                                        </p:tgtEl>
                                        <p:attrNameLst>
                                          <p:attrName>style.visibility</p:attrName>
                                        </p:attrNameLst>
                                      </p:cBhvr>
                                      <p:to>
                                        <p:strVal val="hidden"/>
                                      </p:to>
                                    </p:set>
                                  </p:childTnLst>
                                </p:cTn>
                              </p:par>
                              <p:par>
                                <p:cTn id="32" presetID="53" presetClass="exit" presetSubtype="32" fill="hold" nodeType="withEffect">
                                  <p:stCondLst>
                                    <p:cond delay="0"/>
                                  </p:stCondLst>
                                  <p:childTnLst>
                                    <p:anim calcmode="lin" valueType="num">
                                      <p:cBhvr>
                                        <p:cTn id="33" dur="500"/>
                                        <p:tgtEl>
                                          <p:spTgt spid="64"/>
                                        </p:tgtEl>
                                        <p:attrNameLst>
                                          <p:attrName>ppt_w</p:attrName>
                                        </p:attrNameLst>
                                      </p:cBhvr>
                                      <p:tavLst>
                                        <p:tav tm="0">
                                          <p:val>
                                            <p:strVal val="ppt_w"/>
                                          </p:val>
                                        </p:tav>
                                        <p:tav tm="100000">
                                          <p:val>
                                            <p:fltVal val="0"/>
                                          </p:val>
                                        </p:tav>
                                      </p:tavLst>
                                    </p:anim>
                                    <p:anim calcmode="lin" valueType="num">
                                      <p:cBhvr>
                                        <p:cTn id="34" dur="500"/>
                                        <p:tgtEl>
                                          <p:spTgt spid="64"/>
                                        </p:tgtEl>
                                        <p:attrNameLst>
                                          <p:attrName>ppt_h</p:attrName>
                                        </p:attrNameLst>
                                      </p:cBhvr>
                                      <p:tavLst>
                                        <p:tav tm="0">
                                          <p:val>
                                            <p:strVal val="ppt_h"/>
                                          </p:val>
                                        </p:tav>
                                        <p:tav tm="100000">
                                          <p:val>
                                            <p:fltVal val="0"/>
                                          </p:val>
                                        </p:tav>
                                      </p:tavLst>
                                    </p:anim>
                                    <p:animEffect transition="out" filter="fade">
                                      <p:cBhvr>
                                        <p:cTn id="35" dur="500"/>
                                        <p:tgtEl>
                                          <p:spTgt spid="64"/>
                                        </p:tgtEl>
                                      </p:cBhvr>
                                    </p:animEffect>
                                    <p:set>
                                      <p:cBhvr>
                                        <p:cTn id="36" dur="1" fill="hold">
                                          <p:stCondLst>
                                            <p:cond delay="499"/>
                                          </p:stCondLst>
                                        </p:cTn>
                                        <p:tgtEl>
                                          <p:spTgt spid="64"/>
                                        </p:tgtEl>
                                        <p:attrNameLst>
                                          <p:attrName>style.visibility</p:attrName>
                                        </p:attrNameLst>
                                      </p:cBhvr>
                                      <p:to>
                                        <p:strVal val="hidden"/>
                                      </p:to>
                                    </p:set>
                                  </p:childTnLst>
                                </p:cTn>
                              </p:par>
                              <p:par>
                                <p:cTn id="37" presetID="53" presetClass="exit" presetSubtype="32" fill="hold" grpId="0" nodeType="withEffect">
                                  <p:stCondLst>
                                    <p:cond delay="0"/>
                                  </p:stCondLst>
                                  <p:childTnLst>
                                    <p:anim calcmode="lin" valueType="num">
                                      <p:cBhvr>
                                        <p:cTn id="38" dur="500"/>
                                        <p:tgtEl>
                                          <p:spTgt spid="5"/>
                                        </p:tgtEl>
                                        <p:attrNameLst>
                                          <p:attrName>ppt_w</p:attrName>
                                        </p:attrNameLst>
                                      </p:cBhvr>
                                      <p:tavLst>
                                        <p:tav tm="0">
                                          <p:val>
                                            <p:strVal val="ppt_w"/>
                                          </p:val>
                                        </p:tav>
                                        <p:tav tm="100000">
                                          <p:val>
                                            <p:fltVal val="0"/>
                                          </p:val>
                                        </p:tav>
                                      </p:tavLst>
                                    </p:anim>
                                    <p:anim calcmode="lin" valueType="num">
                                      <p:cBhvr>
                                        <p:cTn id="39" dur="500"/>
                                        <p:tgtEl>
                                          <p:spTgt spid="5"/>
                                        </p:tgtEl>
                                        <p:attrNameLst>
                                          <p:attrName>ppt_h</p:attrName>
                                        </p:attrNameLst>
                                      </p:cBhvr>
                                      <p:tavLst>
                                        <p:tav tm="0">
                                          <p:val>
                                            <p:strVal val="ppt_h"/>
                                          </p:val>
                                        </p:tav>
                                        <p:tav tm="100000">
                                          <p:val>
                                            <p:fltVal val="0"/>
                                          </p:val>
                                        </p:tav>
                                      </p:tavLst>
                                    </p:anim>
                                    <p:animEffect transition="out" filter="fade">
                                      <p:cBhvr>
                                        <p:cTn id="40" dur="500"/>
                                        <p:tgtEl>
                                          <p:spTgt spid="5"/>
                                        </p:tgtEl>
                                      </p:cBhvr>
                                    </p:animEffect>
                                    <p:set>
                                      <p:cBhvr>
                                        <p:cTn id="41" dur="1" fill="hold">
                                          <p:stCondLst>
                                            <p:cond delay="499"/>
                                          </p:stCondLst>
                                        </p:cTn>
                                        <p:tgtEl>
                                          <p:spTgt spid="5"/>
                                        </p:tgtEl>
                                        <p:attrNameLst>
                                          <p:attrName>style.visibility</p:attrName>
                                        </p:attrNameLst>
                                      </p:cBhvr>
                                      <p:to>
                                        <p:strVal val="hidden"/>
                                      </p:to>
                                    </p:set>
                                  </p:childTnLst>
                                </p:cTn>
                              </p:par>
                              <p:par>
                                <p:cTn id="42" presetID="53" presetClass="exit" presetSubtype="32" fill="hold" grpId="0" nodeType="withEffect">
                                  <p:stCondLst>
                                    <p:cond delay="0"/>
                                  </p:stCondLst>
                                  <p:childTnLst>
                                    <p:anim calcmode="lin" valueType="num">
                                      <p:cBhvr>
                                        <p:cTn id="43" dur="500"/>
                                        <p:tgtEl>
                                          <p:spTgt spid="57"/>
                                        </p:tgtEl>
                                        <p:attrNameLst>
                                          <p:attrName>ppt_w</p:attrName>
                                        </p:attrNameLst>
                                      </p:cBhvr>
                                      <p:tavLst>
                                        <p:tav tm="0">
                                          <p:val>
                                            <p:strVal val="ppt_w"/>
                                          </p:val>
                                        </p:tav>
                                        <p:tav tm="100000">
                                          <p:val>
                                            <p:fltVal val="0"/>
                                          </p:val>
                                        </p:tav>
                                      </p:tavLst>
                                    </p:anim>
                                    <p:anim calcmode="lin" valueType="num">
                                      <p:cBhvr>
                                        <p:cTn id="44" dur="500"/>
                                        <p:tgtEl>
                                          <p:spTgt spid="57"/>
                                        </p:tgtEl>
                                        <p:attrNameLst>
                                          <p:attrName>ppt_h</p:attrName>
                                        </p:attrNameLst>
                                      </p:cBhvr>
                                      <p:tavLst>
                                        <p:tav tm="0">
                                          <p:val>
                                            <p:strVal val="ppt_h"/>
                                          </p:val>
                                        </p:tav>
                                        <p:tav tm="100000">
                                          <p:val>
                                            <p:fltVal val="0"/>
                                          </p:val>
                                        </p:tav>
                                      </p:tavLst>
                                    </p:anim>
                                    <p:animEffect transition="out" filter="fade">
                                      <p:cBhvr>
                                        <p:cTn id="45" dur="500"/>
                                        <p:tgtEl>
                                          <p:spTgt spid="57"/>
                                        </p:tgtEl>
                                      </p:cBhvr>
                                    </p:animEffect>
                                    <p:set>
                                      <p:cBhvr>
                                        <p:cTn id="46" dur="1" fill="hold">
                                          <p:stCondLst>
                                            <p:cond delay="499"/>
                                          </p:stCondLst>
                                        </p:cTn>
                                        <p:tgtEl>
                                          <p:spTgt spid="57"/>
                                        </p:tgtEl>
                                        <p:attrNameLst>
                                          <p:attrName>style.visibility</p:attrName>
                                        </p:attrNameLst>
                                      </p:cBhvr>
                                      <p:to>
                                        <p:strVal val="hidden"/>
                                      </p:to>
                                    </p:set>
                                  </p:childTnLst>
                                </p:cTn>
                              </p:par>
                              <p:par>
                                <p:cTn id="47" presetID="53" presetClass="exit" presetSubtype="32" fill="hold" nodeType="withEffect">
                                  <p:stCondLst>
                                    <p:cond delay="0"/>
                                  </p:stCondLst>
                                  <p:childTnLst>
                                    <p:anim calcmode="lin" valueType="num">
                                      <p:cBhvr>
                                        <p:cTn id="48" dur="500"/>
                                        <p:tgtEl>
                                          <p:spTgt spid="3"/>
                                        </p:tgtEl>
                                        <p:attrNameLst>
                                          <p:attrName>ppt_w</p:attrName>
                                        </p:attrNameLst>
                                      </p:cBhvr>
                                      <p:tavLst>
                                        <p:tav tm="0">
                                          <p:val>
                                            <p:strVal val="ppt_w"/>
                                          </p:val>
                                        </p:tav>
                                        <p:tav tm="100000">
                                          <p:val>
                                            <p:fltVal val="0"/>
                                          </p:val>
                                        </p:tav>
                                      </p:tavLst>
                                    </p:anim>
                                    <p:anim calcmode="lin" valueType="num">
                                      <p:cBhvr>
                                        <p:cTn id="49" dur="500"/>
                                        <p:tgtEl>
                                          <p:spTgt spid="3"/>
                                        </p:tgtEl>
                                        <p:attrNameLst>
                                          <p:attrName>ppt_h</p:attrName>
                                        </p:attrNameLst>
                                      </p:cBhvr>
                                      <p:tavLst>
                                        <p:tav tm="0">
                                          <p:val>
                                            <p:strVal val="ppt_h"/>
                                          </p:val>
                                        </p:tav>
                                        <p:tav tm="100000">
                                          <p:val>
                                            <p:fltVal val="0"/>
                                          </p:val>
                                        </p:tav>
                                      </p:tavLst>
                                    </p:anim>
                                    <p:animEffect transition="out" filter="fade">
                                      <p:cBhvr>
                                        <p:cTn id="50" dur="500"/>
                                        <p:tgtEl>
                                          <p:spTgt spid="3"/>
                                        </p:tgtEl>
                                      </p:cBhvr>
                                    </p:animEffect>
                                    <p:set>
                                      <p:cBhvr>
                                        <p:cTn id="51" dur="1" fill="hold">
                                          <p:stCondLst>
                                            <p:cond delay="499"/>
                                          </p:stCondLst>
                                        </p:cTn>
                                        <p:tgtEl>
                                          <p:spTgt spid="3"/>
                                        </p:tgtEl>
                                        <p:attrNameLst>
                                          <p:attrName>style.visibility</p:attrName>
                                        </p:attrNameLst>
                                      </p:cBhvr>
                                      <p:to>
                                        <p:strVal val="hidden"/>
                                      </p:to>
                                    </p:set>
                                  </p:childTnLst>
                                </p:cTn>
                              </p:par>
                            </p:childTnLst>
                          </p:cTn>
                        </p:par>
                        <p:par>
                          <p:cTn id="52" fill="hold">
                            <p:stCondLst>
                              <p:cond delay="500"/>
                            </p:stCondLst>
                            <p:childTnLst>
                              <p:par>
                                <p:cTn id="53" presetID="53" presetClass="entr" presetSubtype="16" fill="hold" nodeType="afterEffect">
                                  <p:stCondLst>
                                    <p:cond delay="0"/>
                                  </p:stCondLst>
                                  <p:childTnLst>
                                    <p:set>
                                      <p:cBhvr>
                                        <p:cTn id="54" dur="1" fill="hold">
                                          <p:stCondLst>
                                            <p:cond delay="0"/>
                                          </p:stCondLst>
                                        </p:cTn>
                                        <p:tgtEl>
                                          <p:spTgt spid="44"/>
                                        </p:tgtEl>
                                        <p:attrNameLst>
                                          <p:attrName>style.visibility</p:attrName>
                                        </p:attrNameLst>
                                      </p:cBhvr>
                                      <p:to>
                                        <p:strVal val="visible"/>
                                      </p:to>
                                    </p:set>
                                    <p:anim calcmode="lin" valueType="num">
                                      <p:cBhvr>
                                        <p:cTn id="55" dur="500" fill="hold"/>
                                        <p:tgtEl>
                                          <p:spTgt spid="44"/>
                                        </p:tgtEl>
                                        <p:attrNameLst>
                                          <p:attrName>ppt_w</p:attrName>
                                        </p:attrNameLst>
                                      </p:cBhvr>
                                      <p:tavLst>
                                        <p:tav tm="0">
                                          <p:val>
                                            <p:fltVal val="0"/>
                                          </p:val>
                                        </p:tav>
                                        <p:tav tm="100000">
                                          <p:val>
                                            <p:strVal val="#ppt_w"/>
                                          </p:val>
                                        </p:tav>
                                      </p:tavLst>
                                    </p:anim>
                                    <p:anim calcmode="lin" valueType="num">
                                      <p:cBhvr>
                                        <p:cTn id="56" dur="500" fill="hold"/>
                                        <p:tgtEl>
                                          <p:spTgt spid="44"/>
                                        </p:tgtEl>
                                        <p:attrNameLst>
                                          <p:attrName>ppt_h</p:attrName>
                                        </p:attrNameLst>
                                      </p:cBhvr>
                                      <p:tavLst>
                                        <p:tav tm="0">
                                          <p:val>
                                            <p:fltVal val="0"/>
                                          </p:val>
                                        </p:tav>
                                        <p:tav tm="100000">
                                          <p:val>
                                            <p:strVal val="#ppt_h"/>
                                          </p:val>
                                        </p:tav>
                                      </p:tavLst>
                                    </p:anim>
                                    <p:animEffect transition="in" filter="fade">
                                      <p:cBhvr>
                                        <p:cTn id="57" dur="500"/>
                                        <p:tgtEl>
                                          <p:spTgt spid="44"/>
                                        </p:tgtEl>
                                      </p:cBhvr>
                                    </p:animEffect>
                                  </p:childTnLst>
                                </p:cTn>
                              </p:par>
                            </p:childTnLst>
                          </p:cTn>
                        </p:par>
                        <p:par>
                          <p:cTn id="58" fill="hold">
                            <p:stCondLst>
                              <p:cond delay="1000"/>
                            </p:stCondLst>
                            <p:childTnLst>
                              <p:par>
                                <p:cTn id="59" presetID="1" presetClass="entr" presetSubtype="0" fill="hold" nodeType="afterEffect">
                                  <p:stCondLst>
                                    <p:cond delay="0"/>
                                  </p:stCondLst>
                                  <p:childTnLst>
                                    <p:set>
                                      <p:cBhvr>
                                        <p:cTn id="6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7" grpId="0"/>
      <p:bldP spid="59" grpId="0"/>
      <p:bldP spid="59" grpId="1"/>
      <p:bldP spid="63" grpId="0"/>
      <p:bldP spid="63" grpId="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85800" y="1147920"/>
            <a:ext cx="7848600" cy="4267200"/>
          </a:xfrm>
        </p:spPr>
        <p:txBody>
          <a:bodyPr>
            <a:normAutofit/>
          </a:bodyPr>
          <a:lstStyle/>
          <a:p>
            <a:pPr>
              <a:buSzPts val="2400"/>
              <a:defRPr/>
            </a:pPr>
            <a:r>
              <a:rPr lang="en-US" altLang="en-US" i="1" dirty="0">
                <a:latin typeface="Arial (body)"/>
                <a:ea typeface="ＭＳ Ｐゴシック" pitchFamily="34" charset="-128"/>
              </a:rPr>
              <a:t>Modify the response</a:t>
            </a:r>
          </a:p>
          <a:p>
            <a:pPr lvl="1">
              <a:buSzPts val="2400"/>
              <a:buFont typeface="Wingdings" panose="05000000000000000000" pitchFamily="2" charset="2"/>
              <a:buChar char="§"/>
              <a:defRPr/>
            </a:pPr>
            <a:r>
              <a:rPr lang="en-US" altLang="en-US" b="1" dirty="0">
                <a:latin typeface="Arial (body)"/>
                <a:ea typeface="ＭＳ Ｐゴシック" pitchFamily="34" charset="-128"/>
              </a:rPr>
              <a:t>Cost sensitive learning – Profit or cost matrix</a:t>
            </a:r>
          </a:p>
          <a:p>
            <a:pPr marL="457200" indent="-341313">
              <a:buClr>
                <a:schemeClr val="tx2"/>
              </a:buClr>
              <a:buSzPts val="2400"/>
              <a:buFont typeface="Wingdings" panose="05000000000000000000" pitchFamily="2" charset="2"/>
              <a:buChar char="§"/>
              <a:defRPr/>
            </a:pPr>
            <a:r>
              <a:rPr lang="en-US" altLang="en-US" dirty="0">
                <a:latin typeface="Arial (body)"/>
                <a:ea typeface="ＭＳ Ｐゴシック" pitchFamily="34" charset="-128"/>
              </a:rPr>
              <a:t>Essentially weights responses based on cost or profit of each level</a:t>
            </a:r>
          </a:p>
          <a:p>
            <a:pPr>
              <a:buSzPts val="2400"/>
              <a:defRPr/>
            </a:pPr>
            <a:endParaRPr lang="en-US" altLang="en-US" i="1" dirty="0" smtClean="0">
              <a:latin typeface="Arial (body)"/>
              <a:ea typeface="ＭＳ Ｐゴシック" pitchFamily="34" charset="-128"/>
            </a:endParaRPr>
          </a:p>
          <a:p>
            <a:pPr>
              <a:buSzPts val="2400"/>
              <a:defRPr/>
            </a:pPr>
            <a:r>
              <a:rPr lang="en-US" altLang="en-US" i="1" dirty="0" smtClean="0">
                <a:latin typeface="Arial (body)"/>
                <a:ea typeface="ＭＳ Ｐゴシック" pitchFamily="34" charset="-128"/>
              </a:rPr>
              <a:t>Modify the data</a:t>
            </a:r>
          </a:p>
          <a:p>
            <a:pPr lvl="1">
              <a:buSzPts val="2400"/>
              <a:buFont typeface="Wingdings" panose="05000000000000000000" pitchFamily="2" charset="2"/>
              <a:buChar char="§"/>
              <a:defRPr/>
            </a:pPr>
            <a:r>
              <a:rPr lang="en-US" altLang="en-US" dirty="0" smtClean="0">
                <a:latin typeface="Arial (body)"/>
                <a:ea typeface="ＭＳ Ｐゴシック" pitchFamily="34" charset="-128"/>
              </a:rPr>
              <a:t>Up-sampling: Duplicate rare cases</a:t>
            </a:r>
          </a:p>
          <a:p>
            <a:pPr lvl="1">
              <a:buSzPts val="2400"/>
              <a:buFont typeface="Wingdings" panose="05000000000000000000" pitchFamily="2" charset="2"/>
              <a:buChar char="§"/>
              <a:defRPr/>
            </a:pPr>
            <a:r>
              <a:rPr lang="en-US" altLang="en-US" dirty="0" smtClean="0">
                <a:latin typeface="Arial (body)"/>
                <a:ea typeface="ＭＳ Ｐゴシック" pitchFamily="34" charset="-128"/>
              </a:rPr>
              <a:t>Down-sampling: Use all rare cases, sample the rest</a:t>
            </a:r>
          </a:p>
          <a:p>
            <a:pPr lvl="1">
              <a:buSzPts val="2400"/>
              <a:buFont typeface="Wingdings" panose="05000000000000000000" pitchFamily="2" charset="2"/>
              <a:buChar char="§"/>
              <a:defRPr/>
            </a:pPr>
            <a:r>
              <a:rPr lang="en-US" altLang="en-US" dirty="0" smtClean="0">
                <a:latin typeface="Arial (body)"/>
                <a:ea typeface="ＭＳ Ｐゴシック" pitchFamily="34" charset="-128"/>
              </a:rPr>
              <a:t>Arguably NOT needed when using large samples</a:t>
            </a:r>
          </a:p>
          <a:p>
            <a:pPr lvl="1">
              <a:buSzPts val="2400"/>
              <a:buFont typeface="Wingdings" panose="05000000000000000000" pitchFamily="2" charset="2"/>
              <a:buNone/>
              <a:defRPr/>
            </a:pPr>
            <a:endParaRPr lang="en-US" altLang="en-US" dirty="0" smtClean="0">
              <a:latin typeface="Arial (body)"/>
              <a:ea typeface="ＭＳ Ｐゴシック" pitchFamily="34" charset="-128"/>
            </a:endParaRPr>
          </a:p>
          <a:p>
            <a:pPr>
              <a:buSzPts val="2400"/>
              <a:buFont typeface="Wingdings" pitchFamily="2" charset="2"/>
              <a:buChar char="§"/>
              <a:defRPr/>
            </a:pPr>
            <a:endParaRPr lang="en-US" altLang="en-US" dirty="0" smtClean="0">
              <a:latin typeface="Arial (body)"/>
              <a:ea typeface="ＭＳ Ｐゴシック" pitchFamily="34" charset="-128"/>
            </a:endParaRPr>
          </a:p>
        </p:txBody>
      </p:sp>
      <p:sp>
        <p:nvSpPr>
          <p:cNvPr id="2" name="Title 1"/>
          <p:cNvSpPr>
            <a:spLocks noGrp="1"/>
          </p:cNvSpPr>
          <p:nvPr>
            <p:ph type="title"/>
          </p:nvPr>
        </p:nvSpPr>
        <p:spPr/>
        <p:txBody>
          <a:bodyPr/>
          <a:lstStyle/>
          <a:p>
            <a:pPr>
              <a:defRPr/>
            </a:pPr>
            <a:r>
              <a:rPr lang="en-US" i="1" dirty="0" smtClean="0"/>
              <a:t>Oversampling to help a weak signal</a:t>
            </a:r>
            <a:endParaRPr lang="en-US" i="1" dirty="0"/>
          </a:p>
        </p:txBody>
      </p:sp>
      <p:sp>
        <p:nvSpPr>
          <p:cNvPr id="4" name="TextBox 3"/>
          <p:cNvSpPr txBox="1"/>
          <p:nvPr/>
        </p:nvSpPr>
        <p:spPr>
          <a:xfrm>
            <a:off x="685800" y="5415120"/>
            <a:ext cx="3498273" cy="646331"/>
          </a:xfrm>
          <a:prstGeom prst="rect">
            <a:avLst/>
          </a:prstGeom>
          <a:noFill/>
          <a:effectLst/>
        </p:spPr>
        <p:txBody>
          <a:bodyPr wrap="square" rtlCol="0">
            <a:spAutoFit/>
          </a:bodyPr>
          <a:lstStyle/>
          <a:p>
            <a:r>
              <a:rPr lang="en-US" sz="1800" i="1" dirty="0" smtClean="0">
                <a:solidFill>
                  <a:schemeClr val="tx2"/>
                </a:solidFill>
                <a:latin typeface="+mn-lt"/>
                <a:hlinkClick r:id="" action="ppaction://noaction"/>
              </a:rPr>
              <a:t>Detailed equations exist to facilitate oversampling</a:t>
            </a:r>
            <a:endParaRPr lang="en-US" sz="1800" i="1" u="sng" dirty="0">
              <a:solidFill>
                <a:schemeClr val="tx2"/>
              </a:solidFill>
              <a:latin typeface="+mn-lt"/>
            </a:endParaRPr>
          </a:p>
        </p:txBody>
      </p:sp>
    </p:spTree>
    <p:extLst>
      <p:ext uri="{BB962C8B-B14F-4D97-AF65-F5344CB8AC3E}">
        <p14:creationId xmlns:p14="http://schemas.microsoft.com/office/powerpoint/2010/main" val="167458811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smtClean="0"/>
              <a:t>Data Sampling</a:t>
            </a:r>
            <a:endParaRPr lang="en-US" dirty="0"/>
          </a:p>
        </p:txBody>
      </p:sp>
      <p:sp>
        <p:nvSpPr>
          <p:cNvPr id="47" name="Rectangle 46"/>
          <p:cNvSpPr/>
          <p:nvPr/>
        </p:nvSpPr>
        <p:spPr bwMode="auto">
          <a:xfrm>
            <a:off x="3424922" y="3884058"/>
            <a:ext cx="2100943" cy="1028700"/>
          </a:xfrm>
          <a:prstGeom prst="rect">
            <a:avLst/>
          </a:prstGeom>
          <a:solidFill>
            <a:schemeClr val="accent2"/>
          </a:solidFill>
          <a:ln w="38100" cap="flat" cmpd="sng" algn="ctr">
            <a:noFill/>
            <a:prstDash val="solid"/>
            <a:round/>
            <a:headEnd type="none" w="med" len="med"/>
            <a:tailEnd type="none" w="med" len="med"/>
          </a:ln>
          <a:effectLst>
            <a:outerShdw dist="35921" dir="2700000" algn="ctr" rotWithShape="0">
              <a:schemeClr val="bg2"/>
            </a:outerShdw>
          </a:effectLst>
          <a:extLst/>
        </p:spPr>
        <p:txBody>
          <a:bodyPr vert="horz" wrap="square" lIns="88900" tIns="88900" rIns="88900" bIns="88900" numCol="1" rtlCol="0" anchor="t" anchorCtr="0" compatLnSpc="1">
            <a:prstTxWarp prst="textNoShape">
              <a:avLst/>
            </a:prstTxWarp>
          </a:bodyPr>
          <a:lstStyle/>
          <a:p>
            <a:pPr algn="ctr"/>
            <a:endParaRPr lang="en-US" i="1">
              <a:solidFill>
                <a:srgbClr val="003399"/>
              </a:solidFill>
            </a:endParaRPr>
          </a:p>
        </p:txBody>
      </p:sp>
      <p:sp>
        <p:nvSpPr>
          <p:cNvPr id="53" name="TextBox 52"/>
          <p:cNvSpPr txBox="1"/>
          <p:nvPr/>
        </p:nvSpPr>
        <p:spPr>
          <a:xfrm>
            <a:off x="3120122" y="3982910"/>
            <a:ext cx="2710543" cy="830997"/>
          </a:xfrm>
          <a:prstGeom prst="rect">
            <a:avLst/>
          </a:prstGeom>
          <a:noFill/>
          <a:ln>
            <a:noFill/>
          </a:ln>
        </p:spPr>
        <p:txBody>
          <a:bodyPr wrap="square" rtlCol="0">
            <a:spAutoFit/>
          </a:bodyPr>
          <a:lstStyle/>
          <a:p>
            <a:pPr algn="ctr"/>
            <a:r>
              <a:rPr lang="en-US" i="1" dirty="0" smtClean="0">
                <a:solidFill>
                  <a:srgbClr val="003399"/>
                </a:solidFill>
              </a:rPr>
              <a:t>Validation</a:t>
            </a:r>
          </a:p>
          <a:p>
            <a:pPr algn="ctr"/>
            <a:r>
              <a:rPr lang="en-US" i="1" dirty="0" smtClean="0">
                <a:solidFill>
                  <a:srgbClr val="003399"/>
                </a:solidFill>
              </a:rPr>
              <a:t>Sample</a:t>
            </a:r>
          </a:p>
        </p:txBody>
      </p:sp>
      <p:sp>
        <p:nvSpPr>
          <p:cNvPr id="54" name="Rectangle 53"/>
          <p:cNvSpPr/>
          <p:nvPr/>
        </p:nvSpPr>
        <p:spPr bwMode="auto">
          <a:xfrm>
            <a:off x="990600" y="3884058"/>
            <a:ext cx="2100943" cy="1028700"/>
          </a:xfrm>
          <a:prstGeom prst="rect">
            <a:avLst/>
          </a:prstGeom>
          <a:solidFill>
            <a:schemeClr val="accent2"/>
          </a:solidFill>
          <a:ln w="38100" cap="flat" cmpd="sng" algn="ctr">
            <a:noFill/>
            <a:prstDash val="solid"/>
            <a:round/>
            <a:headEnd type="none" w="med" len="med"/>
            <a:tailEnd type="none" w="med" len="med"/>
          </a:ln>
          <a:effectLst>
            <a:outerShdw dist="35921" dir="2700000" algn="ctr" rotWithShape="0">
              <a:schemeClr val="bg2"/>
            </a:outerShdw>
          </a:effectLst>
          <a:extLst/>
        </p:spPr>
        <p:txBody>
          <a:bodyPr vert="horz" wrap="square" lIns="88900" tIns="88900" rIns="88900" bIns="88900" numCol="1" rtlCol="0" anchor="t" anchorCtr="0" compatLnSpc="1">
            <a:prstTxWarp prst="textNoShape">
              <a:avLst/>
            </a:prstTxWarp>
          </a:bodyPr>
          <a:lstStyle/>
          <a:p>
            <a:pPr algn="ctr"/>
            <a:endParaRPr lang="en-US" i="1">
              <a:solidFill>
                <a:srgbClr val="003399"/>
              </a:solidFill>
            </a:endParaRPr>
          </a:p>
        </p:txBody>
      </p:sp>
      <p:sp>
        <p:nvSpPr>
          <p:cNvPr id="55" name="TextBox 54"/>
          <p:cNvSpPr txBox="1"/>
          <p:nvPr/>
        </p:nvSpPr>
        <p:spPr>
          <a:xfrm>
            <a:off x="685800" y="3982910"/>
            <a:ext cx="2710543" cy="830997"/>
          </a:xfrm>
          <a:prstGeom prst="rect">
            <a:avLst/>
          </a:prstGeom>
          <a:noFill/>
          <a:ln>
            <a:noFill/>
          </a:ln>
        </p:spPr>
        <p:txBody>
          <a:bodyPr wrap="square" rtlCol="0">
            <a:spAutoFit/>
          </a:bodyPr>
          <a:lstStyle/>
          <a:p>
            <a:pPr algn="ctr"/>
            <a:r>
              <a:rPr lang="en-US" i="1" dirty="0" smtClean="0">
                <a:solidFill>
                  <a:srgbClr val="003399"/>
                </a:solidFill>
              </a:rPr>
              <a:t>Training</a:t>
            </a:r>
          </a:p>
          <a:p>
            <a:pPr algn="ctr"/>
            <a:r>
              <a:rPr lang="en-US" i="1" dirty="0" smtClean="0">
                <a:solidFill>
                  <a:srgbClr val="003399"/>
                </a:solidFill>
              </a:rPr>
              <a:t>Sample</a:t>
            </a:r>
            <a:endParaRPr lang="en-US" i="1" dirty="0">
              <a:solidFill>
                <a:srgbClr val="003399"/>
              </a:solidFill>
            </a:endParaRPr>
          </a:p>
        </p:txBody>
      </p:sp>
      <p:sp>
        <p:nvSpPr>
          <p:cNvPr id="56" name="Rectangle 55"/>
          <p:cNvSpPr/>
          <p:nvPr/>
        </p:nvSpPr>
        <p:spPr bwMode="auto">
          <a:xfrm>
            <a:off x="5859243" y="3884058"/>
            <a:ext cx="2100943" cy="1028700"/>
          </a:xfrm>
          <a:prstGeom prst="rect">
            <a:avLst/>
          </a:prstGeom>
          <a:solidFill>
            <a:schemeClr val="accent2"/>
          </a:solidFill>
          <a:ln w="38100" cap="flat" cmpd="sng" algn="ctr">
            <a:noFill/>
            <a:prstDash val="solid"/>
            <a:round/>
            <a:headEnd type="none" w="med" len="med"/>
            <a:tailEnd type="none" w="med" len="med"/>
          </a:ln>
          <a:effectLst>
            <a:outerShdw dist="35921" dir="2700000" algn="ctr" rotWithShape="0">
              <a:schemeClr val="bg2"/>
            </a:outerShdw>
          </a:effectLst>
          <a:extLst/>
        </p:spPr>
        <p:txBody>
          <a:bodyPr vert="horz" wrap="square" lIns="88900" tIns="88900" rIns="88900" bIns="88900" numCol="1" rtlCol="0" anchor="t" anchorCtr="0" compatLnSpc="1">
            <a:prstTxWarp prst="textNoShape">
              <a:avLst/>
            </a:prstTxWarp>
          </a:bodyPr>
          <a:lstStyle/>
          <a:p>
            <a:pPr algn="ctr"/>
            <a:endParaRPr lang="en-US" i="1">
              <a:solidFill>
                <a:srgbClr val="003399"/>
              </a:solidFill>
            </a:endParaRPr>
          </a:p>
        </p:txBody>
      </p:sp>
      <p:sp>
        <p:nvSpPr>
          <p:cNvPr id="57" name="TextBox 56"/>
          <p:cNvSpPr txBox="1"/>
          <p:nvPr/>
        </p:nvSpPr>
        <p:spPr>
          <a:xfrm>
            <a:off x="5554443" y="3982910"/>
            <a:ext cx="2710543" cy="830997"/>
          </a:xfrm>
          <a:prstGeom prst="rect">
            <a:avLst/>
          </a:prstGeom>
          <a:noFill/>
          <a:ln>
            <a:noFill/>
          </a:ln>
        </p:spPr>
        <p:txBody>
          <a:bodyPr wrap="square" rtlCol="0">
            <a:spAutoFit/>
          </a:bodyPr>
          <a:lstStyle/>
          <a:p>
            <a:pPr algn="ctr"/>
            <a:r>
              <a:rPr lang="en-US" i="1" dirty="0" smtClean="0">
                <a:solidFill>
                  <a:srgbClr val="003399"/>
                </a:solidFill>
              </a:rPr>
              <a:t>Testing</a:t>
            </a:r>
          </a:p>
          <a:p>
            <a:pPr algn="ctr"/>
            <a:r>
              <a:rPr lang="en-US" i="1" dirty="0" smtClean="0">
                <a:solidFill>
                  <a:srgbClr val="003399"/>
                </a:solidFill>
              </a:rPr>
              <a:t>Sample</a:t>
            </a:r>
            <a:endParaRPr lang="en-US" i="1" dirty="0">
              <a:solidFill>
                <a:srgbClr val="003399"/>
              </a:solidFill>
            </a:endParaRPr>
          </a:p>
        </p:txBody>
      </p:sp>
      <p:cxnSp>
        <p:nvCxnSpPr>
          <p:cNvPr id="58" name="Straight Arrow Connector 57"/>
          <p:cNvCxnSpPr/>
          <p:nvPr/>
        </p:nvCxnSpPr>
        <p:spPr bwMode="auto">
          <a:xfrm flipH="1">
            <a:off x="3012354" y="3330861"/>
            <a:ext cx="1463040" cy="548640"/>
          </a:xfrm>
          <a:prstGeom prst="straightConnector1">
            <a:avLst/>
          </a:prstGeom>
          <a:solidFill>
            <a:schemeClr val="accent1"/>
          </a:solidFill>
          <a:ln w="38100" cap="flat" cmpd="sng" algn="ctr">
            <a:solidFill>
              <a:srgbClr val="003399"/>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9" name="Straight Arrow Connector 58"/>
          <p:cNvCxnSpPr/>
          <p:nvPr/>
        </p:nvCxnSpPr>
        <p:spPr bwMode="auto">
          <a:xfrm>
            <a:off x="4474032" y="3330861"/>
            <a:ext cx="1463040" cy="548640"/>
          </a:xfrm>
          <a:prstGeom prst="straightConnector1">
            <a:avLst/>
          </a:prstGeom>
          <a:solidFill>
            <a:schemeClr val="accent1"/>
          </a:solidFill>
          <a:ln w="38100" cap="flat" cmpd="sng" algn="ctr">
            <a:solidFill>
              <a:srgbClr val="003399"/>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0" name="Straight Arrow Connector 59"/>
          <p:cNvCxnSpPr/>
          <p:nvPr/>
        </p:nvCxnSpPr>
        <p:spPr bwMode="auto">
          <a:xfrm>
            <a:off x="4472670" y="3341748"/>
            <a:ext cx="2724" cy="520252"/>
          </a:xfrm>
          <a:prstGeom prst="straightConnector1">
            <a:avLst/>
          </a:prstGeom>
          <a:solidFill>
            <a:schemeClr val="accent1"/>
          </a:solidFill>
          <a:ln w="38100" cap="flat" cmpd="sng" algn="ctr">
            <a:solidFill>
              <a:srgbClr val="003399"/>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61" name="Group 60"/>
          <p:cNvGrpSpPr/>
          <p:nvPr/>
        </p:nvGrpSpPr>
        <p:grpSpPr>
          <a:xfrm>
            <a:off x="2130882" y="2332804"/>
            <a:ext cx="4686300" cy="1028700"/>
            <a:chOff x="2139043" y="3837214"/>
            <a:chExt cx="4686300" cy="1028700"/>
          </a:xfrm>
          <a:solidFill>
            <a:schemeClr val="accent2"/>
          </a:solidFill>
          <a:effectLst>
            <a:outerShdw blurRad="50800" dist="38100" dir="2700000" algn="tl" rotWithShape="0">
              <a:prstClr val="black">
                <a:alpha val="40000"/>
              </a:prstClr>
            </a:outerShdw>
          </a:effectLst>
        </p:grpSpPr>
        <p:sp>
          <p:nvSpPr>
            <p:cNvPr id="62" name="Rounded Rectangle 3"/>
            <p:cNvSpPr/>
            <p:nvPr/>
          </p:nvSpPr>
          <p:spPr bwMode="auto">
            <a:xfrm>
              <a:off x="2139043" y="3837214"/>
              <a:ext cx="4686300" cy="1028700"/>
            </a:xfrm>
            <a:prstGeom prst="rect">
              <a:avLst/>
            </a:prstGeom>
            <a:grpFill/>
            <a:ln>
              <a:noFill/>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88900" tIns="88900" rIns="88900" bIns="88900" numCol="1" rtlCol="0" anchor="t" anchorCtr="0" compatLnSpc="1">
              <a:prstTxWarp prst="textNoShape">
                <a:avLst/>
              </a:prstTxWarp>
            </a:bodyPr>
            <a:lstStyle/>
            <a:p>
              <a:pPr algn="ctr"/>
              <a:endParaRPr lang="en-US"/>
            </a:p>
          </p:txBody>
        </p:sp>
        <p:sp>
          <p:nvSpPr>
            <p:cNvPr id="63" name="TextBox 62"/>
            <p:cNvSpPr txBox="1"/>
            <p:nvPr/>
          </p:nvSpPr>
          <p:spPr>
            <a:xfrm>
              <a:off x="3126922" y="4120732"/>
              <a:ext cx="2710543" cy="461665"/>
            </a:xfrm>
            <a:prstGeom prst="rect">
              <a:avLst/>
            </a:prstGeom>
            <a:grpFill/>
            <a:ln>
              <a:noFill/>
            </a:ln>
          </p:spPr>
          <p:txBody>
            <a:bodyPr wrap="square" rtlCol="0">
              <a:spAutoFit/>
            </a:bodyPr>
            <a:lstStyle/>
            <a:p>
              <a:pPr algn="ctr"/>
              <a:r>
                <a:rPr lang="en-US" i="1" dirty="0" smtClean="0">
                  <a:solidFill>
                    <a:srgbClr val="003399"/>
                  </a:solidFill>
                </a:rPr>
                <a:t>Selected Data</a:t>
              </a:r>
              <a:endParaRPr lang="en-US" i="1" dirty="0">
                <a:solidFill>
                  <a:srgbClr val="003399"/>
                </a:solidFill>
              </a:endParaRPr>
            </a:p>
          </p:txBody>
        </p:sp>
      </p:grpSp>
    </p:spTree>
    <p:extLst>
      <p:ext uri="{BB962C8B-B14F-4D97-AF65-F5344CB8AC3E}">
        <p14:creationId xmlns:p14="http://schemas.microsoft.com/office/powerpoint/2010/main" val="259626023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53" grpId="0"/>
      <p:bldP spid="54" grpId="0" animBg="1"/>
      <p:bldP spid="55" grpId="0"/>
      <p:bldP spid="56" grpId="0" animBg="1"/>
      <p:bldP spid="57"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Content Placeholder 2"/>
          <p:cNvSpPr>
            <a:spLocks noGrp="1"/>
          </p:cNvSpPr>
          <p:nvPr>
            <p:ph idx="1"/>
          </p:nvPr>
        </p:nvSpPr>
        <p:spPr>
          <a:xfrm>
            <a:off x="685800" y="1071563"/>
            <a:ext cx="7848600" cy="4267200"/>
          </a:xfrm>
        </p:spPr>
        <p:txBody>
          <a:bodyPr/>
          <a:lstStyle/>
          <a:p>
            <a:r>
              <a:rPr lang="en-US" b="1" i="1" dirty="0" smtClean="0"/>
              <a:t>Simple Random Sampling</a:t>
            </a:r>
            <a:endParaRPr lang="en-US" b="1" i="1" dirty="0"/>
          </a:p>
        </p:txBody>
      </p:sp>
      <p:sp>
        <p:nvSpPr>
          <p:cNvPr id="5" name="Title 1"/>
          <p:cNvSpPr>
            <a:spLocks noGrp="1"/>
          </p:cNvSpPr>
          <p:nvPr>
            <p:ph type="title"/>
          </p:nvPr>
        </p:nvSpPr>
        <p:spPr>
          <a:xfrm>
            <a:off x="685800" y="457200"/>
            <a:ext cx="7848600" cy="685800"/>
          </a:xfrm>
        </p:spPr>
        <p:txBody>
          <a:bodyPr>
            <a:normAutofit fontScale="90000"/>
          </a:bodyPr>
          <a:lstStyle/>
          <a:p>
            <a:r>
              <a:rPr lang="en-US" i="1" dirty="0" smtClean="0"/>
              <a:t>Data Sampling</a:t>
            </a:r>
            <a:endParaRPr lang="en-US" i="1" dirty="0"/>
          </a:p>
        </p:txBody>
      </p:sp>
      <p:grpSp>
        <p:nvGrpSpPr>
          <p:cNvPr id="140" name="Group 139"/>
          <p:cNvGrpSpPr/>
          <p:nvPr/>
        </p:nvGrpSpPr>
        <p:grpSpPr>
          <a:xfrm>
            <a:off x="1148018" y="2085033"/>
            <a:ext cx="4067070" cy="2833636"/>
            <a:chOff x="685801" y="1728317"/>
            <a:chExt cx="4067070" cy="2833636"/>
          </a:xfrm>
          <a:effectLst/>
        </p:grpSpPr>
        <p:sp>
          <p:nvSpPr>
            <p:cNvPr id="2" name="Rounded Rectangle 1"/>
            <p:cNvSpPr/>
            <p:nvPr/>
          </p:nvSpPr>
          <p:spPr bwMode="auto">
            <a:xfrm>
              <a:off x="685801" y="1728317"/>
              <a:ext cx="4067070" cy="2833636"/>
            </a:xfrm>
            <a:prstGeom prst="roundRect">
              <a:avLst/>
            </a:prstGeom>
            <a:solidFill>
              <a:schemeClr val="bg1">
                <a:lumMod val="95000"/>
              </a:schemeClr>
            </a:solidFill>
            <a:ln w="38100" cap="flat" cmpd="sng" algn="ctr">
              <a:solidFill>
                <a:srgbClr val="000000"/>
              </a:solidFill>
              <a:prstDash val="solid"/>
              <a:round/>
              <a:headEnd type="none" w="med" len="med"/>
              <a:tailEnd type="none" w="med" len="med"/>
            </a:ln>
            <a:effectLst/>
            <a:extLst/>
          </p:spPr>
          <p:txBody>
            <a:bodyPr vert="horz" wrap="square" lIns="88900" tIns="88900" rIns="88900" bIns="88900" numCol="1" rtlCol="0" anchor="t" anchorCtr="0" compatLnSpc="1">
              <a:prstTxWarp prst="textNoShape">
                <a:avLst/>
              </a:prstTxWarp>
            </a:bodyPr>
            <a:lstStyle/>
            <a:p>
              <a:pPr algn="ctr"/>
              <a:endParaRPr lang="en-US"/>
            </a:p>
          </p:txBody>
        </p:sp>
        <p:sp>
          <p:nvSpPr>
            <p:cNvPr id="3" name="Oval 2"/>
            <p:cNvSpPr/>
            <p:nvPr/>
          </p:nvSpPr>
          <p:spPr bwMode="auto">
            <a:xfrm>
              <a:off x="1014883" y="1969476"/>
              <a:ext cx="291402" cy="291402"/>
            </a:xfrm>
            <a:prstGeom prst="ellipse">
              <a:avLst/>
            </a:prstGeom>
            <a:solidFill>
              <a:schemeClr val="accent1"/>
            </a:solidFill>
            <a:ln w="38100" cap="flat" cmpd="sng" algn="ctr">
              <a:noFill/>
              <a:prstDash val="solid"/>
              <a:round/>
              <a:headEnd type="none" w="med" len="med"/>
              <a:tailEnd type="none" w="med" len="med"/>
            </a:ln>
            <a:effectLst/>
            <a:extLst/>
          </p:spPr>
          <p:txBody>
            <a:bodyPr vert="horz" wrap="square" lIns="88900" tIns="88900" rIns="88900" bIns="88900" numCol="1" rtlCol="0" anchor="t" anchorCtr="0" compatLnSpc="1">
              <a:prstTxWarp prst="textNoShape">
                <a:avLst/>
              </a:prstTxWarp>
            </a:bodyPr>
            <a:lstStyle/>
            <a:p>
              <a:pPr algn="ctr"/>
              <a:endParaRPr lang="en-US"/>
            </a:p>
          </p:txBody>
        </p:sp>
        <p:sp>
          <p:nvSpPr>
            <p:cNvPr id="6" name="Oval 5"/>
            <p:cNvSpPr/>
            <p:nvPr/>
          </p:nvSpPr>
          <p:spPr bwMode="auto">
            <a:xfrm>
              <a:off x="1444868" y="3893734"/>
              <a:ext cx="291402" cy="291402"/>
            </a:xfrm>
            <a:prstGeom prst="ellipse">
              <a:avLst/>
            </a:prstGeom>
            <a:solidFill>
              <a:schemeClr val="accent1"/>
            </a:solidFill>
            <a:ln w="38100" cap="flat" cmpd="sng" algn="ctr">
              <a:noFill/>
              <a:prstDash val="solid"/>
              <a:round/>
              <a:headEnd type="none" w="med" len="med"/>
              <a:tailEnd type="none" w="med" len="med"/>
            </a:ln>
            <a:effectLst/>
            <a:extLst/>
          </p:spPr>
          <p:txBody>
            <a:bodyPr vert="horz" wrap="square" lIns="88900" tIns="88900" rIns="88900" bIns="88900" numCol="1" rtlCol="0" anchor="t" anchorCtr="0" compatLnSpc="1">
              <a:prstTxWarp prst="textNoShape">
                <a:avLst/>
              </a:prstTxWarp>
            </a:bodyPr>
            <a:lstStyle/>
            <a:p>
              <a:pPr algn="ctr"/>
              <a:endParaRPr lang="en-US"/>
            </a:p>
          </p:txBody>
        </p:sp>
        <p:sp>
          <p:nvSpPr>
            <p:cNvPr id="8" name="Oval 7"/>
            <p:cNvSpPr/>
            <p:nvPr/>
          </p:nvSpPr>
          <p:spPr bwMode="auto">
            <a:xfrm>
              <a:off x="3198724" y="1976175"/>
              <a:ext cx="291402" cy="291402"/>
            </a:xfrm>
            <a:prstGeom prst="ellipse">
              <a:avLst/>
            </a:prstGeom>
            <a:solidFill>
              <a:schemeClr val="accent1"/>
            </a:solidFill>
            <a:ln w="38100" cap="flat" cmpd="sng" algn="ctr">
              <a:noFill/>
              <a:prstDash val="solid"/>
              <a:round/>
              <a:headEnd type="none" w="med" len="med"/>
              <a:tailEnd type="none" w="med" len="med"/>
            </a:ln>
            <a:effectLst/>
            <a:extLst/>
          </p:spPr>
          <p:txBody>
            <a:bodyPr vert="horz" wrap="square" lIns="88900" tIns="88900" rIns="88900" bIns="88900" numCol="1" rtlCol="0" anchor="t" anchorCtr="0" compatLnSpc="1">
              <a:prstTxWarp prst="textNoShape">
                <a:avLst/>
              </a:prstTxWarp>
            </a:bodyPr>
            <a:lstStyle/>
            <a:p>
              <a:pPr algn="ctr"/>
              <a:endParaRPr lang="en-US"/>
            </a:p>
          </p:txBody>
        </p:sp>
        <p:sp>
          <p:nvSpPr>
            <p:cNvPr id="9" name="Oval 8"/>
            <p:cNvSpPr/>
            <p:nvPr/>
          </p:nvSpPr>
          <p:spPr bwMode="auto">
            <a:xfrm>
              <a:off x="2135274" y="3098528"/>
              <a:ext cx="291402" cy="291402"/>
            </a:xfrm>
            <a:prstGeom prst="ellipse">
              <a:avLst/>
            </a:prstGeom>
            <a:solidFill>
              <a:schemeClr val="accent1"/>
            </a:solidFill>
            <a:ln w="38100" cap="flat" cmpd="sng" algn="ctr">
              <a:noFill/>
              <a:prstDash val="solid"/>
              <a:round/>
              <a:headEnd type="none" w="med" len="med"/>
              <a:tailEnd type="none" w="med" len="med"/>
            </a:ln>
            <a:effectLst/>
            <a:extLst/>
          </p:spPr>
          <p:txBody>
            <a:bodyPr vert="horz" wrap="square" lIns="88900" tIns="88900" rIns="88900" bIns="88900" numCol="1" rtlCol="0" anchor="t" anchorCtr="0" compatLnSpc="1">
              <a:prstTxWarp prst="textNoShape">
                <a:avLst/>
              </a:prstTxWarp>
            </a:bodyPr>
            <a:lstStyle/>
            <a:p>
              <a:pPr algn="ctr"/>
              <a:endParaRPr lang="en-US"/>
            </a:p>
          </p:txBody>
        </p:sp>
        <p:sp>
          <p:nvSpPr>
            <p:cNvPr id="10" name="Oval 9"/>
            <p:cNvSpPr/>
            <p:nvPr/>
          </p:nvSpPr>
          <p:spPr bwMode="auto">
            <a:xfrm>
              <a:off x="3727519" y="2664340"/>
              <a:ext cx="291402" cy="291402"/>
            </a:xfrm>
            <a:prstGeom prst="ellipse">
              <a:avLst/>
            </a:prstGeom>
            <a:solidFill>
              <a:schemeClr val="accent1"/>
            </a:solidFill>
            <a:ln w="38100" cap="flat" cmpd="sng" algn="ctr">
              <a:noFill/>
              <a:prstDash val="solid"/>
              <a:round/>
              <a:headEnd type="none" w="med" len="med"/>
              <a:tailEnd type="none" w="med" len="med"/>
            </a:ln>
            <a:effectLst/>
            <a:extLst/>
          </p:spPr>
          <p:txBody>
            <a:bodyPr vert="horz" wrap="square" lIns="88900" tIns="88900" rIns="88900" bIns="88900" numCol="1" rtlCol="0" anchor="t" anchorCtr="0" compatLnSpc="1">
              <a:prstTxWarp prst="textNoShape">
                <a:avLst/>
              </a:prstTxWarp>
            </a:bodyPr>
            <a:lstStyle/>
            <a:p>
              <a:pPr algn="ctr"/>
              <a:endParaRPr lang="en-US"/>
            </a:p>
          </p:txBody>
        </p:sp>
        <p:sp>
          <p:nvSpPr>
            <p:cNvPr id="11" name="Oval 10"/>
            <p:cNvSpPr/>
            <p:nvPr/>
          </p:nvSpPr>
          <p:spPr bwMode="auto">
            <a:xfrm>
              <a:off x="3947327" y="3987520"/>
              <a:ext cx="291402" cy="291402"/>
            </a:xfrm>
            <a:prstGeom prst="ellipse">
              <a:avLst/>
            </a:prstGeom>
            <a:solidFill>
              <a:schemeClr val="accent1"/>
            </a:solidFill>
            <a:ln w="38100" cap="flat" cmpd="sng" algn="ctr">
              <a:noFill/>
              <a:prstDash val="solid"/>
              <a:round/>
              <a:headEnd type="none" w="med" len="med"/>
              <a:tailEnd type="none" w="med" len="med"/>
            </a:ln>
            <a:effectLst/>
            <a:extLst/>
          </p:spPr>
          <p:txBody>
            <a:bodyPr vert="horz" wrap="square" lIns="88900" tIns="88900" rIns="88900" bIns="88900" numCol="1" rtlCol="0" anchor="t" anchorCtr="0" compatLnSpc="1">
              <a:prstTxWarp prst="textNoShape">
                <a:avLst/>
              </a:prstTxWarp>
            </a:bodyPr>
            <a:lstStyle/>
            <a:p>
              <a:pPr algn="ctr"/>
              <a:endParaRPr lang="en-US"/>
            </a:p>
          </p:txBody>
        </p:sp>
        <p:sp>
          <p:nvSpPr>
            <p:cNvPr id="12" name="Oval 11"/>
            <p:cNvSpPr/>
            <p:nvPr/>
          </p:nvSpPr>
          <p:spPr bwMode="auto">
            <a:xfrm>
              <a:off x="1222341" y="2523522"/>
              <a:ext cx="291402" cy="291402"/>
            </a:xfrm>
            <a:prstGeom prst="ellipse">
              <a:avLst/>
            </a:prstGeom>
            <a:solidFill>
              <a:schemeClr val="tx2"/>
            </a:solidFill>
            <a:ln w="38100" cap="flat" cmpd="sng" algn="ctr">
              <a:noFill/>
              <a:prstDash val="solid"/>
              <a:round/>
              <a:headEnd type="none" w="med" len="med"/>
              <a:tailEnd type="none" w="med" len="med"/>
            </a:ln>
            <a:effectLst/>
            <a:extLst/>
          </p:spPr>
          <p:txBody>
            <a:bodyPr vert="horz" wrap="square" lIns="88900" tIns="88900" rIns="88900" bIns="88900" numCol="1" rtlCol="0" anchor="t" anchorCtr="0" compatLnSpc="1">
              <a:prstTxWarp prst="textNoShape">
                <a:avLst/>
              </a:prstTxWarp>
            </a:bodyPr>
            <a:lstStyle/>
            <a:p>
              <a:pPr algn="ctr"/>
              <a:endParaRPr lang="en-US"/>
            </a:p>
          </p:txBody>
        </p:sp>
        <p:sp>
          <p:nvSpPr>
            <p:cNvPr id="14" name="Oval 13"/>
            <p:cNvSpPr/>
            <p:nvPr/>
          </p:nvSpPr>
          <p:spPr bwMode="auto">
            <a:xfrm>
              <a:off x="1881135" y="2448316"/>
              <a:ext cx="291402" cy="291402"/>
            </a:xfrm>
            <a:prstGeom prst="ellipse">
              <a:avLst/>
            </a:prstGeom>
            <a:solidFill>
              <a:schemeClr val="tx2"/>
            </a:solidFill>
            <a:ln w="38100" cap="flat" cmpd="sng" algn="ctr">
              <a:noFill/>
              <a:prstDash val="solid"/>
              <a:round/>
              <a:headEnd type="none" w="med" len="med"/>
              <a:tailEnd type="none" w="med" len="med"/>
            </a:ln>
            <a:effectLst/>
            <a:extLst/>
          </p:spPr>
          <p:txBody>
            <a:bodyPr vert="horz" wrap="square" lIns="88900" tIns="88900" rIns="88900" bIns="88900" numCol="1" rtlCol="0" anchor="t" anchorCtr="0" compatLnSpc="1">
              <a:prstTxWarp prst="textNoShape">
                <a:avLst/>
              </a:prstTxWarp>
            </a:bodyPr>
            <a:lstStyle/>
            <a:p>
              <a:pPr algn="ctr"/>
              <a:endParaRPr lang="en-US"/>
            </a:p>
          </p:txBody>
        </p:sp>
        <p:sp>
          <p:nvSpPr>
            <p:cNvPr id="15" name="Oval 14"/>
            <p:cNvSpPr/>
            <p:nvPr/>
          </p:nvSpPr>
          <p:spPr bwMode="auto">
            <a:xfrm>
              <a:off x="1021582" y="3244229"/>
              <a:ext cx="291402" cy="291402"/>
            </a:xfrm>
            <a:prstGeom prst="ellipse">
              <a:avLst/>
            </a:prstGeom>
            <a:solidFill>
              <a:schemeClr val="tx2"/>
            </a:solidFill>
            <a:ln w="38100" cap="flat" cmpd="sng" algn="ctr">
              <a:noFill/>
              <a:prstDash val="solid"/>
              <a:round/>
              <a:headEnd type="none" w="med" len="med"/>
              <a:tailEnd type="none" w="med" len="med"/>
            </a:ln>
            <a:effectLst/>
            <a:extLst/>
          </p:spPr>
          <p:txBody>
            <a:bodyPr vert="horz" wrap="square" lIns="88900" tIns="88900" rIns="88900" bIns="88900" numCol="1" rtlCol="0" anchor="t" anchorCtr="0" compatLnSpc="1">
              <a:prstTxWarp prst="textNoShape">
                <a:avLst/>
              </a:prstTxWarp>
            </a:bodyPr>
            <a:lstStyle/>
            <a:p>
              <a:pPr algn="ctr"/>
              <a:endParaRPr lang="en-US"/>
            </a:p>
          </p:txBody>
        </p:sp>
        <p:sp>
          <p:nvSpPr>
            <p:cNvPr id="16" name="Oval 15"/>
            <p:cNvSpPr/>
            <p:nvPr/>
          </p:nvSpPr>
          <p:spPr bwMode="auto">
            <a:xfrm>
              <a:off x="2491988" y="3544265"/>
              <a:ext cx="291402" cy="291402"/>
            </a:xfrm>
            <a:prstGeom prst="ellipse">
              <a:avLst/>
            </a:prstGeom>
            <a:solidFill>
              <a:schemeClr val="tx2"/>
            </a:solidFill>
            <a:ln w="38100" cap="flat" cmpd="sng" algn="ctr">
              <a:noFill/>
              <a:prstDash val="solid"/>
              <a:round/>
              <a:headEnd type="none" w="med" len="med"/>
              <a:tailEnd type="none" w="med" len="med"/>
            </a:ln>
            <a:effectLst/>
            <a:extLst/>
          </p:spPr>
          <p:txBody>
            <a:bodyPr vert="horz" wrap="square" lIns="88900" tIns="88900" rIns="88900" bIns="88900" numCol="1" rtlCol="0" anchor="t" anchorCtr="0" compatLnSpc="1">
              <a:prstTxWarp prst="textNoShape">
                <a:avLst/>
              </a:prstTxWarp>
            </a:bodyPr>
            <a:lstStyle/>
            <a:p>
              <a:pPr algn="ctr"/>
              <a:endParaRPr lang="en-US"/>
            </a:p>
          </p:txBody>
        </p:sp>
        <p:sp>
          <p:nvSpPr>
            <p:cNvPr id="17" name="Oval 16"/>
            <p:cNvSpPr/>
            <p:nvPr/>
          </p:nvSpPr>
          <p:spPr bwMode="auto">
            <a:xfrm>
              <a:off x="2809770" y="3061838"/>
              <a:ext cx="291402" cy="291402"/>
            </a:xfrm>
            <a:prstGeom prst="ellipse">
              <a:avLst/>
            </a:prstGeom>
            <a:solidFill>
              <a:schemeClr val="tx2"/>
            </a:solidFill>
            <a:ln w="38100" cap="flat" cmpd="sng" algn="ctr">
              <a:noFill/>
              <a:prstDash val="solid"/>
              <a:round/>
              <a:headEnd type="none" w="med" len="med"/>
              <a:tailEnd type="none" w="med" len="med"/>
            </a:ln>
            <a:effectLst/>
            <a:extLst/>
          </p:spPr>
          <p:txBody>
            <a:bodyPr vert="horz" wrap="square" lIns="88900" tIns="88900" rIns="88900" bIns="88900" numCol="1" rtlCol="0" anchor="t" anchorCtr="0" compatLnSpc="1">
              <a:prstTxWarp prst="textNoShape">
                <a:avLst/>
              </a:prstTxWarp>
            </a:bodyPr>
            <a:lstStyle/>
            <a:p>
              <a:pPr algn="ctr"/>
              <a:endParaRPr lang="en-US"/>
            </a:p>
          </p:txBody>
        </p:sp>
        <p:sp>
          <p:nvSpPr>
            <p:cNvPr id="18" name="Oval 17"/>
            <p:cNvSpPr/>
            <p:nvPr/>
          </p:nvSpPr>
          <p:spPr bwMode="auto">
            <a:xfrm>
              <a:off x="4077955" y="3436532"/>
              <a:ext cx="291402" cy="291402"/>
            </a:xfrm>
            <a:prstGeom prst="ellipse">
              <a:avLst/>
            </a:prstGeom>
            <a:solidFill>
              <a:schemeClr val="tx2"/>
            </a:solidFill>
            <a:ln w="38100" cap="flat" cmpd="sng" algn="ctr">
              <a:noFill/>
              <a:prstDash val="solid"/>
              <a:round/>
              <a:headEnd type="none" w="med" len="med"/>
              <a:tailEnd type="none" w="med" len="med"/>
            </a:ln>
            <a:effectLst/>
            <a:extLst/>
          </p:spPr>
          <p:txBody>
            <a:bodyPr vert="horz" wrap="square" lIns="88900" tIns="88900" rIns="88900" bIns="88900" numCol="1" rtlCol="0" anchor="t" anchorCtr="0" compatLnSpc="1">
              <a:prstTxWarp prst="textNoShape">
                <a:avLst/>
              </a:prstTxWarp>
            </a:bodyPr>
            <a:lstStyle/>
            <a:p>
              <a:pPr algn="ctr"/>
              <a:endParaRPr lang="en-US"/>
            </a:p>
          </p:txBody>
        </p:sp>
        <p:sp>
          <p:nvSpPr>
            <p:cNvPr id="19" name="Oval 18"/>
            <p:cNvSpPr/>
            <p:nvPr/>
          </p:nvSpPr>
          <p:spPr bwMode="auto">
            <a:xfrm>
              <a:off x="2432957" y="1966126"/>
              <a:ext cx="291402" cy="291402"/>
            </a:xfrm>
            <a:prstGeom prst="ellipse">
              <a:avLst/>
            </a:prstGeom>
            <a:solidFill>
              <a:schemeClr val="tx2"/>
            </a:solidFill>
            <a:ln w="38100" cap="flat" cmpd="sng" algn="ctr">
              <a:noFill/>
              <a:prstDash val="solid"/>
              <a:round/>
              <a:headEnd type="none" w="med" len="med"/>
              <a:tailEnd type="none" w="med" len="med"/>
            </a:ln>
            <a:effectLst/>
            <a:extLst/>
          </p:spPr>
          <p:txBody>
            <a:bodyPr vert="horz" wrap="square" lIns="88900" tIns="88900" rIns="88900" bIns="88900" numCol="1" rtlCol="0" anchor="t" anchorCtr="0" compatLnSpc="1">
              <a:prstTxWarp prst="textNoShape">
                <a:avLst/>
              </a:prstTxWarp>
            </a:bodyPr>
            <a:lstStyle/>
            <a:p>
              <a:pPr algn="ctr"/>
              <a:endParaRPr lang="en-US"/>
            </a:p>
          </p:txBody>
        </p:sp>
        <p:sp>
          <p:nvSpPr>
            <p:cNvPr id="20" name="Oval 19"/>
            <p:cNvSpPr/>
            <p:nvPr/>
          </p:nvSpPr>
          <p:spPr bwMode="auto">
            <a:xfrm>
              <a:off x="1881135" y="4026038"/>
              <a:ext cx="291402" cy="291402"/>
            </a:xfrm>
            <a:prstGeom prst="ellipse">
              <a:avLst/>
            </a:prstGeom>
            <a:solidFill>
              <a:schemeClr val="tx2"/>
            </a:solidFill>
            <a:ln w="38100" cap="flat" cmpd="sng" algn="ctr">
              <a:noFill/>
              <a:prstDash val="solid"/>
              <a:round/>
              <a:headEnd type="none" w="med" len="med"/>
              <a:tailEnd type="none" w="med" len="med"/>
            </a:ln>
            <a:effectLst/>
            <a:extLst/>
          </p:spPr>
          <p:txBody>
            <a:bodyPr vert="horz" wrap="square" lIns="88900" tIns="88900" rIns="88900" bIns="88900" numCol="1" rtlCol="0" anchor="t" anchorCtr="0" compatLnSpc="1">
              <a:prstTxWarp prst="textNoShape">
                <a:avLst/>
              </a:prstTxWarp>
            </a:bodyPr>
            <a:lstStyle/>
            <a:p>
              <a:pPr algn="ctr"/>
              <a:endParaRPr lang="en-US"/>
            </a:p>
          </p:txBody>
        </p:sp>
        <p:sp>
          <p:nvSpPr>
            <p:cNvPr id="21" name="Oval 20"/>
            <p:cNvSpPr/>
            <p:nvPr/>
          </p:nvSpPr>
          <p:spPr bwMode="auto">
            <a:xfrm>
              <a:off x="3136340" y="2716401"/>
              <a:ext cx="291402" cy="291402"/>
            </a:xfrm>
            <a:prstGeom prst="ellipse">
              <a:avLst/>
            </a:prstGeom>
            <a:solidFill>
              <a:schemeClr val="tx2"/>
            </a:solidFill>
            <a:ln w="38100" cap="flat" cmpd="sng" algn="ctr">
              <a:noFill/>
              <a:prstDash val="solid"/>
              <a:round/>
              <a:headEnd type="none" w="med" len="med"/>
              <a:tailEnd type="none" w="med" len="med"/>
            </a:ln>
            <a:effectLst/>
            <a:extLst/>
          </p:spPr>
          <p:txBody>
            <a:bodyPr vert="horz" wrap="square" lIns="88900" tIns="88900" rIns="88900" bIns="88900" numCol="1" rtlCol="0" anchor="t" anchorCtr="0" compatLnSpc="1">
              <a:prstTxWarp prst="textNoShape">
                <a:avLst/>
              </a:prstTxWarp>
            </a:bodyPr>
            <a:lstStyle/>
            <a:p>
              <a:pPr algn="ctr"/>
              <a:endParaRPr lang="en-US"/>
            </a:p>
          </p:txBody>
        </p:sp>
        <p:sp>
          <p:nvSpPr>
            <p:cNvPr id="22" name="Oval 21"/>
            <p:cNvSpPr/>
            <p:nvPr/>
          </p:nvSpPr>
          <p:spPr bwMode="auto">
            <a:xfrm>
              <a:off x="4223656" y="2893921"/>
              <a:ext cx="291402" cy="291402"/>
            </a:xfrm>
            <a:prstGeom prst="ellipse">
              <a:avLst/>
            </a:prstGeom>
            <a:solidFill>
              <a:srgbClr val="C00000"/>
            </a:solidFill>
            <a:ln w="38100" cap="flat" cmpd="sng" algn="ctr">
              <a:noFill/>
              <a:prstDash val="solid"/>
              <a:round/>
              <a:headEnd type="none" w="med" len="med"/>
              <a:tailEnd type="none" w="med" len="med"/>
            </a:ln>
            <a:effectLst/>
            <a:extLst/>
          </p:spPr>
          <p:txBody>
            <a:bodyPr vert="horz" wrap="square" lIns="88900" tIns="88900" rIns="88900" bIns="88900" numCol="1" rtlCol="0" anchor="t" anchorCtr="0" compatLnSpc="1">
              <a:prstTxWarp prst="textNoShape">
                <a:avLst/>
              </a:prstTxWarp>
            </a:bodyPr>
            <a:lstStyle/>
            <a:p>
              <a:pPr algn="ctr"/>
              <a:endParaRPr lang="en-US"/>
            </a:p>
          </p:txBody>
        </p:sp>
        <p:sp>
          <p:nvSpPr>
            <p:cNvPr id="23" name="Oval 22"/>
            <p:cNvSpPr/>
            <p:nvPr/>
          </p:nvSpPr>
          <p:spPr bwMode="auto">
            <a:xfrm>
              <a:off x="2386483" y="2645646"/>
              <a:ext cx="291402" cy="291402"/>
            </a:xfrm>
            <a:prstGeom prst="ellipse">
              <a:avLst/>
            </a:prstGeom>
            <a:solidFill>
              <a:srgbClr val="C00000"/>
            </a:solidFill>
            <a:ln w="38100" cap="flat" cmpd="sng" algn="ctr">
              <a:noFill/>
              <a:prstDash val="solid"/>
              <a:round/>
              <a:headEnd type="none" w="med" len="med"/>
              <a:tailEnd type="none" w="med" len="med"/>
            </a:ln>
            <a:effectLst/>
            <a:extLst/>
          </p:spPr>
          <p:txBody>
            <a:bodyPr vert="horz" wrap="square" lIns="88900" tIns="88900" rIns="88900" bIns="88900" numCol="1" rtlCol="0" anchor="t" anchorCtr="0" compatLnSpc="1">
              <a:prstTxWarp prst="textNoShape">
                <a:avLst/>
              </a:prstTxWarp>
            </a:bodyPr>
            <a:lstStyle/>
            <a:p>
              <a:pPr algn="ctr"/>
              <a:endParaRPr lang="en-US"/>
            </a:p>
          </p:txBody>
        </p:sp>
        <p:sp>
          <p:nvSpPr>
            <p:cNvPr id="24" name="Oval 23"/>
            <p:cNvSpPr/>
            <p:nvPr/>
          </p:nvSpPr>
          <p:spPr bwMode="auto">
            <a:xfrm>
              <a:off x="2907322" y="3791860"/>
              <a:ext cx="291402" cy="291402"/>
            </a:xfrm>
            <a:prstGeom prst="ellipse">
              <a:avLst/>
            </a:prstGeom>
            <a:solidFill>
              <a:srgbClr val="C00000"/>
            </a:solidFill>
            <a:ln w="38100" cap="flat" cmpd="sng" algn="ctr">
              <a:noFill/>
              <a:prstDash val="solid"/>
              <a:round/>
              <a:headEnd type="none" w="med" len="med"/>
              <a:tailEnd type="none" w="med" len="med"/>
            </a:ln>
            <a:effectLst/>
            <a:extLst/>
          </p:spPr>
          <p:txBody>
            <a:bodyPr vert="horz" wrap="square" lIns="88900" tIns="88900" rIns="88900" bIns="88900" numCol="1" rtlCol="0" anchor="t" anchorCtr="0" compatLnSpc="1">
              <a:prstTxWarp prst="textNoShape">
                <a:avLst/>
              </a:prstTxWarp>
            </a:bodyPr>
            <a:lstStyle/>
            <a:p>
              <a:pPr algn="ctr"/>
              <a:endParaRPr lang="en-US"/>
            </a:p>
          </p:txBody>
        </p:sp>
        <p:sp>
          <p:nvSpPr>
            <p:cNvPr id="25" name="Oval 24"/>
            <p:cNvSpPr/>
            <p:nvPr/>
          </p:nvSpPr>
          <p:spPr bwMode="auto">
            <a:xfrm>
              <a:off x="1851617" y="1887415"/>
              <a:ext cx="291402" cy="291402"/>
            </a:xfrm>
            <a:prstGeom prst="ellipse">
              <a:avLst/>
            </a:prstGeom>
            <a:solidFill>
              <a:srgbClr val="C00000"/>
            </a:solidFill>
            <a:ln w="38100" cap="flat" cmpd="sng" algn="ctr">
              <a:noFill/>
              <a:prstDash val="solid"/>
              <a:round/>
              <a:headEnd type="none" w="med" len="med"/>
              <a:tailEnd type="none" w="med" len="med"/>
            </a:ln>
            <a:effectLst/>
            <a:extLst/>
          </p:spPr>
          <p:txBody>
            <a:bodyPr vert="horz" wrap="square" lIns="88900" tIns="88900" rIns="88900" bIns="88900" numCol="1" rtlCol="0" anchor="t" anchorCtr="0" compatLnSpc="1">
              <a:prstTxWarp prst="textNoShape">
                <a:avLst/>
              </a:prstTxWarp>
            </a:bodyPr>
            <a:lstStyle/>
            <a:p>
              <a:pPr algn="ctr"/>
              <a:endParaRPr lang="en-US"/>
            </a:p>
          </p:txBody>
        </p:sp>
        <p:sp>
          <p:nvSpPr>
            <p:cNvPr id="26" name="Oval 25"/>
            <p:cNvSpPr/>
            <p:nvPr/>
          </p:nvSpPr>
          <p:spPr bwMode="auto">
            <a:xfrm>
              <a:off x="3524458" y="3079668"/>
              <a:ext cx="291402" cy="291402"/>
            </a:xfrm>
            <a:prstGeom prst="ellipse">
              <a:avLst/>
            </a:prstGeom>
            <a:solidFill>
              <a:srgbClr val="C00000"/>
            </a:solidFill>
            <a:ln w="38100" cap="flat" cmpd="sng" algn="ctr">
              <a:noFill/>
              <a:prstDash val="solid"/>
              <a:round/>
              <a:headEnd type="none" w="med" len="med"/>
              <a:tailEnd type="none" w="med" len="med"/>
            </a:ln>
            <a:effectLst/>
            <a:extLst/>
          </p:spPr>
          <p:txBody>
            <a:bodyPr vert="horz" wrap="square" lIns="88900" tIns="88900" rIns="88900" bIns="88900" numCol="1" rtlCol="0" anchor="t" anchorCtr="0" compatLnSpc="1">
              <a:prstTxWarp prst="textNoShape">
                <a:avLst/>
              </a:prstTxWarp>
            </a:bodyPr>
            <a:lstStyle/>
            <a:p>
              <a:pPr algn="ctr"/>
              <a:endParaRPr lang="en-US"/>
            </a:p>
          </p:txBody>
        </p:sp>
        <p:sp>
          <p:nvSpPr>
            <p:cNvPr id="27" name="Oval 26"/>
            <p:cNvSpPr/>
            <p:nvPr/>
          </p:nvSpPr>
          <p:spPr bwMode="auto">
            <a:xfrm>
              <a:off x="2023905" y="3603039"/>
              <a:ext cx="291402" cy="291402"/>
            </a:xfrm>
            <a:prstGeom prst="ellipse">
              <a:avLst/>
            </a:prstGeom>
            <a:solidFill>
              <a:srgbClr val="C00000"/>
            </a:solidFill>
            <a:ln w="38100" cap="flat" cmpd="sng" algn="ctr">
              <a:noFill/>
              <a:prstDash val="solid"/>
              <a:round/>
              <a:headEnd type="none" w="med" len="med"/>
              <a:tailEnd type="none" w="med" len="med"/>
            </a:ln>
            <a:effectLst/>
            <a:extLst/>
          </p:spPr>
          <p:txBody>
            <a:bodyPr vert="horz" wrap="square" lIns="88900" tIns="88900" rIns="88900" bIns="88900" numCol="1" rtlCol="0" anchor="t" anchorCtr="0" compatLnSpc="1">
              <a:prstTxWarp prst="textNoShape">
                <a:avLst/>
              </a:prstTxWarp>
            </a:bodyPr>
            <a:lstStyle/>
            <a:p>
              <a:pPr algn="ctr"/>
              <a:endParaRPr lang="en-US"/>
            </a:p>
          </p:txBody>
        </p:sp>
        <p:sp>
          <p:nvSpPr>
            <p:cNvPr id="28" name="Oval 27"/>
            <p:cNvSpPr/>
            <p:nvPr/>
          </p:nvSpPr>
          <p:spPr bwMode="auto">
            <a:xfrm>
              <a:off x="875881" y="2835884"/>
              <a:ext cx="291402" cy="291402"/>
            </a:xfrm>
            <a:prstGeom prst="ellipse">
              <a:avLst/>
            </a:prstGeom>
            <a:solidFill>
              <a:srgbClr val="C00000"/>
            </a:solidFill>
            <a:ln w="38100" cap="flat" cmpd="sng" algn="ctr">
              <a:noFill/>
              <a:prstDash val="solid"/>
              <a:round/>
              <a:headEnd type="none" w="med" len="med"/>
              <a:tailEnd type="none" w="med" len="med"/>
            </a:ln>
            <a:effectLst/>
            <a:extLst/>
          </p:spPr>
          <p:txBody>
            <a:bodyPr vert="horz" wrap="square" lIns="88900" tIns="88900" rIns="88900" bIns="88900" numCol="1" rtlCol="0" anchor="t" anchorCtr="0" compatLnSpc="1">
              <a:prstTxWarp prst="textNoShape">
                <a:avLst/>
              </a:prstTxWarp>
            </a:bodyPr>
            <a:lstStyle/>
            <a:p>
              <a:pPr algn="ctr"/>
              <a:endParaRPr lang="en-US"/>
            </a:p>
          </p:txBody>
        </p:sp>
        <p:sp>
          <p:nvSpPr>
            <p:cNvPr id="29" name="Oval 28"/>
            <p:cNvSpPr/>
            <p:nvPr/>
          </p:nvSpPr>
          <p:spPr bwMode="auto">
            <a:xfrm>
              <a:off x="2792604" y="2303739"/>
              <a:ext cx="291402" cy="291402"/>
            </a:xfrm>
            <a:prstGeom prst="ellipse">
              <a:avLst/>
            </a:prstGeom>
            <a:solidFill>
              <a:srgbClr val="C00000"/>
            </a:solidFill>
            <a:ln w="38100" cap="flat" cmpd="sng" algn="ctr">
              <a:noFill/>
              <a:prstDash val="solid"/>
              <a:round/>
              <a:headEnd type="none" w="med" len="med"/>
              <a:tailEnd type="none" w="med" len="med"/>
            </a:ln>
            <a:effectLst/>
            <a:extLst/>
          </p:spPr>
          <p:txBody>
            <a:bodyPr vert="horz" wrap="square" lIns="88900" tIns="88900" rIns="88900" bIns="88900" numCol="1" rtlCol="0" anchor="t" anchorCtr="0" compatLnSpc="1">
              <a:prstTxWarp prst="textNoShape">
                <a:avLst/>
              </a:prstTxWarp>
            </a:bodyPr>
            <a:lstStyle/>
            <a:p>
              <a:pPr algn="ctr"/>
              <a:endParaRPr lang="en-US"/>
            </a:p>
          </p:txBody>
        </p:sp>
        <p:sp>
          <p:nvSpPr>
            <p:cNvPr id="30" name="Oval 29"/>
            <p:cNvSpPr/>
            <p:nvPr/>
          </p:nvSpPr>
          <p:spPr bwMode="auto">
            <a:xfrm>
              <a:off x="3636455" y="2222339"/>
              <a:ext cx="291402" cy="291402"/>
            </a:xfrm>
            <a:prstGeom prst="ellipse">
              <a:avLst/>
            </a:prstGeom>
            <a:solidFill>
              <a:srgbClr val="C00000"/>
            </a:solidFill>
            <a:ln w="38100" cap="flat" cmpd="sng" algn="ctr">
              <a:noFill/>
              <a:prstDash val="solid"/>
              <a:round/>
              <a:headEnd type="none" w="med" len="med"/>
              <a:tailEnd type="none" w="med" len="med"/>
            </a:ln>
            <a:effectLst/>
            <a:extLst/>
          </p:spPr>
          <p:txBody>
            <a:bodyPr vert="horz" wrap="square" lIns="88900" tIns="88900" rIns="88900" bIns="88900" numCol="1" rtlCol="0" anchor="t" anchorCtr="0" compatLnSpc="1">
              <a:prstTxWarp prst="textNoShape">
                <a:avLst/>
              </a:prstTxWarp>
            </a:bodyPr>
            <a:lstStyle/>
            <a:p>
              <a:pPr algn="ctr"/>
              <a:endParaRPr lang="en-US"/>
            </a:p>
          </p:txBody>
        </p:sp>
        <p:sp>
          <p:nvSpPr>
            <p:cNvPr id="31" name="Oval 30"/>
            <p:cNvSpPr/>
            <p:nvPr/>
          </p:nvSpPr>
          <p:spPr bwMode="auto">
            <a:xfrm>
              <a:off x="4093028" y="1899136"/>
              <a:ext cx="291402" cy="291402"/>
            </a:xfrm>
            <a:prstGeom prst="ellipse">
              <a:avLst/>
            </a:prstGeom>
            <a:solidFill>
              <a:srgbClr val="C00000"/>
            </a:solidFill>
            <a:ln w="38100" cap="flat" cmpd="sng" algn="ctr">
              <a:noFill/>
              <a:prstDash val="solid"/>
              <a:round/>
              <a:headEnd type="none" w="med" len="med"/>
              <a:tailEnd type="none" w="med" len="med"/>
            </a:ln>
            <a:effectLst/>
            <a:extLst/>
          </p:spPr>
          <p:txBody>
            <a:bodyPr vert="horz" wrap="square" lIns="88900" tIns="88900" rIns="88900" bIns="88900" numCol="1" rtlCol="0" anchor="t" anchorCtr="0" compatLnSpc="1">
              <a:prstTxWarp prst="textNoShape">
                <a:avLst/>
              </a:prstTxWarp>
            </a:bodyPr>
            <a:lstStyle/>
            <a:p>
              <a:pPr algn="ctr"/>
              <a:endParaRPr lang="en-US"/>
            </a:p>
          </p:txBody>
        </p:sp>
        <p:sp>
          <p:nvSpPr>
            <p:cNvPr id="32" name="Oval 31"/>
            <p:cNvSpPr/>
            <p:nvPr/>
          </p:nvSpPr>
          <p:spPr bwMode="auto">
            <a:xfrm>
              <a:off x="1539491" y="3416436"/>
              <a:ext cx="291402" cy="291402"/>
            </a:xfrm>
            <a:prstGeom prst="ellipse">
              <a:avLst/>
            </a:prstGeom>
            <a:solidFill>
              <a:srgbClr val="C00000"/>
            </a:solidFill>
            <a:ln w="38100" cap="flat" cmpd="sng" algn="ctr">
              <a:noFill/>
              <a:prstDash val="solid"/>
              <a:round/>
              <a:headEnd type="none" w="med" len="med"/>
              <a:tailEnd type="none" w="med" len="med"/>
            </a:ln>
            <a:effectLst/>
            <a:extLst/>
          </p:spPr>
          <p:txBody>
            <a:bodyPr vert="horz" wrap="square" lIns="88900" tIns="88900" rIns="88900" bIns="88900" numCol="1" rtlCol="0" anchor="t" anchorCtr="0" compatLnSpc="1">
              <a:prstTxWarp prst="textNoShape">
                <a:avLst/>
              </a:prstTxWarp>
            </a:bodyPr>
            <a:lstStyle/>
            <a:p>
              <a:pPr algn="ctr"/>
              <a:endParaRPr lang="en-US"/>
            </a:p>
          </p:txBody>
        </p:sp>
        <p:sp>
          <p:nvSpPr>
            <p:cNvPr id="33" name="Oval 32"/>
            <p:cNvSpPr/>
            <p:nvPr/>
          </p:nvSpPr>
          <p:spPr bwMode="auto">
            <a:xfrm>
              <a:off x="3344425" y="4083262"/>
              <a:ext cx="291402" cy="291402"/>
            </a:xfrm>
            <a:prstGeom prst="ellipse">
              <a:avLst/>
            </a:prstGeom>
            <a:solidFill>
              <a:srgbClr val="C00000"/>
            </a:solidFill>
            <a:ln w="38100" cap="flat" cmpd="sng" algn="ctr">
              <a:noFill/>
              <a:prstDash val="solid"/>
              <a:round/>
              <a:headEnd type="none" w="med" len="med"/>
              <a:tailEnd type="none" w="med" len="med"/>
            </a:ln>
            <a:effectLst/>
            <a:extLst/>
          </p:spPr>
          <p:txBody>
            <a:bodyPr vert="horz" wrap="square" lIns="88900" tIns="88900" rIns="88900" bIns="88900" numCol="1" rtlCol="0" anchor="t" anchorCtr="0" compatLnSpc="1">
              <a:prstTxWarp prst="textNoShape">
                <a:avLst/>
              </a:prstTxWarp>
            </a:bodyPr>
            <a:lstStyle/>
            <a:p>
              <a:pPr algn="ctr"/>
              <a:endParaRPr lang="en-US"/>
            </a:p>
          </p:txBody>
        </p:sp>
        <p:sp>
          <p:nvSpPr>
            <p:cNvPr id="34" name="Oval 33"/>
            <p:cNvSpPr/>
            <p:nvPr/>
          </p:nvSpPr>
          <p:spPr bwMode="auto">
            <a:xfrm>
              <a:off x="3562767" y="3635818"/>
              <a:ext cx="291402" cy="291402"/>
            </a:xfrm>
            <a:prstGeom prst="ellipse">
              <a:avLst/>
            </a:prstGeom>
            <a:solidFill>
              <a:srgbClr val="006600"/>
            </a:solidFill>
            <a:ln w="38100" cap="flat" cmpd="sng" algn="ctr">
              <a:noFill/>
              <a:prstDash val="solid"/>
              <a:round/>
              <a:headEnd type="none" w="med" len="med"/>
              <a:tailEnd type="none" w="med" len="med"/>
            </a:ln>
            <a:effectLst/>
            <a:extLst/>
          </p:spPr>
          <p:txBody>
            <a:bodyPr vert="horz" wrap="square" lIns="88900" tIns="88900" rIns="88900" bIns="88900" numCol="1" rtlCol="0" anchor="t" anchorCtr="0" compatLnSpc="1">
              <a:prstTxWarp prst="textNoShape">
                <a:avLst/>
              </a:prstTxWarp>
            </a:bodyPr>
            <a:lstStyle/>
            <a:p>
              <a:pPr algn="ctr"/>
              <a:endParaRPr lang="en-US"/>
            </a:p>
          </p:txBody>
        </p:sp>
        <p:sp>
          <p:nvSpPr>
            <p:cNvPr id="35" name="Oval 34"/>
            <p:cNvSpPr/>
            <p:nvPr/>
          </p:nvSpPr>
          <p:spPr bwMode="auto">
            <a:xfrm>
              <a:off x="3160627" y="3416436"/>
              <a:ext cx="291402" cy="291402"/>
            </a:xfrm>
            <a:prstGeom prst="ellipse">
              <a:avLst/>
            </a:prstGeom>
            <a:solidFill>
              <a:srgbClr val="006600"/>
            </a:solidFill>
            <a:ln w="38100" cap="flat" cmpd="sng" algn="ctr">
              <a:noFill/>
              <a:prstDash val="solid"/>
              <a:round/>
              <a:headEnd type="none" w="med" len="med"/>
              <a:tailEnd type="none" w="med" len="med"/>
            </a:ln>
            <a:effectLst/>
            <a:extLst/>
          </p:spPr>
          <p:txBody>
            <a:bodyPr vert="horz" wrap="square" lIns="88900" tIns="88900" rIns="88900" bIns="88900" numCol="1" rtlCol="0" anchor="t" anchorCtr="0" compatLnSpc="1">
              <a:prstTxWarp prst="textNoShape">
                <a:avLst/>
              </a:prstTxWarp>
            </a:bodyPr>
            <a:lstStyle/>
            <a:p>
              <a:pPr algn="ctr"/>
              <a:endParaRPr lang="en-US"/>
            </a:p>
          </p:txBody>
        </p:sp>
        <p:sp>
          <p:nvSpPr>
            <p:cNvPr id="36" name="Oval 35"/>
            <p:cNvSpPr/>
            <p:nvPr/>
          </p:nvSpPr>
          <p:spPr bwMode="auto">
            <a:xfrm>
              <a:off x="2467916" y="4083262"/>
              <a:ext cx="291402" cy="291402"/>
            </a:xfrm>
            <a:prstGeom prst="ellipse">
              <a:avLst/>
            </a:prstGeom>
            <a:solidFill>
              <a:srgbClr val="006600"/>
            </a:solidFill>
            <a:ln w="38100" cap="flat" cmpd="sng" algn="ctr">
              <a:noFill/>
              <a:prstDash val="solid"/>
              <a:round/>
              <a:headEnd type="none" w="med" len="med"/>
              <a:tailEnd type="none" w="med" len="med"/>
            </a:ln>
            <a:effectLst/>
            <a:extLst/>
          </p:spPr>
          <p:txBody>
            <a:bodyPr vert="horz" wrap="square" lIns="88900" tIns="88900" rIns="88900" bIns="88900" numCol="1" rtlCol="0" anchor="t" anchorCtr="0" compatLnSpc="1">
              <a:prstTxWarp prst="textNoShape">
                <a:avLst/>
              </a:prstTxWarp>
            </a:bodyPr>
            <a:lstStyle/>
            <a:p>
              <a:pPr algn="ctr"/>
              <a:endParaRPr lang="en-US"/>
            </a:p>
          </p:txBody>
        </p:sp>
        <p:sp>
          <p:nvSpPr>
            <p:cNvPr id="37" name="Oval 36"/>
            <p:cNvSpPr/>
            <p:nvPr/>
          </p:nvSpPr>
          <p:spPr bwMode="auto">
            <a:xfrm>
              <a:off x="987459" y="3811694"/>
              <a:ext cx="291402" cy="291402"/>
            </a:xfrm>
            <a:prstGeom prst="ellipse">
              <a:avLst/>
            </a:prstGeom>
            <a:solidFill>
              <a:srgbClr val="006600"/>
            </a:solidFill>
            <a:ln w="38100" cap="flat" cmpd="sng" algn="ctr">
              <a:noFill/>
              <a:prstDash val="solid"/>
              <a:round/>
              <a:headEnd type="none" w="med" len="med"/>
              <a:tailEnd type="none" w="med" len="med"/>
            </a:ln>
            <a:effectLst/>
            <a:extLst/>
          </p:spPr>
          <p:txBody>
            <a:bodyPr vert="horz" wrap="square" lIns="88900" tIns="88900" rIns="88900" bIns="88900" numCol="1" rtlCol="0" anchor="t" anchorCtr="0" compatLnSpc="1">
              <a:prstTxWarp prst="textNoShape">
                <a:avLst/>
              </a:prstTxWarp>
            </a:bodyPr>
            <a:lstStyle/>
            <a:p>
              <a:pPr algn="ctr"/>
              <a:endParaRPr lang="en-US"/>
            </a:p>
          </p:txBody>
        </p:sp>
        <p:sp>
          <p:nvSpPr>
            <p:cNvPr id="38" name="Oval 37"/>
            <p:cNvSpPr/>
            <p:nvPr/>
          </p:nvSpPr>
          <p:spPr bwMode="auto">
            <a:xfrm>
              <a:off x="1468734" y="2165705"/>
              <a:ext cx="291402" cy="291402"/>
            </a:xfrm>
            <a:prstGeom prst="ellipse">
              <a:avLst/>
            </a:prstGeom>
            <a:solidFill>
              <a:srgbClr val="006600"/>
            </a:solidFill>
            <a:ln w="38100" cap="flat" cmpd="sng" algn="ctr">
              <a:noFill/>
              <a:prstDash val="solid"/>
              <a:round/>
              <a:headEnd type="none" w="med" len="med"/>
              <a:tailEnd type="none" w="med" len="med"/>
            </a:ln>
            <a:effectLst/>
            <a:extLst/>
          </p:spPr>
          <p:txBody>
            <a:bodyPr vert="horz" wrap="square" lIns="88900" tIns="88900" rIns="88900" bIns="88900" numCol="1" rtlCol="0" anchor="t" anchorCtr="0" compatLnSpc="1">
              <a:prstTxWarp prst="textNoShape">
                <a:avLst/>
              </a:prstTxWarp>
            </a:bodyPr>
            <a:lstStyle/>
            <a:p>
              <a:pPr algn="ctr"/>
              <a:endParaRPr lang="en-US"/>
            </a:p>
          </p:txBody>
        </p:sp>
        <p:sp>
          <p:nvSpPr>
            <p:cNvPr id="39" name="Oval 38"/>
            <p:cNvSpPr/>
            <p:nvPr/>
          </p:nvSpPr>
          <p:spPr bwMode="auto">
            <a:xfrm>
              <a:off x="1590569" y="2917369"/>
              <a:ext cx="291402" cy="291402"/>
            </a:xfrm>
            <a:prstGeom prst="ellipse">
              <a:avLst/>
            </a:prstGeom>
            <a:solidFill>
              <a:srgbClr val="006600"/>
            </a:solidFill>
            <a:ln w="38100" cap="flat" cmpd="sng" algn="ctr">
              <a:noFill/>
              <a:prstDash val="solid"/>
              <a:round/>
              <a:headEnd type="none" w="med" len="med"/>
              <a:tailEnd type="none" w="med" len="med"/>
            </a:ln>
            <a:effectLst/>
            <a:extLst/>
          </p:spPr>
          <p:txBody>
            <a:bodyPr vert="horz" wrap="square" lIns="88900" tIns="88900" rIns="88900" bIns="88900" numCol="1" rtlCol="0" anchor="t" anchorCtr="0" compatLnSpc="1">
              <a:prstTxWarp prst="textNoShape">
                <a:avLst/>
              </a:prstTxWarp>
            </a:bodyPr>
            <a:lstStyle/>
            <a:p>
              <a:pPr algn="ctr"/>
              <a:endParaRPr lang="en-US"/>
            </a:p>
          </p:txBody>
        </p:sp>
      </p:grpSp>
      <p:sp>
        <p:nvSpPr>
          <p:cNvPr id="147" name="TextBox 146"/>
          <p:cNvSpPr txBox="1"/>
          <p:nvPr/>
        </p:nvSpPr>
        <p:spPr>
          <a:xfrm>
            <a:off x="2605915" y="4901085"/>
            <a:ext cx="1151277" cy="338554"/>
          </a:xfrm>
          <a:prstGeom prst="rect">
            <a:avLst/>
          </a:prstGeom>
          <a:noFill/>
        </p:spPr>
        <p:txBody>
          <a:bodyPr wrap="none" rtlCol="0">
            <a:spAutoFit/>
          </a:bodyPr>
          <a:lstStyle/>
          <a:p>
            <a:pPr algn="ctr"/>
            <a:r>
              <a:rPr lang="en-US" sz="1600" i="1" dirty="0" smtClean="0"/>
              <a:t>Population</a:t>
            </a:r>
            <a:endParaRPr lang="en-US" sz="1600" i="1" dirty="0"/>
          </a:p>
        </p:txBody>
      </p:sp>
      <p:sp>
        <p:nvSpPr>
          <p:cNvPr id="149" name="TextBox 148"/>
          <p:cNvSpPr txBox="1"/>
          <p:nvPr/>
        </p:nvSpPr>
        <p:spPr>
          <a:xfrm>
            <a:off x="5997159" y="3144421"/>
            <a:ext cx="1164475" cy="830997"/>
          </a:xfrm>
          <a:prstGeom prst="rect">
            <a:avLst/>
          </a:prstGeom>
          <a:noFill/>
        </p:spPr>
        <p:txBody>
          <a:bodyPr wrap="square" rtlCol="0">
            <a:spAutoFit/>
          </a:bodyPr>
          <a:lstStyle/>
          <a:p>
            <a:r>
              <a:rPr lang="en-US" sz="1600" i="1" dirty="0" smtClean="0"/>
              <a:t>Simple Random Sample</a:t>
            </a:r>
            <a:endParaRPr lang="en-US" sz="1600" i="1" dirty="0"/>
          </a:p>
        </p:txBody>
      </p:sp>
      <p:sp>
        <p:nvSpPr>
          <p:cNvPr id="159" name="Right Arrow 158"/>
          <p:cNvSpPr/>
          <p:nvPr/>
        </p:nvSpPr>
        <p:spPr bwMode="auto">
          <a:xfrm>
            <a:off x="5331850" y="3264201"/>
            <a:ext cx="684052" cy="591438"/>
          </a:xfrm>
          <a:prstGeom prst="rightArrow">
            <a:avLst/>
          </a:prstGeom>
          <a:solidFill>
            <a:schemeClr val="bg1">
              <a:lumMod val="95000"/>
            </a:schemeClr>
          </a:solidFill>
          <a:ln w="38100" cap="flat" cmpd="sng" algn="ctr">
            <a:solidFill>
              <a:srgbClr val="000000"/>
            </a:solidFill>
            <a:prstDash val="solid"/>
            <a:round/>
            <a:headEnd type="none" w="med" len="med"/>
            <a:tailEnd type="none" w="med" len="med"/>
          </a:ln>
          <a:effectLst/>
          <a:extLst/>
        </p:spPr>
        <p:txBody>
          <a:bodyPr vert="horz" wrap="square" lIns="88900" tIns="88900" rIns="88900" bIns="88900" numCol="1" rtlCol="0" anchor="t" anchorCtr="0" compatLnSpc="1">
            <a:prstTxWarp prst="textNoShape">
              <a:avLst/>
            </a:prstTxWarp>
          </a:bodyPr>
          <a:lstStyle/>
          <a:p>
            <a:pPr algn="ctr"/>
            <a:endParaRPr lang="en-US"/>
          </a:p>
        </p:txBody>
      </p:sp>
      <p:grpSp>
        <p:nvGrpSpPr>
          <p:cNvPr id="174" name="Group 173"/>
          <p:cNvGrpSpPr/>
          <p:nvPr/>
        </p:nvGrpSpPr>
        <p:grpSpPr>
          <a:xfrm>
            <a:off x="6993500" y="2902647"/>
            <a:ext cx="1515727" cy="1325679"/>
            <a:chOff x="6457074" y="1889642"/>
            <a:chExt cx="1515727" cy="1325679"/>
          </a:xfrm>
        </p:grpSpPr>
        <p:grpSp>
          <p:nvGrpSpPr>
            <p:cNvPr id="145" name="Group 144"/>
            <p:cNvGrpSpPr/>
            <p:nvPr/>
          </p:nvGrpSpPr>
          <p:grpSpPr>
            <a:xfrm rot="5400000">
              <a:off x="6552098" y="1794618"/>
              <a:ext cx="1325679" cy="1515727"/>
              <a:chOff x="1466049" y="4901846"/>
              <a:chExt cx="1325679" cy="1515727"/>
            </a:xfrm>
            <a:effectLst/>
          </p:grpSpPr>
          <p:sp>
            <p:nvSpPr>
              <p:cNvPr id="138" name="Rounded Rectangle 137"/>
              <p:cNvSpPr/>
              <p:nvPr/>
            </p:nvSpPr>
            <p:spPr bwMode="auto">
              <a:xfrm>
                <a:off x="1466049" y="4901846"/>
                <a:ext cx="1325679" cy="1515727"/>
              </a:xfrm>
              <a:prstGeom prst="roundRect">
                <a:avLst/>
              </a:prstGeom>
              <a:solidFill>
                <a:schemeClr val="bg1">
                  <a:lumMod val="95000"/>
                </a:schemeClr>
              </a:solidFill>
              <a:ln w="38100" cap="flat" cmpd="sng" algn="ctr">
                <a:solidFill>
                  <a:srgbClr val="000000"/>
                </a:solidFill>
                <a:prstDash val="solid"/>
                <a:round/>
                <a:headEnd type="none" w="med" len="med"/>
                <a:tailEnd type="none" w="med" len="med"/>
              </a:ln>
              <a:effectLst/>
              <a:extLst/>
            </p:spPr>
            <p:txBody>
              <a:bodyPr vert="horz" wrap="square" lIns="88900" tIns="88900" rIns="88900" bIns="88900" numCol="1" rtlCol="0" anchor="t" anchorCtr="0" compatLnSpc="1">
                <a:prstTxWarp prst="textNoShape">
                  <a:avLst/>
                </a:prstTxWarp>
              </a:bodyPr>
              <a:lstStyle/>
              <a:p>
                <a:pPr algn="ctr"/>
                <a:endParaRPr lang="en-US"/>
              </a:p>
            </p:txBody>
          </p:sp>
          <p:sp>
            <p:nvSpPr>
              <p:cNvPr id="126" name="Oval 125"/>
              <p:cNvSpPr/>
              <p:nvPr/>
            </p:nvSpPr>
            <p:spPr bwMode="auto">
              <a:xfrm rot="5400000">
                <a:off x="1614435" y="5009103"/>
                <a:ext cx="291402" cy="291402"/>
              </a:xfrm>
              <a:prstGeom prst="ellipse">
                <a:avLst/>
              </a:prstGeom>
              <a:solidFill>
                <a:schemeClr val="accent1"/>
              </a:solidFill>
              <a:ln w="38100" cap="flat" cmpd="sng" algn="ctr">
                <a:noFill/>
                <a:prstDash val="solid"/>
                <a:round/>
                <a:headEnd type="none" w="med" len="med"/>
                <a:tailEnd type="none" w="med" len="med"/>
              </a:ln>
              <a:effectLst/>
              <a:extLst/>
            </p:spPr>
            <p:txBody>
              <a:bodyPr vert="horz" wrap="square" lIns="88900" tIns="88900" rIns="88900" bIns="88900" numCol="1" rtlCol="0" anchor="t" anchorCtr="0" compatLnSpc="1">
                <a:prstTxWarp prst="textNoShape">
                  <a:avLst/>
                </a:prstTxWarp>
              </a:bodyPr>
              <a:lstStyle/>
              <a:p>
                <a:pPr algn="ctr"/>
                <a:endParaRPr lang="en-US"/>
              </a:p>
            </p:txBody>
          </p:sp>
          <p:sp>
            <p:nvSpPr>
              <p:cNvPr id="127" name="Oval 126"/>
              <p:cNvSpPr/>
              <p:nvPr/>
            </p:nvSpPr>
            <p:spPr bwMode="auto">
              <a:xfrm rot="5400000">
                <a:off x="1614435" y="5351129"/>
                <a:ext cx="291402" cy="291402"/>
              </a:xfrm>
              <a:prstGeom prst="ellipse">
                <a:avLst/>
              </a:prstGeom>
              <a:solidFill>
                <a:srgbClr val="C00000"/>
              </a:solidFill>
              <a:ln w="38100" cap="flat" cmpd="sng" algn="ctr">
                <a:noFill/>
                <a:prstDash val="solid"/>
                <a:round/>
                <a:headEnd type="none" w="med" len="med"/>
                <a:tailEnd type="none" w="med" len="med"/>
              </a:ln>
              <a:effectLst/>
              <a:extLst/>
            </p:spPr>
            <p:txBody>
              <a:bodyPr vert="horz" wrap="square" lIns="88900" tIns="88900" rIns="88900" bIns="88900" numCol="1" rtlCol="0" anchor="t" anchorCtr="0" compatLnSpc="1">
                <a:prstTxWarp prst="textNoShape">
                  <a:avLst/>
                </a:prstTxWarp>
              </a:bodyPr>
              <a:lstStyle/>
              <a:p>
                <a:pPr algn="ctr"/>
                <a:endParaRPr lang="en-US"/>
              </a:p>
            </p:txBody>
          </p:sp>
          <p:sp>
            <p:nvSpPr>
              <p:cNvPr id="128" name="Oval 127"/>
              <p:cNvSpPr/>
              <p:nvPr/>
            </p:nvSpPr>
            <p:spPr bwMode="auto">
              <a:xfrm rot="5400000">
                <a:off x="1614435" y="5693155"/>
                <a:ext cx="291402" cy="291402"/>
              </a:xfrm>
              <a:prstGeom prst="ellipse">
                <a:avLst/>
              </a:prstGeom>
              <a:solidFill>
                <a:srgbClr val="003399"/>
              </a:solidFill>
              <a:ln w="38100" cap="flat" cmpd="sng" algn="ctr">
                <a:noFill/>
                <a:prstDash val="solid"/>
                <a:round/>
                <a:headEnd type="none" w="med" len="med"/>
                <a:tailEnd type="none" w="med" len="med"/>
              </a:ln>
              <a:effectLst/>
              <a:extLst/>
            </p:spPr>
            <p:txBody>
              <a:bodyPr vert="horz" wrap="square" lIns="88900" tIns="88900" rIns="88900" bIns="88900" numCol="1" rtlCol="0" anchor="t" anchorCtr="0" compatLnSpc="1">
                <a:prstTxWarp prst="textNoShape">
                  <a:avLst/>
                </a:prstTxWarp>
              </a:bodyPr>
              <a:lstStyle/>
              <a:p>
                <a:pPr algn="ctr"/>
                <a:endParaRPr lang="en-US"/>
              </a:p>
            </p:txBody>
          </p:sp>
          <p:sp>
            <p:nvSpPr>
              <p:cNvPr id="129" name="Oval 128"/>
              <p:cNvSpPr/>
              <p:nvPr/>
            </p:nvSpPr>
            <p:spPr bwMode="auto">
              <a:xfrm rot="5400000">
                <a:off x="1614435" y="6035181"/>
                <a:ext cx="291402" cy="291402"/>
              </a:xfrm>
              <a:prstGeom prst="ellipse">
                <a:avLst/>
              </a:prstGeom>
              <a:solidFill>
                <a:schemeClr val="accent1"/>
              </a:solidFill>
              <a:ln w="38100" cap="flat" cmpd="sng" algn="ctr">
                <a:noFill/>
                <a:prstDash val="solid"/>
                <a:round/>
                <a:headEnd type="none" w="med" len="med"/>
                <a:tailEnd type="none" w="med" len="med"/>
              </a:ln>
              <a:effectLst/>
              <a:extLst/>
            </p:spPr>
            <p:txBody>
              <a:bodyPr vert="horz" wrap="square" lIns="88900" tIns="88900" rIns="88900" bIns="88900" numCol="1" rtlCol="0" anchor="t" anchorCtr="0" compatLnSpc="1">
                <a:prstTxWarp prst="textNoShape">
                  <a:avLst/>
                </a:prstTxWarp>
              </a:bodyPr>
              <a:lstStyle/>
              <a:p>
                <a:pPr algn="ctr"/>
                <a:endParaRPr lang="en-US"/>
              </a:p>
            </p:txBody>
          </p:sp>
          <p:sp>
            <p:nvSpPr>
              <p:cNvPr id="130" name="Oval 129"/>
              <p:cNvSpPr/>
              <p:nvPr/>
            </p:nvSpPr>
            <p:spPr bwMode="auto">
              <a:xfrm>
                <a:off x="2351941" y="5351129"/>
                <a:ext cx="291402" cy="291402"/>
              </a:xfrm>
              <a:prstGeom prst="ellipse">
                <a:avLst/>
              </a:prstGeom>
              <a:solidFill>
                <a:srgbClr val="006600"/>
              </a:solidFill>
              <a:ln w="38100" cap="flat" cmpd="sng" algn="ctr">
                <a:noFill/>
                <a:prstDash val="solid"/>
                <a:round/>
                <a:headEnd type="none" w="med" len="med"/>
                <a:tailEnd type="none" w="med" len="med"/>
              </a:ln>
              <a:effectLst/>
              <a:extLst/>
            </p:spPr>
            <p:txBody>
              <a:bodyPr vert="horz" wrap="square" lIns="88900" tIns="88900" rIns="88900" bIns="88900" numCol="1" rtlCol="0" anchor="t" anchorCtr="0" compatLnSpc="1">
                <a:prstTxWarp prst="textNoShape">
                  <a:avLst/>
                </a:prstTxWarp>
              </a:bodyPr>
              <a:lstStyle/>
              <a:p>
                <a:pPr algn="ctr"/>
                <a:endParaRPr lang="en-US"/>
              </a:p>
            </p:txBody>
          </p:sp>
          <p:sp>
            <p:nvSpPr>
              <p:cNvPr id="131" name="Oval 130"/>
              <p:cNvSpPr/>
              <p:nvPr/>
            </p:nvSpPr>
            <p:spPr bwMode="auto">
              <a:xfrm>
                <a:off x="2351941" y="5693155"/>
                <a:ext cx="291402" cy="291402"/>
              </a:xfrm>
              <a:prstGeom prst="ellipse">
                <a:avLst/>
              </a:prstGeom>
              <a:solidFill>
                <a:srgbClr val="006600"/>
              </a:solidFill>
              <a:ln w="38100" cap="flat" cmpd="sng" algn="ctr">
                <a:noFill/>
                <a:prstDash val="solid"/>
                <a:round/>
                <a:headEnd type="none" w="med" len="med"/>
                <a:tailEnd type="none" w="med" len="med"/>
              </a:ln>
              <a:effectLst/>
              <a:extLst/>
            </p:spPr>
            <p:txBody>
              <a:bodyPr vert="horz" wrap="square" lIns="88900" tIns="88900" rIns="88900" bIns="88900" numCol="1" rtlCol="0" anchor="t" anchorCtr="0" compatLnSpc="1">
                <a:prstTxWarp prst="textNoShape">
                  <a:avLst/>
                </a:prstTxWarp>
              </a:bodyPr>
              <a:lstStyle/>
              <a:p>
                <a:pPr algn="ctr"/>
                <a:endParaRPr lang="en-US"/>
              </a:p>
            </p:txBody>
          </p:sp>
          <p:sp>
            <p:nvSpPr>
              <p:cNvPr id="132" name="Oval 131"/>
              <p:cNvSpPr/>
              <p:nvPr/>
            </p:nvSpPr>
            <p:spPr bwMode="auto">
              <a:xfrm>
                <a:off x="2351941" y="6035181"/>
                <a:ext cx="291402" cy="291402"/>
              </a:xfrm>
              <a:prstGeom prst="ellipse">
                <a:avLst/>
              </a:prstGeom>
              <a:solidFill>
                <a:srgbClr val="006600"/>
              </a:solidFill>
              <a:ln w="38100" cap="flat" cmpd="sng" algn="ctr">
                <a:noFill/>
                <a:prstDash val="solid"/>
                <a:round/>
                <a:headEnd type="none" w="med" len="med"/>
                <a:tailEnd type="none" w="med" len="med"/>
              </a:ln>
              <a:effectLst/>
              <a:extLst/>
            </p:spPr>
            <p:txBody>
              <a:bodyPr vert="horz" wrap="square" lIns="88900" tIns="88900" rIns="88900" bIns="88900" numCol="1" rtlCol="0" anchor="t" anchorCtr="0" compatLnSpc="1">
                <a:prstTxWarp prst="textNoShape">
                  <a:avLst/>
                </a:prstTxWarp>
              </a:bodyPr>
              <a:lstStyle/>
              <a:p>
                <a:pPr algn="ctr"/>
                <a:endParaRPr lang="en-US"/>
              </a:p>
            </p:txBody>
          </p:sp>
          <p:sp>
            <p:nvSpPr>
              <p:cNvPr id="133" name="Oval 132"/>
              <p:cNvSpPr/>
              <p:nvPr/>
            </p:nvSpPr>
            <p:spPr bwMode="auto">
              <a:xfrm>
                <a:off x="1983188" y="5009103"/>
                <a:ext cx="291402" cy="291402"/>
              </a:xfrm>
              <a:prstGeom prst="ellipse">
                <a:avLst/>
              </a:prstGeom>
              <a:solidFill>
                <a:srgbClr val="003399"/>
              </a:solidFill>
              <a:ln w="38100" cap="flat" cmpd="sng" algn="ctr">
                <a:noFill/>
                <a:prstDash val="solid"/>
                <a:round/>
                <a:headEnd type="none" w="med" len="med"/>
                <a:tailEnd type="none" w="med" len="med"/>
              </a:ln>
              <a:effectLst/>
              <a:extLst/>
            </p:spPr>
            <p:txBody>
              <a:bodyPr vert="horz" wrap="square" lIns="88900" tIns="88900" rIns="88900" bIns="88900" numCol="1" rtlCol="0" anchor="t" anchorCtr="0" compatLnSpc="1">
                <a:prstTxWarp prst="textNoShape">
                  <a:avLst/>
                </a:prstTxWarp>
              </a:bodyPr>
              <a:lstStyle/>
              <a:p>
                <a:pPr algn="ctr"/>
                <a:endParaRPr lang="en-US"/>
              </a:p>
            </p:txBody>
          </p:sp>
          <p:sp>
            <p:nvSpPr>
              <p:cNvPr id="134" name="Oval 133"/>
              <p:cNvSpPr/>
              <p:nvPr/>
            </p:nvSpPr>
            <p:spPr bwMode="auto">
              <a:xfrm>
                <a:off x="1983188" y="5351129"/>
                <a:ext cx="291402" cy="291402"/>
              </a:xfrm>
              <a:prstGeom prst="ellipse">
                <a:avLst/>
              </a:prstGeom>
              <a:solidFill>
                <a:schemeClr val="accent1"/>
              </a:solidFill>
              <a:ln w="38100" cap="flat" cmpd="sng" algn="ctr">
                <a:noFill/>
                <a:prstDash val="solid"/>
                <a:round/>
                <a:headEnd type="none" w="med" len="med"/>
                <a:tailEnd type="none" w="med" len="med"/>
              </a:ln>
              <a:effectLst/>
              <a:extLst/>
            </p:spPr>
            <p:txBody>
              <a:bodyPr vert="horz" wrap="square" lIns="88900" tIns="88900" rIns="88900" bIns="88900" numCol="1" rtlCol="0" anchor="t" anchorCtr="0" compatLnSpc="1">
                <a:prstTxWarp prst="textNoShape">
                  <a:avLst/>
                </a:prstTxWarp>
              </a:bodyPr>
              <a:lstStyle/>
              <a:p>
                <a:pPr algn="ctr"/>
                <a:endParaRPr lang="en-US"/>
              </a:p>
            </p:txBody>
          </p:sp>
          <p:sp>
            <p:nvSpPr>
              <p:cNvPr id="135" name="Oval 134"/>
              <p:cNvSpPr/>
              <p:nvPr/>
            </p:nvSpPr>
            <p:spPr bwMode="auto">
              <a:xfrm>
                <a:off x="1983188" y="6035181"/>
                <a:ext cx="291402" cy="291402"/>
              </a:xfrm>
              <a:prstGeom prst="ellipse">
                <a:avLst/>
              </a:prstGeom>
              <a:solidFill>
                <a:srgbClr val="003399"/>
              </a:solidFill>
              <a:ln w="38100" cap="flat" cmpd="sng" algn="ctr">
                <a:noFill/>
                <a:prstDash val="solid"/>
                <a:round/>
                <a:headEnd type="none" w="med" len="med"/>
                <a:tailEnd type="none" w="med" len="med"/>
              </a:ln>
              <a:effectLst/>
              <a:extLst/>
            </p:spPr>
            <p:txBody>
              <a:bodyPr vert="horz" wrap="square" lIns="88900" tIns="88900" rIns="88900" bIns="88900" numCol="1" rtlCol="0" anchor="t" anchorCtr="0" compatLnSpc="1">
                <a:prstTxWarp prst="textNoShape">
                  <a:avLst/>
                </a:prstTxWarp>
              </a:bodyPr>
              <a:lstStyle/>
              <a:p>
                <a:pPr algn="ctr"/>
                <a:endParaRPr lang="en-US"/>
              </a:p>
            </p:txBody>
          </p:sp>
          <p:sp>
            <p:nvSpPr>
              <p:cNvPr id="136" name="Oval 135"/>
              <p:cNvSpPr/>
              <p:nvPr/>
            </p:nvSpPr>
            <p:spPr bwMode="auto">
              <a:xfrm>
                <a:off x="1983188" y="5693155"/>
                <a:ext cx="291402" cy="291402"/>
              </a:xfrm>
              <a:prstGeom prst="ellipse">
                <a:avLst/>
              </a:prstGeom>
              <a:solidFill>
                <a:srgbClr val="006600"/>
              </a:solidFill>
              <a:ln w="38100" cap="flat" cmpd="sng" algn="ctr">
                <a:noFill/>
                <a:prstDash val="solid"/>
                <a:round/>
                <a:headEnd type="none" w="med" len="med"/>
                <a:tailEnd type="none" w="med" len="med"/>
              </a:ln>
              <a:effectLst/>
              <a:extLst/>
            </p:spPr>
            <p:txBody>
              <a:bodyPr vert="horz" wrap="square" lIns="88900" tIns="88900" rIns="88900" bIns="88900" numCol="1" rtlCol="0" anchor="t" anchorCtr="0" compatLnSpc="1">
                <a:prstTxWarp prst="textNoShape">
                  <a:avLst/>
                </a:prstTxWarp>
              </a:bodyPr>
              <a:lstStyle/>
              <a:p>
                <a:pPr algn="ctr"/>
                <a:endParaRPr lang="en-US"/>
              </a:p>
            </p:txBody>
          </p:sp>
        </p:grpSp>
        <p:sp>
          <p:nvSpPr>
            <p:cNvPr id="173" name="Oval 172"/>
            <p:cNvSpPr/>
            <p:nvPr/>
          </p:nvSpPr>
          <p:spPr bwMode="auto">
            <a:xfrm rot="5400000">
              <a:off x="7575022" y="2772699"/>
              <a:ext cx="291402" cy="291402"/>
            </a:xfrm>
            <a:prstGeom prst="ellipse">
              <a:avLst/>
            </a:prstGeom>
            <a:solidFill>
              <a:srgbClr val="003399"/>
            </a:solidFill>
            <a:ln w="38100" cap="flat" cmpd="sng" algn="ctr">
              <a:noFill/>
              <a:prstDash val="solid"/>
              <a:round/>
              <a:headEnd type="none" w="med" len="med"/>
              <a:tailEnd type="none" w="med" len="med"/>
            </a:ln>
            <a:effectLst/>
            <a:extLst/>
          </p:spPr>
          <p:txBody>
            <a:bodyPr vert="horz" wrap="square" lIns="88900" tIns="88900" rIns="88900" bIns="88900" numCol="1" rtlCol="0" anchor="t" anchorCtr="0" compatLnSpc="1">
              <a:prstTxWarp prst="textNoShape">
                <a:avLst/>
              </a:prstTxWarp>
            </a:bodyPr>
            <a:lstStyle/>
            <a:p>
              <a:pPr algn="ctr"/>
              <a:endParaRPr lang="en-US"/>
            </a:p>
          </p:txBody>
        </p:sp>
      </p:grpSp>
      <p:grpSp>
        <p:nvGrpSpPr>
          <p:cNvPr id="175" name="Group 174"/>
          <p:cNvGrpSpPr/>
          <p:nvPr/>
        </p:nvGrpSpPr>
        <p:grpSpPr>
          <a:xfrm>
            <a:off x="6993500" y="2902647"/>
            <a:ext cx="1515727" cy="1325679"/>
            <a:chOff x="6457074" y="1889642"/>
            <a:chExt cx="1515727" cy="1325679"/>
          </a:xfrm>
        </p:grpSpPr>
        <p:grpSp>
          <p:nvGrpSpPr>
            <p:cNvPr id="176" name="Group 175"/>
            <p:cNvGrpSpPr/>
            <p:nvPr/>
          </p:nvGrpSpPr>
          <p:grpSpPr>
            <a:xfrm rot="5400000">
              <a:off x="6552098" y="1794618"/>
              <a:ext cx="1325679" cy="1515727"/>
              <a:chOff x="1466049" y="4901846"/>
              <a:chExt cx="1325679" cy="1515727"/>
            </a:xfrm>
            <a:effectLst/>
          </p:grpSpPr>
          <p:sp>
            <p:nvSpPr>
              <p:cNvPr id="178" name="Rounded Rectangle 177"/>
              <p:cNvSpPr/>
              <p:nvPr/>
            </p:nvSpPr>
            <p:spPr bwMode="auto">
              <a:xfrm>
                <a:off x="1466049" y="4901846"/>
                <a:ext cx="1325679" cy="1515727"/>
              </a:xfrm>
              <a:prstGeom prst="roundRect">
                <a:avLst/>
              </a:prstGeom>
              <a:solidFill>
                <a:schemeClr val="bg1">
                  <a:lumMod val="95000"/>
                </a:schemeClr>
              </a:solidFill>
              <a:ln w="38100" cap="flat" cmpd="sng" algn="ctr">
                <a:solidFill>
                  <a:srgbClr val="000000"/>
                </a:solidFill>
                <a:prstDash val="solid"/>
                <a:round/>
                <a:headEnd type="none" w="med" len="med"/>
                <a:tailEnd type="none" w="med" len="med"/>
              </a:ln>
              <a:effectLst/>
              <a:extLst/>
            </p:spPr>
            <p:txBody>
              <a:bodyPr vert="horz" wrap="square" lIns="88900" tIns="88900" rIns="88900" bIns="88900" numCol="1" rtlCol="0" anchor="t" anchorCtr="0" compatLnSpc="1">
                <a:prstTxWarp prst="textNoShape">
                  <a:avLst/>
                </a:prstTxWarp>
              </a:bodyPr>
              <a:lstStyle/>
              <a:p>
                <a:pPr algn="ctr"/>
                <a:endParaRPr lang="en-US"/>
              </a:p>
            </p:txBody>
          </p:sp>
          <p:sp>
            <p:nvSpPr>
              <p:cNvPr id="179" name="Oval 178"/>
              <p:cNvSpPr/>
              <p:nvPr/>
            </p:nvSpPr>
            <p:spPr bwMode="auto">
              <a:xfrm rot="5400000">
                <a:off x="1614435" y="5009103"/>
                <a:ext cx="291402" cy="291402"/>
              </a:xfrm>
              <a:prstGeom prst="ellipse">
                <a:avLst/>
              </a:prstGeom>
              <a:solidFill>
                <a:schemeClr val="accent1"/>
              </a:solidFill>
              <a:ln w="38100" cap="flat" cmpd="sng" algn="ctr">
                <a:noFill/>
                <a:prstDash val="solid"/>
                <a:round/>
                <a:headEnd type="none" w="med" len="med"/>
                <a:tailEnd type="none" w="med" len="med"/>
              </a:ln>
              <a:effectLst/>
              <a:extLst/>
            </p:spPr>
            <p:txBody>
              <a:bodyPr vert="horz" wrap="square" lIns="88900" tIns="88900" rIns="88900" bIns="88900" numCol="1" rtlCol="0" anchor="t" anchorCtr="0" compatLnSpc="1">
                <a:prstTxWarp prst="textNoShape">
                  <a:avLst/>
                </a:prstTxWarp>
              </a:bodyPr>
              <a:lstStyle/>
              <a:p>
                <a:pPr algn="ctr"/>
                <a:endParaRPr lang="en-US"/>
              </a:p>
            </p:txBody>
          </p:sp>
          <p:sp>
            <p:nvSpPr>
              <p:cNvPr id="180" name="Oval 179"/>
              <p:cNvSpPr/>
              <p:nvPr/>
            </p:nvSpPr>
            <p:spPr bwMode="auto">
              <a:xfrm rot="5400000">
                <a:off x="1614435" y="5351129"/>
                <a:ext cx="291402" cy="291402"/>
              </a:xfrm>
              <a:prstGeom prst="ellipse">
                <a:avLst/>
              </a:prstGeom>
              <a:solidFill>
                <a:schemeClr val="accent1"/>
              </a:solidFill>
              <a:ln w="38100" cap="flat" cmpd="sng" algn="ctr">
                <a:noFill/>
                <a:prstDash val="solid"/>
                <a:round/>
                <a:headEnd type="none" w="med" len="med"/>
                <a:tailEnd type="none" w="med" len="med"/>
              </a:ln>
              <a:effectLst/>
              <a:extLst/>
            </p:spPr>
            <p:txBody>
              <a:bodyPr vert="horz" wrap="square" lIns="88900" tIns="88900" rIns="88900" bIns="88900" numCol="1" rtlCol="0" anchor="t" anchorCtr="0" compatLnSpc="1">
                <a:prstTxWarp prst="textNoShape">
                  <a:avLst/>
                </a:prstTxWarp>
              </a:bodyPr>
              <a:lstStyle/>
              <a:p>
                <a:pPr algn="ctr"/>
                <a:endParaRPr lang="en-US"/>
              </a:p>
            </p:txBody>
          </p:sp>
          <p:sp>
            <p:nvSpPr>
              <p:cNvPr id="181" name="Oval 180"/>
              <p:cNvSpPr/>
              <p:nvPr/>
            </p:nvSpPr>
            <p:spPr bwMode="auto">
              <a:xfrm rot="5400000">
                <a:off x="1614435" y="5693155"/>
                <a:ext cx="291402" cy="291402"/>
              </a:xfrm>
              <a:prstGeom prst="ellipse">
                <a:avLst/>
              </a:prstGeom>
              <a:solidFill>
                <a:schemeClr val="accent1"/>
              </a:solidFill>
              <a:ln w="38100" cap="flat" cmpd="sng" algn="ctr">
                <a:noFill/>
                <a:prstDash val="solid"/>
                <a:round/>
                <a:headEnd type="none" w="med" len="med"/>
                <a:tailEnd type="none" w="med" len="med"/>
              </a:ln>
              <a:effectLst/>
              <a:extLst/>
            </p:spPr>
            <p:txBody>
              <a:bodyPr vert="horz" wrap="square" lIns="88900" tIns="88900" rIns="88900" bIns="88900" numCol="1" rtlCol="0" anchor="t" anchorCtr="0" compatLnSpc="1">
                <a:prstTxWarp prst="textNoShape">
                  <a:avLst/>
                </a:prstTxWarp>
              </a:bodyPr>
              <a:lstStyle/>
              <a:p>
                <a:pPr algn="ctr"/>
                <a:endParaRPr lang="en-US"/>
              </a:p>
            </p:txBody>
          </p:sp>
          <p:sp>
            <p:nvSpPr>
              <p:cNvPr id="182" name="Oval 181"/>
              <p:cNvSpPr/>
              <p:nvPr/>
            </p:nvSpPr>
            <p:spPr bwMode="auto">
              <a:xfrm rot="5400000">
                <a:off x="1614435" y="6035181"/>
                <a:ext cx="291402" cy="291402"/>
              </a:xfrm>
              <a:prstGeom prst="ellipse">
                <a:avLst/>
              </a:prstGeom>
              <a:solidFill>
                <a:srgbClr val="C00000"/>
              </a:solidFill>
              <a:ln w="38100" cap="flat" cmpd="sng" algn="ctr">
                <a:noFill/>
                <a:prstDash val="solid"/>
                <a:round/>
                <a:headEnd type="none" w="med" len="med"/>
                <a:tailEnd type="none" w="med" len="med"/>
              </a:ln>
              <a:effectLst/>
              <a:extLst/>
            </p:spPr>
            <p:txBody>
              <a:bodyPr vert="horz" wrap="square" lIns="88900" tIns="88900" rIns="88900" bIns="88900" numCol="1" rtlCol="0" anchor="t" anchorCtr="0" compatLnSpc="1">
                <a:prstTxWarp prst="textNoShape">
                  <a:avLst/>
                </a:prstTxWarp>
              </a:bodyPr>
              <a:lstStyle/>
              <a:p>
                <a:pPr algn="ctr"/>
                <a:endParaRPr lang="en-US"/>
              </a:p>
            </p:txBody>
          </p:sp>
          <p:sp>
            <p:nvSpPr>
              <p:cNvPr id="183" name="Oval 182"/>
              <p:cNvSpPr/>
              <p:nvPr/>
            </p:nvSpPr>
            <p:spPr bwMode="auto">
              <a:xfrm>
                <a:off x="2351941" y="5351129"/>
                <a:ext cx="291402" cy="291402"/>
              </a:xfrm>
              <a:prstGeom prst="ellipse">
                <a:avLst/>
              </a:prstGeom>
              <a:solidFill>
                <a:srgbClr val="006600"/>
              </a:solidFill>
              <a:ln w="38100" cap="flat" cmpd="sng" algn="ctr">
                <a:noFill/>
                <a:prstDash val="solid"/>
                <a:round/>
                <a:headEnd type="none" w="med" len="med"/>
                <a:tailEnd type="none" w="med" len="med"/>
              </a:ln>
              <a:effectLst/>
              <a:extLst/>
            </p:spPr>
            <p:txBody>
              <a:bodyPr vert="horz" wrap="square" lIns="88900" tIns="88900" rIns="88900" bIns="88900" numCol="1" rtlCol="0" anchor="t" anchorCtr="0" compatLnSpc="1">
                <a:prstTxWarp prst="textNoShape">
                  <a:avLst/>
                </a:prstTxWarp>
              </a:bodyPr>
              <a:lstStyle/>
              <a:p>
                <a:pPr algn="ctr"/>
                <a:endParaRPr lang="en-US"/>
              </a:p>
            </p:txBody>
          </p:sp>
          <p:sp>
            <p:nvSpPr>
              <p:cNvPr id="184" name="Oval 183"/>
              <p:cNvSpPr/>
              <p:nvPr/>
            </p:nvSpPr>
            <p:spPr bwMode="auto">
              <a:xfrm>
                <a:off x="2351941" y="5693155"/>
                <a:ext cx="291402" cy="291402"/>
              </a:xfrm>
              <a:prstGeom prst="ellipse">
                <a:avLst/>
              </a:prstGeom>
              <a:solidFill>
                <a:srgbClr val="006600"/>
              </a:solidFill>
              <a:ln w="38100" cap="flat" cmpd="sng" algn="ctr">
                <a:noFill/>
                <a:prstDash val="solid"/>
                <a:round/>
                <a:headEnd type="none" w="med" len="med"/>
                <a:tailEnd type="none" w="med" len="med"/>
              </a:ln>
              <a:effectLst/>
              <a:extLst/>
            </p:spPr>
            <p:txBody>
              <a:bodyPr vert="horz" wrap="square" lIns="88900" tIns="88900" rIns="88900" bIns="88900" numCol="1" rtlCol="0" anchor="t" anchorCtr="0" compatLnSpc="1">
                <a:prstTxWarp prst="textNoShape">
                  <a:avLst/>
                </a:prstTxWarp>
              </a:bodyPr>
              <a:lstStyle/>
              <a:p>
                <a:pPr algn="ctr"/>
                <a:endParaRPr lang="en-US"/>
              </a:p>
            </p:txBody>
          </p:sp>
          <p:sp>
            <p:nvSpPr>
              <p:cNvPr id="185" name="Oval 184"/>
              <p:cNvSpPr/>
              <p:nvPr/>
            </p:nvSpPr>
            <p:spPr bwMode="auto">
              <a:xfrm>
                <a:off x="2351941" y="6035181"/>
                <a:ext cx="291402" cy="291402"/>
              </a:xfrm>
              <a:prstGeom prst="ellipse">
                <a:avLst/>
              </a:prstGeom>
              <a:solidFill>
                <a:srgbClr val="006600"/>
              </a:solidFill>
              <a:ln w="38100" cap="flat" cmpd="sng" algn="ctr">
                <a:noFill/>
                <a:prstDash val="solid"/>
                <a:round/>
                <a:headEnd type="none" w="med" len="med"/>
                <a:tailEnd type="none" w="med" len="med"/>
              </a:ln>
              <a:effectLst/>
              <a:extLst/>
            </p:spPr>
            <p:txBody>
              <a:bodyPr vert="horz" wrap="square" lIns="88900" tIns="88900" rIns="88900" bIns="88900" numCol="1" rtlCol="0" anchor="t" anchorCtr="0" compatLnSpc="1">
                <a:prstTxWarp prst="textNoShape">
                  <a:avLst/>
                </a:prstTxWarp>
              </a:bodyPr>
              <a:lstStyle/>
              <a:p>
                <a:pPr algn="ctr"/>
                <a:endParaRPr lang="en-US"/>
              </a:p>
            </p:txBody>
          </p:sp>
          <p:sp>
            <p:nvSpPr>
              <p:cNvPr id="186" name="Oval 185"/>
              <p:cNvSpPr/>
              <p:nvPr/>
            </p:nvSpPr>
            <p:spPr bwMode="auto">
              <a:xfrm>
                <a:off x="1983188" y="5009103"/>
                <a:ext cx="291402" cy="291402"/>
              </a:xfrm>
              <a:prstGeom prst="ellipse">
                <a:avLst/>
              </a:prstGeom>
              <a:solidFill>
                <a:srgbClr val="003399"/>
              </a:solidFill>
              <a:ln w="38100" cap="flat" cmpd="sng" algn="ctr">
                <a:noFill/>
                <a:prstDash val="solid"/>
                <a:round/>
                <a:headEnd type="none" w="med" len="med"/>
                <a:tailEnd type="none" w="med" len="med"/>
              </a:ln>
              <a:effectLst/>
              <a:extLst/>
            </p:spPr>
            <p:txBody>
              <a:bodyPr vert="horz" wrap="square" lIns="88900" tIns="88900" rIns="88900" bIns="88900" numCol="1" rtlCol="0" anchor="t" anchorCtr="0" compatLnSpc="1">
                <a:prstTxWarp prst="textNoShape">
                  <a:avLst/>
                </a:prstTxWarp>
              </a:bodyPr>
              <a:lstStyle/>
              <a:p>
                <a:pPr algn="ctr"/>
                <a:endParaRPr lang="en-US"/>
              </a:p>
            </p:txBody>
          </p:sp>
          <p:sp>
            <p:nvSpPr>
              <p:cNvPr id="187" name="Oval 186"/>
              <p:cNvSpPr/>
              <p:nvPr/>
            </p:nvSpPr>
            <p:spPr bwMode="auto">
              <a:xfrm>
                <a:off x="1983188" y="5351129"/>
                <a:ext cx="291402" cy="291402"/>
              </a:xfrm>
              <a:prstGeom prst="ellipse">
                <a:avLst/>
              </a:prstGeom>
              <a:solidFill>
                <a:schemeClr val="tx2"/>
              </a:solidFill>
              <a:ln w="38100" cap="flat" cmpd="sng" algn="ctr">
                <a:noFill/>
                <a:prstDash val="solid"/>
                <a:round/>
                <a:headEnd type="none" w="med" len="med"/>
                <a:tailEnd type="none" w="med" len="med"/>
              </a:ln>
              <a:effectLst/>
              <a:extLst/>
            </p:spPr>
            <p:txBody>
              <a:bodyPr vert="horz" wrap="square" lIns="88900" tIns="88900" rIns="88900" bIns="88900" numCol="1" rtlCol="0" anchor="t" anchorCtr="0" compatLnSpc="1">
                <a:prstTxWarp prst="textNoShape">
                  <a:avLst/>
                </a:prstTxWarp>
              </a:bodyPr>
              <a:lstStyle/>
              <a:p>
                <a:pPr algn="ctr"/>
                <a:endParaRPr lang="en-US"/>
              </a:p>
            </p:txBody>
          </p:sp>
          <p:sp>
            <p:nvSpPr>
              <p:cNvPr id="188" name="Oval 187"/>
              <p:cNvSpPr/>
              <p:nvPr/>
            </p:nvSpPr>
            <p:spPr bwMode="auto">
              <a:xfrm>
                <a:off x="1983188" y="6035181"/>
                <a:ext cx="291402" cy="291402"/>
              </a:xfrm>
              <a:prstGeom prst="ellipse">
                <a:avLst/>
              </a:prstGeom>
              <a:solidFill>
                <a:srgbClr val="003399"/>
              </a:solidFill>
              <a:ln w="38100" cap="flat" cmpd="sng" algn="ctr">
                <a:noFill/>
                <a:prstDash val="solid"/>
                <a:round/>
                <a:headEnd type="none" w="med" len="med"/>
                <a:tailEnd type="none" w="med" len="med"/>
              </a:ln>
              <a:effectLst/>
              <a:extLst/>
            </p:spPr>
            <p:txBody>
              <a:bodyPr vert="horz" wrap="square" lIns="88900" tIns="88900" rIns="88900" bIns="88900" numCol="1" rtlCol="0" anchor="t" anchorCtr="0" compatLnSpc="1">
                <a:prstTxWarp prst="textNoShape">
                  <a:avLst/>
                </a:prstTxWarp>
              </a:bodyPr>
              <a:lstStyle/>
              <a:p>
                <a:pPr algn="ctr"/>
                <a:endParaRPr lang="en-US"/>
              </a:p>
            </p:txBody>
          </p:sp>
          <p:sp>
            <p:nvSpPr>
              <p:cNvPr id="189" name="Oval 188"/>
              <p:cNvSpPr/>
              <p:nvPr/>
            </p:nvSpPr>
            <p:spPr bwMode="auto">
              <a:xfrm>
                <a:off x="1983188" y="5693155"/>
                <a:ext cx="291402" cy="291402"/>
              </a:xfrm>
              <a:prstGeom prst="ellipse">
                <a:avLst/>
              </a:prstGeom>
              <a:solidFill>
                <a:schemeClr val="tx2"/>
              </a:solidFill>
              <a:ln w="38100" cap="flat" cmpd="sng" algn="ctr">
                <a:noFill/>
                <a:prstDash val="solid"/>
                <a:round/>
                <a:headEnd type="none" w="med" len="med"/>
                <a:tailEnd type="none" w="med" len="med"/>
              </a:ln>
              <a:effectLst/>
              <a:extLst/>
            </p:spPr>
            <p:txBody>
              <a:bodyPr vert="horz" wrap="square" lIns="88900" tIns="88900" rIns="88900" bIns="88900" numCol="1" rtlCol="0" anchor="t" anchorCtr="0" compatLnSpc="1">
                <a:prstTxWarp prst="textNoShape">
                  <a:avLst/>
                </a:prstTxWarp>
              </a:bodyPr>
              <a:lstStyle/>
              <a:p>
                <a:pPr algn="ctr"/>
                <a:endParaRPr lang="en-US"/>
              </a:p>
            </p:txBody>
          </p:sp>
        </p:grpSp>
        <p:sp>
          <p:nvSpPr>
            <p:cNvPr id="177" name="Oval 176"/>
            <p:cNvSpPr/>
            <p:nvPr/>
          </p:nvSpPr>
          <p:spPr bwMode="auto">
            <a:xfrm rot="5400000">
              <a:off x="7575022" y="2772699"/>
              <a:ext cx="291402" cy="291402"/>
            </a:xfrm>
            <a:prstGeom prst="ellipse">
              <a:avLst/>
            </a:prstGeom>
            <a:solidFill>
              <a:srgbClr val="006600"/>
            </a:solidFill>
            <a:ln w="38100" cap="flat" cmpd="sng" algn="ctr">
              <a:noFill/>
              <a:prstDash val="solid"/>
              <a:round/>
              <a:headEnd type="none" w="med" len="med"/>
              <a:tailEnd type="none" w="med" len="med"/>
            </a:ln>
            <a:effectLst/>
            <a:extLst/>
          </p:spPr>
          <p:txBody>
            <a:bodyPr vert="horz" wrap="square" lIns="88900" tIns="88900" rIns="88900" bIns="88900" numCol="1" rtlCol="0" anchor="t" anchorCtr="0" compatLnSpc="1">
              <a:prstTxWarp prst="textNoShape">
                <a:avLst/>
              </a:prstTxWarp>
            </a:bodyPr>
            <a:lstStyle/>
            <a:p>
              <a:pPr algn="ctr"/>
              <a:endParaRPr lang="en-US"/>
            </a:p>
          </p:txBody>
        </p:sp>
      </p:grpSp>
      <p:grpSp>
        <p:nvGrpSpPr>
          <p:cNvPr id="198" name="Group 197"/>
          <p:cNvGrpSpPr/>
          <p:nvPr/>
        </p:nvGrpSpPr>
        <p:grpSpPr>
          <a:xfrm>
            <a:off x="451392" y="2990661"/>
            <a:ext cx="670716" cy="1022380"/>
            <a:chOff x="4515057" y="5119743"/>
            <a:chExt cx="997655" cy="1520739"/>
          </a:xfrm>
        </p:grpSpPr>
        <p:sp>
          <p:nvSpPr>
            <p:cNvPr id="190" name="Oval 189"/>
            <p:cNvSpPr/>
            <p:nvPr/>
          </p:nvSpPr>
          <p:spPr bwMode="auto">
            <a:xfrm rot="10800000">
              <a:off x="4515057" y="6288770"/>
              <a:ext cx="291401" cy="291402"/>
            </a:xfrm>
            <a:prstGeom prst="ellipse">
              <a:avLst/>
            </a:prstGeom>
            <a:solidFill>
              <a:schemeClr val="accent1"/>
            </a:solidFill>
            <a:ln w="38100" cap="flat" cmpd="sng" algn="ctr">
              <a:noFill/>
              <a:prstDash val="solid"/>
              <a:round/>
              <a:headEnd type="none" w="med" len="med"/>
              <a:tailEnd type="none" w="med" len="med"/>
            </a:ln>
            <a:effectLst/>
            <a:extLst/>
          </p:spPr>
          <p:txBody>
            <a:bodyPr vert="horz" wrap="square" lIns="88900" tIns="88900" rIns="88900" bIns="88900" numCol="1" rtlCol="0" anchor="t" anchorCtr="0" compatLnSpc="1">
              <a:prstTxWarp prst="textNoShape">
                <a:avLst/>
              </a:prstTxWarp>
            </a:bodyPr>
            <a:lstStyle/>
            <a:p>
              <a:pPr algn="ctr"/>
              <a:endParaRPr lang="en-US"/>
            </a:p>
          </p:txBody>
        </p:sp>
        <p:sp>
          <p:nvSpPr>
            <p:cNvPr id="191" name="Oval 190"/>
            <p:cNvSpPr/>
            <p:nvPr/>
          </p:nvSpPr>
          <p:spPr bwMode="auto">
            <a:xfrm rot="10800000">
              <a:off x="4515057" y="5180053"/>
              <a:ext cx="291401" cy="291402"/>
            </a:xfrm>
            <a:prstGeom prst="ellipse">
              <a:avLst/>
            </a:prstGeom>
            <a:solidFill>
              <a:srgbClr val="C00000"/>
            </a:solidFill>
            <a:ln w="38100" cap="flat" cmpd="sng" algn="ctr">
              <a:noFill/>
              <a:prstDash val="solid"/>
              <a:round/>
              <a:headEnd type="none" w="med" len="med"/>
              <a:tailEnd type="none" w="med" len="med"/>
            </a:ln>
            <a:effectLst/>
            <a:extLst/>
          </p:spPr>
          <p:txBody>
            <a:bodyPr vert="horz" wrap="square" lIns="88900" tIns="88900" rIns="88900" bIns="88900" numCol="1" rtlCol="0" anchor="t" anchorCtr="0" compatLnSpc="1">
              <a:prstTxWarp prst="textNoShape">
                <a:avLst/>
              </a:prstTxWarp>
            </a:bodyPr>
            <a:lstStyle/>
            <a:p>
              <a:pPr algn="ctr"/>
              <a:endParaRPr lang="en-US"/>
            </a:p>
          </p:txBody>
        </p:sp>
        <p:sp>
          <p:nvSpPr>
            <p:cNvPr id="192" name="Oval 191"/>
            <p:cNvSpPr/>
            <p:nvPr/>
          </p:nvSpPr>
          <p:spPr bwMode="auto">
            <a:xfrm rot="5400000">
              <a:off x="4515057" y="5919197"/>
              <a:ext cx="291402" cy="291401"/>
            </a:xfrm>
            <a:prstGeom prst="ellipse">
              <a:avLst/>
            </a:prstGeom>
            <a:solidFill>
              <a:srgbClr val="006600"/>
            </a:solidFill>
            <a:ln w="38100" cap="flat" cmpd="sng" algn="ctr">
              <a:noFill/>
              <a:prstDash val="solid"/>
              <a:round/>
              <a:headEnd type="none" w="med" len="med"/>
              <a:tailEnd type="none" w="med" len="med"/>
            </a:ln>
            <a:effectLst/>
            <a:extLst/>
          </p:spPr>
          <p:txBody>
            <a:bodyPr vert="horz" wrap="square" lIns="88900" tIns="88900" rIns="88900" bIns="88900" numCol="1" rtlCol="0" anchor="t" anchorCtr="0" compatLnSpc="1">
              <a:prstTxWarp prst="textNoShape">
                <a:avLst/>
              </a:prstTxWarp>
            </a:bodyPr>
            <a:lstStyle/>
            <a:p>
              <a:pPr algn="ctr"/>
              <a:endParaRPr lang="en-US"/>
            </a:p>
          </p:txBody>
        </p:sp>
        <p:sp>
          <p:nvSpPr>
            <p:cNvPr id="193" name="Oval 192"/>
            <p:cNvSpPr/>
            <p:nvPr/>
          </p:nvSpPr>
          <p:spPr bwMode="auto">
            <a:xfrm rot="5400000">
              <a:off x="4515057" y="5549625"/>
              <a:ext cx="291402" cy="291401"/>
            </a:xfrm>
            <a:prstGeom prst="ellipse">
              <a:avLst/>
            </a:prstGeom>
            <a:solidFill>
              <a:srgbClr val="003399"/>
            </a:solidFill>
            <a:ln w="38100" cap="flat" cmpd="sng" algn="ctr">
              <a:noFill/>
              <a:prstDash val="solid"/>
              <a:round/>
              <a:headEnd type="none" w="med" len="med"/>
              <a:tailEnd type="none" w="med" len="med"/>
            </a:ln>
            <a:effectLst/>
            <a:extLst/>
          </p:spPr>
          <p:txBody>
            <a:bodyPr vert="horz" wrap="square" lIns="88900" tIns="88900" rIns="88900" bIns="88900" numCol="1" rtlCol="0" anchor="t" anchorCtr="0" compatLnSpc="1">
              <a:prstTxWarp prst="textNoShape">
                <a:avLst/>
              </a:prstTxWarp>
            </a:bodyPr>
            <a:lstStyle/>
            <a:p>
              <a:pPr algn="ctr"/>
              <a:endParaRPr lang="en-US"/>
            </a:p>
          </p:txBody>
        </p:sp>
        <p:sp>
          <p:nvSpPr>
            <p:cNvPr id="194" name="TextBox 193"/>
            <p:cNvSpPr txBox="1"/>
            <p:nvPr/>
          </p:nvSpPr>
          <p:spPr>
            <a:xfrm>
              <a:off x="4806457" y="5119743"/>
              <a:ext cx="706255" cy="412022"/>
            </a:xfrm>
            <a:prstGeom prst="rect">
              <a:avLst/>
            </a:prstGeom>
            <a:noFill/>
          </p:spPr>
          <p:txBody>
            <a:bodyPr wrap="none" rtlCol="0">
              <a:spAutoFit/>
            </a:bodyPr>
            <a:lstStyle/>
            <a:p>
              <a:r>
                <a:rPr lang="en-US" sz="1200" i="1" dirty="0"/>
                <a:t>x</a:t>
              </a:r>
              <a:r>
                <a:rPr lang="en-US" sz="1200" i="1" dirty="0" smtClean="0"/>
                <a:t> 12</a:t>
              </a:r>
              <a:endParaRPr lang="en-US" sz="1200" i="1" dirty="0"/>
            </a:p>
          </p:txBody>
        </p:sp>
        <p:sp>
          <p:nvSpPr>
            <p:cNvPr id="195" name="TextBox 194"/>
            <p:cNvSpPr txBox="1"/>
            <p:nvPr/>
          </p:nvSpPr>
          <p:spPr>
            <a:xfrm>
              <a:off x="4806458" y="5490954"/>
              <a:ext cx="579882" cy="412022"/>
            </a:xfrm>
            <a:prstGeom prst="rect">
              <a:avLst/>
            </a:prstGeom>
            <a:noFill/>
          </p:spPr>
          <p:txBody>
            <a:bodyPr wrap="none" rtlCol="0">
              <a:spAutoFit/>
            </a:bodyPr>
            <a:lstStyle/>
            <a:p>
              <a:r>
                <a:rPr lang="en-US" sz="1200" i="1" dirty="0"/>
                <a:t>x</a:t>
              </a:r>
              <a:r>
                <a:rPr lang="en-US" sz="1200" i="1" dirty="0" smtClean="0"/>
                <a:t> 9</a:t>
              </a:r>
              <a:endParaRPr lang="en-US" sz="1200" i="1" dirty="0"/>
            </a:p>
          </p:txBody>
        </p:sp>
        <p:sp>
          <p:nvSpPr>
            <p:cNvPr id="196" name="TextBox 195"/>
            <p:cNvSpPr txBox="1"/>
            <p:nvPr/>
          </p:nvSpPr>
          <p:spPr>
            <a:xfrm>
              <a:off x="4806458" y="5859706"/>
              <a:ext cx="579882" cy="412022"/>
            </a:xfrm>
            <a:prstGeom prst="rect">
              <a:avLst/>
            </a:prstGeom>
            <a:noFill/>
          </p:spPr>
          <p:txBody>
            <a:bodyPr wrap="none" rtlCol="0">
              <a:spAutoFit/>
            </a:bodyPr>
            <a:lstStyle/>
            <a:p>
              <a:r>
                <a:rPr lang="en-US" sz="1200" i="1" dirty="0"/>
                <a:t>x</a:t>
              </a:r>
              <a:r>
                <a:rPr lang="en-US" sz="1200" i="1" dirty="0" smtClean="0"/>
                <a:t> 6</a:t>
              </a:r>
              <a:endParaRPr lang="en-US" sz="1200" i="1" dirty="0"/>
            </a:p>
          </p:txBody>
        </p:sp>
        <p:sp>
          <p:nvSpPr>
            <p:cNvPr id="197" name="TextBox 196"/>
            <p:cNvSpPr txBox="1"/>
            <p:nvPr/>
          </p:nvSpPr>
          <p:spPr>
            <a:xfrm>
              <a:off x="4806458" y="6228460"/>
              <a:ext cx="579882" cy="412022"/>
            </a:xfrm>
            <a:prstGeom prst="rect">
              <a:avLst/>
            </a:prstGeom>
            <a:noFill/>
          </p:spPr>
          <p:txBody>
            <a:bodyPr wrap="none" rtlCol="0">
              <a:spAutoFit/>
            </a:bodyPr>
            <a:lstStyle/>
            <a:p>
              <a:r>
                <a:rPr lang="en-US" sz="1200" i="1" dirty="0"/>
                <a:t>x</a:t>
              </a:r>
              <a:r>
                <a:rPr lang="en-US" sz="1200" i="1" dirty="0" smtClean="0"/>
                <a:t> 6</a:t>
              </a:r>
              <a:endParaRPr lang="en-US" sz="1200" i="1" dirty="0"/>
            </a:p>
          </p:txBody>
        </p:sp>
      </p:grpSp>
    </p:spTree>
    <p:extLst>
      <p:ext uri="{BB962C8B-B14F-4D97-AF65-F5344CB8AC3E}">
        <p14:creationId xmlns:p14="http://schemas.microsoft.com/office/powerpoint/2010/main" val="288442928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9"/>
                                        </p:tgtEl>
                                        <p:attrNameLst>
                                          <p:attrName>style.visibility</p:attrName>
                                        </p:attrNameLst>
                                      </p:cBhvr>
                                      <p:to>
                                        <p:strVal val="visible"/>
                                      </p:to>
                                    </p:set>
                                    <p:animEffect transition="in" filter="fade">
                                      <p:cBhvr>
                                        <p:cTn id="7" dur="500"/>
                                        <p:tgtEl>
                                          <p:spTgt spid="15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49"/>
                                        </p:tgtEl>
                                        <p:attrNameLst>
                                          <p:attrName>style.visibility</p:attrName>
                                        </p:attrNameLst>
                                      </p:cBhvr>
                                      <p:to>
                                        <p:strVal val="visible"/>
                                      </p:to>
                                    </p:set>
                                    <p:animEffect transition="in" filter="fade">
                                      <p:cBhvr>
                                        <p:cTn id="11" dur="500"/>
                                        <p:tgtEl>
                                          <p:spTgt spid="149"/>
                                        </p:tgtEl>
                                      </p:cBhvr>
                                    </p:animEffect>
                                  </p:childTnLst>
                                </p:cTn>
                              </p:par>
                              <p:par>
                                <p:cTn id="12" presetID="1" presetClass="entr" presetSubtype="0" fill="hold" nodeType="withEffect">
                                  <p:stCondLst>
                                    <p:cond delay="0"/>
                                  </p:stCondLst>
                                  <p:childTnLst>
                                    <p:set>
                                      <p:cBhvr>
                                        <p:cTn id="13" dur="1" fill="hold">
                                          <p:stCondLst>
                                            <p:cond delay="0"/>
                                          </p:stCondLst>
                                        </p:cTn>
                                        <p:tgtEl>
                                          <p:spTgt spid="174"/>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0" presetClass="exit" presetSubtype="0" fill="hold" nodeType="clickEffect">
                                  <p:stCondLst>
                                    <p:cond delay="0"/>
                                  </p:stCondLst>
                                  <p:childTnLst>
                                    <p:animEffect transition="out" filter="fade">
                                      <p:cBhvr>
                                        <p:cTn id="17" dur="500"/>
                                        <p:tgtEl>
                                          <p:spTgt spid="174"/>
                                        </p:tgtEl>
                                      </p:cBhvr>
                                    </p:animEffect>
                                    <p:set>
                                      <p:cBhvr>
                                        <p:cTn id="18" dur="1" fill="hold">
                                          <p:stCondLst>
                                            <p:cond delay="499"/>
                                          </p:stCondLst>
                                        </p:cTn>
                                        <p:tgtEl>
                                          <p:spTgt spid="174"/>
                                        </p:tgtEl>
                                        <p:attrNameLst>
                                          <p:attrName>style.visibility</p:attrName>
                                        </p:attrNameLst>
                                      </p:cBhvr>
                                      <p:to>
                                        <p:strVal val="hidden"/>
                                      </p:to>
                                    </p:set>
                                  </p:childTnLst>
                                </p:cTn>
                              </p:par>
                            </p:childTnLst>
                          </p:cTn>
                        </p:par>
                        <p:par>
                          <p:cTn id="19" fill="hold">
                            <p:stCondLst>
                              <p:cond delay="500"/>
                            </p:stCondLst>
                            <p:childTnLst>
                              <p:par>
                                <p:cTn id="20" presetID="10" presetClass="entr" presetSubtype="0" fill="hold" nodeType="afterEffect">
                                  <p:stCondLst>
                                    <p:cond delay="0"/>
                                  </p:stCondLst>
                                  <p:childTnLst>
                                    <p:set>
                                      <p:cBhvr>
                                        <p:cTn id="21" dur="1" fill="hold">
                                          <p:stCondLst>
                                            <p:cond delay="0"/>
                                          </p:stCondLst>
                                        </p:cTn>
                                        <p:tgtEl>
                                          <p:spTgt spid="175"/>
                                        </p:tgtEl>
                                        <p:attrNameLst>
                                          <p:attrName>style.visibility</p:attrName>
                                        </p:attrNameLst>
                                      </p:cBhvr>
                                      <p:to>
                                        <p:strVal val="visible"/>
                                      </p:to>
                                    </p:set>
                                    <p:animEffect transition="in" filter="fade">
                                      <p:cBhvr>
                                        <p:cTn id="22" dur="500"/>
                                        <p:tgtEl>
                                          <p:spTgt spid="1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9" grpId="0"/>
      <p:bldP spid="159"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Content Placeholder 2"/>
          <p:cNvSpPr>
            <a:spLocks noGrp="1"/>
          </p:cNvSpPr>
          <p:nvPr>
            <p:ph idx="1"/>
          </p:nvPr>
        </p:nvSpPr>
        <p:spPr>
          <a:xfrm>
            <a:off x="685800" y="1071563"/>
            <a:ext cx="7848600" cy="4267200"/>
          </a:xfrm>
        </p:spPr>
        <p:txBody>
          <a:bodyPr/>
          <a:lstStyle/>
          <a:p>
            <a:r>
              <a:rPr lang="en-US" b="1" i="1" dirty="0" smtClean="0"/>
              <a:t>Stratified Random Sampling</a:t>
            </a:r>
            <a:endParaRPr lang="en-US" b="1" i="1" dirty="0"/>
          </a:p>
        </p:txBody>
      </p:sp>
      <p:sp>
        <p:nvSpPr>
          <p:cNvPr id="5" name="Title 1"/>
          <p:cNvSpPr>
            <a:spLocks noGrp="1"/>
          </p:cNvSpPr>
          <p:nvPr>
            <p:ph type="title"/>
          </p:nvPr>
        </p:nvSpPr>
        <p:spPr>
          <a:xfrm>
            <a:off x="685800" y="457200"/>
            <a:ext cx="7848600" cy="685800"/>
          </a:xfrm>
        </p:spPr>
        <p:txBody>
          <a:bodyPr>
            <a:normAutofit fontScale="90000"/>
          </a:bodyPr>
          <a:lstStyle/>
          <a:p>
            <a:r>
              <a:rPr lang="en-US" i="1" dirty="0" smtClean="0"/>
              <a:t>Data Sampling</a:t>
            </a:r>
            <a:endParaRPr lang="en-US" i="1" dirty="0"/>
          </a:p>
        </p:txBody>
      </p:sp>
      <p:grpSp>
        <p:nvGrpSpPr>
          <p:cNvPr id="140" name="Group 139"/>
          <p:cNvGrpSpPr/>
          <p:nvPr/>
        </p:nvGrpSpPr>
        <p:grpSpPr>
          <a:xfrm>
            <a:off x="926326" y="1572568"/>
            <a:ext cx="4067070" cy="2833636"/>
            <a:chOff x="685801" y="1728317"/>
            <a:chExt cx="4067070" cy="2833636"/>
          </a:xfrm>
          <a:effectLst/>
        </p:grpSpPr>
        <p:sp>
          <p:nvSpPr>
            <p:cNvPr id="2" name="Rounded Rectangle 1"/>
            <p:cNvSpPr/>
            <p:nvPr/>
          </p:nvSpPr>
          <p:spPr bwMode="auto">
            <a:xfrm>
              <a:off x="685801" y="1728317"/>
              <a:ext cx="4067070" cy="2833636"/>
            </a:xfrm>
            <a:prstGeom prst="roundRect">
              <a:avLst/>
            </a:prstGeom>
            <a:solidFill>
              <a:schemeClr val="bg1">
                <a:lumMod val="95000"/>
              </a:schemeClr>
            </a:solidFill>
            <a:ln w="38100" cap="flat" cmpd="sng" algn="ctr">
              <a:solidFill>
                <a:srgbClr val="000000"/>
              </a:solidFill>
              <a:prstDash val="solid"/>
              <a:round/>
              <a:headEnd type="none" w="med" len="med"/>
              <a:tailEnd type="none" w="med" len="med"/>
            </a:ln>
            <a:effectLst/>
            <a:extLst/>
          </p:spPr>
          <p:txBody>
            <a:bodyPr vert="horz" wrap="square" lIns="88900" tIns="88900" rIns="88900" bIns="88900" numCol="1" rtlCol="0" anchor="t" anchorCtr="0" compatLnSpc="1">
              <a:prstTxWarp prst="textNoShape">
                <a:avLst/>
              </a:prstTxWarp>
            </a:bodyPr>
            <a:lstStyle/>
            <a:p>
              <a:pPr algn="ctr"/>
              <a:endParaRPr lang="en-US"/>
            </a:p>
          </p:txBody>
        </p:sp>
        <p:sp>
          <p:nvSpPr>
            <p:cNvPr id="3" name="Oval 2"/>
            <p:cNvSpPr/>
            <p:nvPr/>
          </p:nvSpPr>
          <p:spPr bwMode="auto">
            <a:xfrm>
              <a:off x="1014883" y="1969476"/>
              <a:ext cx="291402" cy="291402"/>
            </a:xfrm>
            <a:prstGeom prst="ellipse">
              <a:avLst/>
            </a:prstGeom>
            <a:solidFill>
              <a:schemeClr val="accent1"/>
            </a:solidFill>
            <a:ln w="38100" cap="flat" cmpd="sng" algn="ctr">
              <a:noFill/>
              <a:prstDash val="solid"/>
              <a:round/>
              <a:headEnd type="none" w="med" len="med"/>
              <a:tailEnd type="none" w="med" len="med"/>
            </a:ln>
            <a:effectLst/>
            <a:extLst/>
          </p:spPr>
          <p:txBody>
            <a:bodyPr vert="horz" wrap="square" lIns="88900" tIns="88900" rIns="88900" bIns="88900" numCol="1" rtlCol="0" anchor="t" anchorCtr="0" compatLnSpc="1">
              <a:prstTxWarp prst="textNoShape">
                <a:avLst/>
              </a:prstTxWarp>
            </a:bodyPr>
            <a:lstStyle/>
            <a:p>
              <a:pPr algn="ctr"/>
              <a:endParaRPr lang="en-US"/>
            </a:p>
          </p:txBody>
        </p:sp>
        <p:sp>
          <p:nvSpPr>
            <p:cNvPr id="6" name="Oval 5"/>
            <p:cNvSpPr/>
            <p:nvPr/>
          </p:nvSpPr>
          <p:spPr bwMode="auto">
            <a:xfrm>
              <a:off x="1444868" y="3893734"/>
              <a:ext cx="291402" cy="291402"/>
            </a:xfrm>
            <a:prstGeom prst="ellipse">
              <a:avLst/>
            </a:prstGeom>
            <a:solidFill>
              <a:schemeClr val="accent1"/>
            </a:solidFill>
            <a:ln w="38100" cap="flat" cmpd="sng" algn="ctr">
              <a:noFill/>
              <a:prstDash val="solid"/>
              <a:round/>
              <a:headEnd type="none" w="med" len="med"/>
              <a:tailEnd type="none" w="med" len="med"/>
            </a:ln>
            <a:effectLst/>
            <a:extLst/>
          </p:spPr>
          <p:txBody>
            <a:bodyPr vert="horz" wrap="square" lIns="88900" tIns="88900" rIns="88900" bIns="88900" numCol="1" rtlCol="0" anchor="t" anchorCtr="0" compatLnSpc="1">
              <a:prstTxWarp prst="textNoShape">
                <a:avLst/>
              </a:prstTxWarp>
            </a:bodyPr>
            <a:lstStyle/>
            <a:p>
              <a:pPr algn="ctr"/>
              <a:endParaRPr lang="en-US"/>
            </a:p>
          </p:txBody>
        </p:sp>
        <p:sp>
          <p:nvSpPr>
            <p:cNvPr id="8" name="Oval 7"/>
            <p:cNvSpPr/>
            <p:nvPr/>
          </p:nvSpPr>
          <p:spPr bwMode="auto">
            <a:xfrm>
              <a:off x="3198724" y="1976175"/>
              <a:ext cx="291402" cy="291402"/>
            </a:xfrm>
            <a:prstGeom prst="ellipse">
              <a:avLst/>
            </a:prstGeom>
            <a:solidFill>
              <a:schemeClr val="accent1"/>
            </a:solidFill>
            <a:ln w="38100" cap="flat" cmpd="sng" algn="ctr">
              <a:noFill/>
              <a:prstDash val="solid"/>
              <a:round/>
              <a:headEnd type="none" w="med" len="med"/>
              <a:tailEnd type="none" w="med" len="med"/>
            </a:ln>
            <a:effectLst/>
            <a:extLst/>
          </p:spPr>
          <p:txBody>
            <a:bodyPr vert="horz" wrap="square" lIns="88900" tIns="88900" rIns="88900" bIns="88900" numCol="1" rtlCol="0" anchor="t" anchorCtr="0" compatLnSpc="1">
              <a:prstTxWarp prst="textNoShape">
                <a:avLst/>
              </a:prstTxWarp>
            </a:bodyPr>
            <a:lstStyle/>
            <a:p>
              <a:pPr algn="ctr"/>
              <a:endParaRPr lang="en-US"/>
            </a:p>
          </p:txBody>
        </p:sp>
        <p:sp>
          <p:nvSpPr>
            <p:cNvPr id="9" name="Oval 8"/>
            <p:cNvSpPr/>
            <p:nvPr/>
          </p:nvSpPr>
          <p:spPr bwMode="auto">
            <a:xfrm>
              <a:off x="2135274" y="3098528"/>
              <a:ext cx="291402" cy="291402"/>
            </a:xfrm>
            <a:prstGeom prst="ellipse">
              <a:avLst/>
            </a:prstGeom>
            <a:solidFill>
              <a:schemeClr val="accent1"/>
            </a:solidFill>
            <a:ln w="38100" cap="flat" cmpd="sng" algn="ctr">
              <a:noFill/>
              <a:prstDash val="solid"/>
              <a:round/>
              <a:headEnd type="none" w="med" len="med"/>
              <a:tailEnd type="none" w="med" len="med"/>
            </a:ln>
            <a:effectLst/>
            <a:extLst/>
          </p:spPr>
          <p:txBody>
            <a:bodyPr vert="horz" wrap="square" lIns="88900" tIns="88900" rIns="88900" bIns="88900" numCol="1" rtlCol="0" anchor="t" anchorCtr="0" compatLnSpc="1">
              <a:prstTxWarp prst="textNoShape">
                <a:avLst/>
              </a:prstTxWarp>
            </a:bodyPr>
            <a:lstStyle/>
            <a:p>
              <a:pPr algn="ctr"/>
              <a:endParaRPr lang="en-US"/>
            </a:p>
          </p:txBody>
        </p:sp>
        <p:sp>
          <p:nvSpPr>
            <p:cNvPr id="10" name="Oval 9"/>
            <p:cNvSpPr/>
            <p:nvPr/>
          </p:nvSpPr>
          <p:spPr bwMode="auto">
            <a:xfrm>
              <a:off x="3727519" y="2664340"/>
              <a:ext cx="291402" cy="291402"/>
            </a:xfrm>
            <a:prstGeom prst="ellipse">
              <a:avLst/>
            </a:prstGeom>
            <a:solidFill>
              <a:schemeClr val="accent1"/>
            </a:solidFill>
            <a:ln w="38100" cap="flat" cmpd="sng" algn="ctr">
              <a:noFill/>
              <a:prstDash val="solid"/>
              <a:round/>
              <a:headEnd type="none" w="med" len="med"/>
              <a:tailEnd type="none" w="med" len="med"/>
            </a:ln>
            <a:effectLst/>
            <a:extLst/>
          </p:spPr>
          <p:txBody>
            <a:bodyPr vert="horz" wrap="square" lIns="88900" tIns="88900" rIns="88900" bIns="88900" numCol="1" rtlCol="0" anchor="t" anchorCtr="0" compatLnSpc="1">
              <a:prstTxWarp prst="textNoShape">
                <a:avLst/>
              </a:prstTxWarp>
            </a:bodyPr>
            <a:lstStyle/>
            <a:p>
              <a:pPr algn="ctr"/>
              <a:endParaRPr lang="en-US"/>
            </a:p>
          </p:txBody>
        </p:sp>
        <p:sp>
          <p:nvSpPr>
            <p:cNvPr id="11" name="Oval 10"/>
            <p:cNvSpPr/>
            <p:nvPr/>
          </p:nvSpPr>
          <p:spPr bwMode="auto">
            <a:xfrm>
              <a:off x="3947327" y="3987520"/>
              <a:ext cx="291402" cy="291402"/>
            </a:xfrm>
            <a:prstGeom prst="ellipse">
              <a:avLst/>
            </a:prstGeom>
            <a:solidFill>
              <a:schemeClr val="accent1"/>
            </a:solidFill>
            <a:ln w="38100" cap="flat" cmpd="sng" algn="ctr">
              <a:noFill/>
              <a:prstDash val="solid"/>
              <a:round/>
              <a:headEnd type="none" w="med" len="med"/>
              <a:tailEnd type="none" w="med" len="med"/>
            </a:ln>
            <a:effectLst/>
            <a:extLst/>
          </p:spPr>
          <p:txBody>
            <a:bodyPr vert="horz" wrap="square" lIns="88900" tIns="88900" rIns="88900" bIns="88900" numCol="1" rtlCol="0" anchor="t" anchorCtr="0" compatLnSpc="1">
              <a:prstTxWarp prst="textNoShape">
                <a:avLst/>
              </a:prstTxWarp>
            </a:bodyPr>
            <a:lstStyle/>
            <a:p>
              <a:pPr algn="ctr"/>
              <a:endParaRPr lang="en-US"/>
            </a:p>
          </p:txBody>
        </p:sp>
        <p:sp>
          <p:nvSpPr>
            <p:cNvPr id="12" name="Oval 11"/>
            <p:cNvSpPr/>
            <p:nvPr/>
          </p:nvSpPr>
          <p:spPr bwMode="auto">
            <a:xfrm>
              <a:off x="1222341" y="2523522"/>
              <a:ext cx="291402" cy="291402"/>
            </a:xfrm>
            <a:prstGeom prst="ellipse">
              <a:avLst/>
            </a:prstGeom>
            <a:solidFill>
              <a:schemeClr val="tx2"/>
            </a:solidFill>
            <a:ln w="38100" cap="flat" cmpd="sng" algn="ctr">
              <a:noFill/>
              <a:prstDash val="solid"/>
              <a:round/>
              <a:headEnd type="none" w="med" len="med"/>
              <a:tailEnd type="none" w="med" len="med"/>
            </a:ln>
            <a:effectLst/>
            <a:extLst/>
          </p:spPr>
          <p:txBody>
            <a:bodyPr vert="horz" wrap="square" lIns="88900" tIns="88900" rIns="88900" bIns="88900" numCol="1" rtlCol="0" anchor="t" anchorCtr="0" compatLnSpc="1">
              <a:prstTxWarp prst="textNoShape">
                <a:avLst/>
              </a:prstTxWarp>
            </a:bodyPr>
            <a:lstStyle/>
            <a:p>
              <a:pPr algn="ctr"/>
              <a:endParaRPr lang="en-US"/>
            </a:p>
          </p:txBody>
        </p:sp>
        <p:sp>
          <p:nvSpPr>
            <p:cNvPr id="14" name="Oval 13"/>
            <p:cNvSpPr/>
            <p:nvPr/>
          </p:nvSpPr>
          <p:spPr bwMode="auto">
            <a:xfrm>
              <a:off x="1881135" y="2448316"/>
              <a:ext cx="291402" cy="291402"/>
            </a:xfrm>
            <a:prstGeom prst="ellipse">
              <a:avLst/>
            </a:prstGeom>
            <a:solidFill>
              <a:schemeClr val="tx2"/>
            </a:solidFill>
            <a:ln w="38100" cap="flat" cmpd="sng" algn="ctr">
              <a:noFill/>
              <a:prstDash val="solid"/>
              <a:round/>
              <a:headEnd type="none" w="med" len="med"/>
              <a:tailEnd type="none" w="med" len="med"/>
            </a:ln>
            <a:effectLst/>
            <a:extLst/>
          </p:spPr>
          <p:txBody>
            <a:bodyPr vert="horz" wrap="square" lIns="88900" tIns="88900" rIns="88900" bIns="88900" numCol="1" rtlCol="0" anchor="t" anchorCtr="0" compatLnSpc="1">
              <a:prstTxWarp prst="textNoShape">
                <a:avLst/>
              </a:prstTxWarp>
            </a:bodyPr>
            <a:lstStyle/>
            <a:p>
              <a:pPr algn="ctr"/>
              <a:endParaRPr lang="en-US"/>
            </a:p>
          </p:txBody>
        </p:sp>
        <p:sp>
          <p:nvSpPr>
            <p:cNvPr id="15" name="Oval 14"/>
            <p:cNvSpPr/>
            <p:nvPr/>
          </p:nvSpPr>
          <p:spPr bwMode="auto">
            <a:xfrm>
              <a:off x="1021582" y="3244229"/>
              <a:ext cx="291402" cy="291402"/>
            </a:xfrm>
            <a:prstGeom prst="ellipse">
              <a:avLst/>
            </a:prstGeom>
            <a:solidFill>
              <a:schemeClr val="tx2"/>
            </a:solidFill>
            <a:ln w="38100" cap="flat" cmpd="sng" algn="ctr">
              <a:noFill/>
              <a:prstDash val="solid"/>
              <a:round/>
              <a:headEnd type="none" w="med" len="med"/>
              <a:tailEnd type="none" w="med" len="med"/>
            </a:ln>
            <a:effectLst/>
            <a:extLst/>
          </p:spPr>
          <p:txBody>
            <a:bodyPr vert="horz" wrap="square" lIns="88900" tIns="88900" rIns="88900" bIns="88900" numCol="1" rtlCol="0" anchor="t" anchorCtr="0" compatLnSpc="1">
              <a:prstTxWarp prst="textNoShape">
                <a:avLst/>
              </a:prstTxWarp>
            </a:bodyPr>
            <a:lstStyle/>
            <a:p>
              <a:pPr algn="ctr"/>
              <a:endParaRPr lang="en-US"/>
            </a:p>
          </p:txBody>
        </p:sp>
        <p:sp>
          <p:nvSpPr>
            <p:cNvPr id="16" name="Oval 15"/>
            <p:cNvSpPr/>
            <p:nvPr/>
          </p:nvSpPr>
          <p:spPr bwMode="auto">
            <a:xfrm>
              <a:off x="2491988" y="3544265"/>
              <a:ext cx="291402" cy="291402"/>
            </a:xfrm>
            <a:prstGeom prst="ellipse">
              <a:avLst/>
            </a:prstGeom>
            <a:solidFill>
              <a:schemeClr val="tx2"/>
            </a:solidFill>
            <a:ln w="38100" cap="flat" cmpd="sng" algn="ctr">
              <a:noFill/>
              <a:prstDash val="solid"/>
              <a:round/>
              <a:headEnd type="none" w="med" len="med"/>
              <a:tailEnd type="none" w="med" len="med"/>
            </a:ln>
            <a:effectLst/>
            <a:extLst/>
          </p:spPr>
          <p:txBody>
            <a:bodyPr vert="horz" wrap="square" lIns="88900" tIns="88900" rIns="88900" bIns="88900" numCol="1" rtlCol="0" anchor="t" anchorCtr="0" compatLnSpc="1">
              <a:prstTxWarp prst="textNoShape">
                <a:avLst/>
              </a:prstTxWarp>
            </a:bodyPr>
            <a:lstStyle/>
            <a:p>
              <a:pPr algn="ctr"/>
              <a:endParaRPr lang="en-US"/>
            </a:p>
          </p:txBody>
        </p:sp>
        <p:sp>
          <p:nvSpPr>
            <p:cNvPr id="17" name="Oval 16"/>
            <p:cNvSpPr/>
            <p:nvPr/>
          </p:nvSpPr>
          <p:spPr bwMode="auto">
            <a:xfrm>
              <a:off x="2809770" y="3061838"/>
              <a:ext cx="291402" cy="291402"/>
            </a:xfrm>
            <a:prstGeom prst="ellipse">
              <a:avLst/>
            </a:prstGeom>
            <a:solidFill>
              <a:schemeClr val="tx2"/>
            </a:solidFill>
            <a:ln w="38100" cap="flat" cmpd="sng" algn="ctr">
              <a:noFill/>
              <a:prstDash val="solid"/>
              <a:round/>
              <a:headEnd type="none" w="med" len="med"/>
              <a:tailEnd type="none" w="med" len="med"/>
            </a:ln>
            <a:effectLst/>
            <a:extLst/>
          </p:spPr>
          <p:txBody>
            <a:bodyPr vert="horz" wrap="square" lIns="88900" tIns="88900" rIns="88900" bIns="88900" numCol="1" rtlCol="0" anchor="t" anchorCtr="0" compatLnSpc="1">
              <a:prstTxWarp prst="textNoShape">
                <a:avLst/>
              </a:prstTxWarp>
            </a:bodyPr>
            <a:lstStyle/>
            <a:p>
              <a:pPr algn="ctr"/>
              <a:endParaRPr lang="en-US"/>
            </a:p>
          </p:txBody>
        </p:sp>
        <p:sp>
          <p:nvSpPr>
            <p:cNvPr id="18" name="Oval 17"/>
            <p:cNvSpPr/>
            <p:nvPr/>
          </p:nvSpPr>
          <p:spPr bwMode="auto">
            <a:xfrm>
              <a:off x="4077955" y="3436532"/>
              <a:ext cx="291402" cy="291402"/>
            </a:xfrm>
            <a:prstGeom prst="ellipse">
              <a:avLst/>
            </a:prstGeom>
            <a:solidFill>
              <a:schemeClr val="tx2"/>
            </a:solidFill>
            <a:ln w="38100" cap="flat" cmpd="sng" algn="ctr">
              <a:noFill/>
              <a:prstDash val="solid"/>
              <a:round/>
              <a:headEnd type="none" w="med" len="med"/>
              <a:tailEnd type="none" w="med" len="med"/>
            </a:ln>
            <a:effectLst/>
            <a:extLst/>
          </p:spPr>
          <p:txBody>
            <a:bodyPr vert="horz" wrap="square" lIns="88900" tIns="88900" rIns="88900" bIns="88900" numCol="1" rtlCol="0" anchor="t" anchorCtr="0" compatLnSpc="1">
              <a:prstTxWarp prst="textNoShape">
                <a:avLst/>
              </a:prstTxWarp>
            </a:bodyPr>
            <a:lstStyle/>
            <a:p>
              <a:pPr algn="ctr"/>
              <a:endParaRPr lang="en-US"/>
            </a:p>
          </p:txBody>
        </p:sp>
        <p:sp>
          <p:nvSpPr>
            <p:cNvPr id="19" name="Oval 18"/>
            <p:cNvSpPr/>
            <p:nvPr/>
          </p:nvSpPr>
          <p:spPr bwMode="auto">
            <a:xfrm>
              <a:off x="2432957" y="1966126"/>
              <a:ext cx="291402" cy="291402"/>
            </a:xfrm>
            <a:prstGeom prst="ellipse">
              <a:avLst/>
            </a:prstGeom>
            <a:solidFill>
              <a:schemeClr val="tx2"/>
            </a:solidFill>
            <a:ln w="38100" cap="flat" cmpd="sng" algn="ctr">
              <a:noFill/>
              <a:prstDash val="solid"/>
              <a:round/>
              <a:headEnd type="none" w="med" len="med"/>
              <a:tailEnd type="none" w="med" len="med"/>
            </a:ln>
            <a:effectLst/>
            <a:extLst/>
          </p:spPr>
          <p:txBody>
            <a:bodyPr vert="horz" wrap="square" lIns="88900" tIns="88900" rIns="88900" bIns="88900" numCol="1" rtlCol="0" anchor="t" anchorCtr="0" compatLnSpc="1">
              <a:prstTxWarp prst="textNoShape">
                <a:avLst/>
              </a:prstTxWarp>
            </a:bodyPr>
            <a:lstStyle/>
            <a:p>
              <a:pPr algn="ctr"/>
              <a:endParaRPr lang="en-US"/>
            </a:p>
          </p:txBody>
        </p:sp>
        <p:sp>
          <p:nvSpPr>
            <p:cNvPr id="20" name="Oval 19"/>
            <p:cNvSpPr/>
            <p:nvPr/>
          </p:nvSpPr>
          <p:spPr bwMode="auto">
            <a:xfrm>
              <a:off x="1881135" y="4026038"/>
              <a:ext cx="291402" cy="291402"/>
            </a:xfrm>
            <a:prstGeom prst="ellipse">
              <a:avLst/>
            </a:prstGeom>
            <a:solidFill>
              <a:schemeClr val="tx2"/>
            </a:solidFill>
            <a:ln w="38100" cap="flat" cmpd="sng" algn="ctr">
              <a:noFill/>
              <a:prstDash val="solid"/>
              <a:round/>
              <a:headEnd type="none" w="med" len="med"/>
              <a:tailEnd type="none" w="med" len="med"/>
            </a:ln>
            <a:effectLst/>
            <a:extLst/>
          </p:spPr>
          <p:txBody>
            <a:bodyPr vert="horz" wrap="square" lIns="88900" tIns="88900" rIns="88900" bIns="88900" numCol="1" rtlCol="0" anchor="t" anchorCtr="0" compatLnSpc="1">
              <a:prstTxWarp prst="textNoShape">
                <a:avLst/>
              </a:prstTxWarp>
            </a:bodyPr>
            <a:lstStyle/>
            <a:p>
              <a:pPr algn="ctr"/>
              <a:endParaRPr lang="en-US"/>
            </a:p>
          </p:txBody>
        </p:sp>
        <p:sp>
          <p:nvSpPr>
            <p:cNvPr id="21" name="Oval 20"/>
            <p:cNvSpPr/>
            <p:nvPr/>
          </p:nvSpPr>
          <p:spPr bwMode="auto">
            <a:xfrm>
              <a:off x="3136340" y="2716401"/>
              <a:ext cx="291402" cy="291402"/>
            </a:xfrm>
            <a:prstGeom prst="ellipse">
              <a:avLst/>
            </a:prstGeom>
            <a:solidFill>
              <a:schemeClr val="tx2"/>
            </a:solidFill>
            <a:ln w="38100" cap="flat" cmpd="sng" algn="ctr">
              <a:noFill/>
              <a:prstDash val="solid"/>
              <a:round/>
              <a:headEnd type="none" w="med" len="med"/>
              <a:tailEnd type="none" w="med" len="med"/>
            </a:ln>
            <a:effectLst/>
            <a:extLst/>
          </p:spPr>
          <p:txBody>
            <a:bodyPr vert="horz" wrap="square" lIns="88900" tIns="88900" rIns="88900" bIns="88900" numCol="1" rtlCol="0" anchor="t" anchorCtr="0" compatLnSpc="1">
              <a:prstTxWarp prst="textNoShape">
                <a:avLst/>
              </a:prstTxWarp>
            </a:bodyPr>
            <a:lstStyle/>
            <a:p>
              <a:pPr algn="ctr"/>
              <a:endParaRPr lang="en-US"/>
            </a:p>
          </p:txBody>
        </p:sp>
        <p:sp>
          <p:nvSpPr>
            <p:cNvPr id="22" name="Oval 21"/>
            <p:cNvSpPr/>
            <p:nvPr/>
          </p:nvSpPr>
          <p:spPr bwMode="auto">
            <a:xfrm>
              <a:off x="4223656" y="2893921"/>
              <a:ext cx="291402" cy="291402"/>
            </a:xfrm>
            <a:prstGeom prst="ellipse">
              <a:avLst/>
            </a:prstGeom>
            <a:solidFill>
              <a:srgbClr val="C00000"/>
            </a:solidFill>
            <a:ln w="38100" cap="flat" cmpd="sng" algn="ctr">
              <a:noFill/>
              <a:prstDash val="solid"/>
              <a:round/>
              <a:headEnd type="none" w="med" len="med"/>
              <a:tailEnd type="none" w="med" len="med"/>
            </a:ln>
            <a:effectLst/>
            <a:extLst/>
          </p:spPr>
          <p:txBody>
            <a:bodyPr vert="horz" wrap="square" lIns="88900" tIns="88900" rIns="88900" bIns="88900" numCol="1" rtlCol="0" anchor="t" anchorCtr="0" compatLnSpc="1">
              <a:prstTxWarp prst="textNoShape">
                <a:avLst/>
              </a:prstTxWarp>
            </a:bodyPr>
            <a:lstStyle/>
            <a:p>
              <a:pPr algn="ctr"/>
              <a:endParaRPr lang="en-US"/>
            </a:p>
          </p:txBody>
        </p:sp>
        <p:sp>
          <p:nvSpPr>
            <p:cNvPr id="23" name="Oval 22"/>
            <p:cNvSpPr/>
            <p:nvPr/>
          </p:nvSpPr>
          <p:spPr bwMode="auto">
            <a:xfrm>
              <a:off x="2386483" y="2645646"/>
              <a:ext cx="291402" cy="291402"/>
            </a:xfrm>
            <a:prstGeom prst="ellipse">
              <a:avLst/>
            </a:prstGeom>
            <a:solidFill>
              <a:srgbClr val="C00000"/>
            </a:solidFill>
            <a:ln w="38100" cap="flat" cmpd="sng" algn="ctr">
              <a:noFill/>
              <a:prstDash val="solid"/>
              <a:round/>
              <a:headEnd type="none" w="med" len="med"/>
              <a:tailEnd type="none" w="med" len="med"/>
            </a:ln>
            <a:effectLst/>
            <a:extLst/>
          </p:spPr>
          <p:txBody>
            <a:bodyPr vert="horz" wrap="square" lIns="88900" tIns="88900" rIns="88900" bIns="88900" numCol="1" rtlCol="0" anchor="t" anchorCtr="0" compatLnSpc="1">
              <a:prstTxWarp prst="textNoShape">
                <a:avLst/>
              </a:prstTxWarp>
            </a:bodyPr>
            <a:lstStyle/>
            <a:p>
              <a:pPr algn="ctr"/>
              <a:endParaRPr lang="en-US"/>
            </a:p>
          </p:txBody>
        </p:sp>
        <p:sp>
          <p:nvSpPr>
            <p:cNvPr id="24" name="Oval 23"/>
            <p:cNvSpPr/>
            <p:nvPr/>
          </p:nvSpPr>
          <p:spPr bwMode="auto">
            <a:xfrm>
              <a:off x="2907322" y="3791860"/>
              <a:ext cx="291402" cy="291402"/>
            </a:xfrm>
            <a:prstGeom prst="ellipse">
              <a:avLst/>
            </a:prstGeom>
            <a:solidFill>
              <a:srgbClr val="C00000"/>
            </a:solidFill>
            <a:ln w="38100" cap="flat" cmpd="sng" algn="ctr">
              <a:noFill/>
              <a:prstDash val="solid"/>
              <a:round/>
              <a:headEnd type="none" w="med" len="med"/>
              <a:tailEnd type="none" w="med" len="med"/>
            </a:ln>
            <a:effectLst/>
            <a:extLst/>
          </p:spPr>
          <p:txBody>
            <a:bodyPr vert="horz" wrap="square" lIns="88900" tIns="88900" rIns="88900" bIns="88900" numCol="1" rtlCol="0" anchor="t" anchorCtr="0" compatLnSpc="1">
              <a:prstTxWarp prst="textNoShape">
                <a:avLst/>
              </a:prstTxWarp>
            </a:bodyPr>
            <a:lstStyle/>
            <a:p>
              <a:pPr algn="ctr"/>
              <a:endParaRPr lang="en-US"/>
            </a:p>
          </p:txBody>
        </p:sp>
        <p:sp>
          <p:nvSpPr>
            <p:cNvPr id="25" name="Oval 24"/>
            <p:cNvSpPr/>
            <p:nvPr/>
          </p:nvSpPr>
          <p:spPr bwMode="auto">
            <a:xfrm>
              <a:off x="1851617" y="1887415"/>
              <a:ext cx="291402" cy="291402"/>
            </a:xfrm>
            <a:prstGeom prst="ellipse">
              <a:avLst/>
            </a:prstGeom>
            <a:solidFill>
              <a:srgbClr val="C00000"/>
            </a:solidFill>
            <a:ln w="38100" cap="flat" cmpd="sng" algn="ctr">
              <a:noFill/>
              <a:prstDash val="solid"/>
              <a:round/>
              <a:headEnd type="none" w="med" len="med"/>
              <a:tailEnd type="none" w="med" len="med"/>
            </a:ln>
            <a:effectLst/>
            <a:extLst/>
          </p:spPr>
          <p:txBody>
            <a:bodyPr vert="horz" wrap="square" lIns="88900" tIns="88900" rIns="88900" bIns="88900" numCol="1" rtlCol="0" anchor="t" anchorCtr="0" compatLnSpc="1">
              <a:prstTxWarp prst="textNoShape">
                <a:avLst/>
              </a:prstTxWarp>
            </a:bodyPr>
            <a:lstStyle/>
            <a:p>
              <a:pPr algn="ctr"/>
              <a:endParaRPr lang="en-US"/>
            </a:p>
          </p:txBody>
        </p:sp>
        <p:sp>
          <p:nvSpPr>
            <p:cNvPr id="26" name="Oval 25"/>
            <p:cNvSpPr/>
            <p:nvPr/>
          </p:nvSpPr>
          <p:spPr bwMode="auto">
            <a:xfrm>
              <a:off x="3524458" y="3079668"/>
              <a:ext cx="291402" cy="291402"/>
            </a:xfrm>
            <a:prstGeom prst="ellipse">
              <a:avLst/>
            </a:prstGeom>
            <a:solidFill>
              <a:srgbClr val="C00000"/>
            </a:solidFill>
            <a:ln w="38100" cap="flat" cmpd="sng" algn="ctr">
              <a:noFill/>
              <a:prstDash val="solid"/>
              <a:round/>
              <a:headEnd type="none" w="med" len="med"/>
              <a:tailEnd type="none" w="med" len="med"/>
            </a:ln>
            <a:effectLst/>
            <a:extLst/>
          </p:spPr>
          <p:txBody>
            <a:bodyPr vert="horz" wrap="square" lIns="88900" tIns="88900" rIns="88900" bIns="88900" numCol="1" rtlCol="0" anchor="t" anchorCtr="0" compatLnSpc="1">
              <a:prstTxWarp prst="textNoShape">
                <a:avLst/>
              </a:prstTxWarp>
            </a:bodyPr>
            <a:lstStyle/>
            <a:p>
              <a:pPr algn="ctr"/>
              <a:endParaRPr lang="en-US"/>
            </a:p>
          </p:txBody>
        </p:sp>
        <p:sp>
          <p:nvSpPr>
            <p:cNvPr id="27" name="Oval 26"/>
            <p:cNvSpPr/>
            <p:nvPr/>
          </p:nvSpPr>
          <p:spPr bwMode="auto">
            <a:xfrm>
              <a:off x="2023905" y="3603039"/>
              <a:ext cx="291402" cy="291402"/>
            </a:xfrm>
            <a:prstGeom prst="ellipse">
              <a:avLst/>
            </a:prstGeom>
            <a:solidFill>
              <a:srgbClr val="C00000"/>
            </a:solidFill>
            <a:ln w="38100" cap="flat" cmpd="sng" algn="ctr">
              <a:noFill/>
              <a:prstDash val="solid"/>
              <a:round/>
              <a:headEnd type="none" w="med" len="med"/>
              <a:tailEnd type="none" w="med" len="med"/>
            </a:ln>
            <a:effectLst/>
            <a:extLst/>
          </p:spPr>
          <p:txBody>
            <a:bodyPr vert="horz" wrap="square" lIns="88900" tIns="88900" rIns="88900" bIns="88900" numCol="1" rtlCol="0" anchor="t" anchorCtr="0" compatLnSpc="1">
              <a:prstTxWarp prst="textNoShape">
                <a:avLst/>
              </a:prstTxWarp>
            </a:bodyPr>
            <a:lstStyle/>
            <a:p>
              <a:pPr algn="ctr"/>
              <a:endParaRPr lang="en-US"/>
            </a:p>
          </p:txBody>
        </p:sp>
        <p:sp>
          <p:nvSpPr>
            <p:cNvPr id="28" name="Oval 27"/>
            <p:cNvSpPr/>
            <p:nvPr/>
          </p:nvSpPr>
          <p:spPr bwMode="auto">
            <a:xfrm>
              <a:off x="875881" y="2835884"/>
              <a:ext cx="291402" cy="291402"/>
            </a:xfrm>
            <a:prstGeom prst="ellipse">
              <a:avLst/>
            </a:prstGeom>
            <a:solidFill>
              <a:srgbClr val="C00000"/>
            </a:solidFill>
            <a:ln w="38100" cap="flat" cmpd="sng" algn="ctr">
              <a:noFill/>
              <a:prstDash val="solid"/>
              <a:round/>
              <a:headEnd type="none" w="med" len="med"/>
              <a:tailEnd type="none" w="med" len="med"/>
            </a:ln>
            <a:effectLst/>
            <a:extLst/>
          </p:spPr>
          <p:txBody>
            <a:bodyPr vert="horz" wrap="square" lIns="88900" tIns="88900" rIns="88900" bIns="88900" numCol="1" rtlCol="0" anchor="t" anchorCtr="0" compatLnSpc="1">
              <a:prstTxWarp prst="textNoShape">
                <a:avLst/>
              </a:prstTxWarp>
            </a:bodyPr>
            <a:lstStyle/>
            <a:p>
              <a:pPr algn="ctr"/>
              <a:endParaRPr lang="en-US"/>
            </a:p>
          </p:txBody>
        </p:sp>
        <p:sp>
          <p:nvSpPr>
            <p:cNvPr id="29" name="Oval 28"/>
            <p:cNvSpPr/>
            <p:nvPr/>
          </p:nvSpPr>
          <p:spPr bwMode="auto">
            <a:xfrm>
              <a:off x="2792604" y="2303739"/>
              <a:ext cx="291402" cy="291402"/>
            </a:xfrm>
            <a:prstGeom prst="ellipse">
              <a:avLst/>
            </a:prstGeom>
            <a:solidFill>
              <a:srgbClr val="C00000"/>
            </a:solidFill>
            <a:ln w="38100" cap="flat" cmpd="sng" algn="ctr">
              <a:noFill/>
              <a:prstDash val="solid"/>
              <a:round/>
              <a:headEnd type="none" w="med" len="med"/>
              <a:tailEnd type="none" w="med" len="med"/>
            </a:ln>
            <a:effectLst/>
            <a:extLst/>
          </p:spPr>
          <p:txBody>
            <a:bodyPr vert="horz" wrap="square" lIns="88900" tIns="88900" rIns="88900" bIns="88900" numCol="1" rtlCol="0" anchor="t" anchorCtr="0" compatLnSpc="1">
              <a:prstTxWarp prst="textNoShape">
                <a:avLst/>
              </a:prstTxWarp>
            </a:bodyPr>
            <a:lstStyle/>
            <a:p>
              <a:pPr algn="ctr"/>
              <a:endParaRPr lang="en-US"/>
            </a:p>
          </p:txBody>
        </p:sp>
        <p:sp>
          <p:nvSpPr>
            <p:cNvPr id="30" name="Oval 29"/>
            <p:cNvSpPr/>
            <p:nvPr/>
          </p:nvSpPr>
          <p:spPr bwMode="auto">
            <a:xfrm>
              <a:off x="3636455" y="2222339"/>
              <a:ext cx="291402" cy="291402"/>
            </a:xfrm>
            <a:prstGeom prst="ellipse">
              <a:avLst/>
            </a:prstGeom>
            <a:solidFill>
              <a:srgbClr val="C00000"/>
            </a:solidFill>
            <a:ln w="38100" cap="flat" cmpd="sng" algn="ctr">
              <a:noFill/>
              <a:prstDash val="solid"/>
              <a:round/>
              <a:headEnd type="none" w="med" len="med"/>
              <a:tailEnd type="none" w="med" len="med"/>
            </a:ln>
            <a:effectLst/>
            <a:extLst/>
          </p:spPr>
          <p:txBody>
            <a:bodyPr vert="horz" wrap="square" lIns="88900" tIns="88900" rIns="88900" bIns="88900" numCol="1" rtlCol="0" anchor="t" anchorCtr="0" compatLnSpc="1">
              <a:prstTxWarp prst="textNoShape">
                <a:avLst/>
              </a:prstTxWarp>
            </a:bodyPr>
            <a:lstStyle/>
            <a:p>
              <a:pPr algn="ctr"/>
              <a:endParaRPr lang="en-US"/>
            </a:p>
          </p:txBody>
        </p:sp>
        <p:sp>
          <p:nvSpPr>
            <p:cNvPr id="31" name="Oval 30"/>
            <p:cNvSpPr/>
            <p:nvPr/>
          </p:nvSpPr>
          <p:spPr bwMode="auto">
            <a:xfrm>
              <a:off x="4093028" y="1899136"/>
              <a:ext cx="291402" cy="291402"/>
            </a:xfrm>
            <a:prstGeom prst="ellipse">
              <a:avLst/>
            </a:prstGeom>
            <a:solidFill>
              <a:srgbClr val="C00000"/>
            </a:solidFill>
            <a:ln w="38100" cap="flat" cmpd="sng" algn="ctr">
              <a:noFill/>
              <a:prstDash val="solid"/>
              <a:round/>
              <a:headEnd type="none" w="med" len="med"/>
              <a:tailEnd type="none" w="med" len="med"/>
            </a:ln>
            <a:effectLst/>
            <a:extLst/>
          </p:spPr>
          <p:txBody>
            <a:bodyPr vert="horz" wrap="square" lIns="88900" tIns="88900" rIns="88900" bIns="88900" numCol="1" rtlCol="0" anchor="t" anchorCtr="0" compatLnSpc="1">
              <a:prstTxWarp prst="textNoShape">
                <a:avLst/>
              </a:prstTxWarp>
            </a:bodyPr>
            <a:lstStyle/>
            <a:p>
              <a:pPr algn="ctr"/>
              <a:endParaRPr lang="en-US"/>
            </a:p>
          </p:txBody>
        </p:sp>
        <p:sp>
          <p:nvSpPr>
            <p:cNvPr id="32" name="Oval 31"/>
            <p:cNvSpPr/>
            <p:nvPr/>
          </p:nvSpPr>
          <p:spPr bwMode="auto">
            <a:xfrm>
              <a:off x="1539491" y="3416436"/>
              <a:ext cx="291402" cy="291402"/>
            </a:xfrm>
            <a:prstGeom prst="ellipse">
              <a:avLst/>
            </a:prstGeom>
            <a:solidFill>
              <a:srgbClr val="C00000"/>
            </a:solidFill>
            <a:ln w="38100" cap="flat" cmpd="sng" algn="ctr">
              <a:noFill/>
              <a:prstDash val="solid"/>
              <a:round/>
              <a:headEnd type="none" w="med" len="med"/>
              <a:tailEnd type="none" w="med" len="med"/>
            </a:ln>
            <a:effectLst/>
            <a:extLst/>
          </p:spPr>
          <p:txBody>
            <a:bodyPr vert="horz" wrap="square" lIns="88900" tIns="88900" rIns="88900" bIns="88900" numCol="1" rtlCol="0" anchor="t" anchorCtr="0" compatLnSpc="1">
              <a:prstTxWarp prst="textNoShape">
                <a:avLst/>
              </a:prstTxWarp>
            </a:bodyPr>
            <a:lstStyle/>
            <a:p>
              <a:pPr algn="ctr"/>
              <a:endParaRPr lang="en-US"/>
            </a:p>
          </p:txBody>
        </p:sp>
        <p:sp>
          <p:nvSpPr>
            <p:cNvPr id="33" name="Oval 32"/>
            <p:cNvSpPr/>
            <p:nvPr/>
          </p:nvSpPr>
          <p:spPr bwMode="auto">
            <a:xfrm>
              <a:off x="3344425" y="4083262"/>
              <a:ext cx="291402" cy="291402"/>
            </a:xfrm>
            <a:prstGeom prst="ellipse">
              <a:avLst/>
            </a:prstGeom>
            <a:solidFill>
              <a:srgbClr val="C00000"/>
            </a:solidFill>
            <a:ln w="38100" cap="flat" cmpd="sng" algn="ctr">
              <a:noFill/>
              <a:prstDash val="solid"/>
              <a:round/>
              <a:headEnd type="none" w="med" len="med"/>
              <a:tailEnd type="none" w="med" len="med"/>
            </a:ln>
            <a:effectLst/>
            <a:extLst/>
          </p:spPr>
          <p:txBody>
            <a:bodyPr vert="horz" wrap="square" lIns="88900" tIns="88900" rIns="88900" bIns="88900" numCol="1" rtlCol="0" anchor="t" anchorCtr="0" compatLnSpc="1">
              <a:prstTxWarp prst="textNoShape">
                <a:avLst/>
              </a:prstTxWarp>
            </a:bodyPr>
            <a:lstStyle/>
            <a:p>
              <a:pPr algn="ctr"/>
              <a:endParaRPr lang="en-US"/>
            </a:p>
          </p:txBody>
        </p:sp>
        <p:sp>
          <p:nvSpPr>
            <p:cNvPr id="34" name="Oval 33"/>
            <p:cNvSpPr/>
            <p:nvPr/>
          </p:nvSpPr>
          <p:spPr bwMode="auto">
            <a:xfrm>
              <a:off x="3562767" y="3635818"/>
              <a:ext cx="291402" cy="291402"/>
            </a:xfrm>
            <a:prstGeom prst="ellipse">
              <a:avLst/>
            </a:prstGeom>
            <a:solidFill>
              <a:srgbClr val="006600"/>
            </a:solidFill>
            <a:ln w="38100" cap="flat" cmpd="sng" algn="ctr">
              <a:noFill/>
              <a:prstDash val="solid"/>
              <a:round/>
              <a:headEnd type="none" w="med" len="med"/>
              <a:tailEnd type="none" w="med" len="med"/>
            </a:ln>
            <a:effectLst/>
            <a:extLst/>
          </p:spPr>
          <p:txBody>
            <a:bodyPr vert="horz" wrap="square" lIns="88900" tIns="88900" rIns="88900" bIns="88900" numCol="1" rtlCol="0" anchor="t" anchorCtr="0" compatLnSpc="1">
              <a:prstTxWarp prst="textNoShape">
                <a:avLst/>
              </a:prstTxWarp>
            </a:bodyPr>
            <a:lstStyle/>
            <a:p>
              <a:pPr algn="ctr"/>
              <a:endParaRPr lang="en-US"/>
            </a:p>
          </p:txBody>
        </p:sp>
        <p:sp>
          <p:nvSpPr>
            <p:cNvPr id="35" name="Oval 34"/>
            <p:cNvSpPr/>
            <p:nvPr/>
          </p:nvSpPr>
          <p:spPr bwMode="auto">
            <a:xfrm>
              <a:off x="3160627" y="3416436"/>
              <a:ext cx="291402" cy="291402"/>
            </a:xfrm>
            <a:prstGeom prst="ellipse">
              <a:avLst/>
            </a:prstGeom>
            <a:solidFill>
              <a:srgbClr val="006600"/>
            </a:solidFill>
            <a:ln w="38100" cap="flat" cmpd="sng" algn="ctr">
              <a:noFill/>
              <a:prstDash val="solid"/>
              <a:round/>
              <a:headEnd type="none" w="med" len="med"/>
              <a:tailEnd type="none" w="med" len="med"/>
            </a:ln>
            <a:effectLst/>
            <a:extLst/>
          </p:spPr>
          <p:txBody>
            <a:bodyPr vert="horz" wrap="square" lIns="88900" tIns="88900" rIns="88900" bIns="88900" numCol="1" rtlCol="0" anchor="t" anchorCtr="0" compatLnSpc="1">
              <a:prstTxWarp prst="textNoShape">
                <a:avLst/>
              </a:prstTxWarp>
            </a:bodyPr>
            <a:lstStyle/>
            <a:p>
              <a:pPr algn="ctr"/>
              <a:endParaRPr lang="en-US"/>
            </a:p>
          </p:txBody>
        </p:sp>
        <p:sp>
          <p:nvSpPr>
            <p:cNvPr id="36" name="Oval 35"/>
            <p:cNvSpPr/>
            <p:nvPr/>
          </p:nvSpPr>
          <p:spPr bwMode="auto">
            <a:xfrm>
              <a:off x="2467916" y="4083262"/>
              <a:ext cx="291402" cy="291402"/>
            </a:xfrm>
            <a:prstGeom prst="ellipse">
              <a:avLst/>
            </a:prstGeom>
            <a:solidFill>
              <a:srgbClr val="006600"/>
            </a:solidFill>
            <a:ln w="38100" cap="flat" cmpd="sng" algn="ctr">
              <a:noFill/>
              <a:prstDash val="solid"/>
              <a:round/>
              <a:headEnd type="none" w="med" len="med"/>
              <a:tailEnd type="none" w="med" len="med"/>
            </a:ln>
            <a:effectLst/>
            <a:extLst/>
          </p:spPr>
          <p:txBody>
            <a:bodyPr vert="horz" wrap="square" lIns="88900" tIns="88900" rIns="88900" bIns="88900" numCol="1" rtlCol="0" anchor="t" anchorCtr="0" compatLnSpc="1">
              <a:prstTxWarp prst="textNoShape">
                <a:avLst/>
              </a:prstTxWarp>
            </a:bodyPr>
            <a:lstStyle/>
            <a:p>
              <a:pPr algn="ctr"/>
              <a:endParaRPr lang="en-US"/>
            </a:p>
          </p:txBody>
        </p:sp>
        <p:sp>
          <p:nvSpPr>
            <p:cNvPr id="37" name="Oval 36"/>
            <p:cNvSpPr/>
            <p:nvPr/>
          </p:nvSpPr>
          <p:spPr bwMode="auto">
            <a:xfrm>
              <a:off x="987459" y="3811694"/>
              <a:ext cx="291402" cy="291402"/>
            </a:xfrm>
            <a:prstGeom prst="ellipse">
              <a:avLst/>
            </a:prstGeom>
            <a:solidFill>
              <a:srgbClr val="006600"/>
            </a:solidFill>
            <a:ln w="38100" cap="flat" cmpd="sng" algn="ctr">
              <a:noFill/>
              <a:prstDash val="solid"/>
              <a:round/>
              <a:headEnd type="none" w="med" len="med"/>
              <a:tailEnd type="none" w="med" len="med"/>
            </a:ln>
            <a:effectLst/>
            <a:extLst/>
          </p:spPr>
          <p:txBody>
            <a:bodyPr vert="horz" wrap="square" lIns="88900" tIns="88900" rIns="88900" bIns="88900" numCol="1" rtlCol="0" anchor="t" anchorCtr="0" compatLnSpc="1">
              <a:prstTxWarp prst="textNoShape">
                <a:avLst/>
              </a:prstTxWarp>
            </a:bodyPr>
            <a:lstStyle/>
            <a:p>
              <a:pPr algn="ctr"/>
              <a:endParaRPr lang="en-US"/>
            </a:p>
          </p:txBody>
        </p:sp>
        <p:sp>
          <p:nvSpPr>
            <p:cNvPr id="38" name="Oval 37"/>
            <p:cNvSpPr/>
            <p:nvPr/>
          </p:nvSpPr>
          <p:spPr bwMode="auto">
            <a:xfrm>
              <a:off x="1468734" y="2165705"/>
              <a:ext cx="291402" cy="291402"/>
            </a:xfrm>
            <a:prstGeom prst="ellipse">
              <a:avLst/>
            </a:prstGeom>
            <a:solidFill>
              <a:srgbClr val="006600"/>
            </a:solidFill>
            <a:ln w="38100" cap="flat" cmpd="sng" algn="ctr">
              <a:noFill/>
              <a:prstDash val="solid"/>
              <a:round/>
              <a:headEnd type="none" w="med" len="med"/>
              <a:tailEnd type="none" w="med" len="med"/>
            </a:ln>
            <a:effectLst/>
            <a:extLst/>
          </p:spPr>
          <p:txBody>
            <a:bodyPr vert="horz" wrap="square" lIns="88900" tIns="88900" rIns="88900" bIns="88900" numCol="1" rtlCol="0" anchor="t" anchorCtr="0" compatLnSpc="1">
              <a:prstTxWarp prst="textNoShape">
                <a:avLst/>
              </a:prstTxWarp>
            </a:bodyPr>
            <a:lstStyle/>
            <a:p>
              <a:pPr algn="ctr"/>
              <a:endParaRPr lang="en-US"/>
            </a:p>
          </p:txBody>
        </p:sp>
        <p:sp>
          <p:nvSpPr>
            <p:cNvPr id="39" name="Oval 38"/>
            <p:cNvSpPr/>
            <p:nvPr/>
          </p:nvSpPr>
          <p:spPr bwMode="auto">
            <a:xfrm>
              <a:off x="1590569" y="2917369"/>
              <a:ext cx="291402" cy="291402"/>
            </a:xfrm>
            <a:prstGeom prst="ellipse">
              <a:avLst/>
            </a:prstGeom>
            <a:solidFill>
              <a:srgbClr val="006600"/>
            </a:solidFill>
            <a:ln w="38100" cap="flat" cmpd="sng" algn="ctr">
              <a:noFill/>
              <a:prstDash val="solid"/>
              <a:round/>
              <a:headEnd type="none" w="med" len="med"/>
              <a:tailEnd type="none" w="med" len="med"/>
            </a:ln>
            <a:effectLst/>
            <a:extLst/>
          </p:spPr>
          <p:txBody>
            <a:bodyPr vert="horz" wrap="square" lIns="88900" tIns="88900" rIns="88900" bIns="88900" numCol="1" rtlCol="0" anchor="t" anchorCtr="0" compatLnSpc="1">
              <a:prstTxWarp prst="textNoShape">
                <a:avLst/>
              </a:prstTxWarp>
            </a:bodyPr>
            <a:lstStyle/>
            <a:p>
              <a:pPr algn="ctr"/>
              <a:endParaRPr lang="en-US"/>
            </a:p>
          </p:txBody>
        </p:sp>
      </p:grpSp>
      <p:grpSp>
        <p:nvGrpSpPr>
          <p:cNvPr id="141" name="Group 140"/>
          <p:cNvGrpSpPr/>
          <p:nvPr/>
        </p:nvGrpSpPr>
        <p:grpSpPr>
          <a:xfrm>
            <a:off x="5890978" y="1771468"/>
            <a:ext cx="1325679" cy="1515727"/>
            <a:chOff x="5437033" y="2130139"/>
            <a:chExt cx="1325679" cy="1515727"/>
          </a:xfrm>
          <a:effectLst/>
        </p:grpSpPr>
        <p:sp>
          <p:nvSpPr>
            <p:cNvPr id="121" name="Rounded Rectangle 120"/>
            <p:cNvSpPr/>
            <p:nvPr/>
          </p:nvSpPr>
          <p:spPr bwMode="auto">
            <a:xfrm>
              <a:off x="5437033" y="2130139"/>
              <a:ext cx="1325679" cy="1515727"/>
            </a:xfrm>
            <a:prstGeom prst="roundRect">
              <a:avLst/>
            </a:prstGeom>
            <a:solidFill>
              <a:schemeClr val="bg1">
                <a:lumMod val="95000"/>
              </a:schemeClr>
            </a:solidFill>
            <a:ln w="38100" cap="flat" cmpd="sng" algn="ctr">
              <a:solidFill>
                <a:srgbClr val="000000"/>
              </a:solidFill>
              <a:prstDash val="solid"/>
              <a:round/>
              <a:headEnd type="none" w="med" len="med"/>
              <a:tailEnd type="none" w="med" len="med"/>
            </a:ln>
            <a:effectLst/>
            <a:extLst/>
          </p:spPr>
          <p:txBody>
            <a:bodyPr vert="horz" wrap="square" lIns="88900" tIns="88900" rIns="88900" bIns="88900" numCol="1" rtlCol="0" anchor="t" anchorCtr="0" compatLnSpc="1">
              <a:prstTxWarp prst="textNoShape">
                <a:avLst/>
              </a:prstTxWarp>
            </a:bodyPr>
            <a:lstStyle/>
            <a:p>
              <a:pPr algn="ctr"/>
              <a:endParaRPr lang="en-US"/>
            </a:p>
          </p:txBody>
        </p:sp>
        <p:sp>
          <p:nvSpPr>
            <p:cNvPr id="40" name="Oval 39"/>
            <p:cNvSpPr/>
            <p:nvPr/>
          </p:nvSpPr>
          <p:spPr bwMode="auto">
            <a:xfrm>
              <a:off x="5589604" y="2234347"/>
              <a:ext cx="291402" cy="291402"/>
            </a:xfrm>
            <a:prstGeom prst="ellipse">
              <a:avLst/>
            </a:prstGeom>
            <a:solidFill>
              <a:srgbClr val="C00000"/>
            </a:solidFill>
            <a:ln w="38100" cap="flat" cmpd="sng" algn="ctr">
              <a:noFill/>
              <a:prstDash val="solid"/>
              <a:round/>
              <a:headEnd type="none" w="med" len="med"/>
              <a:tailEnd type="none" w="med" len="med"/>
            </a:ln>
            <a:effectLst/>
            <a:extLst/>
          </p:spPr>
          <p:txBody>
            <a:bodyPr vert="horz" wrap="square" lIns="88900" tIns="88900" rIns="88900" bIns="88900" numCol="1" rtlCol="0" anchor="t" anchorCtr="0" compatLnSpc="1">
              <a:prstTxWarp prst="textNoShape">
                <a:avLst/>
              </a:prstTxWarp>
            </a:bodyPr>
            <a:lstStyle/>
            <a:p>
              <a:pPr algn="ctr"/>
              <a:endParaRPr lang="en-US"/>
            </a:p>
          </p:txBody>
        </p:sp>
        <p:sp>
          <p:nvSpPr>
            <p:cNvPr id="43" name="Oval 42"/>
            <p:cNvSpPr/>
            <p:nvPr/>
          </p:nvSpPr>
          <p:spPr bwMode="auto">
            <a:xfrm>
              <a:off x="5958357" y="2234347"/>
              <a:ext cx="291402" cy="291402"/>
            </a:xfrm>
            <a:prstGeom prst="ellipse">
              <a:avLst/>
            </a:prstGeom>
            <a:solidFill>
              <a:srgbClr val="C00000"/>
            </a:solidFill>
            <a:ln w="38100" cap="flat" cmpd="sng" algn="ctr">
              <a:noFill/>
              <a:prstDash val="solid"/>
              <a:round/>
              <a:headEnd type="none" w="med" len="med"/>
              <a:tailEnd type="none" w="med" len="med"/>
            </a:ln>
            <a:effectLst/>
            <a:extLst/>
          </p:spPr>
          <p:txBody>
            <a:bodyPr vert="horz" wrap="square" lIns="88900" tIns="88900" rIns="88900" bIns="88900" numCol="1" rtlCol="0" anchor="t" anchorCtr="0" compatLnSpc="1">
              <a:prstTxWarp prst="textNoShape">
                <a:avLst/>
              </a:prstTxWarp>
            </a:bodyPr>
            <a:lstStyle/>
            <a:p>
              <a:pPr algn="ctr"/>
              <a:endParaRPr lang="en-US"/>
            </a:p>
          </p:txBody>
        </p:sp>
        <p:sp>
          <p:nvSpPr>
            <p:cNvPr id="44" name="Oval 43"/>
            <p:cNvSpPr/>
            <p:nvPr/>
          </p:nvSpPr>
          <p:spPr bwMode="auto">
            <a:xfrm>
              <a:off x="6327110" y="2234347"/>
              <a:ext cx="291402" cy="291402"/>
            </a:xfrm>
            <a:prstGeom prst="ellipse">
              <a:avLst/>
            </a:prstGeom>
            <a:solidFill>
              <a:srgbClr val="C00000"/>
            </a:solidFill>
            <a:ln w="38100" cap="flat" cmpd="sng" algn="ctr">
              <a:noFill/>
              <a:prstDash val="solid"/>
              <a:round/>
              <a:headEnd type="none" w="med" len="med"/>
              <a:tailEnd type="none" w="med" len="med"/>
            </a:ln>
            <a:effectLst/>
            <a:extLst/>
          </p:spPr>
          <p:txBody>
            <a:bodyPr vert="horz" wrap="square" lIns="88900" tIns="88900" rIns="88900" bIns="88900" numCol="1" rtlCol="0" anchor="t" anchorCtr="0" compatLnSpc="1">
              <a:prstTxWarp prst="textNoShape">
                <a:avLst/>
              </a:prstTxWarp>
            </a:bodyPr>
            <a:lstStyle/>
            <a:p>
              <a:pPr algn="ctr"/>
              <a:endParaRPr lang="en-US"/>
            </a:p>
          </p:txBody>
        </p:sp>
        <p:sp>
          <p:nvSpPr>
            <p:cNvPr id="45" name="Oval 44"/>
            <p:cNvSpPr/>
            <p:nvPr/>
          </p:nvSpPr>
          <p:spPr bwMode="auto">
            <a:xfrm>
              <a:off x="5589604" y="2576373"/>
              <a:ext cx="291402" cy="291402"/>
            </a:xfrm>
            <a:prstGeom prst="ellipse">
              <a:avLst/>
            </a:prstGeom>
            <a:solidFill>
              <a:srgbClr val="C00000"/>
            </a:solidFill>
            <a:ln w="38100" cap="flat" cmpd="sng" algn="ctr">
              <a:noFill/>
              <a:prstDash val="solid"/>
              <a:round/>
              <a:headEnd type="none" w="med" len="med"/>
              <a:tailEnd type="none" w="med" len="med"/>
            </a:ln>
            <a:effectLst/>
            <a:extLst/>
          </p:spPr>
          <p:txBody>
            <a:bodyPr vert="horz" wrap="square" lIns="88900" tIns="88900" rIns="88900" bIns="88900" numCol="1" rtlCol="0" anchor="t" anchorCtr="0" compatLnSpc="1">
              <a:prstTxWarp prst="textNoShape">
                <a:avLst/>
              </a:prstTxWarp>
            </a:bodyPr>
            <a:lstStyle/>
            <a:p>
              <a:pPr algn="ctr"/>
              <a:endParaRPr lang="en-US"/>
            </a:p>
          </p:txBody>
        </p:sp>
        <p:sp>
          <p:nvSpPr>
            <p:cNvPr id="46" name="Oval 45"/>
            <p:cNvSpPr/>
            <p:nvPr/>
          </p:nvSpPr>
          <p:spPr bwMode="auto">
            <a:xfrm>
              <a:off x="5958357" y="2576373"/>
              <a:ext cx="291402" cy="291402"/>
            </a:xfrm>
            <a:prstGeom prst="ellipse">
              <a:avLst/>
            </a:prstGeom>
            <a:solidFill>
              <a:srgbClr val="C00000"/>
            </a:solidFill>
            <a:ln w="38100" cap="flat" cmpd="sng" algn="ctr">
              <a:noFill/>
              <a:prstDash val="solid"/>
              <a:round/>
              <a:headEnd type="none" w="med" len="med"/>
              <a:tailEnd type="none" w="med" len="med"/>
            </a:ln>
            <a:effectLst/>
            <a:extLst/>
          </p:spPr>
          <p:txBody>
            <a:bodyPr vert="horz" wrap="square" lIns="88900" tIns="88900" rIns="88900" bIns="88900" numCol="1" rtlCol="0" anchor="t" anchorCtr="0" compatLnSpc="1">
              <a:prstTxWarp prst="textNoShape">
                <a:avLst/>
              </a:prstTxWarp>
            </a:bodyPr>
            <a:lstStyle/>
            <a:p>
              <a:pPr algn="ctr"/>
              <a:endParaRPr lang="en-US"/>
            </a:p>
          </p:txBody>
        </p:sp>
        <p:sp>
          <p:nvSpPr>
            <p:cNvPr id="47" name="Oval 46"/>
            <p:cNvSpPr/>
            <p:nvPr/>
          </p:nvSpPr>
          <p:spPr bwMode="auto">
            <a:xfrm>
              <a:off x="6327110" y="2576373"/>
              <a:ext cx="291402" cy="291402"/>
            </a:xfrm>
            <a:prstGeom prst="ellipse">
              <a:avLst/>
            </a:prstGeom>
            <a:solidFill>
              <a:srgbClr val="C00000"/>
            </a:solidFill>
            <a:ln w="38100" cap="flat" cmpd="sng" algn="ctr">
              <a:noFill/>
              <a:prstDash val="solid"/>
              <a:round/>
              <a:headEnd type="none" w="med" len="med"/>
              <a:tailEnd type="none" w="med" len="med"/>
            </a:ln>
            <a:effectLst/>
            <a:extLst/>
          </p:spPr>
          <p:txBody>
            <a:bodyPr vert="horz" wrap="square" lIns="88900" tIns="88900" rIns="88900" bIns="88900" numCol="1" rtlCol="0" anchor="t" anchorCtr="0" compatLnSpc="1">
              <a:prstTxWarp prst="textNoShape">
                <a:avLst/>
              </a:prstTxWarp>
            </a:bodyPr>
            <a:lstStyle/>
            <a:p>
              <a:pPr algn="ctr"/>
              <a:endParaRPr lang="en-US"/>
            </a:p>
          </p:txBody>
        </p:sp>
        <p:sp>
          <p:nvSpPr>
            <p:cNvPr id="48" name="Oval 47"/>
            <p:cNvSpPr/>
            <p:nvPr/>
          </p:nvSpPr>
          <p:spPr bwMode="auto">
            <a:xfrm>
              <a:off x="5589604" y="2918399"/>
              <a:ext cx="291402" cy="291402"/>
            </a:xfrm>
            <a:prstGeom prst="ellipse">
              <a:avLst/>
            </a:prstGeom>
            <a:solidFill>
              <a:srgbClr val="C00000"/>
            </a:solidFill>
            <a:ln w="38100" cap="flat" cmpd="sng" algn="ctr">
              <a:noFill/>
              <a:prstDash val="solid"/>
              <a:round/>
              <a:headEnd type="none" w="med" len="med"/>
              <a:tailEnd type="none" w="med" len="med"/>
            </a:ln>
            <a:effectLst/>
            <a:extLst/>
          </p:spPr>
          <p:txBody>
            <a:bodyPr vert="horz" wrap="square" lIns="88900" tIns="88900" rIns="88900" bIns="88900" numCol="1" rtlCol="0" anchor="t" anchorCtr="0" compatLnSpc="1">
              <a:prstTxWarp prst="textNoShape">
                <a:avLst/>
              </a:prstTxWarp>
            </a:bodyPr>
            <a:lstStyle/>
            <a:p>
              <a:pPr algn="ctr"/>
              <a:endParaRPr lang="en-US"/>
            </a:p>
          </p:txBody>
        </p:sp>
        <p:sp>
          <p:nvSpPr>
            <p:cNvPr id="49" name="Oval 48"/>
            <p:cNvSpPr/>
            <p:nvPr/>
          </p:nvSpPr>
          <p:spPr bwMode="auto">
            <a:xfrm>
              <a:off x="5958357" y="2918399"/>
              <a:ext cx="291402" cy="291402"/>
            </a:xfrm>
            <a:prstGeom prst="ellipse">
              <a:avLst/>
            </a:prstGeom>
            <a:solidFill>
              <a:srgbClr val="C00000"/>
            </a:solidFill>
            <a:ln w="38100" cap="flat" cmpd="sng" algn="ctr">
              <a:noFill/>
              <a:prstDash val="solid"/>
              <a:round/>
              <a:headEnd type="none" w="med" len="med"/>
              <a:tailEnd type="none" w="med" len="med"/>
            </a:ln>
            <a:effectLst/>
            <a:extLst/>
          </p:spPr>
          <p:txBody>
            <a:bodyPr vert="horz" wrap="square" lIns="88900" tIns="88900" rIns="88900" bIns="88900" numCol="1" rtlCol="0" anchor="t" anchorCtr="0" compatLnSpc="1">
              <a:prstTxWarp prst="textNoShape">
                <a:avLst/>
              </a:prstTxWarp>
            </a:bodyPr>
            <a:lstStyle/>
            <a:p>
              <a:pPr algn="ctr"/>
              <a:endParaRPr lang="en-US"/>
            </a:p>
          </p:txBody>
        </p:sp>
        <p:sp>
          <p:nvSpPr>
            <p:cNvPr id="50" name="Oval 49"/>
            <p:cNvSpPr/>
            <p:nvPr/>
          </p:nvSpPr>
          <p:spPr bwMode="auto">
            <a:xfrm>
              <a:off x="6327110" y="2918399"/>
              <a:ext cx="291402" cy="291402"/>
            </a:xfrm>
            <a:prstGeom prst="ellipse">
              <a:avLst/>
            </a:prstGeom>
            <a:solidFill>
              <a:srgbClr val="C00000"/>
            </a:solidFill>
            <a:ln w="38100" cap="flat" cmpd="sng" algn="ctr">
              <a:noFill/>
              <a:prstDash val="solid"/>
              <a:round/>
              <a:headEnd type="none" w="med" len="med"/>
              <a:tailEnd type="none" w="med" len="med"/>
            </a:ln>
            <a:effectLst/>
            <a:extLst/>
          </p:spPr>
          <p:txBody>
            <a:bodyPr vert="horz" wrap="square" lIns="88900" tIns="88900" rIns="88900" bIns="88900" numCol="1" rtlCol="0" anchor="t" anchorCtr="0" compatLnSpc="1">
              <a:prstTxWarp prst="textNoShape">
                <a:avLst/>
              </a:prstTxWarp>
            </a:bodyPr>
            <a:lstStyle/>
            <a:p>
              <a:pPr algn="ctr"/>
              <a:endParaRPr lang="en-US"/>
            </a:p>
          </p:txBody>
        </p:sp>
        <p:sp>
          <p:nvSpPr>
            <p:cNvPr id="51" name="Oval 50"/>
            <p:cNvSpPr/>
            <p:nvPr/>
          </p:nvSpPr>
          <p:spPr bwMode="auto">
            <a:xfrm>
              <a:off x="5589604" y="3260425"/>
              <a:ext cx="291402" cy="291402"/>
            </a:xfrm>
            <a:prstGeom prst="ellipse">
              <a:avLst/>
            </a:prstGeom>
            <a:solidFill>
              <a:srgbClr val="C00000"/>
            </a:solidFill>
            <a:ln w="38100" cap="flat" cmpd="sng" algn="ctr">
              <a:noFill/>
              <a:prstDash val="solid"/>
              <a:round/>
              <a:headEnd type="none" w="med" len="med"/>
              <a:tailEnd type="none" w="med" len="med"/>
            </a:ln>
            <a:effectLst/>
            <a:extLst/>
          </p:spPr>
          <p:txBody>
            <a:bodyPr vert="horz" wrap="square" lIns="88900" tIns="88900" rIns="88900" bIns="88900" numCol="1" rtlCol="0" anchor="t" anchorCtr="0" compatLnSpc="1">
              <a:prstTxWarp prst="textNoShape">
                <a:avLst/>
              </a:prstTxWarp>
            </a:bodyPr>
            <a:lstStyle/>
            <a:p>
              <a:pPr algn="ctr"/>
              <a:endParaRPr lang="en-US"/>
            </a:p>
          </p:txBody>
        </p:sp>
        <p:sp>
          <p:nvSpPr>
            <p:cNvPr id="52" name="Oval 51"/>
            <p:cNvSpPr/>
            <p:nvPr/>
          </p:nvSpPr>
          <p:spPr bwMode="auto">
            <a:xfrm>
              <a:off x="5958357" y="3260425"/>
              <a:ext cx="291402" cy="291402"/>
            </a:xfrm>
            <a:prstGeom prst="ellipse">
              <a:avLst/>
            </a:prstGeom>
            <a:solidFill>
              <a:srgbClr val="C00000"/>
            </a:solidFill>
            <a:ln w="38100" cap="flat" cmpd="sng" algn="ctr">
              <a:noFill/>
              <a:prstDash val="solid"/>
              <a:round/>
              <a:headEnd type="none" w="med" len="med"/>
              <a:tailEnd type="none" w="med" len="med"/>
            </a:ln>
            <a:effectLst/>
            <a:extLst/>
          </p:spPr>
          <p:txBody>
            <a:bodyPr vert="horz" wrap="square" lIns="88900" tIns="88900" rIns="88900" bIns="88900" numCol="1" rtlCol="0" anchor="t" anchorCtr="0" compatLnSpc="1">
              <a:prstTxWarp prst="textNoShape">
                <a:avLst/>
              </a:prstTxWarp>
            </a:bodyPr>
            <a:lstStyle/>
            <a:p>
              <a:pPr algn="ctr"/>
              <a:endParaRPr lang="en-US"/>
            </a:p>
          </p:txBody>
        </p:sp>
        <p:sp>
          <p:nvSpPr>
            <p:cNvPr id="53" name="Oval 52"/>
            <p:cNvSpPr/>
            <p:nvPr/>
          </p:nvSpPr>
          <p:spPr bwMode="auto">
            <a:xfrm>
              <a:off x="6327110" y="3260425"/>
              <a:ext cx="291402" cy="291402"/>
            </a:xfrm>
            <a:prstGeom prst="ellipse">
              <a:avLst/>
            </a:prstGeom>
            <a:solidFill>
              <a:srgbClr val="C00000"/>
            </a:solidFill>
            <a:ln w="38100" cap="flat" cmpd="sng" algn="ctr">
              <a:noFill/>
              <a:prstDash val="solid"/>
              <a:round/>
              <a:headEnd type="none" w="med" len="med"/>
              <a:tailEnd type="none" w="med" len="med"/>
            </a:ln>
            <a:effectLst/>
            <a:extLst/>
          </p:spPr>
          <p:txBody>
            <a:bodyPr vert="horz" wrap="square" lIns="88900" tIns="88900" rIns="88900" bIns="88900" numCol="1" rtlCol="0" anchor="t" anchorCtr="0" compatLnSpc="1">
              <a:prstTxWarp prst="textNoShape">
                <a:avLst/>
              </a:prstTxWarp>
            </a:bodyPr>
            <a:lstStyle/>
            <a:p>
              <a:pPr algn="ctr"/>
              <a:endParaRPr lang="en-US"/>
            </a:p>
          </p:txBody>
        </p:sp>
      </p:grpSp>
      <p:grpSp>
        <p:nvGrpSpPr>
          <p:cNvPr id="142" name="Group 141"/>
          <p:cNvGrpSpPr/>
          <p:nvPr/>
        </p:nvGrpSpPr>
        <p:grpSpPr>
          <a:xfrm>
            <a:off x="7440998" y="1938157"/>
            <a:ext cx="1325880" cy="1139991"/>
            <a:chOff x="6988254" y="2115960"/>
            <a:chExt cx="1325880" cy="1139991"/>
          </a:xfrm>
          <a:effectLst/>
        </p:grpSpPr>
        <p:sp>
          <p:nvSpPr>
            <p:cNvPr id="122" name="Rounded Rectangle 121"/>
            <p:cNvSpPr/>
            <p:nvPr/>
          </p:nvSpPr>
          <p:spPr bwMode="auto">
            <a:xfrm>
              <a:off x="6988254" y="2115960"/>
              <a:ext cx="1325880" cy="1139991"/>
            </a:xfrm>
            <a:prstGeom prst="roundRect">
              <a:avLst/>
            </a:prstGeom>
            <a:solidFill>
              <a:schemeClr val="bg1">
                <a:lumMod val="95000"/>
              </a:schemeClr>
            </a:solidFill>
            <a:ln w="38100" cap="flat" cmpd="sng" algn="ctr">
              <a:solidFill>
                <a:srgbClr val="000000"/>
              </a:solidFill>
              <a:prstDash val="solid"/>
              <a:round/>
              <a:headEnd type="none" w="med" len="med"/>
              <a:tailEnd type="none" w="med" len="med"/>
            </a:ln>
            <a:effectLst/>
            <a:extLst/>
          </p:spPr>
          <p:txBody>
            <a:bodyPr vert="horz" wrap="square" lIns="88900" tIns="88900" rIns="88900" bIns="88900" numCol="1" rtlCol="0" anchor="t" anchorCtr="0" compatLnSpc="1">
              <a:prstTxWarp prst="textNoShape">
                <a:avLst/>
              </a:prstTxWarp>
            </a:bodyPr>
            <a:lstStyle/>
            <a:p>
              <a:pPr algn="ctr"/>
              <a:endParaRPr lang="en-US"/>
            </a:p>
          </p:txBody>
        </p:sp>
        <p:sp>
          <p:nvSpPr>
            <p:cNvPr id="93" name="Oval 92"/>
            <p:cNvSpPr/>
            <p:nvPr/>
          </p:nvSpPr>
          <p:spPr bwMode="auto">
            <a:xfrm>
              <a:off x="7136740" y="2190538"/>
              <a:ext cx="291402" cy="291402"/>
            </a:xfrm>
            <a:prstGeom prst="ellipse">
              <a:avLst/>
            </a:prstGeom>
            <a:solidFill>
              <a:srgbClr val="003399"/>
            </a:solidFill>
            <a:ln w="38100" cap="flat" cmpd="sng" algn="ctr">
              <a:noFill/>
              <a:prstDash val="solid"/>
              <a:round/>
              <a:headEnd type="none" w="med" len="med"/>
              <a:tailEnd type="none" w="med" len="med"/>
            </a:ln>
            <a:effectLst/>
            <a:extLst/>
          </p:spPr>
          <p:txBody>
            <a:bodyPr vert="horz" wrap="square" lIns="88900" tIns="88900" rIns="88900" bIns="88900" numCol="1" rtlCol="0" anchor="t" anchorCtr="0" compatLnSpc="1">
              <a:prstTxWarp prst="textNoShape">
                <a:avLst/>
              </a:prstTxWarp>
            </a:bodyPr>
            <a:lstStyle/>
            <a:p>
              <a:pPr algn="ctr"/>
              <a:endParaRPr lang="en-US"/>
            </a:p>
          </p:txBody>
        </p:sp>
        <p:sp>
          <p:nvSpPr>
            <p:cNvPr id="94" name="Oval 93"/>
            <p:cNvSpPr/>
            <p:nvPr/>
          </p:nvSpPr>
          <p:spPr bwMode="auto">
            <a:xfrm>
              <a:off x="7505493" y="2190538"/>
              <a:ext cx="291402" cy="291402"/>
            </a:xfrm>
            <a:prstGeom prst="ellipse">
              <a:avLst/>
            </a:prstGeom>
            <a:solidFill>
              <a:srgbClr val="003399"/>
            </a:solidFill>
            <a:ln w="38100" cap="flat" cmpd="sng" algn="ctr">
              <a:noFill/>
              <a:prstDash val="solid"/>
              <a:round/>
              <a:headEnd type="none" w="med" len="med"/>
              <a:tailEnd type="none" w="med" len="med"/>
            </a:ln>
            <a:effectLst/>
            <a:extLst/>
          </p:spPr>
          <p:txBody>
            <a:bodyPr vert="horz" wrap="square" lIns="88900" tIns="88900" rIns="88900" bIns="88900" numCol="1" rtlCol="0" anchor="t" anchorCtr="0" compatLnSpc="1">
              <a:prstTxWarp prst="textNoShape">
                <a:avLst/>
              </a:prstTxWarp>
            </a:bodyPr>
            <a:lstStyle/>
            <a:p>
              <a:pPr algn="ctr"/>
              <a:endParaRPr lang="en-US"/>
            </a:p>
          </p:txBody>
        </p:sp>
        <p:sp>
          <p:nvSpPr>
            <p:cNvPr id="95" name="Oval 94"/>
            <p:cNvSpPr/>
            <p:nvPr/>
          </p:nvSpPr>
          <p:spPr bwMode="auto">
            <a:xfrm>
              <a:off x="7874246" y="2190538"/>
              <a:ext cx="291402" cy="291402"/>
            </a:xfrm>
            <a:prstGeom prst="ellipse">
              <a:avLst/>
            </a:prstGeom>
            <a:solidFill>
              <a:srgbClr val="003399"/>
            </a:solidFill>
            <a:ln w="38100" cap="flat" cmpd="sng" algn="ctr">
              <a:noFill/>
              <a:prstDash val="solid"/>
              <a:round/>
              <a:headEnd type="none" w="med" len="med"/>
              <a:tailEnd type="none" w="med" len="med"/>
            </a:ln>
            <a:effectLst/>
            <a:extLst/>
          </p:spPr>
          <p:txBody>
            <a:bodyPr vert="horz" wrap="square" lIns="88900" tIns="88900" rIns="88900" bIns="88900" numCol="1" rtlCol="0" anchor="t" anchorCtr="0" compatLnSpc="1">
              <a:prstTxWarp prst="textNoShape">
                <a:avLst/>
              </a:prstTxWarp>
            </a:bodyPr>
            <a:lstStyle/>
            <a:p>
              <a:pPr algn="ctr"/>
              <a:endParaRPr lang="en-US"/>
            </a:p>
          </p:txBody>
        </p:sp>
        <p:sp>
          <p:nvSpPr>
            <p:cNvPr id="96" name="Oval 95"/>
            <p:cNvSpPr/>
            <p:nvPr/>
          </p:nvSpPr>
          <p:spPr bwMode="auto">
            <a:xfrm>
              <a:off x="7136740" y="2532564"/>
              <a:ext cx="291402" cy="291402"/>
            </a:xfrm>
            <a:prstGeom prst="ellipse">
              <a:avLst/>
            </a:prstGeom>
            <a:solidFill>
              <a:srgbClr val="003399"/>
            </a:solidFill>
            <a:ln w="38100" cap="flat" cmpd="sng" algn="ctr">
              <a:noFill/>
              <a:prstDash val="solid"/>
              <a:round/>
              <a:headEnd type="none" w="med" len="med"/>
              <a:tailEnd type="none" w="med" len="med"/>
            </a:ln>
            <a:effectLst/>
            <a:extLst/>
          </p:spPr>
          <p:txBody>
            <a:bodyPr vert="horz" wrap="square" lIns="88900" tIns="88900" rIns="88900" bIns="88900" numCol="1" rtlCol="0" anchor="t" anchorCtr="0" compatLnSpc="1">
              <a:prstTxWarp prst="textNoShape">
                <a:avLst/>
              </a:prstTxWarp>
            </a:bodyPr>
            <a:lstStyle/>
            <a:p>
              <a:pPr algn="ctr"/>
              <a:endParaRPr lang="en-US"/>
            </a:p>
          </p:txBody>
        </p:sp>
        <p:sp>
          <p:nvSpPr>
            <p:cNvPr id="97" name="Oval 96"/>
            <p:cNvSpPr/>
            <p:nvPr/>
          </p:nvSpPr>
          <p:spPr bwMode="auto">
            <a:xfrm>
              <a:off x="7505493" y="2532564"/>
              <a:ext cx="291402" cy="291402"/>
            </a:xfrm>
            <a:prstGeom prst="ellipse">
              <a:avLst/>
            </a:prstGeom>
            <a:solidFill>
              <a:srgbClr val="003399"/>
            </a:solidFill>
            <a:ln w="38100" cap="flat" cmpd="sng" algn="ctr">
              <a:noFill/>
              <a:prstDash val="solid"/>
              <a:round/>
              <a:headEnd type="none" w="med" len="med"/>
              <a:tailEnd type="none" w="med" len="med"/>
            </a:ln>
            <a:effectLst/>
            <a:extLst/>
          </p:spPr>
          <p:txBody>
            <a:bodyPr vert="horz" wrap="square" lIns="88900" tIns="88900" rIns="88900" bIns="88900" numCol="1" rtlCol="0" anchor="t" anchorCtr="0" compatLnSpc="1">
              <a:prstTxWarp prst="textNoShape">
                <a:avLst/>
              </a:prstTxWarp>
            </a:bodyPr>
            <a:lstStyle/>
            <a:p>
              <a:pPr algn="ctr"/>
              <a:endParaRPr lang="en-US"/>
            </a:p>
          </p:txBody>
        </p:sp>
        <p:sp>
          <p:nvSpPr>
            <p:cNvPr id="98" name="Oval 97"/>
            <p:cNvSpPr/>
            <p:nvPr/>
          </p:nvSpPr>
          <p:spPr bwMode="auto">
            <a:xfrm>
              <a:off x="7874246" y="2532564"/>
              <a:ext cx="291402" cy="291402"/>
            </a:xfrm>
            <a:prstGeom prst="ellipse">
              <a:avLst/>
            </a:prstGeom>
            <a:solidFill>
              <a:srgbClr val="003399"/>
            </a:solidFill>
            <a:ln w="38100" cap="flat" cmpd="sng" algn="ctr">
              <a:noFill/>
              <a:prstDash val="solid"/>
              <a:round/>
              <a:headEnd type="none" w="med" len="med"/>
              <a:tailEnd type="none" w="med" len="med"/>
            </a:ln>
            <a:effectLst/>
            <a:extLst/>
          </p:spPr>
          <p:txBody>
            <a:bodyPr vert="horz" wrap="square" lIns="88900" tIns="88900" rIns="88900" bIns="88900" numCol="1" rtlCol="0" anchor="t" anchorCtr="0" compatLnSpc="1">
              <a:prstTxWarp prst="textNoShape">
                <a:avLst/>
              </a:prstTxWarp>
            </a:bodyPr>
            <a:lstStyle/>
            <a:p>
              <a:pPr algn="ctr"/>
              <a:endParaRPr lang="en-US"/>
            </a:p>
          </p:txBody>
        </p:sp>
        <p:sp>
          <p:nvSpPr>
            <p:cNvPr id="99" name="Oval 98"/>
            <p:cNvSpPr/>
            <p:nvPr/>
          </p:nvSpPr>
          <p:spPr bwMode="auto">
            <a:xfrm>
              <a:off x="7136740" y="2874590"/>
              <a:ext cx="291402" cy="291402"/>
            </a:xfrm>
            <a:prstGeom prst="ellipse">
              <a:avLst/>
            </a:prstGeom>
            <a:solidFill>
              <a:srgbClr val="003399"/>
            </a:solidFill>
            <a:ln w="38100" cap="flat" cmpd="sng" algn="ctr">
              <a:noFill/>
              <a:prstDash val="solid"/>
              <a:round/>
              <a:headEnd type="none" w="med" len="med"/>
              <a:tailEnd type="none" w="med" len="med"/>
            </a:ln>
            <a:effectLst/>
            <a:extLst/>
          </p:spPr>
          <p:txBody>
            <a:bodyPr vert="horz" wrap="square" lIns="88900" tIns="88900" rIns="88900" bIns="88900" numCol="1" rtlCol="0" anchor="t" anchorCtr="0" compatLnSpc="1">
              <a:prstTxWarp prst="textNoShape">
                <a:avLst/>
              </a:prstTxWarp>
            </a:bodyPr>
            <a:lstStyle/>
            <a:p>
              <a:pPr algn="ctr"/>
              <a:endParaRPr lang="en-US"/>
            </a:p>
          </p:txBody>
        </p:sp>
        <p:sp>
          <p:nvSpPr>
            <p:cNvPr id="100" name="Oval 99"/>
            <p:cNvSpPr/>
            <p:nvPr/>
          </p:nvSpPr>
          <p:spPr bwMode="auto">
            <a:xfrm>
              <a:off x="7505493" y="2874590"/>
              <a:ext cx="291402" cy="291402"/>
            </a:xfrm>
            <a:prstGeom prst="ellipse">
              <a:avLst/>
            </a:prstGeom>
            <a:solidFill>
              <a:srgbClr val="003399"/>
            </a:solidFill>
            <a:ln w="38100" cap="flat" cmpd="sng" algn="ctr">
              <a:noFill/>
              <a:prstDash val="solid"/>
              <a:round/>
              <a:headEnd type="none" w="med" len="med"/>
              <a:tailEnd type="none" w="med" len="med"/>
            </a:ln>
            <a:effectLst/>
            <a:extLst/>
          </p:spPr>
          <p:txBody>
            <a:bodyPr vert="horz" wrap="square" lIns="88900" tIns="88900" rIns="88900" bIns="88900" numCol="1" rtlCol="0" anchor="t" anchorCtr="0" compatLnSpc="1">
              <a:prstTxWarp prst="textNoShape">
                <a:avLst/>
              </a:prstTxWarp>
            </a:bodyPr>
            <a:lstStyle/>
            <a:p>
              <a:pPr algn="ctr"/>
              <a:endParaRPr lang="en-US"/>
            </a:p>
          </p:txBody>
        </p:sp>
        <p:sp>
          <p:nvSpPr>
            <p:cNvPr id="101" name="Oval 100"/>
            <p:cNvSpPr/>
            <p:nvPr/>
          </p:nvSpPr>
          <p:spPr bwMode="auto">
            <a:xfrm>
              <a:off x="7874246" y="2874590"/>
              <a:ext cx="291402" cy="291402"/>
            </a:xfrm>
            <a:prstGeom prst="ellipse">
              <a:avLst/>
            </a:prstGeom>
            <a:solidFill>
              <a:srgbClr val="003399"/>
            </a:solidFill>
            <a:ln w="38100" cap="flat" cmpd="sng" algn="ctr">
              <a:noFill/>
              <a:prstDash val="solid"/>
              <a:round/>
              <a:headEnd type="none" w="med" len="med"/>
              <a:tailEnd type="none" w="med" len="med"/>
            </a:ln>
            <a:effectLst/>
            <a:extLst/>
          </p:spPr>
          <p:txBody>
            <a:bodyPr vert="horz" wrap="square" lIns="88900" tIns="88900" rIns="88900" bIns="88900" numCol="1" rtlCol="0" anchor="t" anchorCtr="0" compatLnSpc="1">
              <a:prstTxWarp prst="textNoShape">
                <a:avLst/>
              </a:prstTxWarp>
            </a:bodyPr>
            <a:lstStyle/>
            <a:p>
              <a:pPr algn="ctr"/>
              <a:endParaRPr lang="en-US"/>
            </a:p>
          </p:txBody>
        </p:sp>
      </p:grpSp>
      <p:grpSp>
        <p:nvGrpSpPr>
          <p:cNvPr id="144" name="Group 143"/>
          <p:cNvGrpSpPr/>
          <p:nvPr/>
        </p:nvGrpSpPr>
        <p:grpSpPr>
          <a:xfrm>
            <a:off x="5890877" y="3419844"/>
            <a:ext cx="1325880" cy="805749"/>
            <a:chOff x="5441118" y="4188282"/>
            <a:chExt cx="1325880" cy="805749"/>
          </a:xfrm>
          <a:effectLst/>
        </p:grpSpPr>
        <p:sp>
          <p:nvSpPr>
            <p:cNvPr id="124" name="Rounded Rectangle 123"/>
            <p:cNvSpPr/>
            <p:nvPr/>
          </p:nvSpPr>
          <p:spPr bwMode="auto">
            <a:xfrm>
              <a:off x="5441118" y="4188282"/>
              <a:ext cx="1325880" cy="805749"/>
            </a:xfrm>
            <a:prstGeom prst="roundRect">
              <a:avLst/>
            </a:prstGeom>
            <a:solidFill>
              <a:schemeClr val="bg1">
                <a:lumMod val="95000"/>
              </a:schemeClr>
            </a:solidFill>
            <a:ln w="38100" cap="flat" cmpd="sng" algn="ctr">
              <a:solidFill>
                <a:srgbClr val="000000"/>
              </a:solidFill>
              <a:prstDash val="solid"/>
              <a:round/>
              <a:headEnd type="none" w="med" len="med"/>
              <a:tailEnd type="none" w="med" len="med"/>
            </a:ln>
            <a:effectLst/>
            <a:extLst/>
          </p:spPr>
          <p:txBody>
            <a:bodyPr vert="horz" wrap="square" lIns="88900" tIns="88900" rIns="88900" bIns="88900" numCol="1" rtlCol="0" anchor="t" anchorCtr="0" compatLnSpc="1">
              <a:prstTxWarp prst="textNoShape">
                <a:avLst/>
              </a:prstTxWarp>
            </a:bodyPr>
            <a:lstStyle/>
            <a:p>
              <a:pPr algn="ctr"/>
              <a:endParaRPr lang="en-US"/>
            </a:p>
          </p:txBody>
        </p:sp>
        <p:sp>
          <p:nvSpPr>
            <p:cNvPr id="105" name="Oval 104"/>
            <p:cNvSpPr/>
            <p:nvPr/>
          </p:nvSpPr>
          <p:spPr bwMode="auto">
            <a:xfrm>
              <a:off x="5579452" y="4270551"/>
              <a:ext cx="291402" cy="291402"/>
            </a:xfrm>
            <a:prstGeom prst="ellipse">
              <a:avLst/>
            </a:prstGeom>
            <a:solidFill>
              <a:srgbClr val="006600"/>
            </a:solidFill>
            <a:ln w="38100" cap="flat" cmpd="sng" algn="ctr">
              <a:noFill/>
              <a:prstDash val="solid"/>
              <a:round/>
              <a:headEnd type="none" w="med" len="med"/>
              <a:tailEnd type="none" w="med" len="med"/>
            </a:ln>
            <a:effectLst/>
            <a:extLst/>
          </p:spPr>
          <p:txBody>
            <a:bodyPr vert="horz" wrap="square" lIns="88900" tIns="88900" rIns="88900" bIns="88900" numCol="1" rtlCol="0" anchor="t" anchorCtr="0" compatLnSpc="1">
              <a:prstTxWarp prst="textNoShape">
                <a:avLst/>
              </a:prstTxWarp>
            </a:bodyPr>
            <a:lstStyle/>
            <a:p>
              <a:pPr algn="ctr"/>
              <a:endParaRPr lang="en-US"/>
            </a:p>
          </p:txBody>
        </p:sp>
        <p:sp>
          <p:nvSpPr>
            <p:cNvPr id="106" name="Oval 105"/>
            <p:cNvSpPr/>
            <p:nvPr/>
          </p:nvSpPr>
          <p:spPr bwMode="auto">
            <a:xfrm>
              <a:off x="5948205" y="4270551"/>
              <a:ext cx="291402" cy="291402"/>
            </a:xfrm>
            <a:prstGeom prst="ellipse">
              <a:avLst/>
            </a:prstGeom>
            <a:solidFill>
              <a:srgbClr val="006600"/>
            </a:solidFill>
            <a:ln w="38100" cap="flat" cmpd="sng" algn="ctr">
              <a:noFill/>
              <a:prstDash val="solid"/>
              <a:round/>
              <a:headEnd type="none" w="med" len="med"/>
              <a:tailEnd type="none" w="med" len="med"/>
            </a:ln>
            <a:effectLst/>
            <a:extLst/>
          </p:spPr>
          <p:txBody>
            <a:bodyPr vert="horz" wrap="square" lIns="88900" tIns="88900" rIns="88900" bIns="88900" numCol="1" rtlCol="0" anchor="t" anchorCtr="0" compatLnSpc="1">
              <a:prstTxWarp prst="textNoShape">
                <a:avLst/>
              </a:prstTxWarp>
            </a:bodyPr>
            <a:lstStyle/>
            <a:p>
              <a:pPr algn="ctr"/>
              <a:endParaRPr lang="en-US"/>
            </a:p>
          </p:txBody>
        </p:sp>
        <p:sp>
          <p:nvSpPr>
            <p:cNvPr id="107" name="Oval 106"/>
            <p:cNvSpPr/>
            <p:nvPr/>
          </p:nvSpPr>
          <p:spPr bwMode="auto">
            <a:xfrm>
              <a:off x="6316958" y="4270551"/>
              <a:ext cx="291402" cy="291402"/>
            </a:xfrm>
            <a:prstGeom prst="ellipse">
              <a:avLst/>
            </a:prstGeom>
            <a:solidFill>
              <a:srgbClr val="006600"/>
            </a:solidFill>
            <a:ln w="38100" cap="flat" cmpd="sng" algn="ctr">
              <a:noFill/>
              <a:prstDash val="solid"/>
              <a:round/>
              <a:headEnd type="none" w="med" len="med"/>
              <a:tailEnd type="none" w="med" len="med"/>
            </a:ln>
            <a:effectLst/>
            <a:extLst/>
          </p:spPr>
          <p:txBody>
            <a:bodyPr vert="horz" wrap="square" lIns="88900" tIns="88900" rIns="88900" bIns="88900" numCol="1" rtlCol="0" anchor="t" anchorCtr="0" compatLnSpc="1">
              <a:prstTxWarp prst="textNoShape">
                <a:avLst/>
              </a:prstTxWarp>
            </a:bodyPr>
            <a:lstStyle/>
            <a:p>
              <a:pPr algn="ctr"/>
              <a:endParaRPr lang="en-US"/>
            </a:p>
          </p:txBody>
        </p:sp>
        <p:sp>
          <p:nvSpPr>
            <p:cNvPr id="108" name="Oval 107"/>
            <p:cNvSpPr/>
            <p:nvPr/>
          </p:nvSpPr>
          <p:spPr bwMode="auto">
            <a:xfrm>
              <a:off x="5579452" y="4612577"/>
              <a:ext cx="291402" cy="291402"/>
            </a:xfrm>
            <a:prstGeom prst="ellipse">
              <a:avLst/>
            </a:prstGeom>
            <a:solidFill>
              <a:srgbClr val="006600"/>
            </a:solidFill>
            <a:ln w="38100" cap="flat" cmpd="sng" algn="ctr">
              <a:noFill/>
              <a:prstDash val="solid"/>
              <a:round/>
              <a:headEnd type="none" w="med" len="med"/>
              <a:tailEnd type="none" w="med" len="med"/>
            </a:ln>
            <a:effectLst/>
            <a:extLst/>
          </p:spPr>
          <p:txBody>
            <a:bodyPr vert="horz" wrap="square" lIns="88900" tIns="88900" rIns="88900" bIns="88900" numCol="1" rtlCol="0" anchor="t" anchorCtr="0" compatLnSpc="1">
              <a:prstTxWarp prst="textNoShape">
                <a:avLst/>
              </a:prstTxWarp>
            </a:bodyPr>
            <a:lstStyle/>
            <a:p>
              <a:pPr algn="ctr"/>
              <a:endParaRPr lang="en-US"/>
            </a:p>
          </p:txBody>
        </p:sp>
        <p:sp>
          <p:nvSpPr>
            <p:cNvPr id="109" name="Oval 108"/>
            <p:cNvSpPr/>
            <p:nvPr/>
          </p:nvSpPr>
          <p:spPr bwMode="auto">
            <a:xfrm>
              <a:off x="5948205" y="4612577"/>
              <a:ext cx="291402" cy="291402"/>
            </a:xfrm>
            <a:prstGeom prst="ellipse">
              <a:avLst/>
            </a:prstGeom>
            <a:solidFill>
              <a:srgbClr val="006600"/>
            </a:solidFill>
            <a:ln w="38100" cap="flat" cmpd="sng" algn="ctr">
              <a:noFill/>
              <a:prstDash val="solid"/>
              <a:round/>
              <a:headEnd type="none" w="med" len="med"/>
              <a:tailEnd type="none" w="med" len="med"/>
            </a:ln>
            <a:effectLst/>
            <a:extLst/>
          </p:spPr>
          <p:txBody>
            <a:bodyPr vert="horz" wrap="square" lIns="88900" tIns="88900" rIns="88900" bIns="88900" numCol="1" rtlCol="0" anchor="t" anchorCtr="0" compatLnSpc="1">
              <a:prstTxWarp prst="textNoShape">
                <a:avLst/>
              </a:prstTxWarp>
            </a:bodyPr>
            <a:lstStyle/>
            <a:p>
              <a:pPr algn="ctr"/>
              <a:endParaRPr lang="en-US"/>
            </a:p>
          </p:txBody>
        </p:sp>
        <p:sp>
          <p:nvSpPr>
            <p:cNvPr id="110" name="Oval 109"/>
            <p:cNvSpPr/>
            <p:nvPr/>
          </p:nvSpPr>
          <p:spPr bwMode="auto">
            <a:xfrm>
              <a:off x="6316958" y="4612577"/>
              <a:ext cx="291402" cy="291402"/>
            </a:xfrm>
            <a:prstGeom prst="ellipse">
              <a:avLst/>
            </a:prstGeom>
            <a:solidFill>
              <a:srgbClr val="006600"/>
            </a:solidFill>
            <a:ln w="38100" cap="flat" cmpd="sng" algn="ctr">
              <a:noFill/>
              <a:prstDash val="solid"/>
              <a:round/>
              <a:headEnd type="none" w="med" len="med"/>
              <a:tailEnd type="none" w="med" len="med"/>
            </a:ln>
            <a:effectLst/>
            <a:extLst/>
          </p:spPr>
          <p:txBody>
            <a:bodyPr vert="horz" wrap="square" lIns="88900" tIns="88900" rIns="88900" bIns="88900" numCol="1" rtlCol="0" anchor="t" anchorCtr="0" compatLnSpc="1">
              <a:prstTxWarp prst="textNoShape">
                <a:avLst/>
              </a:prstTxWarp>
            </a:bodyPr>
            <a:lstStyle/>
            <a:p>
              <a:pPr algn="ctr"/>
              <a:endParaRPr lang="en-US"/>
            </a:p>
          </p:txBody>
        </p:sp>
      </p:grpSp>
      <p:grpSp>
        <p:nvGrpSpPr>
          <p:cNvPr id="143" name="Group 142"/>
          <p:cNvGrpSpPr/>
          <p:nvPr/>
        </p:nvGrpSpPr>
        <p:grpSpPr>
          <a:xfrm>
            <a:off x="7440998" y="3238975"/>
            <a:ext cx="1325880" cy="805749"/>
            <a:chOff x="7070960" y="4185167"/>
            <a:chExt cx="1325880" cy="805749"/>
          </a:xfrm>
          <a:effectLst/>
        </p:grpSpPr>
        <p:sp>
          <p:nvSpPr>
            <p:cNvPr id="125" name="Rounded Rectangle 124"/>
            <p:cNvSpPr/>
            <p:nvPr/>
          </p:nvSpPr>
          <p:spPr bwMode="auto">
            <a:xfrm>
              <a:off x="7070960" y="4185167"/>
              <a:ext cx="1325880" cy="805749"/>
            </a:xfrm>
            <a:prstGeom prst="roundRect">
              <a:avLst/>
            </a:prstGeom>
            <a:solidFill>
              <a:schemeClr val="bg1">
                <a:lumMod val="95000"/>
              </a:schemeClr>
            </a:solidFill>
            <a:ln w="38100" cap="flat" cmpd="sng" algn="ctr">
              <a:solidFill>
                <a:srgbClr val="000000"/>
              </a:solidFill>
              <a:prstDash val="solid"/>
              <a:round/>
              <a:headEnd type="none" w="med" len="med"/>
              <a:tailEnd type="none" w="med" len="med"/>
            </a:ln>
            <a:effectLst/>
            <a:extLst/>
          </p:spPr>
          <p:txBody>
            <a:bodyPr vert="horz" wrap="square" lIns="88900" tIns="88900" rIns="88900" bIns="88900" numCol="1" rtlCol="0" anchor="t" anchorCtr="0" compatLnSpc="1">
              <a:prstTxWarp prst="textNoShape">
                <a:avLst/>
              </a:prstTxWarp>
            </a:bodyPr>
            <a:lstStyle/>
            <a:p>
              <a:pPr algn="ctr"/>
              <a:endParaRPr lang="en-US"/>
            </a:p>
          </p:txBody>
        </p:sp>
        <p:sp>
          <p:nvSpPr>
            <p:cNvPr id="114" name="Oval 113"/>
            <p:cNvSpPr/>
            <p:nvPr/>
          </p:nvSpPr>
          <p:spPr bwMode="auto">
            <a:xfrm>
              <a:off x="7217436" y="4270551"/>
              <a:ext cx="291402" cy="291402"/>
            </a:xfrm>
            <a:prstGeom prst="ellipse">
              <a:avLst/>
            </a:prstGeom>
            <a:solidFill>
              <a:schemeClr val="accent1"/>
            </a:solidFill>
            <a:ln w="38100" cap="flat" cmpd="sng" algn="ctr">
              <a:noFill/>
              <a:prstDash val="solid"/>
              <a:round/>
              <a:headEnd type="none" w="med" len="med"/>
              <a:tailEnd type="none" w="med" len="med"/>
            </a:ln>
            <a:effectLst/>
            <a:extLst/>
          </p:spPr>
          <p:txBody>
            <a:bodyPr vert="horz" wrap="square" lIns="88900" tIns="88900" rIns="88900" bIns="88900" numCol="1" rtlCol="0" anchor="t" anchorCtr="0" compatLnSpc="1">
              <a:prstTxWarp prst="textNoShape">
                <a:avLst/>
              </a:prstTxWarp>
            </a:bodyPr>
            <a:lstStyle/>
            <a:p>
              <a:pPr algn="ctr"/>
              <a:endParaRPr lang="en-US"/>
            </a:p>
          </p:txBody>
        </p:sp>
        <p:sp>
          <p:nvSpPr>
            <p:cNvPr id="115" name="Oval 114"/>
            <p:cNvSpPr/>
            <p:nvPr/>
          </p:nvSpPr>
          <p:spPr bwMode="auto">
            <a:xfrm>
              <a:off x="7586189" y="4270551"/>
              <a:ext cx="291402" cy="291402"/>
            </a:xfrm>
            <a:prstGeom prst="ellipse">
              <a:avLst/>
            </a:prstGeom>
            <a:solidFill>
              <a:schemeClr val="accent1"/>
            </a:solidFill>
            <a:ln w="38100" cap="flat" cmpd="sng" algn="ctr">
              <a:noFill/>
              <a:prstDash val="solid"/>
              <a:round/>
              <a:headEnd type="none" w="med" len="med"/>
              <a:tailEnd type="none" w="med" len="med"/>
            </a:ln>
            <a:effectLst/>
            <a:extLst/>
          </p:spPr>
          <p:txBody>
            <a:bodyPr vert="horz" wrap="square" lIns="88900" tIns="88900" rIns="88900" bIns="88900" numCol="1" rtlCol="0" anchor="t" anchorCtr="0" compatLnSpc="1">
              <a:prstTxWarp prst="textNoShape">
                <a:avLst/>
              </a:prstTxWarp>
            </a:bodyPr>
            <a:lstStyle/>
            <a:p>
              <a:pPr algn="ctr"/>
              <a:endParaRPr lang="en-US"/>
            </a:p>
          </p:txBody>
        </p:sp>
        <p:sp>
          <p:nvSpPr>
            <p:cNvPr id="116" name="Oval 115"/>
            <p:cNvSpPr/>
            <p:nvPr/>
          </p:nvSpPr>
          <p:spPr bwMode="auto">
            <a:xfrm>
              <a:off x="7954942" y="4270551"/>
              <a:ext cx="291402" cy="291402"/>
            </a:xfrm>
            <a:prstGeom prst="ellipse">
              <a:avLst/>
            </a:prstGeom>
            <a:solidFill>
              <a:schemeClr val="accent1"/>
            </a:solidFill>
            <a:ln w="38100" cap="flat" cmpd="sng" algn="ctr">
              <a:noFill/>
              <a:prstDash val="solid"/>
              <a:round/>
              <a:headEnd type="none" w="med" len="med"/>
              <a:tailEnd type="none" w="med" len="med"/>
            </a:ln>
            <a:effectLst/>
            <a:extLst/>
          </p:spPr>
          <p:txBody>
            <a:bodyPr vert="horz" wrap="square" lIns="88900" tIns="88900" rIns="88900" bIns="88900" numCol="1" rtlCol="0" anchor="t" anchorCtr="0" compatLnSpc="1">
              <a:prstTxWarp prst="textNoShape">
                <a:avLst/>
              </a:prstTxWarp>
            </a:bodyPr>
            <a:lstStyle/>
            <a:p>
              <a:pPr algn="ctr"/>
              <a:endParaRPr lang="en-US"/>
            </a:p>
          </p:txBody>
        </p:sp>
        <p:sp>
          <p:nvSpPr>
            <p:cNvPr id="117" name="Oval 116"/>
            <p:cNvSpPr/>
            <p:nvPr/>
          </p:nvSpPr>
          <p:spPr bwMode="auto">
            <a:xfrm>
              <a:off x="7217436" y="4612577"/>
              <a:ext cx="291402" cy="291402"/>
            </a:xfrm>
            <a:prstGeom prst="ellipse">
              <a:avLst/>
            </a:prstGeom>
            <a:solidFill>
              <a:schemeClr val="accent1"/>
            </a:solidFill>
            <a:ln w="38100" cap="flat" cmpd="sng" algn="ctr">
              <a:noFill/>
              <a:prstDash val="solid"/>
              <a:round/>
              <a:headEnd type="none" w="med" len="med"/>
              <a:tailEnd type="none" w="med" len="med"/>
            </a:ln>
            <a:effectLst/>
            <a:extLst/>
          </p:spPr>
          <p:txBody>
            <a:bodyPr vert="horz" wrap="square" lIns="88900" tIns="88900" rIns="88900" bIns="88900" numCol="1" rtlCol="0" anchor="t" anchorCtr="0" compatLnSpc="1">
              <a:prstTxWarp prst="textNoShape">
                <a:avLst/>
              </a:prstTxWarp>
            </a:bodyPr>
            <a:lstStyle/>
            <a:p>
              <a:pPr algn="ctr"/>
              <a:endParaRPr lang="en-US"/>
            </a:p>
          </p:txBody>
        </p:sp>
        <p:sp>
          <p:nvSpPr>
            <p:cNvPr id="118" name="Oval 117"/>
            <p:cNvSpPr/>
            <p:nvPr/>
          </p:nvSpPr>
          <p:spPr bwMode="auto">
            <a:xfrm>
              <a:off x="7586189" y="4612577"/>
              <a:ext cx="291402" cy="291402"/>
            </a:xfrm>
            <a:prstGeom prst="ellipse">
              <a:avLst/>
            </a:prstGeom>
            <a:solidFill>
              <a:schemeClr val="accent1"/>
            </a:solidFill>
            <a:ln w="38100" cap="flat" cmpd="sng" algn="ctr">
              <a:noFill/>
              <a:prstDash val="solid"/>
              <a:round/>
              <a:headEnd type="none" w="med" len="med"/>
              <a:tailEnd type="none" w="med" len="med"/>
            </a:ln>
            <a:effectLst/>
            <a:extLst/>
          </p:spPr>
          <p:txBody>
            <a:bodyPr vert="horz" wrap="square" lIns="88900" tIns="88900" rIns="88900" bIns="88900" numCol="1" rtlCol="0" anchor="t" anchorCtr="0" compatLnSpc="1">
              <a:prstTxWarp prst="textNoShape">
                <a:avLst/>
              </a:prstTxWarp>
            </a:bodyPr>
            <a:lstStyle/>
            <a:p>
              <a:pPr algn="ctr"/>
              <a:endParaRPr lang="en-US"/>
            </a:p>
          </p:txBody>
        </p:sp>
        <p:sp>
          <p:nvSpPr>
            <p:cNvPr id="119" name="Oval 118"/>
            <p:cNvSpPr/>
            <p:nvPr/>
          </p:nvSpPr>
          <p:spPr bwMode="auto">
            <a:xfrm>
              <a:off x="7954942" y="4612577"/>
              <a:ext cx="291402" cy="291402"/>
            </a:xfrm>
            <a:prstGeom prst="ellipse">
              <a:avLst/>
            </a:prstGeom>
            <a:solidFill>
              <a:schemeClr val="accent1"/>
            </a:solidFill>
            <a:ln w="38100" cap="flat" cmpd="sng" algn="ctr">
              <a:noFill/>
              <a:prstDash val="solid"/>
              <a:round/>
              <a:headEnd type="none" w="med" len="med"/>
              <a:tailEnd type="none" w="med" len="med"/>
            </a:ln>
            <a:effectLst/>
            <a:extLst/>
          </p:spPr>
          <p:txBody>
            <a:bodyPr vert="horz" wrap="square" lIns="88900" tIns="88900" rIns="88900" bIns="88900" numCol="1" rtlCol="0" anchor="t" anchorCtr="0" compatLnSpc="1">
              <a:prstTxWarp prst="textNoShape">
                <a:avLst/>
              </a:prstTxWarp>
            </a:bodyPr>
            <a:lstStyle/>
            <a:p>
              <a:pPr algn="ctr"/>
              <a:endParaRPr lang="en-US"/>
            </a:p>
          </p:txBody>
        </p:sp>
      </p:grpSp>
      <p:grpSp>
        <p:nvGrpSpPr>
          <p:cNvPr id="145" name="Group 144"/>
          <p:cNvGrpSpPr/>
          <p:nvPr/>
        </p:nvGrpSpPr>
        <p:grpSpPr>
          <a:xfrm rot="5400000">
            <a:off x="4186635" y="4908612"/>
            <a:ext cx="1325679" cy="1515727"/>
            <a:chOff x="1466049" y="4901846"/>
            <a:chExt cx="1325679" cy="1515727"/>
          </a:xfrm>
          <a:effectLst/>
        </p:grpSpPr>
        <p:sp>
          <p:nvSpPr>
            <p:cNvPr id="138" name="Rounded Rectangle 137"/>
            <p:cNvSpPr/>
            <p:nvPr/>
          </p:nvSpPr>
          <p:spPr bwMode="auto">
            <a:xfrm>
              <a:off x="1466049" y="4901846"/>
              <a:ext cx="1325679" cy="1515727"/>
            </a:xfrm>
            <a:prstGeom prst="roundRect">
              <a:avLst/>
            </a:prstGeom>
            <a:solidFill>
              <a:schemeClr val="bg1">
                <a:lumMod val="95000"/>
              </a:schemeClr>
            </a:solidFill>
            <a:ln w="38100" cap="flat" cmpd="sng" algn="ctr">
              <a:solidFill>
                <a:srgbClr val="000000"/>
              </a:solidFill>
              <a:prstDash val="solid"/>
              <a:round/>
              <a:headEnd type="none" w="med" len="med"/>
              <a:tailEnd type="none" w="med" len="med"/>
            </a:ln>
            <a:effectLst/>
            <a:extLst/>
          </p:spPr>
          <p:txBody>
            <a:bodyPr vert="horz" wrap="square" lIns="88900" tIns="88900" rIns="88900" bIns="88900" numCol="1" rtlCol="0" anchor="t" anchorCtr="0" compatLnSpc="1">
              <a:prstTxWarp prst="textNoShape">
                <a:avLst/>
              </a:prstTxWarp>
            </a:bodyPr>
            <a:lstStyle/>
            <a:p>
              <a:pPr algn="ctr"/>
              <a:endParaRPr lang="en-US"/>
            </a:p>
          </p:txBody>
        </p:sp>
        <p:sp>
          <p:nvSpPr>
            <p:cNvPr id="126" name="Oval 125"/>
            <p:cNvSpPr/>
            <p:nvPr/>
          </p:nvSpPr>
          <p:spPr bwMode="auto">
            <a:xfrm rot="5400000">
              <a:off x="1614435" y="5009103"/>
              <a:ext cx="291402" cy="291402"/>
            </a:xfrm>
            <a:prstGeom prst="ellipse">
              <a:avLst/>
            </a:prstGeom>
            <a:solidFill>
              <a:srgbClr val="C00000"/>
            </a:solidFill>
            <a:ln w="38100" cap="flat" cmpd="sng" algn="ctr">
              <a:noFill/>
              <a:prstDash val="solid"/>
              <a:round/>
              <a:headEnd type="none" w="med" len="med"/>
              <a:tailEnd type="none" w="med" len="med"/>
            </a:ln>
            <a:effectLst/>
            <a:extLst/>
          </p:spPr>
          <p:txBody>
            <a:bodyPr vert="horz" wrap="square" lIns="88900" tIns="88900" rIns="88900" bIns="88900" numCol="1" rtlCol="0" anchor="t" anchorCtr="0" compatLnSpc="1">
              <a:prstTxWarp prst="textNoShape">
                <a:avLst/>
              </a:prstTxWarp>
            </a:bodyPr>
            <a:lstStyle/>
            <a:p>
              <a:pPr algn="ctr"/>
              <a:endParaRPr lang="en-US"/>
            </a:p>
          </p:txBody>
        </p:sp>
        <p:sp>
          <p:nvSpPr>
            <p:cNvPr id="127" name="Oval 126"/>
            <p:cNvSpPr/>
            <p:nvPr/>
          </p:nvSpPr>
          <p:spPr bwMode="auto">
            <a:xfrm rot="5400000">
              <a:off x="1614435" y="5351129"/>
              <a:ext cx="291402" cy="291402"/>
            </a:xfrm>
            <a:prstGeom prst="ellipse">
              <a:avLst/>
            </a:prstGeom>
            <a:solidFill>
              <a:srgbClr val="C00000"/>
            </a:solidFill>
            <a:ln w="38100" cap="flat" cmpd="sng" algn="ctr">
              <a:noFill/>
              <a:prstDash val="solid"/>
              <a:round/>
              <a:headEnd type="none" w="med" len="med"/>
              <a:tailEnd type="none" w="med" len="med"/>
            </a:ln>
            <a:effectLst/>
            <a:extLst/>
          </p:spPr>
          <p:txBody>
            <a:bodyPr vert="horz" wrap="square" lIns="88900" tIns="88900" rIns="88900" bIns="88900" numCol="1" rtlCol="0" anchor="t" anchorCtr="0" compatLnSpc="1">
              <a:prstTxWarp prst="textNoShape">
                <a:avLst/>
              </a:prstTxWarp>
            </a:bodyPr>
            <a:lstStyle/>
            <a:p>
              <a:pPr algn="ctr"/>
              <a:endParaRPr lang="en-US"/>
            </a:p>
          </p:txBody>
        </p:sp>
        <p:sp>
          <p:nvSpPr>
            <p:cNvPr id="128" name="Oval 127"/>
            <p:cNvSpPr/>
            <p:nvPr/>
          </p:nvSpPr>
          <p:spPr bwMode="auto">
            <a:xfrm rot="5400000">
              <a:off x="1614435" y="5693155"/>
              <a:ext cx="291402" cy="291402"/>
            </a:xfrm>
            <a:prstGeom prst="ellipse">
              <a:avLst/>
            </a:prstGeom>
            <a:solidFill>
              <a:srgbClr val="C00000"/>
            </a:solidFill>
            <a:ln w="38100" cap="flat" cmpd="sng" algn="ctr">
              <a:noFill/>
              <a:prstDash val="solid"/>
              <a:round/>
              <a:headEnd type="none" w="med" len="med"/>
              <a:tailEnd type="none" w="med" len="med"/>
            </a:ln>
            <a:effectLst/>
            <a:extLst/>
          </p:spPr>
          <p:txBody>
            <a:bodyPr vert="horz" wrap="square" lIns="88900" tIns="88900" rIns="88900" bIns="88900" numCol="1" rtlCol="0" anchor="t" anchorCtr="0" compatLnSpc="1">
              <a:prstTxWarp prst="textNoShape">
                <a:avLst/>
              </a:prstTxWarp>
            </a:bodyPr>
            <a:lstStyle/>
            <a:p>
              <a:pPr algn="ctr"/>
              <a:endParaRPr lang="en-US"/>
            </a:p>
          </p:txBody>
        </p:sp>
        <p:sp>
          <p:nvSpPr>
            <p:cNvPr id="129" name="Oval 128"/>
            <p:cNvSpPr/>
            <p:nvPr/>
          </p:nvSpPr>
          <p:spPr bwMode="auto">
            <a:xfrm rot="5400000">
              <a:off x="1614435" y="6035181"/>
              <a:ext cx="291402" cy="291402"/>
            </a:xfrm>
            <a:prstGeom prst="ellipse">
              <a:avLst/>
            </a:prstGeom>
            <a:solidFill>
              <a:srgbClr val="C00000"/>
            </a:solidFill>
            <a:ln w="38100" cap="flat" cmpd="sng" algn="ctr">
              <a:noFill/>
              <a:prstDash val="solid"/>
              <a:round/>
              <a:headEnd type="none" w="med" len="med"/>
              <a:tailEnd type="none" w="med" len="med"/>
            </a:ln>
            <a:effectLst/>
            <a:extLst/>
          </p:spPr>
          <p:txBody>
            <a:bodyPr vert="horz" wrap="square" lIns="88900" tIns="88900" rIns="88900" bIns="88900" numCol="1" rtlCol="0" anchor="t" anchorCtr="0" compatLnSpc="1">
              <a:prstTxWarp prst="textNoShape">
                <a:avLst/>
              </a:prstTxWarp>
            </a:bodyPr>
            <a:lstStyle/>
            <a:p>
              <a:pPr algn="ctr"/>
              <a:endParaRPr lang="en-US"/>
            </a:p>
          </p:txBody>
        </p:sp>
        <p:sp>
          <p:nvSpPr>
            <p:cNvPr id="130" name="Oval 129"/>
            <p:cNvSpPr/>
            <p:nvPr/>
          </p:nvSpPr>
          <p:spPr bwMode="auto">
            <a:xfrm>
              <a:off x="2351941" y="5351129"/>
              <a:ext cx="291402" cy="291402"/>
            </a:xfrm>
            <a:prstGeom prst="ellipse">
              <a:avLst/>
            </a:prstGeom>
            <a:solidFill>
              <a:srgbClr val="003399"/>
            </a:solidFill>
            <a:ln w="38100" cap="flat" cmpd="sng" algn="ctr">
              <a:noFill/>
              <a:prstDash val="solid"/>
              <a:round/>
              <a:headEnd type="none" w="med" len="med"/>
              <a:tailEnd type="none" w="med" len="med"/>
            </a:ln>
            <a:effectLst/>
            <a:extLst/>
          </p:spPr>
          <p:txBody>
            <a:bodyPr vert="horz" wrap="square" lIns="88900" tIns="88900" rIns="88900" bIns="88900" numCol="1" rtlCol="0" anchor="t" anchorCtr="0" compatLnSpc="1">
              <a:prstTxWarp prst="textNoShape">
                <a:avLst/>
              </a:prstTxWarp>
            </a:bodyPr>
            <a:lstStyle/>
            <a:p>
              <a:pPr algn="ctr"/>
              <a:endParaRPr lang="en-US"/>
            </a:p>
          </p:txBody>
        </p:sp>
        <p:sp>
          <p:nvSpPr>
            <p:cNvPr id="131" name="Oval 130"/>
            <p:cNvSpPr/>
            <p:nvPr/>
          </p:nvSpPr>
          <p:spPr bwMode="auto">
            <a:xfrm>
              <a:off x="2351941" y="5693155"/>
              <a:ext cx="291402" cy="291402"/>
            </a:xfrm>
            <a:prstGeom prst="ellipse">
              <a:avLst/>
            </a:prstGeom>
            <a:solidFill>
              <a:srgbClr val="003399"/>
            </a:solidFill>
            <a:ln w="38100" cap="flat" cmpd="sng" algn="ctr">
              <a:noFill/>
              <a:prstDash val="solid"/>
              <a:round/>
              <a:headEnd type="none" w="med" len="med"/>
              <a:tailEnd type="none" w="med" len="med"/>
            </a:ln>
            <a:effectLst/>
            <a:extLst/>
          </p:spPr>
          <p:txBody>
            <a:bodyPr vert="horz" wrap="square" lIns="88900" tIns="88900" rIns="88900" bIns="88900" numCol="1" rtlCol="0" anchor="t" anchorCtr="0" compatLnSpc="1">
              <a:prstTxWarp prst="textNoShape">
                <a:avLst/>
              </a:prstTxWarp>
            </a:bodyPr>
            <a:lstStyle/>
            <a:p>
              <a:pPr algn="ctr"/>
              <a:endParaRPr lang="en-US"/>
            </a:p>
          </p:txBody>
        </p:sp>
        <p:sp>
          <p:nvSpPr>
            <p:cNvPr id="132" name="Oval 131"/>
            <p:cNvSpPr/>
            <p:nvPr/>
          </p:nvSpPr>
          <p:spPr bwMode="auto">
            <a:xfrm>
              <a:off x="2351941" y="6035181"/>
              <a:ext cx="291402" cy="291402"/>
            </a:xfrm>
            <a:prstGeom prst="ellipse">
              <a:avLst/>
            </a:prstGeom>
            <a:solidFill>
              <a:srgbClr val="003399"/>
            </a:solidFill>
            <a:ln w="38100" cap="flat" cmpd="sng" algn="ctr">
              <a:noFill/>
              <a:prstDash val="solid"/>
              <a:round/>
              <a:headEnd type="none" w="med" len="med"/>
              <a:tailEnd type="none" w="med" len="med"/>
            </a:ln>
            <a:effectLst/>
            <a:extLst/>
          </p:spPr>
          <p:txBody>
            <a:bodyPr vert="horz" wrap="square" lIns="88900" tIns="88900" rIns="88900" bIns="88900" numCol="1" rtlCol="0" anchor="t" anchorCtr="0" compatLnSpc="1">
              <a:prstTxWarp prst="textNoShape">
                <a:avLst/>
              </a:prstTxWarp>
            </a:bodyPr>
            <a:lstStyle/>
            <a:p>
              <a:pPr algn="ctr"/>
              <a:endParaRPr lang="en-US"/>
            </a:p>
          </p:txBody>
        </p:sp>
        <p:sp>
          <p:nvSpPr>
            <p:cNvPr id="133" name="Oval 132"/>
            <p:cNvSpPr/>
            <p:nvPr/>
          </p:nvSpPr>
          <p:spPr bwMode="auto">
            <a:xfrm>
              <a:off x="1983188" y="5009103"/>
              <a:ext cx="291402" cy="291402"/>
            </a:xfrm>
            <a:prstGeom prst="ellipse">
              <a:avLst/>
            </a:prstGeom>
            <a:solidFill>
              <a:srgbClr val="006600"/>
            </a:solidFill>
            <a:ln w="38100" cap="flat" cmpd="sng" algn="ctr">
              <a:noFill/>
              <a:prstDash val="solid"/>
              <a:round/>
              <a:headEnd type="none" w="med" len="med"/>
              <a:tailEnd type="none" w="med" len="med"/>
            </a:ln>
            <a:effectLst/>
            <a:extLst/>
          </p:spPr>
          <p:txBody>
            <a:bodyPr vert="horz" wrap="square" lIns="88900" tIns="88900" rIns="88900" bIns="88900" numCol="1" rtlCol="0" anchor="t" anchorCtr="0" compatLnSpc="1">
              <a:prstTxWarp prst="textNoShape">
                <a:avLst/>
              </a:prstTxWarp>
            </a:bodyPr>
            <a:lstStyle/>
            <a:p>
              <a:pPr algn="ctr"/>
              <a:endParaRPr lang="en-US"/>
            </a:p>
          </p:txBody>
        </p:sp>
        <p:sp>
          <p:nvSpPr>
            <p:cNvPr id="134" name="Oval 133"/>
            <p:cNvSpPr/>
            <p:nvPr/>
          </p:nvSpPr>
          <p:spPr bwMode="auto">
            <a:xfrm>
              <a:off x="1983188" y="5351129"/>
              <a:ext cx="291402" cy="291402"/>
            </a:xfrm>
            <a:prstGeom prst="ellipse">
              <a:avLst/>
            </a:prstGeom>
            <a:solidFill>
              <a:srgbClr val="006600"/>
            </a:solidFill>
            <a:ln w="38100" cap="flat" cmpd="sng" algn="ctr">
              <a:noFill/>
              <a:prstDash val="solid"/>
              <a:round/>
              <a:headEnd type="none" w="med" len="med"/>
              <a:tailEnd type="none" w="med" len="med"/>
            </a:ln>
            <a:effectLst/>
            <a:extLst/>
          </p:spPr>
          <p:txBody>
            <a:bodyPr vert="horz" wrap="square" lIns="88900" tIns="88900" rIns="88900" bIns="88900" numCol="1" rtlCol="0" anchor="t" anchorCtr="0" compatLnSpc="1">
              <a:prstTxWarp prst="textNoShape">
                <a:avLst/>
              </a:prstTxWarp>
            </a:bodyPr>
            <a:lstStyle/>
            <a:p>
              <a:pPr algn="ctr"/>
              <a:endParaRPr lang="en-US"/>
            </a:p>
          </p:txBody>
        </p:sp>
        <p:sp>
          <p:nvSpPr>
            <p:cNvPr id="135" name="Oval 134"/>
            <p:cNvSpPr/>
            <p:nvPr/>
          </p:nvSpPr>
          <p:spPr bwMode="auto">
            <a:xfrm>
              <a:off x="1983188" y="6035181"/>
              <a:ext cx="291402" cy="291402"/>
            </a:xfrm>
            <a:prstGeom prst="ellipse">
              <a:avLst/>
            </a:prstGeom>
            <a:solidFill>
              <a:schemeClr val="accent1"/>
            </a:solidFill>
            <a:ln w="38100" cap="flat" cmpd="sng" algn="ctr">
              <a:noFill/>
              <a:prstDash val="solid"/>
              <a:round/>
              <a:headEnd type="none" w="med" len="med"/>
              <a:tailEnd type="none" w="med" len="med"/>
            </a:ln>
            <a:effectLst/>
            <a:extLst/>
          </p:spPr>
          <p:txBody>
            <a:bodyPr vert="horz" wrap="square" lIns="88900" tIns="88900" rIns="88900" bIns="88900" numCol="1" rtlCol="0" anchor="t" anchorCtr="0" compatLnSpc="1">
              <a:prstTxWarp prst="textNoShape">
                <a:avLst/>
              </a:prstTxWarp>
            </a:bodyPr>
            <a:lstStyle/>
            <a:p>
              <a:pPr algn="ctr"/>
              <a:endParaRPr lang="en-US"/>
            </a:p>
          </p:txBody>
        </p:sp>
        <p:sp>
          <p:nvSpPr>
            <p:cNvPr id="136" name="Oval 135"/>
            <p:cNvSpPr/>
            <p:nvPr/>
          </p:nvSpPr>
          <p:spPr bwMode="auto">
            <a:xfrm>
              <a:off x="1983188" y="5693155"/>
              <a:ext cx="291402" cy="291402"/>
            </a:xfrm>
            <a:prstGeom prst="ellipse">
              <a:avLst/>
            </a:prstGeom>
            <a:solidFill>
              <a:schemeClr val="accent1"/>
            </a:solidFill>
            <a:ln w="38100" cap="flat" cmpd="sng" algn="ctr">
              <a:noFill/>
              <a:prstDash val="solid"/>
              <a:round/>
              <a:headEnd type="none" w="med" len="med"/>
              <a:tailEnd type="none" w="med" len="med"/>
            </a:ln>
            <a:effectLst/>
            <a:extLst/>
          </p:spPr>
          <p:txBody>
            <a:bodyPr vert="horz" wrap="square" lIns="88900" tIns="88900" rIns="88900" bIns="88900" numCol="1" rtlCol="0" anchor="t" anchorCtr="0" compatLnSpc="1">
              <a:prstTxWarp prst="textNoShape">
                <a:avLst/>
              </a:prstTxWarp>
            </a:bodyPr>
            <a:lstStyle/>
            <a:p>
              <a:pPr algn="ctr"/>
              <a:endParaRPr lang="en-US"/>
            </a:p>
          </p:txBody>
        </p:sp>
      </p:grpSp>
      <p:sp>
        <p:nvSpPr>
          <p:cNvPr id="147" name="TextBox 146"/>
          <p:cNvSpPr txBox="1"/>
          <p:nvPr/>
        </p:nvSpPr>
        <p:spPr>
          <a:xfrm>
            <a:off x="2384223" y="4388620"/>
            <a:ext cx="1151277" cy="338554"/>
          </a:xfrm>
          <a:prstGeom prst="rect">
            <a:avLst/>
          </a:prstGeom>
          <a:noFill/>
        </p:spPr>
        <p:txBody>
          <a:bodyPr wrap="none" rtlCol="0">
            <a:spAutoFit/>
          </a:bodyPr>
          <a:lstStyle/>
          <a:p>
            <a:pPr algn="ctr"/>
            <a:r>
              <a:rPr lang="en-US" sz="1600" i="1" dirty="0" smtClean="0"/>
              <a:t>Population</a:t>
            </a:r>
            <a:endParaRPr lang="en-US" sz="1600" i="1" dirty="0"/>
          </a:p>
        </p:txBody>
      </p:sp>
      <p:sp>
        <p:nvSpPr>
          <p:cNvPr id="148" name="TextBox 147"/>
          <p:cNvSpPr txBox="1"/>
          <p:nvPr/>
        </p:nvSpPr>
        <p:spPr>
          <a:xfrm>
            <a:off x="6921902" y="1407602"/>
            <a:ext cx="732893" cy="338554"/>
          </a:xfrm>
          <a:prstGeom prst="rect">
            <a:avLst/>
          </a:prstGeom>
          <a:noFill/>
        </p:spPr>
        <p:txBody>
          <a:bodyPr wrap="none" rtlCol="0">
            <a:spAutoFit/>
          </a:bodyPr>
          <a:lstStyle/>
          <a:p>
            <a:pPr algn="ctr"/>
            <a:r>
              <a:rPr lang="en-US" sz="1600" i="1" dirty="0" smtClean="0"/>
              <a:t>Strata</a:t>
            </a:r>
            <a:endParaRPr lang="en-US" sz="1600" i="1" dirty="0"/>
          </a:p>
        </p:txBody>
      </p:sp>
      <p:sp>
        <p:nvSpPr>
          <p:cNvPr id="149" name="TextBox 148"/>
          <p:cNvSpPr txBox="1"/>
          <p:nvPr/>
        </p:nvSpPr>
        <p:spPr>
          <a:xfrm>
            <a:off x="2992813" y="5247048"/>
            <a:ext cx="1164475" cy="830997"/>
          </a:xfrm>
          <a:prstGeom prst="rect">
            <a:avLst/>
          </a:prstGeom>
          <a:noFill/>
        </p:spPr>
        <p:txBody>
          <a:bodyPr wrap="square" rtlCol="0">
            <a:spAutoFit/>
          </a:bodyPr>
          <a:lstStyle/>
          <a:p>
            <a:r>
              <a:rPr lang="en-US" sz="1600" i="1" dirty="0" smtClean="0"/>
              <a:t>Stratified Random Sample</a:t>
            </a:r>
            <a:endParaRPr lang="en-US" sz="1600" i="1" dirty="0"/>
          </a:p>
        </p:txBody>
      </p:sp>
      <p:sp>
        <p:nvSpPr>
          <p:cNvPr id="159" name="Right Arrow 158"/>
          <p:cNvSpPr/>
          <p:nvPr/>
        </p:nvSpPr>
        <p:spPr bwMode="auto">
          <a:xfrm>
            <a:off x="5110158" y="2751736"/>
            <a:ext cx="684052" cy="591438"/>
          </a:xfrm>
          <a:prstGeom prst="rightArrow">
            <a:avLst/>
          </a:prstGeom>
          <a:solidFill>
            <a:schemeClr val="bg1">
              <a:lumMod val="95000"/>
            </a:schemeClr>
          </a:solidFill>
          <a:ln w="38100" cap="flat" cmpd="sng" algn="ctr">
            <a:solidFill>
              <a:srgbClr val="000000"/>
            </a:solidFill>
            <a:prstDash val="solid"/>
            <a:round/>
            <a:headEnd type="none" w="med" len="med"/>
            <a:tailEnd type="none" w="med" len="med"/>
          </a:ln>
          <a:effectLst/>
          <a:extLst/>
        </p:spPr>
        <p:txBody>
          <a:bodyPr vert="horz" wrap="square" lIns="88900" tIns="88900" rIns="88900" bIns="88900" numCol="1" rtlCol="0" anchor="t" anchorCtr="0" compatLnSpc="1">
            <a:prstTxWarp prst="textNoShape">
              <a:avLst/>
            </a:prstTxWarp>
          </a:bodyPr>
          <a:lstStyle/>
          <a:p>
            <a:pPr algn="ctr"/>
            <a:endParaRPr lang="en-US"/>
          </a:p>
        </p:txBody>
      </p:sp>
      <p:sp>
        <p:nvSpPr>
          <p:cNvPr id="160" name="Right Arrow 159"/>
          <p:cNvSpPr/>
          <p:nvPr/>
        </p:nvSpPr>
        <p:spPr bwMode="auto">
          <a:xfrm rot="8100000">
            <a:off x="5623793" y="4423822"/>
            <a:ext cx="684052" cy="591438"/>
          </a:xfrm>
          <a:prstGeom prst="rightArrow">
            <a:avLst/>
          </a:prstGeom>
          <a:solidFill>
            <a:schemeClr val="bg1">
              <a:lumMod val="95000"/>
            </a:schemeClr>
          </a:solidFill>
          <a:ln w="38100" cap="flat" cmpd="sng" algn="ctr">
            <a:solidFill>
              <a:srgbClr val="000000"/>
            </a:solidFill>
            <a:prstDash val="solid"/>
            <a:round/>
            <a:headEnd type="none" w="med" len="med"/>
            <a:tailEnd type="none" w="med" len="med"/>
          </a:ln>
          <a:effectLst/>
          <a:extLst/>
        </p:spPr>
        <p:txBody>
          <a:bodyPr vert="horz" wrap="square" lIns="88900" tIns="88900" rIns="88900" bIns="88900" numCol="1" rtlCol="0" anchor="t" anchorCtr="0" compatLnSpc="1">
            <a:prstTxWarp prst="textNoShape">
              <a:avLst/>
            </a:prstTxWarp>
          </a:bodyPr>
          <a:lstStyle/>
          <a:p>
            <a:pPr algn="ctr"/>
            <a:endParaRPr lang="en-US"/>
          </a:p>
        </p:txBody>
      </p:sp>
      <p:grpSp>
        <p:nvGrpSpPr>
          <p:cNvPr id="139" name="Group 138"/>
          <p:cNvGrpSpPr/>
          <p:nvPr/>
        </p:nvGrpSpPr>
        <p:grpSpPr>
          <a:xfrm>
            <a:off x="257909" y="2536265"/>
            <a:ext cx="670716" cy="1022380"/>
            <a:chOff x="4515057" y="5119743"/>
            <a:chExt cx="997655" cy="1520739"/>
          </a:xfrm>
        </p:grpSpPr>
        <p:sp>
          <p:nvSpPr>
            <p:cNvPr id="150" name="Oval 149"/>
            <p:cNvSpPr/>
            <p:nvPr/>
          </p:nvSpPr>
          <p:spPr bwMode="auto">
            <a:xfrm rot="10800000">
              <a:off x="4515057" y="6288770"/>
              <a:ext cx="291401" cy="291402"/>
            </a:xfrm>
            <a:prstGeom prst="ellipse">
              <a:avLst/>
            </a:prstGeom>
            <a:solidFill>
              <a:schemeClr val="accent1"/>
            </a:solidFill>
            <a:ln w="38100" cap="flat" cmpd="sng" algn="ctr">
              <a:noFill/>
              <a:prstDash val="solid"/>
              <a:round/>
              <a:headEnd type="none" w="med" len="med"/>
              <a:tailEnd type="none" w="med" len="med"/>
            </a:ln>
            <a:effectLst/>
            <a:extLst/>
          </p:spPr>
          <p:txBody>
            <a:bodyPr vert="horz" wrap="square" lIns="88900" tIns="88900" rIns="88900" bIns="88900" numCol="1" rtlCol="0" anchor="t" anchorCtr="0" compatLnSpc="1">
              <a:prstTxWarp prst="textNoShape">
                <a:avLst/>
              </a:prstTxWarp>
            </a:bodyPr>
            <a:lstStyle/>
            <a:p>
              <a:pPr algn="ctr"/>
              <a:endParaRPr lang="en-US"/>
            </a:p>
          </p:txBody>
        </p:sp>
        <p:sp>
          <p:nvSpPr>
            <p:cNvPr id="151" name="Oval 150"/>
            <p:cNvSpPr/>
            <p:nvPr/>
          </p:nvSpPr>
          <p:spPr bwMode="auto">
            <a:xfrm rot="10800000">
              <a:off x="4515057" y="5180053"/>
              <a:ext cx="291401" cy="291402"/>
            </a:xfrm>
            <a:prstGeom prst="ellipse">
              <a:avLst/>
            </a:prstGeom>
            <a:solidFill>
              <a:srgbClr val="C00000"/>
            </a:solidFill>
            <a:ln w="38100" cap="flat" cmpd="sng" algn="ctr">
              <a:noFill/>
              <a:prstDash val="solid"/>
              <a:round/>
              <a:headEnd type="none" w="med" len="med"/>
              <a:tailEnd type="none" w="med" len="med"/>
            </a:ln>
            <a:effectLst/>
            <a:extLst/>
          </p:spPr>
          <p:txBody>
            <a:bodyPr vert="horz" wrap="square" lIns="88900" tIns="88900" rIns="88900" bIns="88900" numCol="1" rtlCol="0" anchor="t" anchorCtr="0" compatLnSpc="1">
              <a:prstTxWarp prst="textNoShape">
                <a:avLst/>
              </a:prstTxWarp>
            </a:bodyPr>
            <a:lstStyle/>
            <a:p>
              <a:pPr algn="ctr"/>
              <a:endParaRPr lang="en-US"/>
            </a:p>
          </p:txBody>
        </p:sp>
        <p:sp>
          <p:nvSpPr>
            <p:cNvPr id="152" name="Oval 151"/>
            <p:cNvSpPr/>
            <p:nvPr/>
          </p:nvSpPr>
          <p:spPr bwMode="auto">
            <a:xfrm rot="5400000">
              <a:off x="4515057" y="5919197"/>
              <a:ext cx="291402" cy="291401"/>
            </a:xfrm>
            <a:prstGeom prst="ellipse">
              <a:avLst/>
            </a:prstGeom>
            <a:solidFill>
              <a:srgbClr val="006600"/>
            </a:solidFill>
            <a:ln w="38100" cap="flat" cmpd="sng" algn="ctr">
              <a:noFill/>
              <a:prstDash val="solid"/>
              <a:round/>
              <a:headEnd type="none" w="med" len="med"/>
              <a:tailEnd type="none" w="med" len="med"/>
            </a:ln>
            <a:effectLst/>
            <a:extLst/>
          </p:spPr>
          <p:txBody>
            <a:bodyPr vert="horz" wrap="square" lIns="88900" tIns="88900" rIns="88900" bIns="88900" numCol="1" rtlCol="0" anchor="t" anchorCtr="0" compatLnSpc="1">
              <a:prstTxWarp prst="textNoShape">
                <a:avLst/>
              </a:prstTxWarp>
            </a:bodyPr>
            <a:lstStyle/>
            <a:p>
              <a:pPr algn="ctr"/>
              <a:endParaRPr lang="en-US"/>
            </a:p>
          </p:txBody>
        </p:sp>
        <p:sp>
          <p:nvSpPr>
            <p:cNvPr id="153" name="Oval 152"/>
            <p:cNvSpPr/>
            <p:nvPr/>
          </p:nvSpPr>
          <p:spPr bwMode="auto">
            <a:xfrm rot="5400000">
              <a:off x="4515057" y="5549625"/>
              <a:ext cx="291402" cy="291401"/>
            </a:xfrm>
            <a:prstGeom prst="ellipse">
              <a:avLst/>
            </a:prstGeom>
            <a:solidFill>
              <a:srgbClr val="003399"/>
            </a:solidFill>
            <a:ln w="38100" cap="flat" cmpd="sng" algn="ctr">
              <a:noFill/>
              <a:prstDash val="solid"/>
              <a:round/>
              <a:headEnd type="none" w="med" len="med"/>
              <a:tailEnd type="none" w="med" len="med"/>
            </a:ln>
            <a:effectLst/>
            <a:extLst/>
          </p:spPr>
          <p:txBody>
            <a:bodyPr vert="horz" wrap="square" lIns="88900" tIns="88900" rIns="88900" bIns="88900" numCol="1" rtlCol="0" anchor="t" anchorCtr="0" compatLnSpc="1">
              <a:prstTxWarp prst="textNoShape">
                <a:avLst/>
              </a:prstTxWarp>
            </a:bodyPr>
            <a:lstStyle/>
            <a:p>
              <a:pPr algn="ctr"/>
              <a:endParaRPr lang="en-US"/>
            </a:p>
          </p:txBody>
        </p:sp>
        <p:sp>
          <p:nvSpPr>
            <p:cNvPr id="154" name="TextBox 153"/>
            <p:cNvSpPr txBox="1"/>
            <p:nvPr/>
          </p:nvSpPr>
          <p:spPr>
            <a:xfrm>
              <a:off x="4806457" y="5119743"/>
              <a:ext cx="706255" cy="412022"/>
            </a:xfrm>
            <a:prstGeom prst="rect">
              <a:avLst/>
            </a:prstGeom>
            <a:noFill/>
          </p:spPr>
          <p:txBody>
            <a:bodyPr wrap="none" rtlCol="0">
              <a:spAutoFit/>
            </a:bodyPr>
            <a:lstStyle/>
            <a:p>
              <a:r>
                <a:rPr lang="en-US" sz="1200" i="1" dirty="0"/>
                <a:t>x</a:t>
              </a:r>
              <a:r>
                <a:rPr lang="en-US" sz="1200" i="1" dirty="0" smtClean="0"/>
                <a:t> 12</a:t>
              </a:r>
              <a:endParaRPr lang="en-US" sz="1200" i="1" dirty="0"/>
            </a:p>
          </p:txBody>
        </p:sp>
        <p:sp>
          <p:nvSpPr>
            <p:cNvPr id="155" name="TextBox 154"/>
            <p:cNvSpPr txBox="1"/>
            <p:nvPr/>
          </p:nvSpPr>
          <p:spPr>
            <a:xfrm>
              <a:off x="4806458" y="5490954"/>
              <a:ext cx="579882" cy="412022"/>
            </a:xfrm>
            <a:prstGeom prst="rect">
              <a:avLst/>
            </a:prstGeom>
            <a:noFill/>
          </p:spPr>
          <p:txBody>
            <a:bodyPr wrap="none" rtlCol="0">
              <a:spAutoFit/>
            </a:bodyPr>
            <a:lstStyle/>
            <a:p>
              <a:r>
                <a:rPr lang="en-US" sz="1200" i="1" dirty="0"/>
                <a:t>x</a:t>
              </a:r>
              <a:r>
                <a:rPr lang="en-US" sz="1200" i="1" dirty="0" smtClean="0"/>
                <a:t> 9</a:t>
              </a:r>
              <a:endParaRPr lang="en-US" sz="1200" i="1" dirty="0"/>
            </a:p>
          </p:txBody>
        </p:sp>
        <p:sp>
          <p:nvSpPr>
            <p:cNvPr id="156" name="TextBox 155"/>
            <p:cNvSpPr txBox="1"/>
            <p:nvPr/>
          </p:nvSpPr>
          <p:spPr>
            <a:xfrm>
              <a:off x="4806458" y="5859706"/>
              <a:ext cx="579882" cy="412022"/>
            </a:xfrm>
            <a:prstGeom prst="rect">
              <a:avLst/>
            </a:prstGeom>
            <a:noFill/>
          </p:spPr>
          <p:txBody>
            <a:bodyPr wrap="none" rtlCol="0">
              <a:spAutoFit/>
            </a:bodyPr>
            <a:lstStyle/>
            <a:p>
              <a:r>
                <a:rPr lang="en-US" sz="1200" i="1" dirty="0"/>
                <a:t>x</a:t>
              </a:r>
              <a:r>
                <a:rPr lang="en-US" sz="1200" i="1" dirty="0" smtClean="0"/>
                <a:t> 6</a:t>
              </a:r>
              <a:endParaRPr lang="en-US" sz="1200" i="1" dirty="0"/>
            </a:p>
          </p:txBody>
        </p:sp>
        <p:sp>
          <p:nvSpPr>
            <p:cNvPr id="157" name="TextBox 156"/>
            <p:cNvSpPr txBox="1"/>
            <p:nvPr/>
          </p:nvSpPr>
          <p:spPr>
            <a:xfrm>
              <a:off x="4806458" y="6228460"/>
              <a:ext cx="579882" cy="412022"/>
            </a:xfrm>
            <a:prstGeom prst="rect">
              <a:avLst/>
            </a:prstGeom>
            <a:noFill/>
          </p:spPr>
          <p:txBody>
            <a:bodyPr wrap="none" rtlCol="0">
              <a:spAutoFit/>
            </a:bodyPr>
            <a:lstStyle/>
            <a:p>
              <a:r>
                <a:rPr lang="en-US" sz="1200" i="1" dirty="0"/>
                <a:t>x</a:t>
              </a:r>
              <a:r>
                <a:rPr lang="en-US" sz="1200" i="1" dirty="0" smtClean="0"/>
                <a:t> 6</a:t>
              </a:r>
              <a:endParaRPr lang="en-US" sz="1200" i="1" dirty="0"/>
            </a:p>
          </p:txBody>
        </p:sp>
      </p:grpSp>
    </p:spTree>
    <p:extLst>
      <p:ext uri="{BB962C8B-B14F-4D97-AF65-F5344CB8AC3E}">
        <p14:creationId xmlns:p14="http://schemas.microsoft.com/office/powerpoint/2010/main" val="409196812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9"/>
                                        </p:tgtEl>
                                        <p:attrNameLst>
                                          <p:attrName>style.visibility</p:attrName>
                                        </p:attrNameLst>
                                      </p:cBhvr>
                                      <p:to>
                                        <p:strVal val="visible"/>
                                      </p:to>
                                    </p:set>
                                    <p:animEffect transition="in" filter="fade">
                                      <p:cBhvr>
                                        <p:cTn id="7" dur="500"/>
                                        <p:tgtEl>
                                          <p:spTgt spid="15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48"/>
                                        </p:tgtEl>
                                        <p:attrNameLst>
                                          <p:attrName>style.visibility</p:attrName>
                                        </p:attrNameLst>
                                      </p:cBhvr>
                                      <p:to>
                                        <p:strVal val="visible"/>
                                      </p:to>
                                    </p:set>
                                    <p:animEffect transition="in" filter="fade">
                                      <p:cBhvr>
                                        <p:cTn id="11" dur="500"/>
                                        <p:tgtEl>
                                          <p:spTgt spid="148"/>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41"/>
                                        </p:tgtEl>
                                        <p:attrNameLst>
                                          <p:attrName>style.visibility</p:attrName>
                                        </p:attrNameLst>
                                      </p:cBhvr>
                                      <p:to>
                                        <p:strVal val="visible"/>
                                      </p:to>
                                    </p:set>
                                    <p:animEffect transition="in" filter="fade">
                                      <p:cBhvr>
                                        <p:cTn id="15" dur="500"/>
                                        <p:tgtEl>
                                          <p:spTgt spid="141"/>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42"/>
                                        </p:tgtEl>
                                        <p:attrNameLst>
                                          <p:attrName>style.visibility</p:attrName>
                                        </p:attrNameLst>
                                      </p:cBhvr>
                                      <p:to>
                                        <p:strVal val="visible"/>
                                      </p:to>
                                    </p:set>
                                    <p:animEffect transition="in" filter="fade">
                                      <p:cBhvr>
                                        <p:cTn id="19" dur="500"/>
                                        <p:tgtEl>
                                          <p:spTgt spid="142"/>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44"/>
                                        </p:tgtEl>
                                        <p:attrNameLst>
                                          <p:attrName>style.visibility</p:attrName>
                                        </p:attrNameLst>
                                      </p:cBhvr>
                                      <p:to>
                                        <p:strVal val="visible"/>
                                      </p:to>
                                    </p:set>
                                    <p:animEffect transition="in" filter="fade">
                                      <p:cBhvr>
                                        <p:cTn id="23" dur="500"/>
                                        <p:tgtEl>
                                          <p:spTgt spid="144"/>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143"/>
                                        </p:tgtEl>
                                        <p:attrNameLst>
                                          <p:attrName>style.visibility</p:attrName>
                                        </p:attrNameLst>
                                      </p:cBhvr>
                                      <p:to>
                                        <p:strVal val="visible"/>
                                      </p:to>
                                    </p:set>
                                    <p:animEffect transition="in" filter="fade">
                                      <p:cBhvr>
                                        <p:cTn id="27" dur="500"/>
                                        <p:tgtEl>
                                          <p:spTgt spid="14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60"/>
                                        </p:tgtEl>
                                        <p:attrNameLst>
                                          <p:attrName>style.visibility</p:attrName>
                                        </p:attrNameLst>
                                      </p:cBhvr>
                                      <p:to>
                                        <p:strVal val="visible"/>
                                      </p:to>
                                    </p:set>
                                    <p:animEffect transition="in" filter="fade">
                                      <p:cBhvr>
                                        <p:cTn id="32" dur="500"/>
                                        <p:tgtEl>
                                          <p:spTgt spid="160"/>
                                        </p:tgtEl>
                                      </p:cBhvr>
                                    </p:animEffect>
                                  </p:childTnLst>
                                </p:cTn>
                              </p:par>
                            </p:childTnLst>
                          </p:cTn>
                        </p:par>
                        <p:par>
                          <p:cTn id="33" fill="hold">
                            <p:stCondLst>
                              <p:cond delay="500"/>
                            </p:stCondLst>
                            <p:childTnLst>
                              <p:par>
                                <p:cTn id="34" presetID="10" presetClass="entr" presetSubtype="0" fill="hold" grpId="0" nodeType="afterEffect">
                                  <p:stCondLst>
                                    <p:cond delay="0"/>
                                  </p:stCondLst>
                                  <p:childTnLst>
                                    <p:set>
                                      <p:cBhvr>
                                        <p:cTn id="35" dur="1" fill="hold">
                                          <p:stCondLst>
                                            <p:cond delay="0"/>
                                          </p:stCondLst>
                                        </p:cTn>
                                        <p:tgtEl>
                                          <p:spTgt spid="149"/>
                                        </p:tgtEl>
                                        <p:attrNameLst>
                                          <p:attrName>style.visibility</p:attrName>
                                        </p:attrNameLst>
                                      </p:cBhvr>
                                      <p:to>
                                        <p:strVal val="visible"/>
                                      </p:to>
                                    </p:set>
                                    <p:animEffect transition="in" filter="fade">
                                      <p:cBhvr>
                                        <p:cTn id="36" dur="500"/>
                                        <p:tgtEl>
                                          <p:spTgt spid="149"/>
                                        </p:tgtEl>
                                      </p:cBhvr>
                                    </p:animEffect>
                                  </p:childTnLst>
                                </p:cTn>
                              </p:par>
                              <p:par>
                                <p:cTn id="37" presetID="10" presetClass="entr" presetSubtype="0" fill="hold" nodeType="withEffect">
                                  <p:stCondLst>
                                    <p:cond delay="0"/>
                                  </p:stCondLst>
                                  <p:childTnLst>
                                    <p:set>
                                      <p:cBhvr>
                                        <p:cTn id="38" dur="1" fill="hold">
                                          <p:stCondLst>
                                            <p:cond delay="0"/>
                                          </p:stCondLst>
                                        </p:cTn>
                                        <p:tgtEl>
                                          <p:spTgt spid="145"/>
                                        </p:tgtEl>
                                        <p:attrNameLst>
                                          <p:attrName>style.visibility</p:attrName>
                                        </p:attrNameLst>
                                      </p:cBhvr>
                                      <p:to>
                                        <p:strVal val="visible"/>
                                      </p:to>
                                    </p:set>
                                    <p:animEffect transition="in" filter="fade">
                                      <p:cBhvr>
                                        <p:cTn id="39" dur="500"/>
                                        <p:tgtEl>
                                          <p:spTgt spid="1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8" grpId="0"/>
      <p:bldP spid="149" grpId="0"/>
      <p:bldP spid="159" grpId="0" animBg="1"/>
      <p:bldP spid="160"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Content Placeholder 3"/>
          <p:cNvSpPr>
            <a:spLocks noGrp="1"/>
          </p:cNvSpPr>
          <p:nvPr>
            <p:ph idx="1"/>
          </p:nvPr>
        </p:nvSpPr>
        <p:spPr>
          <a:xfrm>
            <a:off x="682625" y="1062038"/>
            <a:ext cx="7851775" cy="3651250"/>
          </a:xfr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 uri="{FAA26D3D-D897-4be2-8F04-BA451C77F1D7}">
              <ma14:placeholderFlag xmlns:ma14="http://schemas.microsoft.com/office/mac/drawingml/2011/main" val="1"/>
            </a:ext>
          </a:extLst>
        </p:spPr>
        <p:txBody>
          <a:bodyPr>
            <a:normAutofit/>
          </a:bodyPr>
          <a:lstStyle/>
          <a:p>
            <a:pPr marL="457200" indent="-457200">
              <a:spcBef>
                <a:spcPts val="25"/>
              </a:spcBef>
              <a:spcAft>
                <a:spcPts val="490"/>
              </a:spcAft>
              <a:buClrTx/>
              <a:buFont typeface="+mj-lt"/>
              <a:buAutoNum type="arabicPeriod"/>
              <a:defRPr/>
            </a:pPr>
            <a:r>
              <a:rPr lang="en-US" dirty="0" smtClean="0">
                <a:ea typeface="ＭＳ Ｐゴシック" pitchFamily="34" charset="-128"/>
                <a:cs typeface="Helvetica Neue Light"/>
              </a:rPr>
              <a:t>Repeatedly </a:t>
            </a:r>
            <a:r>
              <a:rPr lang="en-US" dirty="0">
                <a:ea typeface="ＭＳ Ｐゴシック" pitchFamily="34" charset="-128"/>
                <a:cs typeface="Helvetica Neue Light"/>
              </a:rPr>
              <a:t>draw, with replacement, </a:t>
            </a:r>
            <a:r>
              <a:rPr lang="en-US" dirty="0" smtClean="0">
                <a:ea typeface="ＭＳ Ｐゴシック" pitchFamily="34" charset="-128"/>
                <a:cs typeface="Helvetica Neue Light"/>
              </a:rPr>
              <a:t>cases until you have a sample the same size as the original data set</a:t>
            </a:r>
          </a:p>
          <a:p>
            <a:pPr marL="914400" lvl="1" indent="-457200">
              <a:spcBef>
                <a:spcPts val="25"/>
              </a:spcBef>
              <a:spcAft>
                <a:spcPts val="490"/>
              </a:spcAft>
              <a:buClrTx/>
              <a:buFont typeface="+mj-lt"/>
              <a:buAutoNum type="alphaUcPeriod"/>
              <a:defRPr/>
            </a:pPr>
            <a:r>
              <a:rPr lang="en-US" dirty="0" smtClean="0">
                <a:ea typeface="ＭＳ Ｐゴシック" pitchFamily="34" charset="-128"/>
                <a:cs typeface="Helvetica Neue Light"/>
              </a:rPr>
              <a:t>(~1/e </a:t>
            </a:r>
            <a:r>
              <a:rPr lang="en-US" dirty="0">
                <a:ea typeface="ＭＳ Ｐゴシック" pitchFamily="34" charset="-128"/>
                <a:cs typeface="Helvetica Neue Light"/>
              </a:rPr>
              <a:t>of original </a:t>
            </a:r>
            <a:r>
              <a:rPr lang="en-US" dirty="0" smtClean="0">
                <a:ea typeface="ＭＳ Ｐゴシック" pitchFamily="34" charset="-128"/>
                <a:cs typeface="Helvetica Neue Light"/>
              </a:rPr>
              <a:t>database will be left out)</a:t>
            </a:r>
          </a:p>
          <a:p>
            <a:pPr marL="457200" indent="-457200">
              <a:spcBef>
                <a:spcPts val="25"/>
              </a:spcBef>
              <a:spcAft>
                <a:spcPts val="490"/>
              </a:spcAft>
              <a:buClrTx/>
              <a:buFont typeface="+mj-lt"/>
              <a:buAutoNum type="arabicPeriod"/>
              <a:defRPr/>
            </a:pPr>
            <a:r>
              <a:rPr lang="en-US" dirty="0" smtClean="0">
                <a:ea typeface="ＭＳ Ｐゴシック" pitchFamily="34" charset="-128"/>
                <a:cs typeface="Helvetica Neue Light"/>
              </a:rPr>
              <a:t>Do this as many times as you wish</a:t>
            </a:r>
          </a:p>
          <a:p>
            <a:pPr marL="457200" indent="-457200">
              <a:spcBef>
                <a:spcPts val="25"/>
              </a:spcBef>
              <a:spcAft>
                <a:spcPts val="490"/>
              </a:spcAft>
              <a:buFont typeface="+mj-lt"/>
              <a:buAutoNum type="arabicPeriod"/>
              <a:defRPr/>
            </a:pPr>
            <a:r>
              <a:rPr lang="en-US" dirty="0">
                <a:ea typeface="ＭＳ Ｐゴシック" pitchFamily="34" charset="-128"/>
                <a:cs typeface="Helvetica Neue Light"/>
              </a:rPr>
              <a:t>Fit </a:t>
            </a:r>
            <a:r>
              <a:rPr lang="en-US" dirty="0" smtClean="0">
                <a:ea typeface="ＭＳ Ｐゴシック" pitchFamily="34" charset="-128"/>
                <a:cs typeface="Helvetica Neue Light"/>
              </a:rPr>
              <a:t>a model to each </a:t>
            </a:r>
            <a:r>
              <a:rPr lang="en-US" dirty="0" err="1" smtClean="0">
                <a:ea typeface="ＭＳ Ｐゴシック" pitchFamily="34" charset="-128"/>
                <a:cs typeface="Helvetica Neue Light"/>
              </a:rPr>
              <a:t>replicant</a:t>
            </a:r>
            <a:r>
              <a:rPr lang="en-US" dirty="0" smtClean="0">
                <a:ea typeface="ＭＳ Ｐゴシック" pitchFamily="34" charset="-128"/>
                <a:cs typeface="Helvetica Neue Light"/>
              </a:rPr>
              <a:t> data set and evaluate those models on the </a:t>
            </a:r>
            <a:r>
              <a:rPr lang="en-US" i="1" dirty="0" smtClean="0">
                <a:ea typeface="ＭＳ Ｐゴシック" pitchFamily="34" charset="-128"/>
                <a:cs typeface="Helvetica Neue Light"/>
              </a:rPr>
              <a:t>original data</a:t>
            </a:r>
            <a:endParaRPr lang="en-US" i="1" dirty="0">
              <a:ea typeface="ＭＳ Ｐゴシック" pitchFamily="34" charset="-128"/>
              <a:cs typeface="Helvetica Neue Light"/>
            </a:endParaRPr>
          </a:p>
          <a:p>
            <a:pPr marL="457200" indent="-457200">
              <a:spcBef>
                <a:spcPts val="25"/>
              </a:spcBef>
              <a:spcAft>
                <a:spcPts val="490"/>
              </a:spcAft>
              <a:buFont typeface="+mj-lt"/>
              <a:buAutoNum type="arabicPeriod"/>
              <a:defRPr/>
            </a:pPr>
            <a:r>
              <a:rPr lang="en-US" dirty="0" smtClean="0">
                <a:ea typeface="ＭＳ Ｐゴシック" pitchFamily="34" charset="-128"/>
                <a:cs typeface="Helvetica Neue Light"/>
              </a:rPr>
              <a:t>Compare the resulting distribution to the sample statistic of interest (i.e. mean, CV)</a:t>
            </a:r>
          </a:p>
          <a:p>
            <a:pPr marL="342900" indent="-342900">
              <a:spcBef>
                <a:spcPts val="25"/>
              </a:spcBef>
              <a:spcAft>
                <a:spcPts val="490"/>
              </a:spcAft>
              <a:buFont typeface="Arial"/>
              <a:buChar char="•"/>
              <a:defRPr/>
            </a:pPr>
            <a:endParaRPr lang="en-US" dirty="0">
              <a:ea typeface="ＭＳ Ｐゴシック" pitchFamily="34" charset="-128"/>
              <a:cs typeface="Helvetica Neue Light"/>
            </a:endParaRPr>
          </a:p>
          <a:p>
            <a:pPr>
              <a:spcBef>
                <a:spcPts val="25"/>
              </a:spcBef>
              <a:spcAft>
                <a:spcPts val="490"/>
              </a:spcAft>
              <a:buFont typeface="Monotype Sorts" charset="0"/>
              <a:buNone/>
              <a:defRPr/>
            </a:pPr>
            <a:endParaRPr lang="en-US" dirty="0" smtClean="0">
              <a:ea typeface="ＭＳ Ｐゴシック" pitchFamily="34" charset="-128"/>
              <a:cs typeface="Helvetica Neue Light"/>
            </a:endParaRPr>
          </a:p>
          <a:p>
            <a:pPr marL="465138">
              <a:spcBef>
                <a:spcPts val="25"/>
              </a:spcBef>
              <a:spcAft>
                <a:spcPts val="490"/>
              </a:spcAft>
              <a:defRPr/>
            </a:pPr>
            <a:endParaRPr lang="en-US" dirty="0">
              <a:ea typeface="ＭＳ Ｐゴシック" pitchFamily="34" charset="-128"/>
              <a:cs typeface="Helvetica Neue Light"/>
            </a:endParaRPr>
          </a:p>
        </p:txBody>
      </p:sp>
      <p:sp>
        <p:nvSpPr>
          <p:cNvPr id="22531" name="Rectangle 5"/>
          <p:cNvSpPr>
            <a:spLocks noGrp="1" noChangeArrowheads="1"/>
          </p:cNvSpPr>
          <p:nvPr>
            <p:ph type="title"/>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 uri="{FAA26D3D-D897-4be2-8F04-BA451C77F1D7}">
              <ma14:placeholderFlag xmlns:ma14="http://schemas.microsoft.com/office/mac/drawingml/2011/main" val="1"/>
            </a:ext>
          </a:extLst>
        </p:spPr>
        <p:txBody>
          <a:bodyPr/>
          <a:lstStyle/>
          <a:p>
            <a:pPr>
              <a:defRPr/>
            </a:pPr>
            <a:r>
              <a:rPr lang="en-US" altLang="en-US" i="1" dirty="0" err="1" smtClean="0"/>
              <a:t>Bootstraping</a:t>
            </a:r>
            <a:endParaRPr lang="en-US" altLang="en-US" i="1" dirty="0" smtClean="0"/>
          </a:p>
        </p:txBody>
      </p:sp>
      <p:grpSp>
        <p:nvGrpSpPr>
          <p:cNvPr id="4" name="Group 3"/>
          <p:cNvGrpSpPr/>
          <p:nvPr/>
        </p:nvGrpSpPr>
        <p:grpSpPr>
          <a:xfrm>
            <a:off x="902369" y="4179498"/>
            <a:ext cx="3681663" cy="2510225"/>
            <a:chOff x="902369" y="4227626"/>
            <a:chExt cx="3681663" cy="2510225"/>
          </a:xfrm>
        </p:grpSpPr>
        <p:pic>
          <p:nvPicPr>
            <p:cNvPr id="2" name="Picture 1"/>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902369" y="4227626"/>
              <a:ext cx="3681663" cy="2510225"/>
            </a:xfrm>
            <a:prstGeom prst="rect">
              <a:avLst/>
            </a:prstGeom>
          </p:spPr>
        </p:pic>
        <p:sp>
          <p:nvSpPr>
            <p:cNvPr id="3" name="Rectangle 2"/>
            <p:cNvSpPr/>
            <p:nvPr/>
          </p:nvSpPr>
          <p:spPr>
            <a:xfrm>
              <a:off x="2058557" y="6491630"/>
              <a:ext cx="1369286" cy="246221"/>
            </a:xfrm>
            <a:prstGeom prst="rect">
              <a:avLst/>
            </a:prstGeom>
          </p:spPr>
          <p:txBody>
            <a:bodyPr wrap="none">
              <a:spAutoFit/>
            </a:bodyPr>
            <a:lstStyle/>
            <a:p>
              <a:pPr algn="ctr"/>
              <a:r>
                <a:rPr lang="en-US" altLang="en-US" sz="1000" i="1" dirty="0">
                  <a:latin typeface="Times New Roman" panose="02020603050405020304" pitchFamily="18" charset="0"/>
                </a:rPr>
                <a:t>premium.wpmudev.org</a:t>
              </a:r>
              <a:endParaRPr lang="en-US" sz="1000" i="1" dirty="0"/>
            </a:p>
          </p:txBody>
        </p:sp>
      </p:grpSp>
    </p:spTree>
    <p:extLst>
      <p:ext uri="{BB962C8B-B14F-4D97-AF65-F5344CB8AC3E}">
        <p14:creationId xmlns:p14="http://schemas.microsoft.com/office/powerpoint/2010/main" val="2430006791"/>
      </p:ext>
    </p:extLst>
  </p:cSld>
  <p:clrMapOvr>
    <a:masterClrMapping/>
  </p:clrMapOvr>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 uri="{FAA26D3D-D897-4be2-8F04-BA451C77F1D7}">
              <ma14:placeholderFlag xmlns:ma14="http://schemas.microsoft.com/office/mac/drawingml/2011/main" val="1"/>
            </a:ext>
          </a:extLst>
        </p:spPr>
        <p:txBody>
          <a:bodyPr>
            <a:normAutofit fontScale="85000" lnSpcReduction="10000"/>
          </a:bodyPr>
          <a:lstStyle/>
          <a:p>
            <a:pPr>
              <a:spcBef>
                <a:spcPts val="25"/>
              </a:spcBef>
              <a:spcAft>
                <a:spcPts val="490"/>
              </a:spcAft>
              <a:buFont typeface="Monotype Sorts" charset="0"/>
              <a:buNone/>
              <a:defRPr/>
            </a:pPr>
            <a:r>
              <a:rPr lang="en-US" dirty="0">
                <a:ea typeface="ＭＳ Ｐゴシック" pitchFamily="34" charset="-128"/>
                <a:cs typeface="Helvetica Neue Light"/>
              </a:rPr>
              <a:t>V-fold Cross Validation</a:t>
            </a:r>
          </a:p>
          <a:p>
            <a:pPr marL="914400" lvl="1" indent="-457200">
              <a:spcBef>
                <a:spcPts val="25"/>
              </a:spcBef>
              <a:spcAft>
                <a:spcPts val="490"/>
              </a:spcAft>
              <a:buClr>
                <a:schemeClr val="tx1"/>
              </a:buClr>
              <a:buSzPct val="100000"/>
              <a:buFont typeface="+mj-lt"/>
              <a:buAutoNum type="arabicPeriod"/>
              <a:defRPr/>
            </a:pPr>
            <a:r>
              <a:rPr lang="en-US" dirty="0" smtClean="0">
                <a:ea typeface="ＭＳ Ｐゴシック" pitchFamily="34" charset="-128"/>
                <a:cs typeface="Helvetica Neue Light"/>
              </a:rPr>
              <a:t>Create </a:t>
            </a:r>
            <a:r>
              <a:rPr lang="en-US" i="1" dirty="0" smtClean="0">
                <a:ea typeface="ＭＳ Ｐゴシック" pitchFamily="34" charset="-128"/>
                <a:cs typeface="Helvetica Neue Light"/>
              </a:rPr>
              <a:t>v</a:t>
            </a:r>
            <a:r>
              <a:rPr lang="en-US" dirty="0" smtClean="0">
                <a:ea typeface="ＭＳ Ｐゴシック" pitchFamily="34" charset="-128"/>
                <a:cs typeface="Helvetica Neue Light"/>
              </a:rPr>
              <a:t> distinct data subsets of </a:t>
            </a:r>
            <a:r>
              <a:rPr lang="en-US" i="1" dirty="0" smtClean="0">
                <a:ea typeface="ＭＳ Ｐゴシック" pitchFamily="34" charset="-128"/>
                <a:cs typeface="Helvetica Neue Light"/>
              </a:rPr>
              <a:t>v</a:t>
            </a:r>
            <a:r>
              <a:rPr lang="en-US" dirty="0" smtClean="0">
                <a:ea typeface="ＭＳ Ｐゴシック" pitchFamily="34" charset="-128"/>
                <a:cs typeface="Helvetica Neue Light"/>
              </a:rPr>
              <a:t> cases through random sampling</a:t>
            </a:r>
          </a:p>
          <a:p>
            <a:pPr marL="914400" lvl="1" indent="-457200">
              <a:spcBef>
                <a:spcPts val="25"/>
              </a:spcBef>
              <a:spcAft>
                <a:spcPts val="490"/>
              </a:spcAft>
              <a:buClr>
                <a:schemeClr val="tx1"/>
              </a:buClr>
              <a:buSzPct val="100000"/>
              <a:buFont typeface="+mj-lt"/>
              <a:buAutoNum type="arabicPeriod"/>
              <a:defRPr/>
            </a:pPr>
            <a:r>
              <a:rPr lang="en-US" dirty="0" smtClean="0">
                <a:ea typeface="ＭＳ Ｐゴシック" pitchFamily="34" charset="-128"/>
                <a:cs typeface="Helvetica Neue Light"/>
              </a:rPr>
              <a:t>Assign a role to each subset</a:t>
            </a:r>
          </a:p>
          <a:p>
            <a:pPr marL="1370013" lvl="2" indent="-457200">
              <a:spcBef>
                <a:spcPts val="25"/>
              </a:spcBef>
              <a:spcAft>
                <a:spcPts val="490"/>
              </a:spcAft>
              <a:buClr>
                <a:schemeClr val="tx1"/>
              </a:buClr>
              <a:buSzPct val="100000"/>
              <a:buFont typeface="+mj-lt"/>
              <a:buAutoNum type="alphaUcPeriod"/>
              <a:defRPr/>
            </a:pPr>
            <a:r>
              <a:rPr lang="en-US" dirty="0" smtClean="0">
                <a:ea typeface="ＭＳ Ｐゴシック" pitchFamily="34" charset="-128"/>
                <a:cs typeface="Helvetica Neue Light"/>
              </a:rPr>
              <a:t>Leave-One-Out Method</a:t>
            </a:r>
          </a:p>
          <a:p>
            <a:pPr marL="1884363" lvl="3" indent="-514350">
              <a:spcBef>
                <a:spcPts val="25"/>
              </a:spcBef>
              <a:spcAft>
                <a:spcPts val="490"/>
              </a:spcAft>
              <a:buClr>
                <a:schemeClr val="tx1"/>
              </a:buClr>
              <a:buSzPct val="100000"/>
              <a:buFont typeface="+mj-lt"/>
              <a:buAutoNum type="romanLcPeriod"/>
              <a:defRPr/>
            </a:pPr>
            <a:r>
              <a:rPr lang="en-US" dirty="0" smtClean="0">
                <a:ea typeface="ＭＳ Ｐゴシック" pitchFamily="34" charset="-128"/>
                <a:cs typeface="Helvetica Neue Light"/>
              </a:rPr>
              <a:t>V-1 used for training and 1 for testing</a:t>
            </a:r>
          </a:p>
          <a:p>
            <a:pPr marL="3886200" lvl="1" indent="-457200">
              <a:spcBef>
                <a:spcPts val="25"/>
              </a:spcBef>
              <a:spcAft>
                <a:spcPts val="490"/>
              </a:spcAft>
              <a:buClr>
                <a:schemeClr val="tx1"/>
              </a:buClr>
              <a:buSzPct val="100000"/>
              <a:buFont typeface="+mj-lt"/>
              <a:buAutoNum type="arabicPeriod"/>
              <a:defRPr/>
            </a:pPr>
            <a:r>
              <a:rPr lang="en-US" dirty="0" smtClean="0">
                <a:ea typeface="ＭＳ Ｐゴシック" pitchFamily="34" charset="-128"/>
                <a:cs typeface="Helvetica Neue Light"/>
              </a:rPr>
              <a:t>Rotate roles so each subset is used for testing one time and training</a:t>
            </a:r>
            <a:r>
              <a:rPr lang="en-US" i="1" dirty="0" smtClean="0">
                <a:ea typeface="ＭＳ Ｐゴシック" pitchFamily="34" charset="-128"/>
                <a:cs typeface="Helvetica Neue Light"/>
              </a:rPr>
              <a:t> v-1 </a:t>
            </a:r>
            <a:r>
              <a:rPr lang="en-US" dirty="0" smtClean="0">
                <a:ea typeface="ＭＳ Ｐゴシック" pitchFamily="34" charset="-128"/>
                <a:cs typeface="Helvetica Neue Light"/>
              </a:rPr>
              <a:t>times</a:t>
            </a:r>
          </a:p>
          <a:p>
            <a:pPr marL="3886200" lvl="1" indent="-457200">
              <a:spcBef>
                <a:spcPts val="25"/>
              </a:spcBef>
              <a:spcAft>
                <a:spcPts val="490"/>
              </a:spcAft>
              <a:buClr>
                <a:schemeClr val="tx1"/>
              </a:buClr>
              <a:buSzPct val="100000"/>
              <a:buFont typeface="+mj-lt"/>
              <a:buAutoNum type="arabicPeriod"/>
              <a:defRPr/>
            </a:pPr>
            <a:r>
              <a:rPr lang="en-US" dirty="0" smtClean="0">
                <a:ea typeface="ＭＳ Ｐゴシック" pitchFamily="34" charset="-128"/>
                <a:cs typeface="Helvetica Neue Light"/>
              </a:rPr>
              <a:t>Analyze distribution </a:t>
            </a:r>
            <a:r>
              <a:rPr lang="en-US" dirty="0">
                <a:ea typeface="ＭＳ Ｐゴシック" pitchFamily="34" charset="-128"/>
                <a:cs typeface="Helvetica Neue Light"/>
              </a:rPr>
              <a:t>of test </a:t>
            </a:r>
            <a:r>
              <a:rPr lang="en-US" dirty="0" smtClean="0">
                <a:ea typeface="ＭＳ Ｐゴシック" pitchFamily="34" charset="-128"/>
                <a:cs typeface="Helvetica Neue Light"/>
              </a:rPr>
              <a:t>results and accuracy</a:t>
            </a:r>
            <a:endParaRPr lang="en-US" dirty="0">
              <a:ea typeface="ＭＳ Ｐゴシック" pitchFamily="34" charset="-128"/>
              <a:cs typeface="Helvetica Neue Light"/>
            </a:endParaRPr>
          </a:p>
          <a:p>
            <a:pPr>
              <a:buFont typeface="Monotype Sorts" charset="0"/>
              <a:buNone/>
              <a:defRPr/>
            </a:pPr>
            <a:endParaRPr lang="en-US" dirty="0"/>
          </a:p>
        </p:txBody>
      </p:sp>
      <p:sp>
        <p:nvSpPr>
          <p:cNvPr id="2" name="Title 1"/>
          <p:cNvSpPr>
            <a:spLocks noGrp="1"/>
          </p:cNvSpPr>
          <p:nvPr>
            <p:ph type="title"/>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 uri="{FAA26D3D-D897-4be2-8F04-BA451C77F1D7}">
              <ma14:placeholderFlag xmlns:ma14="http://schemas.microsoft.com/office/mac/drawingml/2011/main" val="1"/>
            </a:ext>
          </a:extLst>
        </p:spPr>
        <p:txBody>
          <a:bodyPr/>
          <a:lstStyle/>
          <a:p>
            <a:pPr>
              <a:defRPr/>
            </a:pPr>
            <a:r>
              <a:rPr lang="en-US" i="1" dirty="0" smtClean="0"/>
              <a:t>Cross </a:t>
            </a:r>
            <a:r>
              <a:rPr lang="en-US" i="1" dirty="0"/>
              <a:t>Validation</a:t>
            </a:r>
            <a:endParaRPr lang="en-US" dirty="0"/>
          </a:p>
        </p:txBody>
      </p:sp>
      <p:grpSp>
        <p:nvGrpSpPr>
          <p:cNvPr id="4" name="Group 3"/>
          <p:cNvGrpSpPr/>
          <p:nvPr/>
        </p:nvGrpSpPr>
        <p:grpSpPr>
          <a:xfrm>
            <a:off x="372979" y="3743828"/>
            <a:ext cx="3444875" cy="2740025"/>
            <a:chOff x="1809750" y="3238500"/>
            <a:chExt cx="3444875" cy="2740025"/>
          </a:xfrm>
        </p:grpSpPr>
        <p:pic>
          <p:nvPicPr>
            <p:cNvPr id="36867" name="Picture 4" descr="vfold"/>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839913" y="3238500"/>
              <a:ext cx="3414712" cy="2614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68" name="Text Box 3"/>
            <p:cNvSpPr txBox="1">
              <a:spLocks noChangeArrowheads="1"/>
            </p:cNvSpPr>
            <p:nvPr/>
          </p:nvSpPr>
          <p:spPr bwMode="auto">
            <a:xfrm>
              <a:off x="3579813" y="5670550"/>
              <a:ext cx="12858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2000"/>
                <a:t>x</a:t>
              </a:r>
            </a:p>
          </p:txBody>
        </p:sp>
        <p:sp>
          <p:nvSpPr>
            <p:cNvPr id="36869" name="Text Box 3"/>
            <p:cNvSpPr txBox="1">
              <a:spLocks noChangeArrowheads="1"/>
            </p:cNvSpPr>
            <p:nvPr/>
          </p:nvSpPr>
          <p:spPr bwMode="auto">
            <a:xfrm>
              <a:off x="1809750" y="5121275"/>
              <a:ext cx="412750" cy="3079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2000" i="1"/>
                <a:t>f</a:t>
              </a:r>
              <a:r>
                <a:rPr lang="en-US" altLang="en-US" sz="2000"/>
                <a:t>(X)</a:t>
              </a:r>
            </a:p>
          </p:txBody>
        </p:sp>
      </p:grpSp>
    </p:spTree>
    <p:extLst>
      <p:ext uri="{BB962C8B-B14F-4D97-AF65-F5344CB8AC3E}">
        <p14:creationId xmlns:p14="http://schemas.microsoft.com/office/powerpoint/2010/main" val="335434240"/>
      </p:ext>
    </p:extLst>
  </p:cSld>
  <p:clrMapOvr>
    <a:masterClrMapping/>
  </p:clrMapOvr>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hangingPunct="1">
              <a:defRPr/>
            </a:pPr>
            <a:r>
              <a:rPr lang="en-US" dirty="0" smtClean="0">
                <a:cs typeface="+mj-cs"/>
              </a:rPr>
              <a:t>Data Preparation: </a:t>
            </a:r>
            <a:r>
              <a:rPr lang="en-US" i="1" dirty="0" smtClean="0">
                <a:cs typeface="+mj-cs"/>
              </a:rPr>
              <a:t>Keys</a:t>
            </a:r>
            <a:endParaRPr lang="en-US" dirty="0">
              <a:cs typeface="+mj-cs"/>
            </a:endParaRPr>
          </a:p>
        </p:txBody>
      </p:sp>
      <p:sp>
        <p:nvSpPr>
          <p:cNvPr id="4" name="Rectangle 3"/>
          <p:cNvSpPr>
            <a:spLocks noChangeArrowheads="1"/>
          </p:cNvSpPr>
          <p:nvPr/>
        </p:nvSpPr>
        <p:spPr bwMode="auto">
          <a:xfrm>
            <a:off x="690563" y="1233035"/>
            <a:ext cx="7810500" cy="3816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spcBef>
                <a:spcPct val="20000"/>
              </a:spcBef>
              <a:buClr>
                <a:schemeClr val="tx1"/>
              </a:buClr>
              <a:buFont typeface="Monotype Sorts" panose="05010101010101010101" pitchFamily="2" charset="2"/>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buClr>
                <a:schemeClr val="tx2"/>
              </a:buClr>
              <a:buSzPct val="70000"/>
              <a:buFont typeface="Wingdings" panose="05000000000000000000" pitchFamily="2" charset="2"/>
              <a:buChar char="n"/>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Font typeface="Wingdings" panose="05000000000000000000" pitchFamily="2" charset="2"/>
              <a:buChar char="§"/>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har char="»"/>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400">
                <a:solidFill>
                  <a:schemeClr val="tx1"/>
                </a:solidFill>
                <a:latin typeface="Arial" panose="020B0604020202020204" pitchFamily="34" charset="0"/>
                <a:ea typeface="ＭＳ Ｐゴシック" panose="020B0600070205080204" pitchFamily="34" charset="-128"/>
              </a:defRPr>
            </a:lvl9pPr>
          </a:lstStyle>
          <a:p>
            <a:pPr eaLnBrk="1" hangingPunct="1">
              <a:spcAft>
                <a:spcPts val="1200"/>
              </a:spcAft>
              <a:buFont typeface="Arial Narrow" panose="020B0606020202030204" pitchFamily="34" charset="0"/>
              <a:buAutoNum type="arabicPeriod"/>
            </a:pPr>
            <a:r>
              <a:rPr lang="en-US" altLang="en-US" dirty="0">
                <a:latin typeface="Arial (body)"/>
              </a:rPr>
              <a:t>Consider your holdout sample first!</a:t>
            </a:r>
          </a:p>
          <a:p>
            <a:pPr eaLnBrk="1" hangingPunct="1">
              <a:spcAft>
                <a:spcPts val="1200"/>
              </a:spcAft>
              <a:buFont typeface="Arial Narrow" panose="020B0606020202030204" pitchFamily="34" charset="0"/>
              <a:buAutoNum type="arabicPeriod"/>
            </a:pPr>
            <a:r>
              <a:rPr lang="en-US" altLang="en-US" dirty="0">
                <a:latin typeface="Arial (body)"/>
              </a:rPr>
              <a:t>Data preparation cannot be separated from </a:t>
            </a:r>
            <a:r>
              <a:rPr lang="en-US" altLang="en-US" dirty="0" smtClean="0">
                <a:latin typeface="Arial (body)"/>
              </a:rPr>
              <a:t>modeling</a:t>
            </a:r>
          </a:p>
          <a:p>
            <a:pPr marL="914400" lvl="1" indent="-457200" eaLnBrk="1" hangingPunct="1">
              <a:spcAft>
                <a:spcPts val="1200"/>
              </a:spcAft>
              <a:buClrTx/>
              <a:buFont typeface="+mj-lt"/>
              <a:buAutoNum type="alphaUcPeriod"/>
            </a:pPr>
            <a:r>
              <a:rPr lang="en-US" altLang="en-US" dirty="0" smtClean="0">
                <a:latin typeface="Arial (body)"/>
              </a:rPr>
              <a:t>Consider modeling </a:t>
            </a:r>
            <a:r>
              <a:rPr lang="en-US" altLang="en-US" dirty="0">
                <a:latin typeface="Arial (body)"/>
              </a:rPr>
              <a:t>technique </a:t>
            </a:r>
            <a:r>
              <a:rPr lang="en-US" altLang="en-US" dirty="0" smtClean="0">
                <a:latin typeface="Arial (body)"/>
              </a:rPr>
              <a:t>assumptions</a:t>
            </a:r>
          </a:p>
          <a:p>
            <a:pPr eaLnBrk="1" hangingPunct="1">
              <a:spcAft>
                <a:spcPts val="1200"/>
              </a:spcAft>
              <a:buFont typeface="Arial Narrow" panose="020B0606020202030204" pitchFamily="34" charset="0"/>
              <a:buAutoNum type="arabicPeriod"/>
            </a:pPr>
            <a:r>
              <a:rPr lang="en-US" altLang="en-US" dirty="0" smtClean="0">
                <a:latin typeface="Arial (body)"/>
              </a:rPr>
              <a:t>Requires visual, statistical, and advanced methods of exploration</a:t>
            </a:r>
          </a:p>
          <a:p>
            <a:pPr eaLnBrk="1" hangingPunct="1">
              <a:spcAft>
                <a:spcPts val="1200"/>
              </a:spcAft>
              <a:buFont typeface="Arial Narrow" panose="020B0606020202030204" pitchFamily="34" charset="0"/>
              <a:buAutoNum type="arabicPeriod"/>
            </a:pPr>
            <a:r>
              <a:rPr lang="en-US" altLang="en-US" dirty="0" smtClean="0">
                <a:latin typeface="Arial (body)"/>
              </a:rPr>
              <a:t>Derived </a:t>
            </a:r>
            <a:r>
              <a:rPr lang="en-US" altLang="en-US" dirty="0">
                <a:latin typeface="Arial (body)"/>
              </a:rPr>
              <a:t>features can be critical to a model</a:t>
            </a:r>
          </a:p>
          <a:p>
            <a:pPr eaLnBrk="1" hangingPunct="1">
              <a:spcAft>
                <a:spcPts val="1200"/>
              </a:spcAft>
              <a:buFont typeface="Arial Narrow" panose="020B0606020202030204" pitchFamily="34" charset="0"/>
              <a:buAutoNum type="arabicPeriod"/>
            </a:pPr>
            <a:r>
              <a:rPr lang="en-US" altLang="en-US" dirty="0">
                <a:latin typeface="Arial (body)"/>
              </a:rPr>
              <a:t>Be aware of temporal features of the data</a:t>
            </a:r>
          </a:p>
        </p:txBody>
      </p:sp>
    </p:spTree>
    <p:extLst>
      <p:ext uri="{BB962C8B-B14F-4D97-AF65-F5344CB8AC3E}">
        <p14:creationId xmlns:p14="http://schemas.microsoft.com/office/powerpoint/2010/main" val="3315529445"/>
      </p:ext>
    </p:extLst>
  </p:cSld>
  <p:clrMapOvr>
    <a:masterClrMapping/>
  </p:clrMapOvr>
  <p:transition xmlns:p14="http://schemas.microsoft.com/office/powerpoint/2010/main" spd="slow"/>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219270" y="233268"/>
            <a:ext cx="7848600" cy="685800"/>
          </a:xfrm>
        </p:spPr>
        <p:txBody>
          <a:bodyPr>
            <a:noAutofit/>
          </a:bodyPr>
          <a:lstStyle/>
          <a:p>
            <a:r>
              <a:rPr lang="en-US" sz="3600" dirty="0" smtClean="0">
                <a:solidFill>
                  <a:srgbClr val="FFFFFF"/>
                </a:solidFill>
              </a:rPr>
              <a:t>CRISP-</a:t>
            </a:r>
            <a:r>
              <a:rPr lang="en-US" sz="3600" dirty="0" smtClean="0">
                <a:solidFill>
                  <a:srgbClr val="FFFFFF"/>
                </a:solidFill>
              </a:rPr>
              <a:t>DM</a:t>
            </a:r>
            <a:endParaRPr lang="en-US" sz="3600" dirty="0">
              <a:solidFill>
                <a:srgbClr val="FFFFFF"/>
              </a:solidFill>
            </a:endParaRPr>
          </a:p>
        </p:txBody>
      </p:sp>
      <p:grpSp>
        <p:nvGrpSpPr>
          <p:cNvPr id="15" name="Group 14"/>
          <p:cNvGrpSpPr/>
          <p:nvPr/>
        </p:nvGrpSpPr>
        <p:grpSpPr>
          <a:xfrm>
            <a:off x="1236133" y="1084366"/>
            <a:ext cx="6522735" cy="997802"/>
            <a:chOff x="1236133" y="1084366"/>
            <a:chExt cx="6522735" cy="997802"/>
          </a:xfrm>
        </p:grpSpPr>
        <p:sp>
          <p:nvSpPr>
            <p:cNvPr id="14" name="Right Arrow 13"/>
            <p:cNvSpPr/>
            <p:nvPr/>
          </p:nvSpPr>
          <p:spPr>
            <a:xfrm flipV="1">
              <a:off x="3776133" y="1252434"/>
              <a:ext cx="1100666" cy="186898"/>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0" name="Group 9"/>
            <p:cNvGrpSpPr/>
            <p:nvPr/>
          </p:nvGrpSpPr>
          <p:grpSpPr>
            <a:xfrm>
              <a:off x="1236133" y="1084366"/>
              <a:ext cx="2882069" cy="997802"/>
              <a:chOff x="1236133" y="1084366"/>
              <a:chExt cx="2882069" cy="997802"/>
            </a:xfrm>
          </p:grpSpPr>
          <p:sp>
            <p:nvSpPr>
              <p:cNvPr id="5" name="Rounded Rectangle 4"/>
              <p:cNvSpPr/>
              <p:nvPr/>
            </p:nvSpPr>
            <p:spPr>
              <a:xfrm>
                <a:off x="1236133" y="1084366"/>
                <a:ext cx="2882069" cy="997802"/>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p:cNvSpPr txBox="1"/>
              <p:nvPr/>
            </p:nvSpPr>
            <p:spPr>
              <a:xfrm>
                <a:off x="1432567" y="1167769"/>
                <a:ext cx="2489200" cy="830997"/>
              </a:xfrm>
              <a:prstGeom prst="rect">
                <a:avLst/>
              </a:prstGeom>
              <a:noFill/>
            </p:spPr>
            <p:txBody>
              <a:bodyPr wrap="square" rtlCol="0">
                <a:spAutoFit/>
              </a:bodyPr>
              <a:lstStyle/>
              <a:p>
                <a:pPr algn="ctr"/>
                <a:r>
                  <a:rPr lang="en-US" sz="2400" dirty="0" smtClean="0"/>
                  <a:t>Business Understanding</a:t>
                </a:r>
                <a:endParaRPr lang="en-US" sz="2400" dirty="0"/>
              </a:p>
            </p:txBody>
          </p:sp>
        </p:grpSp>
        <p:sp>
          <p:nvSpPr>
            <p:cNvPr id="27" name="Right Arrow 26"/>
            <p:cNvSpPr/>
            <p:nvPr/>
          </p:nvSpPr>
          <p:spPr>
            <a:xfrm rot="10800000" flipV="1">
              <a:off x="4118202" y="1676399"/>
              <a:ext cx="1100666" cy="186898"/>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7" name="Group 6"/>
            <p:cNvGrpSpPr/>
            <p:nvPr/>
          </p:nvGrpSpPr>
          <p:grpSpPr>
            <a:xfrm>
              <a:off x="4876799" y="1084366"/>
              <a:ext cx="2882069" cy="997802"/>
              <a:chOff x="4876799" y="1153363"/>
              <a:chExt cx="2882069" cy="997802"/>
            </a:xfrm>
          </p:grpSpPr>
          <p:sp>
            <p:nvSpPr>
              <p:cNvPr id="20" name="Rounded Rectangle 19"/>
              <p:cNvSpPr/>
              <p:nvPr/>
            </p:nvSpPr>
            <p:spPr>
              <a:xfrm>
                <a:off x="4876799" y="1153363"/>
                <a:ext cx="2882069" cy="997802"/>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TextBox 20"/>
              <p:cNvSpPr txBox="1"/>
              <p:nvPr/>
            </p:nvSpPr>
            <p:spPr>
              <a:xfrm>
                <a:off x="5073233" y="1236766"/>
                <a:ext cx="2489200" cy="830997"/>
              </a:xfrm>
              <a:prstGeom prst="rect">
                <a:avLst/>
              </a:prstGeom>
              <a:noFill/>
            </p:spPr>
            <p:txBody>
              <a:bodyPr wrap="square" rtlCol="0">
                <a:spAutoFit/>
              </a:bodyPr>
              <a:lstStyle/>
              <a:p>
                <a:pPr algn="ctr"/>
                <a:r>
                  <a:rPr lang="en-US" sz="2400" dirty="0" smtClean="0"/>
                  <a:t>Data Understanding</a:t>
                </a:r>
                <a:endParaRPr lang="en-US" sz="2400" dirty="0"/>
              </a:p>
            </p:txBody>
          </p:sp>
        </p:grpSp>
      </p:grpSp>
      <p:pic>
        <p:nvPicPr>
          <p:cNvPr id="16" name="Picture 15"/>
          <p:cNvPicPr>
            <a:picLocks noChangeAspect="1"/>
          </p:cNvPicPr>
          <p:nvPr/>
        </p:nvPicPr>
        <p:blipFill>
          <a:blip r:embed="rId3"/>
          <a:stretch>
            <a:fillRect/>
          </a:stretch>
        </p:blipFill>
        <p:spPr>
          <a:xfrm>
            <a:off x="817902" y="2824097"/>
            <a:ext cx="2607401" cy="2666999"/>
          </a:xfrm>
          <a:prstGeom prst="rect">
            <a:avLst/>
          </a:prstGeom>
        </p:spPr>
      </p:pic>
      <p:pic>
        <p:nvPicPr>
          <p:cNvPr id="17" name="Picture 16"/>
          <p:cNvPicPr>
            <a:picLocks noChangeAspect="1"/>
          </p:cNvPicPr>
          <p:nvPr/>
        </p:nvPicPr>
        <p:blipFill rotWithShape="1">
          <a:blip r:embed="rId4"/>
          <a:srcRect l="-2099" t="8889" b="5432"/>
          <a:stretch/>
        </p:blipFill>
        <p:spPr>
          <a:xfrm>
            <a:off x="4408729" y="3705093"/>
            <a:ext cx="2128277" cy="1786003"/>
          </a:xfrm>
          <a:prstGeom prst="rect">
            <a:avLst/>
          </a:prstGeom>
        </p:spPr>
      </p:pic>
      <p:graphicFrame>
        <p:nvGraphicFramePr>
          <p:cNvPr id="30" name="Table 29"/>
          <p:cNvGraphicFramePr>
            <a:graphicFrameLocks noGrp="1"/>
          </p:cNvGraphicFramePr>
          <p:nvPr>
            <p:extLst>
              <p:ext uri="{D42A27DB-BD31-4B8C-83A1-F6EECF244321}">
                <p14:modId xmlns:p14="http://schemas.microsoft.com/office/powerpoint/2010/main" val="1545358179"/>
              </p:ext>
            </p:extLst>
          </p:nvPr>
        </p:nvGraphicFramePr>
        <p:xfrm>
          <a:off x="6013331" y="2564400"/>
          <a:ext cx="2520235" cy="1551791"/>
        </p:xfrm>
        <a:graphic>
          <a:graphicData uri="http://schemas.openxmlformats.org/drawingml/2006/table">
            <a:tbl>
              <a:tblPr/>
              <a:tblGrid>
                <a:gridCol w="657227"/>
                <a:gridCol w="469202"/>
                <a:gridCol w="455402"/>
                <a:gridCol w="469202"/>
                <a:gridCol w="469202"/>
              </a:tblGrid>
              <a:tr h="103571">
                <a:tc>
                  <a:txBody>
                    <a:bodyPr/>
                    <a:lstStyle/>
                    <a:p>
                      <a:pPr algn="ctr" fontAlgn="b"/>
                      <a:r>
                        <a:rPr lang="en-US" sz="600" b="0" i="1" u="none" strike="noStrike" dirty="0">
                          <a:solidFill>
                            <a:srgbClr val="000000"/>
                          </a:solidFill>
                          <a:effectLst/>
                          <a:latin typeface="Calibri" panose="020F0502020204030204" pitchFamily="34" charset="0"/>
                        </a:rPr>
                        <a:t> </a:t>
                      </a:r>
                    </a:p>
                  </a:txBody>
                  <a:tcPr marL="5178" marR="5178" marT="5178" marB="0" anchor="b">
                    <a:lnL>
                      <a:noFill/>
                    </a:lnL>
                    <a:lnR>
                      <a:noFill/>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l" fontAlgn="b"/>
                      <a:r>
                        <a:rPr lang="en-US" sz="600" b="0" i="1" u="none" strike="noStrike">
                          <a:solidFill>
                            <a:srgbClr val="000000"/>
                          </a:solidFill>
                          <a:effectLst/>
                          <a:latin typeface="Calibri" panose="020F0502020204030204" pitchFamily="34" charset="0"/>
                        </a:rPr>
                        <a:t>Sepal Length</a:t>
                      </a:r>
                    </a:p>
                  </a:txBody>
                  <a:tcPr marL="5178" marR="5178" marT="5178" marB="0" anchor="b">
                    <a:lnL>
                      <a:noFill/>
                    </a:lnL>
                    <a:lnR>
                      <a:noFill/>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l" fontAlgn="b"/>
                      <a:r>
                        <a:rPr lang="en-US" sz="600" b="0" i="1" u="none" strike="noStrike">
                          <a:solidFill>
                            <a:srgbClr val="000000"/>
                          </a:solidFill>
                          <a:effectLst/>
                          <a:latin typeface="Calibri" panose="020F0502020204030204" pitchFamily="34" charset="0"/>
                        </a:rPr>
                        <a:t>Sepal Width</a:t>
                      </a:r>
                    </a:p>
                  </a:txBody>
                  <a:tcPr marL="5178" marR="5178" marT="5178" marB="0" anchor="b">
                    <a:lnL>
                      <a:noFill/>
                    </a:lnL>
                    <a:lnR>
                      <a:noFill/>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l" fontAlgn="b"/>
                      <a:r>
                        <a:rPr lang="en-US" sz="600" b="0" i="1" u="none" strike="noStrike">
                          <a:solidFill>
                            <a:srgbClr val="000000"/>
                          </a:solidFill>
                          <a:effectLst/>
                          <a:latin typeface="Calibri" panose="020F0502020204030204" pitchFamily="34" charset="0"/>
                        </a:rPr>
                        <a:t>Petal Length</a:t>
                      </a:r>
                    </a:p>
                  </a:txBody>
                  <a:tcPr marL="5178" marR="5178" marT="5178" marB="0" anchor="b">
                    <a:lnL>
                      <a:noFill/>
                    </a:lnL>
                    <a:lnR>
                      <a:noFill/>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l" fontAlgn="b"/>
                      <a:r>
                        <a:rPr lang="en-US" sz="600" b="0" i="1" u="none" strike="noStrike">
                          <a:solidFill>
                            <a:srgbClr val="000000"/>
                          </a:solidFill>
                          <a:effectLst/>
                          <a:latin typeface="Calibri" panose="020F0502020204030204" pitchFamily="34" charset="0"/>
                        </a:rPr>
                        <a:t>Petal Width</a:t>
                      </a:r>
                    </a:p>
                  </a:txBody>
                  <a:tcPr marL="5178" marR="5178" marT="5178" marB="0" anchor="b">
                    <a:lnL>
                      <a:noFill/>
                    </a:lnL>
                    <a:lnR>
                      <a:noFill/>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r>
              <a:tr h="103571">
                <a:tc>
                  <a:txBody>
                    <a:bodyPr/>
                    <a:lstStyle/>
                    <a:p>
                      <a:pPr algn="l" fontAlgn="b"/>
                      <a:endParaRPr lang="en-US" sz="600" b="0" i="0" u="none" strike="noStrike" dirty="0">
                        <a:solidFill>
                          <a:srgbClr val="000000"/>
                        </a:solidFill>
                        <a:effectLst/>
                        <a:latin typeface="Calibri" panose="020F0502020204030204" pitchFamily="34" charset="0"/>
                      </a:endParaRPr>
                    </a:p>
                  </a:txBody>
                  <a:tcPr marL="5178" marR="5178" marT="5178" marB="0" anchor="b">
                    <a:lnL>
                      <a:noFill/>
                    </a:lnL>
                    <a:lnR>
                      <a:noFill/>
                    </a:lnR>
                    <a:lnT w="6350" cap="flat" cmpd="sng" algn="ctr">
                      <a:solidFill>
                        <a:srgbClr val="000000"/>
                      </a:solidFill>
                      <a:prstDash val="solid"/>
                      <a:round/>
                      <a:headEnd type="none" w="med" len="med"/>
                      <a:tailEnd type="none" w="med" len="med"/>
                    </a:lnT>
                    <a:lnB>
                      <a:noFill/>
                    </a:lnB>
                    <a:solidFill>
                      <a:schemeClr val="tx1"/>
                    </a:solid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5178" marR="5178" marT="5178" marB="0" anchor="b">
                    <a:lnL>
                      <a:noFill/>
                    </a:lnL>
                    <a:lnR>
                      <a:noFill/>
                    </a:lnR>
                    <a:lnT w="6350" cap="flat" cmpd="sng" algn="ctr">
                      <a:solidFill>
                        <a:srgbClr val="000000"/>
                      </a:solidFill>
                      <a:prstDash val="solid"/>
                      <a:round/>
                      <a:headEnd type="none" w="med" len="med"/>
                      <a:tailEnd type="none" w="med" len="med"/>
                    </a:lnT>
                    <a:lnB>
                      <a:noFill/>
                    </a:lnB>
                    <a:solidFill>
                      <a:schemeClr val="tx1"/>
                    </a:solid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5178" marR="5178" marT="5178" marB="0" anchor="b">
                    <a:lnL>
                      <a:noFill/>
                    </a:lnL>
                    <a:lnR>
                      <a:noFill/>
                    </a:lnR>
                    <a:lnT w="6350" cap="flat" cmpd="sng" algn="ctr">
                      <a:solidFill>
                        <a:srgbClr val="000000"/>
                      </a:solidFill>
                      <a:prstDash val="solid"/>
                      <a:round/>
                      <a:headEnd type="none" w="med" len="med"/>
                      <a:tailEnd type="none" w="med" len="med"/>
                    </a:lnT>
                    <a:lnB>
                      <a:noFill/>
                    </a:lnB>
                    <a:solidFill>
                      <a:schemeClr val="tx1"/>
                    </a:solid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5178" marR="5178" marT="5178" marB="0" anchor="b">
                    <a:lnL>
                      <a:noFill/>
                    </a:lnL>
                    <a:lnR>
                      <a:noFill/>
                    </a:lnR>
                    <a:lnT w="6350" cap="flat" cmpd="sng" algn="ctr">
                      <a:solidFill>
                        <a:srgbClr val="000000"/>
                      </a:solidFill>
                      <a:prstDash val="solid"/>
                      <a:round/>
                      <a:headEnd type="none" w="med" len="med"/>
                      <a:tailEnd type="none" w="med" len="med"/>
                    </a:lnT>
                    <a:lnB>
                      <a:noFill/>
                    </a:lnB>
                    <a:solidFill>
                      <a:schemeClr val="tx1"/>
                    </a:solidFill>
                  </a:tcPr>
                </a:tc>
                <a:tc>
                  <a:txBody>
                    <a:bodyPr/>
                    <a:lstStyle/>
                    <a:p>
                      <a:pPr algn="l" fontAlgn="b"/>
                      <a:endParaRPr lang="en-US" sz="600" b="0" i="0" u="none" strike="noStrike">
                        <a:solidFill>
                          <a:srgbClr val="000000"/>
                        </a:solidFill>
                        <a:effectLst/>
                        <a:latin typeface="Calibri" panose="020F0502020204030204" pitchFamily="34" charset="0"/>
                      </a:endParaRPr>
                    </a:p>
                  </a:txBody>
                  <a:tcPr marL="5178" marR="5178" marT="5178" marB="0" anchor="b">
                    <a:lnL>
                      <a:noFill/>
                    </a:lnL>
                    <a:lnR>
                      <a:noFill/>
                    </a:lnR>
                    <a:lnT w="6350" cap="flat" cmpd="sng" algn="ctr">
                      <a:solidFill>
                        <a:srgbClr val="000000"/>
                      </a:solidFill>
                      <a:prstDash val="solid"/>
                      <a:round/>
                      <a:headEnd type="none" w="med" len="med"/>
                      <a:tailEnd type="none" w="med" len="med"/>
                    </a:lnT>
                    <a:lnB>
                      <a:noFill/>
                    </a:lnB>
                    <a:solidFill>
                      <a:schemeClr val="tx1"/>
                    </a:solidFill>
                  </a:tcPr>
                </a:tc>
              </a:tr>
              <a:tr h="103571">
                <a:tc>
                  <a:txBody>
                    <a:bodyPr/>
                    <a:lstStyle/>
                    <a:p>
                      <a:pPr algn="l" fontAlgn="b"/>
                      <a:r>
                        <a:rPr lang="en-US" sz="600" b="0" i="0" u="none" strike="noStrike" dirty="0">
                          <a:solidFill>
                            <a:srgbClr val="000000"/>
                          </a:solidFill>
                          <a:effectLst/>
                          <a:latin typeface="Calibri" panose="020F0502020204030204" pitchFamily="34" charset="0"/>
                        </a:rPr>
                        <a:t>Mean</a:t>
                      </a:r>
                    </a:p>
                  </a:txBody>
                  <a:tcPr marL="5178" marR="5178" marT="5178" marB="0" anchor="b">
                    <a:lnL>
                      <a:noFill/>
                    </a:lnL>
                    <a:lnR>
                      <a:noFill/>
                    </a:lnR>
                    <a:lnT>
                      <a:noFill/>
                    </a:lnT>
                    <a:lnB>
                      <a:noFill/>
                    </a:lnB>
                    <a:solidFill>
                      <a:schemeClr val="tx1"/>
                    </a:solidFill>
                  </a:tcPr>
                </a:tc>
                <a:tc>
                  <a:txBody>
                    <a:bodyPr/>
                    <a:lstStyle/>
                    <a:p>
                      <a:pPr algn="r" fontAlgn="b"/>
                      <a:r>
                        <a:rPr lang="en-US" sz="600" b="0" i="0" u="none" strike="noStrike">
                          <a:solidFill>
                            <a:srgbClr val="000000"/>
                          </a:solidFill>
                          <a:effectLst/>
                          <a:latin typeface="Calibri" panose="020F0502020204030204" pitchFamily="34" charset="0"/>
                        </a:rPr>
                        <a:t>5.84</a:t>
                      </a:r>
                    </a:p>
                  </a:txBody>
                  <a:tcPr marL="5178" marR="5178" marT="5178" marB="0" anchor="b">
                    <a:lnL>
                      <a:noFill/>
                    </a:lnL>
                    <a:lnR>
                      <a:noFill/>
                    </a:lnR>
                    <a:lnT>
                      <a:noFill/>
                    </a:lnT>
                    <a:lnB>
                      <a:noFill/>
                    </a:lnB>
                    <a:solidFill>
                      <a:schemeClr val="tx1"/>
                    </a:solidFill>
                  </a:tcPr>
                </a:tc>
                <a:tc>
                  <a:txBody>
                    <a:bodyPr/>
                    <a:lstStyle/>
                    <a:p>
                      <a:pPr algn="r" fontAlgn="b"/>
                      <a:r>
                        <a:rPr lang="en-US" sz="600" b="0" i="0" u="none" strike="noStrike">
                          <a:solidFill>
                            <a:srgbClr val="000000"/>
                          </a:solidFill>
                          <a:effectLst/>
                          <a:latin typeface="Calibri" panose="020F0502020204030204" pitchFamily="34" charset="0"/>
                        </a:rPr>
                        <a:t>3.05</a:t>
                      </a:r>
                    </a:p>
                  </a:txBody>
                  <a:tcPr marL="5178" marR="5178" marT="5178" marB="0" anchor="b">
                    <a:lnL>
                      <a:noFill/>
                    </a:lnL>
                    <a:lnR>
                      <a:noFill/>
                    </a:lnR>
                    <a:lnT>
                      <a:noFill/>
                    </a:lnT>
                    <a:lnB>
                      <a:noFill/>
                    </a:lnB>
                    <a:solidFill>
                      <a:schemeClr val="tx1"/>
                    </a:solidFill>
                  </a:tcPr>
                </a:tc>
                <a:tc>
                  <a:txBody>
                    <a:bodyPr/>
                    <a:lstStyle/>
                    <a:p>
                      <a:pPr algn="r" fontAlgn="b"/>
                      <a:r>
                        <a:rPr lang="en-US" sz="600" b="0" i="0" u="none" strike="noStrike">
                          <a:solidFill>
                            <a:srgbClr val="000000"/>
                          </a:solidFill>
                          <a:effectLst/>
                          <a:latin typeface="Calibri" panose="020F0502020204030204" pitchFamily="34" charset="0"/>
                        </a:rPr>
                        <a:t>3.76</a:t>
                      </a:r>
                    </a:p>
                  </a:txBody>
                  <a:tcPr marL="5178" marR="5178" marT="5178" marB="0" anchor="b">
                    <a:lnL>
                      <a:noFill/>
                    </a:lnL>
                    <a:lnR>
                      <a:noFill/>
                    </a:lnR>
                    <a:lnT>
                      <a:noFill/>
                    </a:lnT>
                    <a:lnB>
                      <a:noFill/>
                    </a:lnB>
                    <a:solidFill>
                      <a:schemeClr val="tx1"/>
                    </a:solidFill>
                  </a:tcPr>
                </a:tc>
                <a:tc>
                  <a:txBody>
                    <a:bodyPr/>
                    <a:lstStyle/>
                    <a:p>
                      <a:pPr algn="r" fontAlgn="b"/>
                      <a:r>
                        <a:rPr lang="en-US" sz="600" b="0" i="0" u="none" strike="noStrike">
                          <a:solidFill>
                            <a:srgbClr val="000000"/>
                          </a:solidFill>
                          <a:effectLst/>
                          <a:latin typeface="Calibri" panose="020F0502020204030204" pitchFamily="34" charset="0"/>
                        </a:rPr>
                        <a:t>1.20</a:t>
                      </a:r>
                    </a:p>
                  </a:txBody>
                  <a:tcPr marL="5178" marR="5178" marT="5178" marB="0" anchor="b">
                    <a:lnL>
                      <a:noFill/>
                    </a:lnL>
                    <a:lnR>
                      <a:noFill/>
                    </a:lnR>
                    <a:lnT>
                      <a:noFill/>
                    </a:lnT>
                    <a:lnB>
                      <a:noFill/>
                    </a:lnB>
                    <a:solidFill>
                      <a:schemeClr val="tx1"/>
                    </a:solidFill>
                  </a:tcPr>
                </a:tc>
              </a:tr>
              <a:tr h="103571">
                <a:tc>
                  <a:txBody>
                    <a:bodyPr/>
                    <a:lstStyle/>
                    <a:p>
                      <a:pPr algn="l" fontAlgn="b"/>
                      <a:r>
                        <a:rPr lang="en-US" sz="600" b="0" i="0" u="none" strike="noStrike" dirty="0">
                          <a:solidFill>
                            <a:srgbClr val="000000"/>
                          </a:solidFill>
                          <a:effectLst/>
                          <a:latin typeface="Calibri" panose="020F0502020204030204" pitchFamily="34" charset="0"/>
                        </a:rPr>
                        <a:t>Standard Error</a:t>
                      </a:r>
                    </a:p>
                  </a:txBody>
                  <a:tcPr marL="5178" marR="5178" marT="5178" marB="0" anchor="b">
                    <a:lnL>
                      <a:noFill/>
                    </a:lnL>
                    <a:lnR>
                      <a:noFill/>
                    </a:lnR>
                    <a:lnT>
                      <a:noFill/>
                    </a:lnT>
                    <a:lnB>
                      <a:noFill/>
                    </a:lnB>
                    <a:solidFill>
                      <a:schemeClr val="tx1"/>
                    </a:solidFill>
                  </a:tcPr>
                </a:tc>
                <a:tc>
                  <a:txBody>
                    <a:bodyPr/>
                    <a:lstStyle/>
                    <a:p>
                      <a:pPr algn="r" fontAlgn="b"/>
                      <a:r>
                        <a:rPr lang="en-US" sz="600" b="0" i="0" u="none" strike="noStrike" dirty="0">
                          <a:solidFill>
                            <a:srgbClr val="000000"/>
                          </a:solidFill>
                          <a:effectLst/>
                          <a:latin typeface="Calibri" panose="020F0502020204030204" pitchFamily="34" charset="0"/>
                        </a:rPr>
                        <a:t>0.07</a:t>
                      </a:r>
                    </a:p>
                  </a:txBody>
                  <a:tcPr marL="5178" marR="5178" marT="5178" marB="0" anchor="b">
                    <a:lnL>
                      <a:noFill/>
                    </a:lnL>
                    <a:lnR>
                      <a:noFill/>
                    </a:lnR>
                    <a:lnT>
                      <a:noFill/>
                    </a:lnT>
                    <a:lnB>
                      <a:noFill/>
                    </a:lnB>
                    <a:solidFill>
                      <a:schemeClr val="tx1"/>
                    </a:solidFill>
                  </a:tcPr>
                </a:tc>
                <a:tc>
                  <a:txBody>
                    <a:bodyPr/>
                    <a:lstStyle/>
                    <a:p>
                      <a:pPr algn="r" fontAlgn="b"/>
                      <a:r>
                        <a:rPr lang="en-US" sz="600" b="0" i="0" u="none" strike="noStrike">
                          <a:solidFill>
                            <a:srgbClr val="000000"/>
                          </a:solidFill>
                          <a:effectLst/>
                          <a:latin typeface="Calibri" panose="020F0502020204030204" pitchFamily="34" charset="0"/>
                        </a:rPr>
                        <a:t>0.04</a:t>
                      </a:r>
                    </a:p>
                  </a:txBody>
                  <a:tcPr marL="5178" marR="5178" marT="5178" marB="0" anchor="b">
                    <a:lnL>
                      <a:noFill/>
                    </a:lnL>
                    <a:lnR>
                      <a:noFill/>
                    </a:lnR>
                    <a:lnT>
                      <a:noFill/>
                    </a:lnT>
                    <a:lnB>
                      <a:noFill/>
                    </a:lnB>
                    <a:solidFill>
                      <a:schemeClr val="tx1"/>
                    </a:solidFill>
                  </a:tcPr>
                </a:tc>
                <a:tc>
                  <a:txBody>
                    <a:bodyPr/>
                    <a:lstStyle/>
                    <a:p>
                      <a:pPr algn="r" fontAlgn="b"/>
                      <a:r>
                        <a:rPr lang="en-US" sz="600" b="0" i="0" u="none" strike="noStrike">
                          <a:solidFill>
                            <a:srgbClr val="000000"/>
                          </a:solidFill>
                          <a:effectLst/>
                          <a:latin typeface="Calibri" panose="020F0502020204030204" pitchFamily="34" charset="0"/>
                        </a:rPr>
                        <a:t>0.14</a:t>
                      </a:r>
                    </a:p>
                  </a:txBody>
                  <a:tcPr marL="5178" marR="5178" marT="5178" marB="0" anchor="b">
                    <a:lnL>
                      <a:noFill/>
                    </a:lnL>
                    <a:lnR>
                      <a:noFill/>
                    </a:lnR>
                    <a:lnT>
                      <a:noFill/>
                    </a:lnT>
                    <a:lnB>
                      <a:noFill/>
                    </a:lnB>
                    <a:solidFill>
                      <a:schemeClr val="tx1"/>
                    </a:solidFill>
                  </a:tcPr>
                </a:tc>
                <a:tc>
                  <a:txBody>
                    <a:bodyPr/>
                    <a:lstStyle/>
                    <a:p>
                      <a:pPr algn="r" fontAlgn="b"/>
                      <a:r>
                        <a:rPr lang="en-US" sz="600" b="0" i="0" u="none" strike="noStrike">
                          <a:solidFill>
                            <a:srgbClr val="000000"/>
                          </a:solidFill>
                          <a:effectLst/>
                          <a:latin typeface="Calibri" panose="020F0502020204030204" pitchFamily="34" charset="0"/>
                        </a:rPr>
                        <a:t>0.06</a:t>
                      </a:r>
                    </a:p>
                  </a:txBody>
                  <a:tcPr marL="5178" marR="5178" marT="5178" marB="0" anchor="b">
                    <a:lnL>
                      <a:noFill/>
                    </a:lnL>
                    <a:lnR>
                      <a:noFill/>
                    </a:lnR>
                    <a:lnT>
                      <a:noFill/>
                    </a:lnT>
                    <a:lnB>
                      <a:noFill/>
                    </a:lnB>
                    <a:solidFill>
                      <a:schemeClr val="tx1"/>
                    </a:solidFill>
                  </a:tcPr>
                </a:tc>
              </a:tr>
              <a:tr h="0">
                <a:tc>
                  <a:txBody>
                    <a:bodyPr/>
                    <a:lstStyle/>
                    <a:p>
                      <a:pPr algn="l" fontAlgn="b"/>
                      <a:r>
                        <a:rPr lang="en-US" sz="600" b="0" i="0" u="none" strike="noStrike">
                          <a:solidFill>
                            <a:srgbClr val="000000"/>
                          </a:solidFill>
                          <a:effectLst/>
                          <a:latin typeface="Calibri" panose="020F0502020204030204" pitchFamily="34" charset="0"/>
                        </a:rPr>
                        <a:t>Median</a:t>
                      </a:r>
                    </a:p>
                  </a:txBody>
                  <a:tcPr marL="5178" marR="5178" marT="5178" marB="0" anchor="b">
                    <a:lnL>
                      <a:noFill/>
                    </a:lnL>
                    <a:lnR>
                      <a:noFill/>
                    </a:lnR>
                    <a:lnT>
                      <a:noFill/>
                    </a:lnT>
                    <a:lnB>
                      <a:noFill/>
                    </a:lnB>
                    <a:solidFill>
                      <a:schemeClr val="tx1"/>
                    </a:solidFill>
                  </a:tcPr>
                </a:tc>
                <a:tc>
                  <a:txBody>
                    <a:bodyPr/>
                    <a:lstStyle/>
                    <a:p>
                      <a:pPr algn="r" fontAlgn="b"/>
                      <a:r>
                        <a:rPr lang="en-US" sz="600" b="0" i="0" u="none" strike="noStrike" dirty="0">
                          <a:solidFill>
                            <a:srgbClr val="000000"/>
                          </a:solidFill>
                          <a:effectLst/>
                          <a:latin typeface="Calibri" panose="020F0502020204030204" pitchFamily="34" charset="0"/>
                        </a:rPr>
                        <a:t>5.80</a:t>
                      </a:r>
                    </a:p>
                  </a:txBody>
                  <a:tcPr marL="5178" marR="5178" marT="5178" marB="0" anchor="b">
                    <a:lnL>
                      <a:noFill/>
                    </a:lnL>
                    <a:lnR>
                      <a:noFill/>
                    </a:lnR>
                    <a:lnT>
                      <a:noFill/>
                    </a:lnT>
                    <a:lnB>
                      <a:noFill/>
                    </a:lnB>
                    <a:solidFill>
                      <a:schemeClr val="tx1"/>
                    </a:solidFill>
                  </a:tcPr>
                </a:tc>
                <a:tc>
                  <a:txBody>
                    <a:bodyPr/>
                    <a:lstStyle/>
                    <a:p>
                      <a:pPr algn="r" fontAlgn="b"/>
                      <a:r>
                        <a:rPr lang="en-US" sz="600" b="0" i="0" u="none" strike="noStrike">
                          <a:solidFill>
                            <a:srgbClr val="000000"/>
                          </a:solidFill>
                          <a:effectLst/>
                          <a:latin typeface="Calibri" panose="020F0502020204030204" pitchFamily="34" charset="0"/>
                        </a:rPr>
                        <a:t>3.00</a:t>
                      </a:r>
                    </a:p>
                  </a:txBody>
                  <a:tcPr marL="5178" marR="5178" marT="5178" marB="0" anchor="b">
                    <a:lnL>
                      <a:noFill/>
                    </a:lnL>
                    <a:lnR>
                      <a:noFill/>
                    </a:lnR>
                    <a:lnT>
                      <a:noFill/>
                    </a:lnT>
                    <a:lnB>
                      <a:noFill/>
                    </a:lnB>
                    <a:solidFill>
                      <a:schemeClr val="tx1"/>
                    </a:solidFill>
                  </a:tcPr>
                </a:tc>
                <a:tc>
                  <a:txBody>
                    <a:bodyPr/>
                    <a:lstStyle/>
                    <a:p>
                      <a:pPr algn="r" fontAlgn="b"/>
                      <a:r>
                        <a:rPr lang="en-US" sz="600" b="0" i="0" u="none" strike="noStrike">
                          <a:solidFill>
                            <a:srgbClr val="000000"/>
                          </a:solidFill>
                          <a:effectLst/>
                          <a:latin typeface="Calibri" panose="020F0502020204030204" pitchFamily="34" charset="0"/>
                        </a:rPr>
                        <a:t>4.35</a:t>
                      </a:r>
                    </a:p>
                  </a:txBody>
                  <a:tcPr marL="5178" marR="5178" marT="5178" marB="0" anchor="b">
                    <a:lnL>
                      <a:noFill/>
                    </a:lnL>
                    <a:lnR>
                      <a:noFill/>
                    </a:lnR>
                    <a:lnT>
                      <a:noFill/>
                    </a:lnT>
                    <a:lnB>
                      <a:noFill/>
                    </a:lnB>
                    <a:solidFill>
                      <a:schemeClr val="tx1"/>
                    </a:solidFill>
                  </a:tcPr>
                </a:tc>
                <a:tc>
                  <a:txBody>
                    <a:bodyPr/>
                    <a:lstStyle/>
                    <a:p>
                      <a:pPr algn="r" fontAlgn="b"/>
                      <a:r>
                        <a:rPr lang="en-US" sz="600" b="0" i="0" u="none" strike="noStrike">
                          <a:solidFill>
                            <a:srgbClr val="000000"/>
                          </a:solidFill>
                          <a:effectLst/>
                          <a:latin typeface="Calibri" panose="020F0502020204030204" pitchFamily="34" charset="0"/>
                        </a:rPr>
                        <a:t>1.30</a:t>
                      </a:r>
                    </a:p>
                  </a:txBody>
                  <a:tcPr marL="5178" marR="5178" marT="5178" marB="0" anchor="b">
                    <a:lnL>
                      <a:noFill/>
                    </a:lnL>
                    <a:lnR>
                      <a:noFill/>
                    </a:lnR>
                    <a:lnT>
                      <a:noFill/>
                    </a:lnT>
                    <a:lnB>
                      <a:noFill/>
                    </a:lnB>
                    <a:solidFill>
                      <a:schemeClr val="tx1"/>
                    </a:solidFill>
                  </a:tcPr>
                </a:tc>
              </a:tr>
              <a:tr h="103571">
                <a:tc>
                  <a:txBody>
                    <a:bodyPr/>
                    <a:lstStyle/>
                    <a:p>
                      <a:pPr algn="l" fontAlgn="b"/>
                      <a:r>
                        <a:rPr lang="en-US" sz="600" b="0" i="0" u="none" strike="noStrike">
                          <a:solidFill>
                            <a:srgbClr val="000000"/>
                          </a:solidFill>
                          <a:effectLst/>
                          <a:latin typeface="Calibri" panose="020F0502020204030204" pitchFamily="34" charset="0"/>
                        </a:rPr>
                        <a:t>Mode</a:t>
                      </a:r>
                    </a:p>
                  </a:txBody>
                  <a:tcPr marL="5178" marR="5178" marT="5178" marB="0" anchor="b">
                    <a:lnL>
                      <a:noFill/>
                    </a:lnL>
                    <a:lnR>
                      <a:noFill/>
                    </a:lnR>
                    <a:lnT>
                      <a:noFill/>
                    </a:lnT>
                    <a:lnB>
                      <a:noFill/>
                    </a:lnB>
                    <a:solidFill>
                      <a:schemeClr val="tx1"/>
                    </a:solidFill>
                  </a:tcPr>
                </a:tc>
                <a:tc>
                  <a:txBody>
                    <a:bodyPr/>
                    <a:lstStyle/>
                    <a:p>
                      <a:pPr algn="r" fontAlgn="b"/>
                      <a:r>
                        <a:rPr lang="en-US" sz="600" b="0" i="0" u="none" strike="noStrike" dirty="0">
                          <a:solidFill>
                            <a:srgbClr val="000000"/>
                          </a:solidFill>
                          <a:effectLst/>
                          <a:latin typeface="Calibri" panose="020F0502020204030204" pitchFamily="34" charset="0"/>
                        </a:rPr>
                        <a:t>5.00</a:t>
                      </a:r>
                    </a:p>
                  </a:txBody>
                  <a:tcPr marL="5178" marR="5178" marT="5178" marB="0" anchor="b">
                    <a:lnL>
                      <a:noFill/>
                    </a:lnL>
                    <a:lnR>
                      <a:noFill/>
                    </a:lnR>
                    <a:lnT>
                      <a:noFill/>
                    </a:lnT>
                    <a:lnB>
                      <a:noFill/>
                    </a:lnB>
                    <a:solidFill>
                      <a:schemeClr val="tx1"/>
                    </a:solidFill>
                  </a:tcPr>
                </a:tc>
                <a:tc>
                  <a:txBody>
                    <a:bodyPr/>
                    <a:lstStyle/>
                    <a:p>
                      <a:pPr algn="r" fontAlgn="b"/>
                      <a:r>
                        <a:rPr lang="en-US" sz="600" b="0" i="0" u="none" strike="noStrike" dirty="0">
                          <a:solidFill>
                            <a:srgbClr val="000000"/>
                          </a:solidFill>
                          <a:effectLst/>
                          <a:latin typeface="Calibri" panose="020F0502020204030204" pitchFamily="34" charset="0"/>
                        </a:rPr>
                        <a:t>3.00</a:t>
                      </a:r>
                    </a:p>
                  </a:txBody>
                  <a:tcPr marL="5178" marR="5178" marT="5178" marB="0" anchor="b">
                    <a:lnL>
                      <a:noFill/>
                    </a:lnL>
                    <a:lnR>
                      <a:noFill/>
                    </a:lnR>
                    <a:lnT>
                      <a:noFill/>
                    </a:lnT>
                    <a:lnB>
                      <a:noFill/>
                    </a:lnB>
                    <a:solidFill>
                      <a:schemeClr val="tx1"/>
                    </a:solidFill>
                  </a:tcPr>
                </a:tc>
                <a:tc>
                  <a:txBody>
                    <a:bodyPr/>
                    <a:lstStyle/>
                    <a:p>
                      <a:pPr algn="r" fontAlgn="b"/>
                      <a:r>
                        <a:rPr lang="en-US" sz="600" b="0" i="0" u="none" strike="noStrike">
                          <a:solidFill>
                            <a:srgbClr val="000000"/>
                          </a:solidFill>
                          <a:effectLst/>
                          <a:latin typeface="Calibri" panose="020F0502020204030204" pitchFamily="34" charset="0"/>
                        </a:rPr>
                        <a:t>1.50</a:t>
                      </a:r>
                    </a:p>
                  </a:txBody>
                  <a:tcPr marL="5178" marR="5178" marT="5178" marB="0" anchor="b">
                    <a:lnL>
                      <a:noFill/>
                    </a:lnL>
                    <a:lnR>
                      <a:noFill/>
                    </a:lnR>
                    <a:lnT>
                      <a:noFill/>
                    </a:lnT>
                    <a:lnB>
                      <a:noFill/>
                    </a:lnB>
                    <a:solidFill>
                      <a:schemeClr val="tx1"/>
                    </a:solidFill>
                  </a:tcPr>
                </a:tc>
                <a:tc>
                  <a:txBody>
                    <a:bodyPr/>
                    <a:lstStyle/>
                    <a:p>
                      <a:pPr algn="r" fontAlgn="b"/>
                      <a:r>
                        <a:rPr lang="en-US" sz="600" b="0" i="0" u="none" strike="noStrike">
                          <a:solidFill>
                            <a:srgbClr val="000000"/>
                          </a:solidFill>
                          <a:effectLst/>
                          <a:latin typeface="Calibri" panose="020F0502020204030204" pitchFamily="34" charset="0"/>
                        </a:rPr>
                        <a:t>0.20</a:t>
                      </a:r>
                    </a:p>
                  </a:txBody>
                  <a:tcPr marL="5178" marR="5178" marT="5178" marB="0" anchor="b">
                    <a:lnL>
                      <a:noFill/>
                    </a:lnL>
                    <a:lnR>
                      <a:noFill/>
                    </a:lnR>
                    <a:lnT>
                      <a:noFill/>
                    </a:lnT>
                    <a:lnB>
                      <a:noFill/>
                    </a:lnB>
                    <a:solidFill>
                      <a:schemeClr val="tx1"/>
                    </a:solidFill>
                  </a:tcPr>
                </a:tc>
              </a:tr>
              <a:tr h="103571">
                <a:tc>
                  <a:txBody>
                    <a:bodyPr/>
                    <a:lstStyle/>
                    <a:p>
                      <a:pPr algn="l" fontAlgn="b"/>
                      <a:r>
                        <a:rPr lang="en-US" sz="600" b="0" i="0" u="none" strike="noStrike">
                          <a:solidFill>
                            <a:srgbClr val="000000"/>
                          </a:solidFill>
                          <a:effectLst/>
                          <a:latin typeface="Calibri" panose="020F0502020204030204" pitchFamily="34" charset="0"/>
                        </a:rPr>
                        <a:t>Standard Deviation</a:t>
                      </a:r>
                    </a:p>
                  </a:txBody>
                  <a:tcPr marL="5178" marR="5178" marT="5178" marB="0" anchor="b">
                    <a:lnL>
                      <a:noFill/>
                    </a:lnL>
                    <a:lnR>
                      <a:noFill/>
                    </a:lnR>
                    <a:lnT>
                      <a:noFill/>
                    </a:lnT>
                    <a:lnB>
                      <a:noFill/>
                    </a:lnB>
                    <a:solidFill>
                      <a:schemeClr val="tx1"/>
                    </a:solidFill>
                  </a:tcPr>
                </a:tc>
                <a:tc>
                  <a:txBody>
                    <a:bodyPr/>
                    <a:lstStyle/>
                    <a:p>
                      <a:pPr algn="r" fontAlgn="b"/>
                      <a:r>
                        <a:rPr lang="en-US" sz="600" b="0" i="0" u="none" strike="noStrike">
                          <a:solidFill>
                            <a:srgbClr val="000000"/>
                          </a:solidFill>
                          <a:effectLst/>
                          <a:latin typeface="Calibri" panose="020F0502020204030204" pitchFamily="34" charset="0"/>
                        </a:rPr>
                        <a:t>0.83</a:t>
                      </a:r>
                    </a:p>
                  </a:txBody>
                  <a:tcPr marL="5178" marR="5178" marT="5178" marB="0" anchor="b">
                    <a:lnL>
                      <a:noFill/>
                    </a:lnL>
                    <a:lnR>
                      <a:noFill/>
                    </a:lnR>
                    <a:lnT>
                      <a:noFill/>
                    </a:lnT>
                    <a:lnB>
                      <a:noFill/>
                    </a:lnB>
                    <a:solidFill>
                      <a:schemeClr val="tx1"/>
                    </a:solidFill>
                  </a:tcPr>
                </a:tc>
                <a:tc>
                  <a:txBody>
                    <a:bodyPr/>
                    <a:lstStyle/>
                    <a:p>
                      <a:pPr algn="r" fontAlgn="b"/>
                      <a:r>
                        <a:rPr lang="en-US" sz="600" b="0" i="0" u="none" strike="noStrike" dirty="0">
                          <a:solidFill>
                            <a:srgbClr val="000000"/>
                          </a:solidFill>
                          <a:effectLst/>
                          <a:latin typeface="Calibri" panose="020F0502020204030204" pitchFamily="34" charset="0"/>
                        </a:rPr>
                        <a:t>0.43</a:t>
                      </a:r>
                    </a:p>
                  </a:txBody>
                  <a:tcPr marL="5178" marR="5178" marT="5178" marB="0" anchor="b">
                    <a:lnL>
                      <a:noFill/>
                    </a:lnL>
                    <a:lnR>
                      <a:noFill/>
                    </a:lnR>
                    <a:lnT>
                      <a:noFill/>
                    </a:lnT>
                    <a:lnB>
                      <a:noFill/>
                    </a:lnB>
                    <a:solidFill>
                      <a:schemeClr val="tx1"/>
                    </a:solidFill>
                  </a:tcPr>
                </a:tc>
                <a:tc>
                  <a:txBody>
                    <a:bodyPr/>
                    <a:lstStyle/>
                    <a:p>
                      <a:pPr algn="r" fontAlgn="b"/>
                      <a:r>
                        <a:rPr lang="en-US" sz="600" b="0" i="0" u="none" strike="noStrike">
                          <a:solidFill>
                            <a:srgbClr val="000000"/>
                          </a:solidFill>
                          <a:effectLst/>
                          <a:latin typeface="Calibri" panose="020F0502020204030204" pitchFamily="34" charset="0"/>
                        </a:rPr>
                        <a:t>1.76</a:t>
                      </a:r>
                    </a:p>
                  </a:txBody>
                  <a:tcPr marL="5178" marR="5178" marT="5178" marB="0" anchor="b">
                    <a:lnL>
                      <a:noFill/>
                    </a:lnL>
                    <a:lnR>
                      <a:noFill/>
                    </a:lnR>
                    <a:lnT>
                      <a:noFill/>
                    </a:lnT>
                    <a:lnB>
                      <a:noFill/>
                    </a:lnB>
                    <a:solidFill>
                      <a:schemeClr val="tx1"/>
                    </a:solidFill>
                  </a:tcPr>
                </a:tc>
                <a:tc>
                  <a:txBody>
                    <a:bodyPr/>
                    <a:lstStyle/>
                    <a:p>
                      <a:pPr algn="r" fontAlgn="b"/>
                      <a:r>
                        <a:rPr lang="en-US" sz="600" b="0" i="0" u="none" strike="noStrike">
                          <a:solidFill>
                            <a:srgbClr val="000000"/>
                          </a:solidFill>
                          <a:effectLst/>
                          <a:latin typeface="Calibri" panose="020F0502020204030204" pitchFamily="34" charset="0"/>
                        </a:rPr>
                        <a:t>0.76</a:t>
                      </a:r>
                    </a:p>
                  </a:txBody>
                  <a:tcPr marL="5178" marR="5178" marT="5178" marB="0" anchor="b">
                    <a:lnL>
                      <a:noFill/>
                    </a:lnL>
                    <a:lnR>
                      <a:noFill/>
                    </a:lnR>
                    <a:lnT>
                      <a:noFill/>
                    </a:lnT>
                    <a:lnB>
                      <a:noFill/>
                    </a:lnB>
                    <a:solidFill>
                      <a:schemeClr val="tx1"/>
                    </a:solidFill>
                  </a:tcPr>
                </a:tc>
              </a:tr>
              <a:tr h="103571">
                <a:tc>
                  <a:txBody>
                    <a:bodyPr/>
                    <a:lstStyle/>
                    <a:p>
                      <a:pPr algn="l" fontAlgn="b"/>
                      <a:r>
                        <a:rPr lang="en-US" sz="600" b="0" i="0" u="none" strike="noStrike">
                          <a:solidFill>
                            <a:srgbClr val="000000"/>
                          </a:solidFill>
                          <a:effectLst/>
                          <a:latin typeface="Calibri" panose="020F0502020204030204" pitchFamily="34" charset="0"/>
                        </a:rPr>
                        <a:t>Sample Variance</a:t>
                      </a:r>
                    </a:p>
                  </a:txBody>
                  <a:tcPr marL="5178" marR="5178" marT="5178" marB="0" anchor="b">
                    <a:lnL>
                      <a:noFill/>
                    </a:lnL>
                    <a:lnR>
                      <a:noFill/>
                    </a:lnR>
                    <a:lnT>
                      <a:noFill/>
                    </a:lnT>
                    <a:lnB>
                      <a:noFill/>
                    </a:lnB>
                    <a:solidFill>
                      <a:schemeClr val="tx1"/>
                    </a:solidFill>
                  </a:tcPr>
                </a:tc>
                <a:tc>
                  <a:txBody>
                    <a:bodyPr/>
                    <a:lstStyle/>
                    <a:p>
                      <a:pPr algn="r" fontAlgn="b"/>
                      <a:r>
                        <a:rPr lang="en-US" sz="600" b="0" i="0" u="none" strike="noStrike">
                          <a:solidFill>
                            <a:srgbClr val="000000"/>
                          </a:solidFill>
                          <a:effectLst/>
                          <a:latin typeface="Calibri" panose="020F0502020204030204" pitchFamily="34" charset="0"/>
                        </a:rPr>
                        <a:t>0.69</a:t>
                      </a:r>
                    </a:p>
                  </a:txBody>
                  <a:tcPr marL="5178" marR="5178" marT="5178" marB="0" anchor="b">
                    <a:lnL>
                      <a:noFill/>
                    </a:lnL>
                    <a:lnR>
                      <a:noFill/>
                    </a:lnR>
                    <a:lnT>
                      <a:noFill/>
                    </a:lnT>
                    <a:lnB>
                      <a:noFill/>
                    </a:lnB>
                    <a:solidFill>
                      <a:schemeClr val="tx1"/>
                    </a:solidFill>
                  </a:tcPr>
                </a:tc>
                <a:tc>
                  <a:txBody>
                    <a:bodyPr/>
                    <a:lstStyle/>
                    <a:p>
                      <a:pPr algn="r" fontAlgn="b"/>
                      <a:r>
                        <a:rPr lang="en-US" sz="600" b="0" i="0" u="none" strike="noStrike" dirty="0">
                          <a:solidFill>
                            <a:srgbClr val="000000"/>
                          </a:solidFill>
                          <a:effectLst/>
                          <a:latin typeface="Calibri" panose="020F0502020204030204" pitchFamily="34" charset="0"/>
                        </a:rPr>
                        <a:t>0.19</a:t>
                      </a:r>
                    </a:p>
                  </a:txBody>
                  <a:tcPr marL="5178" marR="5178" marT="5178" marB="0" anchor="b">
                    <a:lnL>
                      <a:noFill/>
                    </a:lnL>
                    <a:lnR>
                      <a:noFill/>
                    </a:lnR>
                    <a:lnT>
                      <a:noFill/>
                    </a:lnT>
                    <a:lnB>
                      <a:noFill/>
                    </a:lnB>
                    <a:solidFill>
                      <a:schemeClr val="tx1"/>
                    </a:solidFill>
                  </a:tcPr>
                </a:tc>
                <a:tc>
                  <a:txBody>
                    <a:bodyPr/>
                    <a:lstStyle/>
                    <a:p>
                      <a:pPr algn="r" fontAlgn="b"/>
                      <a:r>
                        <a:rPr lang="en-US" sz="600" b="0" i="0" u="none" strike="noStrike">
                          <a:solidFill>
                            <a:srgbClr val="000000"/>
                          </a:solidFill>
                          <a:effectLst/>
                          <a:latin typeface="Calibri" panose="020F0502020204030204" pitchFamily="34" charset="0"/>
                        </a:rPr>
                        <a:t>3.11</a:t>
                      </a:r>
                    </a:p>
                  </a:txBody>
                  <a:tcPr marL="5178" marR="5178" marT="5178" marB="0" anchor="b">
                    <a:lnL>
                      <a:noFill/>
                    </a:lnL>
                    <a:lnR>
                      <a:noFill/>
                    </a:lnR>
                    <a:lnT>
                      <a:noFill/>
                    </a:lnT>
                    <a:lnB>
                      <a:noFill/>
                    </a:lnB>
                    <a:solidFill>
                      <a:schemeClr val="tx1"/>
                    </a:solidFill>
                  </a:tcPr>
                </a:tc>
                <a:tc>
                  <a:txBody>
                    <a:bodyPr/>
                    <a:lstStyle/>
                    <a:p>
                      <a:pPr algn="r" fontAlgn="b"/>
                      <a:r>
                        <a:rPr lang="en-US" sz="600" b="0" i="0" u="none" strike="noStrike">
                          <a:solidFill>
                            <a:srgbClr val="000000"/>
                          </a:solidFill>
                          <a:effectLst/>
                          <a:latin typeface="Calibri" panose="020F0502020204030204" pitchFamily="34" charset="0"/>
                        </a:rPr>
                        <a:t>0.58</a:t>
                      </a:r>
                    </a:p>
                  </a:txBody>
                  <a:tcPr marL="5178" marR="5178" marT="5178" marB="0" anchor="b">
                    <a:lnL>
                      <a:noFill/>
                    </a:lnL>
                    <a:lnR>
                      <a:noFill/>
                    </a:lnR>
                    <a:lnT>
                      <a:noFill/>
                    </a:lnT>
                    <a:lnB>
                      <a:noFill/>
                    </a:lnB>
                    <a:solidFill>
                      <a:schemeClr val="tx1"/>
                    </a:solidFill>
                  </a:tcPr>
                </a:tc>
              </a:tr>
              <a:tr h="103571">
                <a:tc>
                  <a:txBody>
                    <a:bodyPr/>
                    <a:lstStyle/>
                    <a:p>
                      <a:pPr algn="l" fontAlgn="b"/>
                      <a:r>
                        <a:rPr lang="en-US" sz="600" b="0" i="0" u="none" strike="noStrike">
                          <a:solidFill>
                            <a:srgbClr val="000000"/>
                          </a:solidFill>
                          <a:effectLst/>
                          <a:latin typeface="Calibri" panose="020F0502020204030204" pitchFamily="34" charset="0"/>
                        </a:rPr>
                        <a:t>Kurtosis</a:t>
                      </a:r>
                    </a:p>
                  </a:txBody>
                  <a:tcPr marL="5178" marR="5178" marT="5178" marB="0" anchor="b">
                    <a:lnL>
                      <a:noFill/>
                    </a:lnL>
                    <a:lnR>
                      <a:noFill/>
                    </a:lnR>
                    <a:lnT>
                      <a:noFill/>
                    </a:lnT>
                    <a:lnB>
                      <a:noFill/>
                    </a:lnB>
                    <a:solidFill>
                      <a:schemeClr val="tx1"/>
                    </a:solidFill>
                  </a:tcPr>
                </a:tc>
                <a:tc>
                  <a:txBody>
                    <a:bodyPr/>
                    <a:lstStyle/>
                    <a:p>
                      <a:pPr algn="r" fontAlgn="b"/>
                      <a:r>
                        <a:rPr lang="en-US" sz="600" b="0" i="0" u="none" strike="noStrike">
                          <a:solidFill>
                            <a:srgbClr val="000000"/>
                          </a:solidFill>
                          <a:effectLst/>
                          <a:latin typeface="Calibri" panose="020F0502020204030204" pitchFamily="34" charset="0"/>
                        </a:rPr>
                        <a:t>-0.55</a:t>
                      </a:r>
                    </a:p>
                  </a:txBody>
                  <a:tcPr marL="5178" marR="5178" marT="5178" marB="0" anchor="b">
                    <a:lnL>
                      <a:noFill/>
                    </a:lnL>
                    <a:lnR>
                      <a:noFill/>
                    </a:lnR>
                    <a:lnT>
                      <a:noFill/>
                    </a:lnT>
                    <a:lnB>
                      <a:noFill/>
                    </a:lnB>
                    <a:solidFill>
                      <a:schemeClr val="tx1"/>
                    </a:solidFill>
                  </a:tcPr>
                </a:tc>
                <a:tc>
                  <a:txBody>
                    <a:bodyPr/>
                    <a:lstStyle/>
                    <a:p>
                      <a:pPr algn="r" fontAlgn="b"/>
                      <a:r>
                        <a:rPr lang="en-US" sz="600" b="0" i="0" u="none" strike="noStrike" dirty="0">
                          <a:solidFill>
                            <a:srgbClr val="000000"/>
                          </a:solidFill>
                          <a:effectLst/>
                          <a:latin typeface="Calibri" panose="020F0502020204030204" pitchFamily="34" charset="0"/>
                        </a:rPr>
                        <a:t>0.29</a:t>
                      </a:r>
                    </a:p>
                  </a:txBody>
                  <a:tcPr marL="5178" marR="5178" marT="5178" marB="0" anchor="b">
                    <a:lnL>
                      <a:noFill/>
                    </a:lnL>
                    <a:lnR>
                      <a:noFill/>
                    </a:lnR>
                    <a:lnT>
                      <a:noFill/>
                    </a:lnT>
                    <a:lnB>
                      <a:noFill/>
                    </a:lnB>
                    <a:solidFill>
                      <a:schemeClr val="tx1"/>
                    </a:solidFill>
                  </a:tcPr>
                </a:tc>
                <a:tc>
                  <a:txBody>
                    <a:bodyPr/>
                    <a:lstStyle/>
                    <a:p>
                      <a:pPr algn="r" fontAlgn="b"/>
                      <a:r>
                        <a:rPr lang="en-US" sz="600" b="0" i="0" u="none" strike="noStrike">
                          <a:solidFill>
                            <a:srgbClr val="000000"/>
                          </a:solidFill>
                          <a:effectLst/>
                          <a:latin typeface="Calibri" panose="020F0502020204030204" pitchFamily="34" charset="0"/>
                        </a:rPr>
                        <a:t>-1.40</a:t>
                      </a:r>
                    </a:p>
                  </a:txBody>
                  <a:tcPr marL="5178" marR="5178" marT="5178" marB="0" anchor="b">
                    <a:lnL>
                      <a:noFill/>
                    </a:lnL>
                    <a:lnR>
                      <a:noFill/>
                    </a:lnR>
                    <a:lnT>
                      <a:noFill/>
                    </a:lnT>
                    <a:lnB>
                      <a:noFill/>
                    </a:lnB>
                    <a:solidFill>
                      <a:schemeClr val="tx1"/>
                    </a:solidFill>
                  </a:tcPr>
                </a:tc>
                <a:tc>
                  <a:txBody>
                    <a:bodyPr/>
                    <a:lstStyle/>
                    <a:p>
                      <a:pPr algn="r" fontAlgn="b"/>
                      <a:r>
                        <a:rPr lang="en-US" sz="600" b="0" i="0" u="none" strike="noStrike">
                          <a:solidFill>
                            <a:srgbClr val="000000"/>
                          </a:solidFill>
                          <a:effectLst/>
                          <a:latin typeface="Calibri" panose="020F0502020204030204" pitchFamily="34" charset="0"/>
                        </a:rPr>
                        <a:t>-1.34</a:t>
                      </a:r>
                    </a:p>
                  </a:txBody>
                  <a:tcPr marL="5178" marR="5178" marT="5178" marB="0" anchor="b">
                    <a:lnL>
                      <a:noFill/>
                    </a:lnL>
                    <a:lnR>
                      <a:noFill/>
                    </a:lnR>
                    <a:lnT>
                      <a:noFill/>
                    </a:lnT>
                    <a:lnB>
                      <a:noFill/>
                    </a:lnB>
                    <a:solidFill>
                      <a:schemeClr val="tx1"/>
                    </a:solidFill>
                  </a:tcPr>
                </a:tc>
              </a:tr>
              <a:tr h="103571">
                <a:tc>
                  <a:txBody>
                    <a:bodyPr/>
                    <a:lstStyle/>
                    <a:p>
                      <a:pPr algn="l" fontAlgn="b"/>
                      <a:r>
                        <a:rPr lang="en-US" sz="600" b="0" i="0" u="none" strike="noStrike">
                          <a:solidFill>
                            <a:srgbClr val="000000"/>
                          </a:solidFill>
                          <a:effectLst/>
                          <a:latin typeface="Calibri" panose="020F0502020204030204" pitchFamily="34" charset="0"/>
                        </a:rPr>
                        <a:t>Skewness</a:t>
                      </a:r>
                    </a:p>
                  </a:txBody>
                  <a:tcPr marL="5178" marR="5178" marT="5178" marB="0" anchor="b">
                    <a:lnL>
                      <a:noFill/>
                    </a:lnL>
                    <a:lnR>
                      <a:noFill/>
                    </a:lnR>
                    <a:lnT>
                      <a:noFill/>
                    </a:lnT>
                    <a:lnB>
                      <a:noFill/>
                    </a:lnB>
                    <a:solidFill>
                      <a:schemeClr val="tx1"/>
                    </a:solidFill>
                  </a:tcPr>
                </a:tc>
                <a:tc>
                  <a:txBody>
                    <a:bodyPr/>
                    <a:lstStyle/>
                    <a:p>
                      <a:pPr algn="r" fontAlgn="b"/>
                      <a:r>
                        <a:rPr lang="en-US" sz="600" b="0" i="0" u="none" strike="noStrike">
                          <a:solidFill>
                            <a:srgbClr val="000000"/>
                          </a:solidFill>
                          <a:effectLst/>
                          <a:latin typeface="Calibri" panose="020F0502020204030204" pitchFamily="34" charset="0"/>
                        </a:rPr>
                        <a:t>0.31</a:t>
                      </a:r>
                    </a:p>
                  </a:txBody>
                  <a:tcPr marL="5178" marR="5178" marT="5178" marB="0" anchor="b">
                    <a:lnL>
                      <a:noFill/>
                    </a:lnL>
                    <a:lnR>
                      <a:noFill/>
                    </a:lnR>
                    <a:lnT>
                      <a:noFill/>
                    </a:lnT>
                    <a:lnB>
                      <a:noFill/>
                    </a:lnB>
                    <a:solidFill>
                      <a:schemeClr val="tx1"/>
                    </a:solidFill>
                  </a:tcPr>
                </a:tc>
                <a:tc>
                  <a:txBody>
                    <a:bodyPr/>
                    <a:lstStyle/>
                    <a:p>
                      <a:pPr algn="r" fontAlgn="b"/>
                      <a:r>
                        <a:rPr lang="en-US" sz="600" b="0" i="0" u="none" strike="noStrike">
                          <a:solidFill>
                            <a:srgbClr val="000000"/>
                          </a:solidFill>
                          <a:effectLst/>
                          <a:latin typeface="Calibri" panose="020F0502020204030204" pitchFamily="34" charset="0"/>
                        </a:rPr>
                        <a:t>0.33</a:t>
                      </a:r>
                    </a:p>
                  </a:txBody>
                  <a:tcPr marL="5178" marR="5178" marT="5178" marB="0" anchor="b">
                    <a:lnL>
                      <a:noFill/>
                    </a:lnL>
                    <a:lnR>
                      <a:noFill/>
                    </a:lnR>
                    <a:lnT>
                      <a:noFill/>
                    </a:lnT>
                    <a:lnB>
                      <a:noFill/>
                    </a:lnB>
                    <a:solidFill>
                      <a:schemeClr val="tx1"/>
                    </a:solidFill>
                  </a:tcPr>
                </a:tc>
                <a:tc>
                  <a:txBody>
                    <a:bodyPr/>
                    <a:lstStyle/>
                    <a:p>
                      <a:pPr algn="r" fontAlgn="b"/>
                      <a:r>
                        <a:rPr lang="en-US" sz="600" b="0" i="0" u="none" strike="noStrike">
                          <a:solidFill>
                            <a:srgbClr val="000000"/>
                          </a:solidFill>
                          <a:effectLst/>
                          <a:latin typeface="Calibri" panose="020F0502020204030204" pitchFamily="34" charset="0"/>
                        </a:rPr>
                        <a:t>-0.27</a:t>
                      </a:r>
                    </a:p>
                  </a:txBody>
                  <a:tcPr marL="5178" marR="5178" marT="5178" marB="0" anchor="b">
                    <a:lnL>
                      <a:noFill/>
                    </a:lnL>
                    <a:lnR>
                      <a:noFill/>
                    </a:lnR>
                    <a:lnT>
                      <a:noFill/>
                    </a:lnT>
                    <a:lnB>
                      <a:noFill/>
                    </a:lnB>
                    <a:solidFill>
                      <a:schemeClr val="tx1"/>
                    </a:solidFill>
                  </a:tcPr>
                </a:tc>
                <a:tc>
                  <a:txBody>
                    <a:bodyPr/>
                    <a:lstStyle/>
                    <a:p>
                      <a:pPr algn="r" fontAlgn="b"/>
                      <a:r>
                        <a:rPr lang="en-US" sz="600" b="0" i="0" u="none" strike="noStrike">
                          <a:solidFill>
                            <a:srgbClr val="000000"/>
                          </a:solidFill>
                          <a:effectLst/>
                          <a:latin typeface="Calibri" panose="020F0502020204030204" pitchFamily="34" charset="0"/>
                        </a:rPr>
                        <a:t>-0.10</a:t>
                      </a:r>
                    </a:p>
                  </a:txBody>
                  <a:tcPr marL="5178" marR="5178" marT="5178" marB="0" anchor="b">
                    <a:lnL>
                      <a:noFill/>
                    </a:lnL>
                    <a:lnR>
                      <a:noFill/>
                    </a:lnR>
                    <a:lnT>
                      <a:noFill/>
                    </a:lnT>
                    <a:lnB>
                      <a:noFill/>
                    </a:lnB>
                    <a:solidFill>
                      <a:schemeClr val="tx1"/>
                    </a:solidFill>
                  </a:tcPr>
                </a:tc>
              </a:tr>
              <a:tr h="103571">
                <a:tc>
                  <a:txBody>
                    <a:bodyPr/>
                    <a:lstStyle/>
                    <a:p>
                      <a:pPr algn="l" fontAlgn="b"/>
                      <a:r>
                        <a:rPr lang="en-US" sz="600" b="0" i="0" u="none" strike="noStrike">
                          <a:solidFill>
                            <a:srgbClr val="000000"/>
                          </a:solidFill>
                          <a:effectLst/>
                          <a:latin typeface="Calibri" panose="020F0502020204030204" pitchFamily="34" charset="0"/>
                        </a:rPr>
                        <a:t>Range</a:t>
                      </a:r>
                    </a:p>
                  </a:txBody>
                  <a:tcPr marL="5178" marR="5178" marT="5178" marB="0" anchor="b">
                    <a:lnL>
                      <a:noFill/>
                    </a:lnL>
                    <a:lnR>
                      <a:noFill/>
                    </a:lnR>
                    <a:lnT>
                      <a:noFill/>
                    </a:lnT>
                    <a:lnB>
                      <a:noFill/>
                    </a:lnB>
                    <a:solidFill>
                      <a:schemeClr val="tx1"/>
                    </a:solidFill>
                  </a:tcPr>
                </a:tc>
                <a:tc>
                  <a:txBody>
                    <a:bodyPr/>
                    <a:lstStyle/>
                    <a:p>
                      <a:pPr algn="r" fontAlgn="b"/>
                      <a:r>
                        <a:rPr lang="en-US" sz="600" b="0" i="0" u="none" strike="noStrike">
                          <a:solidFill>
                            <a:srgbClr val="000000"/>
                          </a:solidFill>
                          <a:effectLst/>
                          <a:latin typeface="Calibri" panose="020F0502020204030204" pitchFamily="34" charset="0"/>
                        </a:rPr>
                        <a:t>3.60</a:t>
                      </a:r>
                    </a:p>
                  </a:txBody>
                  <a:tcPr marL="5178" marR="5178" marT="5178" marB="0" anchor="b">
                    <a:lnL>
                      <a:noFill/>
                    </a:lnL>
                    <a:lnR>
                      <a:noFill/>
                    </a:lnR>
                    <a:lnT>
                      <a:noFill/>
                    </a:lnT>
                    <a:lnB>
                      <a:noFill/>
                    </a:lnB>
                    <a:solidFill>
                      <a:schemeClr val="tx1"/>
                    </a:solidFill>
                  </a:tcPr>
                </a:tc>
                <a:tc>
                  <a:txBody>
                    <a:bodyPr/>
                    <a:lstStyle/>
                    <a:p>
                      <a:pPr algn="r" fontAlgn="b"/>
                      <a:r>
                        <a:rPr lang="en-US" sz="600" b="0" i="0" u="none" strike="noStrike">
                          <a:solidFill>
                            <a:srgbClr val="000000"/>
                          </a:solidFill>
                          <a:effectLst/>
                          <a:latin typeface="Calibri" panose="020F0502020204030204" pitchFamily="34" charset="0"/>
                        </a:rPr>
                        <a:t>2.40</a:t>
                      </a:r>
                    </a:p>
                  </a:txBody>
                  <a:tcPr marL="5178" marR="5178" marT="5178" marB="0" anchor="b">
                    <a:lnL>
                      <a:noFill/>
                    </a:lnL>
                    <a:lnR>
                      <a:noFill/>
                    </a:lnR>
                    <a:lnT>
                      <a:noFill/>
                    </a:lnT>
                    <a:lnB>
                      <a:noFill/>
                    </a:lnB>
                    <a:solidFill>
                      <a:schemeClr val="tx1"/>
                    </a:solidFill>
                  </a:tcPr>
                </a:tc>
                <a:tc>
                  <a:txBody>
                    <a:bodyPr/>
                    <a:lstStyle/>
                    <a:p>
                      <a:pPr algn="r" fontAlgn="b"/>
                      <a:r>
                        <a:rPr lang="en-US" sz="600" b="0" i="0" u="none" strike="noStrike" dirty="0">
                          <a:solidFill>
                            <a:srgbClr val="000000"/>
                          </a:solidFill>
                          <a:effectLst/>
                          <a:latin typeface="Calibri" panose="020F0502020204030204" pitchFamily="34" charset="0"/>
                        </a:rPr>
                        <a:t>5.90</a:t>
                      </a:r>
                    </a:p>
                  </a:txBody>
                  <a:tcPr marL="5178" marR="5178" marT="5178" marB="0" anchor="b">
                    <a:lnL>
                      <a:noFill/>
                    </a:lnL>
                    <a:lnR>
                      <a:noFill/>
                    </a:lnR>
                    <a:lnT>
                      <a:noFill/>
                    </a:lnT>
                    <a:lnB>
                      <a:noFill/>
                    </a:lnB>
                    <a:solidFill>
                      <a:schemeClr val="tx1"/>
                    </a:solidFill>
                  </a:tcPr>
                </a:tc>
                <a:tc>
                  <a:txBody>
                    <a:bodyPr/>
                    <a:lstStyle/>
                    <a:p>
                      <a:pPr algn="r" fontAlgn="b"/>
                      <a:r>
                        <a:rPr lang="en-US" sz="600" b="0" i="0" u="none" strike="noStrike">
                          <a:solidFill>
                            <a:srgbClr val="000000"/>
                          </a:solidFill>
                          <a:effectLst/>
                          <a:latin typeface="Calibri" panose="020F0502020204030204" pitchFamily="34" charset="0"/>
                        </a:rPr>
                        <a:t>2.40</a:t>
                      </a:r>
                    </a:p>
                  </a:txBody>
                  <a:tcPr marL="5178" marR="5178" marT="5178" marB="0" anchor="b">
                    <a:lnL>
                      <a:noFill/>
                    </a:lnL>
                    <a:lnR>
                      <a:noFill/>
                    </a:lnR>
                    <a:lnT>
                      <a:noFill/>
                    </a:lnT>
                    <a:lnB>
                      <a:noFill/>
                    </a:lnB>
                    <a:solidFill>
                      <a:schemeClr val="tx1"/>
                    </a:solidFill>
                  </a:tcPr>
                </a:tc>
              </a:tr>
              <a:tr h="103571">
                <a:tc>
                  <a:txBody>
                    <a:bodyPr/>
                    <a:lstStyle/>
                    <a:p>
                      <a:pPr algn="l" fontAlgn="b"/>
                      <a:r>
                        <a:rPr lang="en-US" sz="600" b="0" i="0" u="none" strike="noStrike">
                          <a:solidFill>
                            <a:srgbClr val="000000"/>
                          </a:solidFill>
                          <a:effectLst/>
                          <a:latin typeface="Calibri" panose="020F0502020204030204" pitchFamily="34" charset="0"/>
                        </a:rPr>
                        <a:t>Minimum</a:t>
                      </a:r>
                    </a:p>
                  </a:txBody>
                  <a:tcPr marL="5178" marR="5178" marT="5178" marB="0" anchor="b">
                    <a:lnL>
                      <a:noFill/>
                    </a:lnL>
                    <a:lnR>
                      <a:noFill/>
                    </a:lnR>
                    <a:lnT>
                      <a:noFill/>
                    </a:lnT>
                    <a:lnB>
                      <a:noFill/>
                    </a:lnB>
                    <a:solidFill>
                      <a:schemeClr val="tx1"/>
                    </a:solidFill>
                  </a:tcPr>
                </a:tc>
                <a:tc>
                  <a:txBody>
                    <a:bodyPr/>
                    <a:lstStyle/>
                    <a:p>
                      <a:pPr algn="r" fontAlgn="b"/>
                      <a:r>
                        <a:rPr lang="en-US" sz="600" b="0" i="0" u="none" strike="noStrike">
                          <a:solidFill>
                            <a:srgbClr val="000000"/>
                          </a:solidFill>
                          <a:effectLst/>
                          <a:latin typeface="Calibri" panose="020F0502020204030204" pitchFamily="34" charset="0"/>
                        </a:rPr>
                        <a:t>4.30</a:t>
                      </a:r>
                    </a:p>
                  </a:txBody>
                  <a:tcPr marL="5178" marR="5178" marT="5178" marB="0" anchor="b">
                    <a:lnL>
                      <a:noFill/>
                    </a:lnL>
                    <a:lnR>
                      <a:noFill/>
                    </a:lnR>
                    <a:lnT>
                      <a:noFill/>
                    </a:lnT>
                    <a:lnB>
                      <a:noFill/>
                    </a:lnB>
                    <a:solidFill>
                      <a:schemeClr val="tx1"/>
                    </a:solidFill>
                  </a:tcPr>
                </a:tc>
                <a:tc>
                  <a:txBody>
                    <a:bodyPr/>
                    <a:lstStyle/>
                    <a:p>
                      <a:pPr algn="r" fontAlgn="b"/>
                      <a:r>
                        <a:rPr lang="en-US" sz="600" b="0" i="0" u="none" strike="noStrike">
                          <a:solidFill>
                            <a:srgbClr val="000000"/>
                          </a:solidFill>
                          <a:effectLst/>
                          <a:latin typeface="Calibri" panose="020F0502020204030204" pitchFamily="34" charset="0"/>
                        </a:rPr>
                        <a:t>2.00</a:t>
                      </a:r>
                    </a:p>
                  </a:txBody>
                  <a:tcPr marL="5178" marR="5178" marT="5178" marB="0" anchor="b">
                    <a:lnL>
                      <a:noFill/>
                    </a:lnL>
                    <a:lnR>
                      <a:noFill/>
                    </a:lnR>
                    <a:lnT>
                      <a:noFill/>
                    </a:lnT>
                    <a:lnB>
                      <a:noFill/>
                    </a:lnB>
                    <a:solidFill>
                      <a:schemeClr val="tx1"/>
                    </a:solidFill>
                  </a:tcPr>
                </a:tc>
                <a:tc>
                  <a:txBody>
                    <a:bodyPr/>
                    <a:lstStyle/>
                    <a:p>
                      <a:pPr algn="r" fontAlgn="b"/>
                      <a:r>
                        <a:rPr lang="en-US" sz="600" b="0" i="0" u="none" strike="noStrike" dirty="0">
                          <a:solidFill>
                            <a:srgbClr val="000000"/>
                          </a:solidFill>
                          <a:effectLst/>
                          <a:latin typeface="Calibri" panose="020F0502020204030204" pitchFamily="34" charset="0"/>
                        </a:rPr>
                        <a:t>1.00</a:t>
                      </a:r>
                    </a:p>
                  </a:txBody>
                  <a:tcPr marL="5178" marR="5178" marT="5178" marB="0" anchor="b">
                    <a:lnL>
                      <a:noFill/>
                    </a:lnL>
                    <a:lnR>
                      <a:noFill/>
                    </a:lnR>
                    <a:lnT>
                      <a:noFill/>
                    </a:lnT>
                    <a:lnB>
                      <a:noFill/>
                    </a:lnB>
                    <a:solidFill>
                      <a:schemeClr val="tx1"/>
                    </a:solidFill>
                  </a:tcPr>
                </a:tc>
                <a:tc>
                  <a:txBody>
                    <a:bodyPr/>
                    <a:lstStyle/>
                    <a:p>
                      <a:pPr algn="r" fontAlgn="b"/>
                      <a:r>
                        <a:rPr lang="en-US" sz="600" b="0" i="0" u="none" strike="noStrike">
                          <a:solidFill>
                            <a:srgbClr val="000000"/>
                          </a:solidFill>
                          <a:effectLst/>
                          <a:latin typeface="Calibri" panose="020F0502020204030204" pitchFamily="34" charset="0"/>
                        </a:rPr>
                        <a:t>0.10</a:t>
                      </a:r>
                    </a:p>
                  </a:txBody>
                  <a:tcPr marL="5178" marR="5178" marT="5178" marB="0" anchor="b">
                    <a:lnL>
                      <a:noFill/>
                    </a:lnL>
                    <a:lnR>
                      <a:noFill/>
                    </a:lnR>
                    <a:lnT>
                      <a:noFill/>
                    </a:lnT>
                    <a:lnB>
                      <a:noFill/>
                    </a:lnB>
                    <a:solidFill>
                      <a:schemeClr val="tx1"/>
                    </a:solidFill>
                  </a:tcPr>
                </a:tc>
              </a:tr>
              <a:tr h="103571">
                <a:tc>
                  <a:txBody>
                    <a:bodyPr/>
                    <a:lstStyle/>
                    <a:p>
                      <a:pPr algn="l" fontAlgn="b"/>
                      <a:r>
                        <a:rPr lang="en-US" sz="600" b="0" i="0" u="none" strike="noStrike">
                          <a:solidFill>
                            <a:srgbClr val="000000"/>
                          </a:solidFill>
                          <a:effectLst/>
                          <a:latin typeface="Calibri" panose="020F0502020204030204" pitchFamily="34" charset="0"/>
                        </a:rPr>
                        <a:t>Maximum</a:t>
                      </a:r>
                    </a:p>
                  </a:txBody>
                  <a:tcPr marL="5178" marR="5178" marT="5178" marB="0" anchor="b">
                    <a:lnL>
                      <a:noFill/>
                    </a:lnL>
                    <a:lnR>
                      <a:noFill/>
                    </a:lnR>
                    <a:lnT>
                      <a:noFill/>
                    </a:lnT>
                    <a:lnB>
                      <a:noFill/>
                    </a:lnB>
                    <a:solidFill>
                      <a:schemeClr val="tx1"/>
                    </a:solidFill>
                  </a:tcPr>
                </a:tc>
                <a:tc>
                  <a:txBody>
                    <a:bodyPr/>
                    <a:lstStyle/>
                    <a:p>
                      <a:pPr algn="r" fontAlgn="b"/>
                      <a:r>
                        <a:rPr lang="en-US" sz="600" b="0" i="0" u="none" strike="noStrike">
                          <a:solidFill>
                            <a:srgbClr val="000000"/>
                          </a:solidFill>
                          <a:effectLst/>
                          <a:latin typeface="Calibri" panose="020F0502020204030204" pitchFamily="34" charset="0"/>
                        </a:rPr>
                        <a:t>7.90</a:t>
                      </a:r>
                    </a:p>
                  </a:txBody>
                  <a:tcPr marL="5178" marR="5178" marT="5178" marB="0" anchor="b">
                    <a:lnL>
                      <a:noFill/>
                    </a:lnL>
                    <a:lnR>
                      <a:noFill/>
                    </a:lnR>
                    <a:lnT>
                      <a:noFill/>
                    </a:lnT>
                    <a:lnB>
                      <a:noFill/>
                    </a:lnB>
                    <a:solidFill>
                      <a:schemeClr val="tx1"/>
                    </a:solidFill>
                  </a:tcPr>
                </a:tc>
                <a:tc>
                  <a:txBody>
                    <a:bodyPr/>
                    <a:lstStyle/>
                    <a:p>
                      <a:pPr algn="r" fontAlgn="b"/>
                      <a:r>
                        <a:rPr lang="en-US" sz="600" b="0" i="0" u="none" strike="noStrike">
                          <a:solidFill>
                            <a:srgbClr val="000000"/>
                          </a:solidFill>
                          <a:effectLst/>
                          <a:latin typeface="Calibri" panose="020F0502020204030204" pitchFamily="34" charset="0"/>
                        </a:rPr>
                        <a:t>4.40</a:t>
                      </a:r>
                    </a:p>
                  </a:txBody>
                  <a:tcPr marL="5178" marR="5178" marT="5178" marB="0" anchor="b">
                    <a:lnL>
                      <a:noFill/>
                    </a:lnL>
                    <a:lnR>
                      <a:noFill/>
                    </a:lnR>
                    <a:lnT>
                      <a:noFill/>
                    </a:lnT>
                    <a:lnB>
                      <a:noFill/>
                    </a:lnB>
                    <a:solidFill>
                      <a:schemeClr val="tx1"/>
                    </a:solidFill>
                  </a:tcPr>
                </a:tc>
                <a:tc>
                  <a:txBody>
                    <a:bodyPr/>
                    <a:lstStyle/>
                    <a:p>
                      <a:pPr algn="r" fontAlgn="b"/>
                      <a:r>
                        <a:rPr lang="en-US" sz="600" b="0" i="0" u="none" strike="noStrike" dirty="0">
                          <a:solidFill>
                            <a:srgbClr val="000000"/>
                          </a:solidFill>
                          <a:effectLst/>
                          <a:latin typeface="Calibri" panose="020F0502020204030204" pitchFamily="34" charset="0"/>
                        </a:rPr>
                        <a:t>6.90</a:t>
                      </a:r>
                    </a:p>
                  </a:txBody>
                  <a:tcPr marL="5178" marR="5178" marT="5178" marB="0" anchor="b">
                    <a:lnL>
                      <a:noFill/>
                    </a:lnL>
                    <a:lnR>
                      <a:noFill/>
                    </a:lnR>
                    <a:lnT>
                      <a:noFill/>
                    </a:lnT>
                    <a:lnB>
                      <a:noFill/>
                    </a:lnB>
                    <a:solidFill>
                      <a:schemeClr val="tx1"/>
                    </a:solidFill>
                  </a:tcPr>
                </a:tc>
                <a:tc>
                  <a:txBody>
                    <a:bodyPr/>
                    <a:lstStyle/>
                    <a:p>
                      <a:pPr algn="r" fontAlgn="b"/>
                      <a:r>
                        <a:rPr lang="en-US" sz="600" b="0" i="0" u="none" strike="noStrike" dirty="0">
                          <a:solidFill>
                            <a:srgbClr val="000000"/>
                          </a:solidFill>
                          <a:effectLst/>
                          <a:latin typeface="Calibri" panose="020F0502020204030204" pitchFamily="34" charset="0"/>
                        </a:rPr>
                        <a:t>2.50</a:t>
                      </a:r>
                    </a:p>
                  </a:txBody>
                  <a:tcPr marL="5178" marR="5178" marT="5178" marB="0" anchor="b">
                    <a:lnL>
                      <a:noFill/>
                    </a:lnL>
                    <a:lnR>
                      <a:noFill/>
                    </a:lnR>
                    <a:lnT>
                      <a:noFill/>
                    </a:lnT>
                    <a:lnB>
                      <a:noFill/>
                    </a:lnB>
                    <a:solidFill>
                      <a:schemeClr val="tx1"/>
                    </a:solidFill>
                  </a:tcPr>
                </a:tc>
              </a:tr>
              <a:tr h="103571">
                <a:tc>
                  <a:txBody>
                    <a:bodyPr/>
                    <a:lstStyle/>
                    <a:p>
                      <a:pPr algn="l" fontAlgn="b"/>
                      <a:r>
                        <a:rPr lang="en-US" sz="600" b="0" i="0" u="none" strike="noStrike">
                          <a:solidFill>
                            <a:srgbClr val="000000"/>
                          </a:solidFill>
                          <a:effectLst/>
                          <a:latin typeface="Calibri" panose="020F0502020204030204" pitchFamily="34" charset="0"/>
                        </a:rPr>
                        <a:t>Sum</a:t>
                      </a:r>
                    </a:p>
                  </a:txBody>
                  <a:tcPr marL="5178" marR="5178" marT="5178" marB="0" anchor="b">
                    <a:lnL>
                      <a:noFill/>
                    </a:lnL>
                    <a:lnR>
                      <a:noFill/>
                    </a:lnR>
                    <a:lnT>
                      <a:noFill/>
                    </a:lnT>
                    <a:lnB>
                      <a:noFill/>
                    </a:lnB>
                    <a:solidFill>
                      <a:schemeClr val="tx1"/>
                    </a:solidFill>
                  </a:tcPr>
                </a:tc>
                <a:tc>
                  <a:txBody>
                    <a:bodyPr/>
                    <a:lstStyle/>
                    <a:p>
                      <a:pPr algn="r" fontAlgn="b"/>
                      <a:r>
                        <a:rPr lang="en-US" sz="600" b="0" i="0" u="none" strike="noStrike">
                          <a:solidFill>
                            <a:srgbClr val="000000"/>
                          </a:solidFill>
                          <a:effectLst/>
                          <a:latin typeface="Calibri" panose="020F0502020204030204" pitchFamily="34" charset="0"/>
                        </a:rPr>
                        <a:t>876.50</a:t>
                      </a:r>
                    </a:p>
                  </a:txBody>
                  <a:tcPr marL="5178" marR="5178" marT="5178" marB="0" anchor="b">
                    <a:lnL>
                      <a:noFill/>
                    </a:lnL>
                    <a:lnR>
                      <a:noFill/>
                    </a:lnR>
                    <a:lnT>
                      <a:noFill/>
                    </a:lnT>
                    <a:lnB>
                      <a:noFill/>
                    </a:lnB>
                    <a:solidFill>
                      <a:schemeClr val="tx1"/>
                    </a:solidFill>
                  </a:tcPr>
                </a:tc>
                <a:tc>
                  <a:txBody>
                    <a:bodyPr/>
                    <a:lstStyle/>
                    <a:p>
                      <a:pPr algn="r" fontAlgn="b"/>
                      <a:r>
                        <a:rPr lang="en-US" sz="600" b="0" i="0" u="none" strike="noStrike">
                          <a:solidFill>
                            <a:srgbClr val="000000"/>
                          </a:solidFill>
                          <a:effectLst/>
                          <a:latin typeface="Calibri" panose="020F0502020204030204" pitchFamily="34" charset="0"/>
                        </a:rPr>
                        <a:t>458.10</a:t>
                      </a:r>
                    </a:p>
                  </a:txBody>
                  <a:tcPr marL="5178" marR="5178" marT="5178" marB="0" anchor="b">
                    <a:lnL>
                      <a:noFill/>
                    </a:lnL>
                    <a:lnR>
                      <a:noFill/>
                    </a:lnR>
                    <a:lnT>
                      <a:noFill/>
                    </a:lnT>
                    <a:lnB>
                      <a:noFill/>
                    </a:lnB>
                    <a:solidFill>
                      <a:schemeClr val="tx1"/>
                    </a:solidFill>
                  </a:tcPr>
                </a:tc>
                <a:tc>
                  <a:txBody>
                    <a:bodyPr/>
                    <a:lstStyle/>
                    <a:p>
                      <a:pPr algn="r" fontAlgn="b"/>
                      <a:r>
                        <a:rPr lang="en-US" sz="600" b="0" i="0" u="none" strike="noStrike">
                          <a:solidFill>
                            <a:srgbClr val="000000"/>
                          </a:solidFill>
                          <a:effectLst/>
                          <a:latin typeface="Calibri" panose="020F0502020204030204" pitchFamily="34" charset="0"/>
                        </a:rPr>
                        <a:t>563.80</a:t>
                      </a:r>
                    </a:p>
                  </a:txBody>
                  <a:tcPr marL="5178" marR="5178" marT="5178" marB="0" anchor="b">
                    <a:lnL>
                      <a:noFill/>
                    </a:lnL>
                    <a:lnR>
                      <a:noFill/>
                    </a:lnR>
                    <a:lnT>
                      <a:noFill/>
                    </a:lnT>
                    <a:lnB>
                      <a:noFill/>
                    </a:lnB>
                    <a:solidFill>
                      <a:schemeClr val="tx1"/>
                    </a:solidFill>
                  </a:tcPr>
                </a:tc>
                <a:tc>
                  <a:txBody>
                    <a:bodyPr/>
                    <a:lstStyle/>
                    <a:p>
                      <a:pPr algn="r" fontAlgn="b"/>
                      <a:r>
                        <a:rPr lang="en-US" sz="600" b="0" i="0" u="none" strike="noStrike" dirty="0">
                          <a:solidFill>
                            <a:srgbClr val="000000"/>
                          </a:solidFill>
                          <a:effectLst/>
                          <a:latin typeface="Calibri" panose="020F0502020204030204" pitchFamily="34" charset="0"/>
                        </a:rPr>
                        <a:t>179.80</a:t>
                      </a:r>
                    </a:p>
                  </a:txBody>
                  <a:tcPr marL="5178" marR="5178" marT="5178" marB="0" anchor="b">
                    <a:lnL>
                      <a:noFill/>
                    </a:lnL>
                    <a:lnR>
                      <a:noFill/>
                    </a:lnR>
                    <a:lnT>
                      <a:noFill/>
                    </a:lnT>
                    <a:lnB>
                      <a:noFill/>
                    </a:lnB>
                    <a:solidFill>
                      <a:schemeClr val="tx1"/>
                    </a:solidFill>
                  </a:tcPr>
                </a:tc>
              </a:tr>
              <a:tr h="108750">
                <a:tc>
                  <a:txBody>
                    <a:bodyPr/>
                    <a:lstStyle/>
                    <a:p>
                      <a:pPr algn="l" fontAlgn="b"/>
                      <a:r>
                        <a:rPr lang="en-US" sz="600" b="0" i="0" u="none" strike="noStrike">
                          <a:solidFill>
                            <a:srgbClr val="000000"/>
                          </a:solidFill>
                          <a:effectLst/>
                          <a:latin typeface="Calibri" panose="020F0502020204030204" pitchFamily="34" charset="0"/>
                        </a:rPr>
                        <a:t>Count</a:t>
                      </a:r>
                    </a:p>
                  </a:txBody>
                  <a:tcPr marL="5178" marR="5178" marT="5178" marB="0" anchor="b">
                    <a:lnL>
                      <a:noFill/>
                    </a:lnL>
                    <a:lnR>
                      <a:noFill/>
                    </a:lnR>
                    <a:lnT>
                      <a:noFill/>
                    </a:lnT>
                    <a:lnB w="12700" cap="flat" cmpd="sng" algn="ctr">
                      <a:solidFill>
                        <a:srgbClr val="000000"/>
                      </a:solidFill>
                      <a:prstDash val="solid"/>
                      <a:round/>
                      <a:headEnd type="none" w="med" len="med"/>
                      <a:tailEnd type="none" w="med" len="med"/>
                    </a:lnB>
                    <a:solidFill>
                      <a:schemeClr val="tx1"/>
                    </a:solidFill>
                  </a:tcPr>
                </a:tc>
                <a:tc>
                  <a:txBody>
                    <a:bodyPr/>
                    <a:lstStyle/>
                    <a:p>
                      <a:pPr algn="r" fontAlgn="b"/>
                      <a:r>
                        <a:rPr lang="en-US" sz="600" b="0" i="0" u="none" strike="noStrike">
                          <a:solidFill>
                            <a:srgbClr val="000000"/>
                          </a:solidFill>
                          <a:effectLst/>
                          <a:latin typeface="Calibri" panose="020F0502020204030204" pitchFamily="34" charset="0"/>
                        </a:rPr>
                        <a:t>150.00</a:t>
                      </a:r>
                    </a:p>
                  </a:txBody>
                  <a:tcPr marL="5178" marR="5178" marT="5178" marB="0" anchor="b">
                    <a:lnL>
                      <a:noFill/>
                    </a:lnL>
                    <a:lnR>
                      <a:noFill/>
                    </a:lnR>
                    <a:lnT>
                      <a:noFill/>
                    </a:lnT>
                    <a:lnB w="12700" cap="flat" cmpd="sng" algn="ctr">
                      <a:solidFill>
                        <a:srgbClr val="000000"/>
                      </a:solidFill>
                      <a:prstDash val="solid"/>
                      <a:round/>
                      <a:headEnd type="none" w="med" len="med"/>
                      <a:tailEnd type="none" w="med" len="med"/>
                    </a:lnB>
                    <a:solidFill>
                      <a:schemeClr val="tx1"/>
                    </a:solidFill>
                  </a:tcPr>
                </a:tc>
                <a:tc>
                  <a:txBody>
                    <a:bodyPr/>
                    <a:lstStyle/>
                    <a:p>
                      <a:pPr algn="r" fontAlgn="b"/>
                      <a:r>
                        <a:rPr lang="en-US" sz="600" b="0" i="0" u="none" strike="noStrike">
                          <a:solidFill>
                            <a:srgbClr val="000000"/>
                          </a:solidFill>
                          <a:effectLst/>
                          <a:latin typeface="Calibri" panose="020F0502020204030204" pitchFamily="34" charset="0"/>
                        </a:rPr>
                        <a:t>150.00</a:t>
                      </a:r>
                    </a:p>
                  </a:txBody>
                  <a:tcPr marL="5178" marR="5178" marT="5178" marB="0" anchor="b">
                    <a:lnL>
                      <a:noFill/>
                    </a:lnL>
                    <a:lnR>
                      <a:noFill/>
                    </a:lnR>
                    <a:lnT>
                      <a:noFill/>
                    </a:lnT>
                    <a:lnB w="12700" cap="flat" cmpd="sng" algn="ctr">
                      <a:solidFill>
                        <a:srgbClr val="000000"/>
                      </a:solidFill>
                      <a:prstDash val="solid"/>
                      <a:round/>
                      <a:headEnd type="none" w="med" len="med"/>
                      <a:tailEnd type="none" w="med" len="med"/>
                    </a:lnB>
                    <a:solidFill>
                      <a:schemeClr val="tx1"/>
                    </a:solidFill>
                  </a:tcPr>
                </a:tc>
                <a:tc>
                  <a:txBody>
                    <a:bodyPr/>
                    <a:lstStyle/>
                    <a:p>
                      <a:pPr algn="r" fontAlgn="b"/>
                      <a:r>
                        <a:rPr lang="en-US" sz="600" b="0" i="0" u="none" strike="noStrike">
                          <a:solidFill>
                            <a:srgbClr val="000000"/>
                          </a:solidFill>
                          <a:effectLst/>
                          <a:latin typeface="Calibri" panose="020F0502020204030204" pitchFamily="34" charset="0"/>
                        </a:rPr>
                        <a:t>150.00</a:t>
                      </a:r>
                    </a:p>
                  </a:txBody>
                  <a:tcPr marL="5178" marR="5178" marT="5178" marB="0" anchor="b">
                    <a:lnL>
                      <a:noFill/>
                    </a:lnL>
                    <a:lnR>
                      <a:noFill/>
                    </a:lnR>
                    <a:lnT>
                      <a:noFill/>
                    </a:lnT>
                    <a:lnB w="12700" cap="flat" cmpd="sng" algn="ctr">
                      <a:solidFill>
                        <a:srgbClr val="000000"/>
                      </a:solidFill>
                      <a:prstDash val="solid"/>
                      <a:round/>
                      <a:headEnd type="none" w="med" len="med"/>
                      <a:tailEnd type="none" w="med" len="med"/>
                    </a:lnB>
                    <a:solidFill>
                      <a:schemeClr val="tx1"/>
                    </a:solidFill>
                  </a:tcPr>
                </a:tc>
                <a:tc>
                  <a:txBody>
                    <a:bodyPr/>
                    <a:lstStyle/>
                    <a:p>
                      <a:pPr algn="r" fontAlgn="b"/>
                      <a:r>
                        <a:rPr lang="en-US" sz="600" b="0" i="0" u="none" strike="noStrike" dirty="0">
                          <a:solidFill>
                            <a:srgbClr val="000000"/>
                          </a:solidFill>
                          <a:effectLst/>
                          <a:latin typeface="Calibri" panose="020F0502020204030204" pitchFamily="34" charset="0"/>
                        </a:rPr>
                        <a:t>150.00</a:t>
                      </a:r>
                    </a:p>
                  </a:txBody>
                  <a:tcPr marL="5178" marR="5178" marT="5178" marB="0" anchor="b">
                    <a:lnL>
                      <a:noFill/>
                    </a:lnL>
                    <a:lnR>
                      <a:noFill/>
                    </a:lnR>
                    <a:lnT>
                      <a:noFill/>
                    </a:lnT>
                    <a:lnB w="12700" cap="flat" cmpd="sng" algn="ctr">
                      <a:solidFill>
                        <a:srgbClr val="000000"/>
                      </a:solidFill>
                      <a:prstDash val="solid"/>
                      <a:round/>
                      <a:headEnd type="none" w="med" len="med"/>
                      <a:tailEnd type="none" w="med" len="med"/>
                    </a:lnB>
                    <a:solidFill>
                      <a:schemeClr val="tx1"/>
                    </a:solidFill>
                  </a:tcPr>
                </a:tc>
              </a:tr>
            </a:tbl>
          </a:graphicData>
        </a:graphic>
      </p:graphicFrame>
      <p:pic>
        <p:nvPicPr>
          <p:cNvPr id="18" name="Picture 17"/>
          <p:cNvPicPr>
            <a:picLocks noChangeAspect="1"/>
          </p:cNvPicPr>
          <p:nvPr/>
        </p:nvPicPr>
        <p:blipFill>
          <a:blip r:embed="rId5">
            <a:biLevel thresh="50000"/>
            <a:extLst>
              <a:ext uri="{BEBA8EAE-BF5A-486C-A8C5-ECC9F3942E4B}">
                <a14:imgProps xmlns:a14="http://schemas.microsoft.com/office/drawing/2010/main">
                  <a14:imgLayer r:embed="rId6">
                    <a14:imgEffect>
                      <a14:artisticPhotocopy/>
                    </a14:imgEffect>
                  </a14:imgLayer>
                </a14:imgProps>
              </a:ext>
            </a:extLst>
          </a:blip>
          <a:stretch>
            <a:fillRect/>
          </a:stretch>
        </p:blipFill>
        <p:spPr>
          <a:xfrm>
            <a:off x="6598886" y="4284132"/>
            <a:ext cx="1927093" cy="1927093"/>
          </a:xfrm>
          <a:prstGeom prst="rect">
            <a:avLst/>
          </a:prstGeom>
        </p:spPr>
      </p:pic>
    </p:spTree>
    <p:extLst>
      <p:ext uri="{BB962C8B-B14F-4D97-AF65-F5344CB8AC3E}">
        <p14:creationId xmlns:p14="http://schemas.microsoft.com/office/powerpoint/2010/main" val="151258367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AutoShape 6"/>
          <p:cNvSpPr>
            <a:spLocks noChangeAspect="1" noChangeArrowheads="1" noTextEdit="1"/>
          </p:cNvSpPr>
          <p:nvPr/>
        </p:nvSpPr>
        <p:spPr bwMode="auto">
          <a:xfrm>
            <a:off x="7237413" y="1062038"/>
            <a:ext cx="1100137" cy="180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5" name="Title 4"/>
          <p:cNvSpPr txBox="1">
            <a:spLocks/>
          </p:cNvSpPr>
          <p:nvPr/>
        </p:nvSpPr>
        <p:spPr bwMode="auto">
          <a:xfrm>
            <a:off x="3581400" y="1527175"/>
            <a:ext cx="55626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b"/>
          <a:lstStyle>
            <a:lvl1pPr algn="l" rtl="0" eaLnBrk="0" fontAlgn="base" hangingPunct="0">
              <a:lnSpc>
                <a:spcPts val="3900"/>
              </a:lnSpc>
              <a:spcBef>
                <a:spcPct val="0"/>
              </a:spcBef>
              <a:spcAft>
                <a:spcPct val="0"/>
              </a:spcAft>
              <a:defRPr sz="4400" b="1">
                <a:solidFill>
                  <a:schemeClr val="tx1"/>
                </a:solidFill>
                <a:latin typeface="+mj-lt"/>
                <a:ea typeface="ＭＳ Ｐゴシック" charset="0"/>
                <a:cs typeface="ＭＳ Ｐゴシック" charset="0"/>
              </a:defRPr>
            </a:lvl1pPr>
            <a:lvl2pPr algn="l" rtl="0" eaLnBrk="0" fontAlgn="base" hangingPunct="0">
              <a:lnSpc>
                <a:spcPts val="3900"/>
              </a:lnSpc>
              <a:spcBef>
                <a:spcPct val="0"/>
              </a:spcBef>
              <a:spcAft>
                <a:spcPct val="0"/>
              </a:spcAft>
              <a:defRPr sz="3600" b="1">
                <a:solidFill>
                  <a:srgbClr val="003399"/>
                </a:solidFill>
                <a:latin typeface="Arial Narrow" pitchFamily="34" charset="0"/>
                <a:ea typeface="ＭＳ Ｐゴシック" charset="0"/>
                <a:cs typeface="ＭＳ Ｐゴシック" charset="0"/>
              </a:defRPr>
            </a:lvl2pPr>
            <a:lvl3pPr algn="l" rtl="0" eaLnBrk="0" fontAlgn="base" hangingPunct="0">
              <a:lnSpc>
                <a:spcPts val="3900"/>
              </a:lnSpc>
              <a:spcBef>
                <a:spcPct val="0"/>
              </a:spcBef>
              <a:spcAft>
                <a:spcPct val="0"/>
              </a:spcAft>
              <a:defRPr sz="3600" b="1">
                <a:solidFill>
                  <a:srgbClr val="003399"/>
                </a:solidFill>
                <a:latin typeface="Arial Narrow" pitchFamily="34" charset="0"/>
                <a:ea typeface="ＭＳ Ｐゴシック" charset="0"/>
                <a:cs typeface="ＭＳ Ｐゴシック" charset="0"/>
              </a:defRPr>
            </a:lvl3pPr>
            <a:lvl4pPr algn="l" rtl="0" eaLnBrk="0" fontAlgn="base" hangingPunct="0">
              <a:lnSpc>
                <a:spcPts val="3900"/>
              </a:lnSpc>
              <a:spcBef>
                <a:spcPct val="0"/>
              </a:spcBef>
              <a:spcAft>
                <a:spcPct val="0"/>
              </a:spcAft>
              <a:defRPr sz="3600" b="1">
                <a:solidFill>
                  <a:srgbClr val="003399"/>
                </a:solidFill>
                <a:latin typeface="Arial Narrow" pitchFamily="34" charset="0"/>
                <a:ea typeface="ＭＳ Ｐゴシック" charset="0"/>
                <a:cs typeface="ＭＳ Ｐゴシック" charset="0"/>
              </a:defRPr>
            </a:lvl4pPr>
            <a:lvl5pPr algn="l" rtl="0" eaLnBrk="0" fontAlgn="base" hangingPunct="0">
              <a:lnSpc>
                <a:spcPts val="3900"/>
              </a:lnSpc>
              <a:spcBef>
                <a:spcPct val="0"/>
              </a:spcBef>
              <a:spcAft>
                <a:spcPct val="0"/>
              </a:spcAft>
              <a:defRPr sz="3600" b="1">
                <a:solidFill>
                  <a:srgbClr val="003399"/>
                </a:solidFill>
                <a:latin typeface="Arial Narrow" pitchFamily="34" charset="0"/>
                <a:ea typeface="ＭＳ Ｐゴシック" charset="0"/>
                <a:cs typeface="ＭＳ Ｐゴシック" charset="0"/>
              </a:defRPr>
            </a:lvl5pPr>
            <a:lvl6pPr marL="457200" algn="l" rtl="0" eaLnBrk="1" fontAlgn="base" hangingPunct="1">
              <a:lnSpc>
                <a:spcPts val="3900"/>
              </a:lnSpc>
              <a:spcBef>
                <a:spcPct val="0"/>
              </a:spcBef>
              <a:spcAft>
                <a:spcPct val="0"/>
              </a:spcAft>
              <a:defRPr sz="3600" b="1">
                <a:solidFill>
                  <a:srgbClr val="003399"/>
                </a:solidFill>
                <a:latin typeface="Arial Narrow" pitchFamily="34" charset="0"/>
              </a:defRPr>
            </a:lvl6pPr>
            <a:lvl7pPr marL="914400" algn="l" rtl="0" eaLnBrk="1" fontAlgn="base" hangingPunct="1">
              <a:lnSpc>
                <a:spcPts val="3900"/>
              </a:lnSpc>
              <a:spcBef>
                <a:spcPct val="0"/>
              </a:spcBef>
              <a:spcAft>
                <a:spcPct val="0"/>
              </a:spcAft>
              <a:defRPr sz="3600" b="1">
                <a:solidFill>
                  <a:srgbClr val="003399"/>
                </a:solidFill>
                <a:latin typeface="Arial Narrow" pitchFamily="34" charset="0"/>
              </a:defRPr>
            </a:lvl7pPr>
            <a:lvl8pPr marL="1371600" algn="l" rtl="0" eaLnBrk="1" fontAlgn="base" hangingPunct="1">
              <a:lnSpc>
                <a:spcPts val="3900"/>
              </a:lnSpc>
              <a:spcBef>
                <a:spcPct val="0"/>
              </a:spcBef>
              <a:spcAft>
                <a:spcPct val="0"/>
              </a:spcAft>
              <a:defRPr sz="3600" b="1">
                <a:solidFill>
                  <a:srgbClr val="003399"/>
                </a:solidFill>
                <a:latin typeface="Arial Narrow" pitchFamily="34" charset="0"/>
              </a:defRPr>
            </a:lvl8pPr>
            <a:lvl9pPr marL="1828800" algn="l" rtl="0" eaLnBrk="1" fontAlgn="base" hangingPunct="1">
              <a:lnSpc>
                <a:spcPts val="3900"/>
              </a:lnSpc>
              <a:spcBef>
                <a:spcPct val="0"/>
              </a:spcBef>
              <a:spcAft>
                <a:spcPct val="0"/>
              </a:spcAft>
              <a:defRPr sz="3600" b="1">
                <a:solidFill>
                  <a:srgbClr val="003399"/>
                </a:solidFill>
                <a:latin typeface="Arial Narrow" pitchFamily="34" charset="0"/>
              </a:defRPr>
            </a:lvl9pPr>
          </a:lstStyle>
          <a:p>
            <a:pPr eaLnBrk="1" hangingPunct="1">
              <a:defRPr/>
            </a:pPr>
            <a:r>
              <a:rPr lang="en-US" kern="0" dirty="0" smtClean="0">
                <a:cs typeface="+mj-cs"/>
              </a:rPr>
              <a:t>Stage 4</a:t>
            </a:r>
            <a:endParaRPr lang="en-US" kern="0" dirty="0">
              <a:cs typeface="+mj-cs"/>
            </a:endParaRPr>
          </a:p>
        </p:txBody>
      </p:sp>
      <p:sp>
        <p:nvSpPr>
          <p:cNvPr id="6" name="Content Placeholder 6"/>
          <p:cNvSpPr txBox="1">
            <a:spLocks/>
          </p:cNvSpPr>
          <p:nvPr/>
        </p:nvSpPr>
        <p:spPr bwMode="auto">
          <a:xfrm>
            <a:off x="3602038" y="2227263"/>
            <a:ext cx="5486400" cy="1177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lstStyle>
            <a:lvl1pPr marL="342900" indent="-342900" algn="l" rtl="0" eaLnBrk="0" fontAlgn="base" hangingPunct="0">
              <a:spcBef>
                <a:spcPct val="20000"/>
              </a:spcBef>
              <a:spcAft>
                <a:spcPct val="0"/>
              </a:spcAft>
              <a:buClr>
                <a:schemeClr val="tx1"/>
              </a:buClr>
              <a:buFont typeface="Monotype Sorts" charset="2"/>
              <a:defRPr sz="3600" b="1">
                <a:solidFill>
                  <a:srgbClr val="003399"/>
                </a:solidFill>
                <a:latin typeface="Arial Narrow" pitchFamily="34" charset="0"/>
                <a:ea typeface="ＭＳ Ｐゴシック" charset="0"/>
                <a:cs typeface="ＭＳ Ｐゴシック" charset="0"/>
              </a:defRPr>
            </a:lvl1pPr>
            <a:lvl2pPr marL="457200" indent="-342900" algn="l" rtl="0" eaLnBrk="0" fontAlgn="base" hangingPunct="0">
              <a:spcBef>
                <a:spcPct val="20000"/>
              </a:spcBef>
              <a:spcAft>
                <a:spcPct val="0"/>
              </a:spcAft>
              <a:buClr>
                <a:schemeClr val="tx2"/>
              </a:buClr>
              <a:buSzPct val="70000"/>
              <a:buFont typeface="Wingdings" pitchFamily="2" charset="2"/>
              <a:buChar char="n"/>
              <a:defRPr sz="2400">
                <a:solidFill>
                  <a:schemeClr val="tx1"/>
                </a:solidFill>
                <a:latin typeface="+mn-lt"/>
                <a:ea typeface="ＭＳ Ｐゴシック" charset="0"/>
              </a:defRPr>
            </a:lvl2pPr>
            <a:lvl3pPr marL="912813" indent="-341313" algn="l" rtl="0" eaLnBrk="0" fontAlgn="base" hangingPunct="0">
              <a:spcBef>
                <a:spcPct val="20000"/>
              </a:spcBef>
              <a:spcAft>
                <a:spcPct val="0"/>
              </a:spcAft>
              <a:buChar char="–"/>
              <a:defRPr sz="2400">
                <a:solidFill>
                  <a:schemeClr val="tx1"/>
                </a:solidFill>
                <a:latin typeface="+mn-lt"/>
                <a:ea typeface="ＭＳ Ｐゴシック" charset="0"/>
              </a:defRPr>
            </a:lvl3pPr>
            <a:lvl4pPr marL="1370013" indent="-342900" algn="l" rtl="0" eaLnBrk="0" fontAlgn="base" hangingPunct="0">
              <a:spcBef>
                <a:spcPct val="20000"/>
              </a:spcBef>
              <a:spcAft>
                <a:spcPct val="0"/>
              </a:spcAft>
              <a:buFont typeface="Wingdings" pitchFamily="2" charset="2"/>
              <a:buChar char="§"/>
              <a:defRPr sz="2400">
                <a:solidFill>
                  <a:schemeClr val="tx1"/>
                </a:solidFill>
                <a:latin typeface="+mn-lt"/>
                <a:ea typeface="ＭＳ Ｐゴシック" charset="0"/>
              </a:defRPr>
            </a:lvl4pPr>
            <a:lvl5pPr marL="1827213" indent="-342900" algn="l" rtl="0" eaLnBrk="0" fontAlgn="base" hangingPunct="0">
              <a:spcBef>
                <a:spcPct val="20000"/>
              </a:spcBef>
              <a:spcAft>
                <a:spcPct val="0"/>
              </a:spcAft>
              <a:buChar char="»"/>
              <a:defRPr sz="2400">
                <a:solidFill>
                  <a:schemeClr val="tx1"/>
                </a:solidFill>
                <a:latin typeface="+mn-lt"/>
                <a:ea typeface="ＭＳ Ｐゴシック" charset="0"/>
              </a:defRPr>
            </a:lvl5pPr>
            <a:lvl6pPr marL="2284413" indent="-342900" algn="l" rtl="0" eaLnBrk="1" fontAlgn="base" hangingPunct="1">
              <a:spcBef>
                <a:spcPct val="20000"/>
              </a:spcBef>
              <a:spcAft>
                <a:spcPct val="0"/>
              </a:spcAft>
              <a:buChar char="»"/>
              <a:defRPr sz="2400">
                <a:solidFill>
                  <a:schemeClr val="tx1"/>
                </a:solidFill>
                <a:latin typeface="+mn-lt"/>
              </a:defRPr>
            </a:lvl6pPr>
            <a:lvl7pPr marL="2741613" indent="-342900" algn="l" rtl="0" eaLnBrk="1" fontAlgn="base" hangingPunct="1">
              <a:spcBef>
                <a:spcPct val="20000"/>
              </a:spcBef>
              <a:spcAft>
                <a:spcPct val="0"/>
              </a:spcAft>
              <a:buChar char="»"/>
              <a:defRPr sz="2400">
                <a:solidFill>
                  <a:schemeClr val="tx1"/>
                </a:solidFill>
                <a:latin typeface="+mn-lt"/>
              </a:defRPr>
            </a:lvl7pPr>
            <a:lvl8pPr marL="3198813" indent="-342900" algn="l" rtl="0" eaLnBrk="1" fontAlgn="base" hangingPunct="1">
              <a:spcBef>
                <a:spcPct val="20000"/>
              </a:spcBef>
              <a:spcAft>
                <a:spcPct val="0"/>
              </a:spcAft>
              <a:buChar char="»"/>
              <a:defRPr sz="2400">
                <a:solidFill>
                  <a:schemeClr val="tx1"/>
                </a:solidFill>
                <a:latin typeface="+mn-lt"/>
              </a:defRPr>
            </a:lvl8pPr>
            <a:lvl9pPr marL="3656013" indent="-342900" algn="l" rtl="0" eaLnBrk="1" fontAlgn="base" hangingPunct="1">
              <a:spcBef>
                <a:spcPct val="20000"/>
              </a:spcBef>
              <a:spcAft>
                <a:spcPct val="0"/>
              </a:spcAft>
              <a:buChar char="»"/>
              <a:defRPr sz="2400">
                <a:solidFill>
                  <a:schemeClr val="tx1"/>
                </a:solidFill>
                <a:latin typeface="+mn-lt"/>
              </a:defRPr>
            </a:lvl9pPr>
          </a:lstStyle>
          <a:p>
            <a:pPr marL="0" indent="0" eaLnBrk="1" hangingPunct="1">
              <a:buFont typeface="Monotype Sorts" charset="0"/>
              <a:buNone/>
              <a:defRPr/>
            </a:pPr>
            <a:r>
              <a:rPr lang="en-US" dirty="0" smtClean="0">
                <a:latin typeface="Arial Narrow" charset="0"/>
              </a:rPr>
              <a:t>Modeling</a:t>
            </a:r>
            <a:endParaRPr lang="en-US" dirty="0">
              <a:latin typeface="Arial Narrow" charset="0"/>
            </a:endParaRPr>
          </a:p>
        </p:txBody>
      </p:sp>
      <p:sp>
        <p:nvSpPr>
          <p:cNvPr id="7173" name="AutoShape 6"/>
          <p:cNvSpPr>
            <a:spLocks noChangeAspect="1" noChangeArrowheads="1" noTextEdit="1"/>
          </p:cNvSpPr>
          <p:nvPr/>
        </p:nvSpPr>
        <p:spPr bwMode="auto">
          <a:xfrm>
            <a:off x="7389813" y="1214438"/>
            <a:ext cx="1100137" cy="180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extLst>
      <p:ext uri="{BB962C8B-B14F-4D97-AF65-F5344CB8AC3E}">
        <p14:creationId xmlns:p14="http://schemas.microsoft.com/office/powerpoint/2010/main" val="981457716"/>
      </p:ext>
    </p:extLst>
  </p:cSld>
  <p:clrMapOvr>
    <a:masterClrMapping/>
  </p:clrMapOvr>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AutoShape 6"/>
          <p:cNvSpPr>
            <a:spLocks noChangeAspect="1" noChangeArrowheads="1" noTextEdit="1"/>
          </p:cNvSpPr>
          <p:nvPr/>
        </p:nvSpPr>
        <p:spPr bwMode="auto">
          <a:xfrm>
            <a:off x="7237413" y="1062038"/>
            <a:ext cx="1100137" cy="180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5" name="Title 4"/>
          <p:cNvSpPr txBox="1">
            <a:spLocks/>
          </p:cNvSpPr>
          <p:nvPr/>
        </p:nvSpPr>
        <p:spPr bwMode="auto">
          <a:xfrm>
            <a:off x="3581400" y="1527175"/>
            <a:ext cx="55626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b"/>
          <a:lstStyle>
            <a:lvl1pPr algn="l" rtl="0" eaLnBrk="0" fontAlgn="base" hangingPunct="0">
              <a:lnSpc>
                <a:spcPts val="3900"/>
              </a:lnSpc>
              <a:spcBef>
                <a:spcPct val="0"/>
              </a:spcBef>
              <a:spcAft>
                <a:spcPct val="0"/>
              </a:spcAft>
              <a:defRPr sz="4400" b="1">
                <a:solidFill>
                  <a:schemeClr val="tx1"/>
                </a:solidFill>
                <a:latin typeface="+mj-lt"/>
                <a:ea typeface="ＭＳ Ｐゴシック" charset="0"/>
                <a:cs typeface="ＭＳ Ｐゴシック" charset="0"/>
              </a:defRPr>
            </a:lvl1pPr>
            <a:lvl2pPr algn="l" rtl="0" eaLnBrk="0" fontAlgn="base" hangingPunct="0">
              <a:lnSpc>
                <a:spcPts val="3900"/>
              </a:lnSpc>
              <a:spcBef>
                <a:spcPct val="0"/>
              </a:spcBef>
              <a:spcAft>
                <a:spcPct val="0"/>
              </a:spcAft>
              <a:defRPr sz="3600" b="1">
                <a:solidFill>
                  <a:srgbClr val="003399"/>
                </a:solidFill>
                <a:latin typeface="Arial Narrow" pitchFamily="34" charset="0"/>
                <a:ea typeface="ＭＳ Ｐゴシック" charset="0"/>
                <a:cs typeface="ＭＳ Ｐゴシック" charset="0"/>
              </a:defRPr>
            </a:lvl2pPr>
            <a:lvl3pPr algn="l" rtl="0" eaLnBrk="0" fontAlgn="base" hangingPunct="0">
              <a:lnSpc>
                <a:spcPts val="3900"/>
              </a:lnSpc>
              <a:spcBef>
                <a:spcPct val="0"/>
              </a:spcBef>
              <a:spcAft>
                <a:spcPct val="0"/>
              </a:spcAft>
              <a:defRPr sz="3600" b="1">
                <a:solidFill>
                  <a:srgbClr val="003399"/>
                </a:solidFill>
                <a:latin typeface="Arial Narrow" pitchFamily="34" charset="0"/>
                <a:ea typeface="ＭＳ Ｐゴシック" charset="0"/>
                <a:cs typeface="ＭＳ Ｐゴシック" charset="0"/>
              </a:defRPr>
            </a:lvl3pPr>
            <a:lvl4pPr algn="l" rtl="0" eaLnBrk="0" fontAlgn="base" hangingPunct="0">
              <a:lnSpc>
                <a:spcPts val="3900"/>
              </a:lnSpc>
              <a:spcBef>
                <a:spcPct val="0"/>
              </a:spcBef>
              <a:spcAft>
                <a:spcPct val="0"/>
              </a:spcAft>
              <a:defRPr sz="3600" b="1">
                <a:solidFill>
                  <a:srgbClr val="003399"/>
                </a:solidFill>
                <a:latin typeface="Arial Narrow" pitchFamily="34" charset="0"/>
                <a:ea typeface="ＭＳ Ｐゴシック" charset="0"/>
                <a:cs typeface="ＭＳ Ｐゴシック" charset="0"/>
              </a:defRPr>
            </a:lvl4pPr>
            <a:lvl5pPr algn="l" rtl="0" eaLnBrk="0" fontAlgn="base" hangingPunct="0">
              <a:lnSpc>
                <a:spcPts val="3900"/>
              </a:lnSpc>
              <a:spcBef>
                <a:spcPct val="0"/>
              </a:spcBef>
              <a:spcAft>
                <a:spcPct val="0"/>
              </a:spcAft>
              <a:defRPr sz="3600" b="1">
                <a:solidFill>
                  <a:srgbClr val="003399"/>
                </a:solidFill>
                <a:latin typeface="Arial Narrow" pitchFamily="34" charset="0"/>
                <a:ea typeface="ＭＳ Ｐゴシック" charset="0"/>
                <a:cs typeface="ＭＳ Ｐゴシック" charset="0"/>
              </a:defRPr>
            </a:lvl5pPr>
            <a:lvl6pPr marL="457200" algn="l" rtl="0" eaLnBrk="1" fontAlgn="base" hangingPunct="1">
              <a:lnSpc>
                <a:spcPts val="3900"/>
              </a:lnSpc>
              <a:spcBef>
                <a:spcPct val="0"/>
              </a:spcBef>
              <a:spcAft>
                <a:spcPct val="0"/>
              </a:spcAft>
              <a:defRPr sz="3600" b="1">
                <a:solidFill>
                  <a:srgbClr val="003399"/>
                </a:solidFill>
                <a:latin typeface="Arial Narrow" pitchFamily="34" charset="0"/>
              </a:defRPr>
            </a:lvl6pPr>
            <a:lvl7pPr marL="914400" algn="l" rtl="0" eaLnBrk="1" fontAlgn="base" hangingPunct="1">
              <a:lnSpc>
                <a:spcPts val="3900"/>
              </a:lnSpc>
              <a:spcBef>
                <a:spcPct val="0"/>
              </a:spcBef>
              <a:spcAft>
                <a:spcPct val="0"/>
              </a:spcAft>
              <a:defRPr sz="3600" b="1">
                <a:solidFill>
                  <a:srgbClr val="003399"/>
                </a:solidFill>
                <a:latin typeface="Arial Narrow" pitchFamily="34" charset="0"/>
              </a:defRPr>
            </a:lvl7pPr>
            <a:lvl8pPr marL="1371600" algn="l" rtl="0" eaLnBrk="1" fontAlgn="base" hangingPunct="1">
              <a:lnSpc>
                <a:spcPts val="3900"/>
              </a:lnSpc>
              <a:spcBef>
                <a:spcPct val="0"/>
              </a:spcBef>
              <a:spcAft>
                <a:spcPct val="0"/>
              </a:spcAft>
              <a:defRPr sz="3600" b="1">
                <a:solidFill>
                  <a:srgbClr val="003399"/>
                </a:solidFill>
                <a:latin typeface="Arial Narrow" pitchFamily="34" charset="0"/>
              </a:defRPr>
            </a:lvl8pPr>
            <a:lvl9pPr marL="1828800" algn="l" rtl="0" eaLnBrk="1" fontAlgn="base" hangingPunct="1">
              <a:lnSpc>
                <a:spcPts val="3900"/>
              </a:lnSpc>
              <a:spcBef>
                <a:spcPct val="0"/>
              </a:spcBef>
              <a:spcAft>
                <a:spcPct val="0"/>
              </a:spcAft>
              <a:defRPr sz="3600" b="1">
                <a:solidFill>
                  <a:srgbClr val="003399"/>
                </a:solidFill>
                <a:latin typeface="Arial Narrow" pitchFamily="34" charset="0"/>
              </a:defRPr>
            </a:lvl9pPr>
          </a:lstStyle>
          <a:p>
            <a:pPr eaLnBrk="1" hangingPunct="1">
              <a:defRPr/>
            </a:pPr>
            <a:r>
              <a:rPr lang="en-US" kern="0" dirty="0" smtClean="0">
                <a:cs typeface="+mj-cs"/>
              </a:rPr>
              <a:t>Stage 4</a:t>
            </a:r>
            <a:endParaRPr lang="en-US" kern="0" dirty="0">
              <a:cs typeface="+mj-cs"/>
            </a:endParaRPr>
          </a:p>
        </p:txBody>
      </p:sp>
      <p:sp>
        <p:nvSpPr>
          <p:cNvPr id="6" name="Content Placeholder 6"/>
          <p:cNvSpPr txBox="1">
            <a:spLocks/>
          </p:cNvSpPr>
          <p:nvPr/>
        </p:nvSpPr>
        <p:spPr bwMode="auto">
          <a:xfrm>
            <a:off x="3602038" y="2227263"/>
            <a:ext cx="5486400" cy="1177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lstStyle>
            <a:lvl1pPr marL="342900" indent="-342900" algn="l" rtl="0" eaLnBrk="0" fontAlgn="base" hangingPunct="0">
              <a:spcBef>
                <a:spcPct val="20000"/>
              </a:spcBef>
              <a:spcAft>
                <a:spcPct val="0"/>
              </a:spcAft>
              <a:buClr>
                <a:schemeClr val="tx1"/>
              </a:buClr>
              <a:buFont typeface="Monotype Sorts" charset="2"/>
              <a:defRPr sz="3600" b="1">
                <a:solidFill>
                  <a:srgbClr val="003399"/>
                </a:solidFill>
                <a:latin typeface="Arial Narrow" pitchFamily="34" charset="0"/>
                <a:ea typeface="ＭＳ Ｐゴシック" charset="0"/>
                <a:cs typeface="ＭＳ Ｐゴシック" charset="0"/>
              </a:defRPr>
            </a:lvl1pPr>
            <a:lvl2pPr marL="457200" indent="-342900" algn="l" rtl="0" eaLnBrk="0" fontAlgn="base" hangingPunct="0">
              <a:spcBef>
                <a:spcPct val="20000"/>
              </a:spcBef>
              <a:spcAft>
                <a:spcPct val="0"/>
              </a:spcAft>
              <a:buClr>
                <a:schemeClr val="tx2"/>
              </a:buClr>
              <a:buSzPct val="70000"/>
              <a:buFont typeface="Wingdings" pitchFamily="2" charset="2"/>
              <a:buChar char="n"/>
              <a:defRPr sz="2400">
                <a:solidFill>
                  <a:schemeClr val="tx1"/>
                </a:solidFill>
                <a:latin typeface="+mn-lt"/>
                <a:ea typeface="ＭＳ Ｐゴシック" charset="0"/>
              </a:defRPr>
            </a:lvl2pPr>
            <a:lvl3pPr marL="912813" indent="-341313" algn="l" rtl="0" eaLnBrk="0" fontAlgn="base" hangingPunct="0">
              <a:spcBef>
                <a:spcPct val="20000"/>
              </a:spcBef>
              <a:spcAft>
                <a:spcPct val="0"/>
              </a:spcAft>
              <a:buChar char="–"/>
              <a:defRPr sz="2400">
                <a:solidFill>
                  <a:schemeClr val="tx1"/>
                </a:solidFill>
                <a:latin typeface="+mn-lt"/>
                <a:ea typeface="ＭＳ Ｐゴシック" charset="0"/>
              </a:defRPr>
            </a:lvl3pPr>
            <a:lvl4pPr marL="1370013" indent="-342900" algn="l" rtl="0" eaLnBrk="0" fontAlgn="base" hangingPunct="0">
              <a:spcBef>
                <a:spcPct val="20000"/>
              </a:spcBef>
              <a:spcAft>
                <a:spcPct val="0"/>
              </a:spcAft>
              <a:buFont typeface="Wingdings" pitchFamily="2" charset="2"/>
              <a:buChar char="§"/>
              <a:defRPr sz="2400">
                <a:solidFill>
                  <a:schemeClr val="tx1"/>
                </a:solidFill>
                <a:latin typeface="+mn-lt"/>
                <a:ea typeface="ＭＳ Ｐゴシック" charset="0"/>
              </a:defRPr>
            </a:lvl4pPr>
            <a:lvl5pPr marL="1827213" indent="-342900" algn="l" rtl="0" eaLnBrk="0" fontAlgn="base" hangingPunct="0">
              <a:spcBef>
                <a:spcPct val="20000"/>
              </a:spcBef>
              <a:spcAft>
                <a:spcPct val="0"/>
              </a:spcAft>
              <a:buChar char="»"/>
              <a:defRPr sz="2400">
                <a:solidFill>
                  <a:schemeClr val="tx1"/>
                </a:solidFill>
                <a:latin typeface="+mn-lt"/>
                <a:ea typeface="ＭＳ Ｐゴシック" charset="0"/>
              </a:defRPr>
            </a:lvl5pPr>
            <a:lvl6pPr marL="2284413" indent="-342900" algn="l" rtl="0" eaLnBrk="1" fontAlgn="base" hangingPunct="1">
              <a:spcBef>
                <a:spcPct val="20000"/>
              </a:spcBef>
              <a:spcAft>
                <a:spcPct val="0"/>
              </a:spcAft>
              <a:buChar char="»"/>
              <a:defRPr sz="2400">
                <a:solidFill>
                  <a:schemeClr val="tx1"/>
                </a:solidFill>
                <a:latin typeface="+mn-lt"/>
              </a:defRPr>
            </a:lvl6pPr>
            <a:lvl7pPr marL="2741613" indent="-342900" algn="l" rtl="0" eaLnBrk="1" fontAlgn="base" hangingPunct="1">
              <a:spcBef>
                <a:spcPct val="20000"/>
              </a:spcBef>
              <a:spcAft>
                <a:spcPct val="0"/>
              </a:spcAft>
              <a:buChar char="»"/>
              <a:defRPr sz="2400">
                <a:solidFill>
                  <a:schemeClr val="tx1"/>
                </a:solidFill>
                <a:latin typeface="+mn-lt"/>
              </a:defRPr>
            </a:lvl7pPr>
            <a:lvl8pPr marL="3198813" indent="-342900" algn="l" rtl="0" eaLnBrk="1" fontAlgn="base" hangingPunct="1">
              <a:spcBef>
                <a:spcPct val="20000"/>
              </a:spcBef>
              <a:spcAft>
                <a:spcPct val="0"/>
              </a:spcAft>
              <a:buChar char="»"/>
              <a:defRPr sz="2400">
                <a:solidFill>
                  <a:schemeClr val="tx1"/>
                </a:solidFill>
                <a:latin typeface="+mn-lt"/>
              </a:defRPr>
            </a:lvl8pPr>
            <a:lvl9pPr marL="3656013" indent="-342900" algn="l" rtl="0" eaLnBrk="1" fontAlgn="base" hangingPunct="1">
              <a:spcBef>
                <a:spcPct val="20000"/>
              </a:spcBef>
              <a:spcAft>
                <a:spcPct val="0"/>
              </a:spcAft>
              <a:buChar char="»"/>
              <a:defRPr sz="2400">
                <a:solidFill>
                  <a:schemeClr val="tx1"/>
                </a:solidFill>
                <a:latin typeface="+mn-lt"/>
              </a:defRPr>
            </a:lvl9pPr>
          </a:lstStyle>
          <a:p>
            <a:pPr marL="0" indent="0" eaLnBrk="1" hangingPunct="1">
              <a:buFont typeface="Monotype Sorts" charset="0"/>
              <a:buNone/>
              <a:defRPr/>
            </a:pPr>
            <a:r>
              <a:rPr lang="en-US" dirty="0" smtClean="0">
                <a:latin typeface="Arial Narrow" charset="0"/>
              </a:rPr>
              <a:t>Modeling</a:t>
            </a:r>
            <a:endParaRPr lang="en-US" dirty="0">
              <a:latin typeface="Arial Narrow" charset="0"/>
            </a:endParaRPr>
          </a:p>
        </p:txBody>
      </p:sp>
      <p:sp>
        <p:nvSpPr>
          <p:cNvPr id="7173" name="AutoShape 6"/>
          <p:cNvSpPr>
            <a:spLocks noChangeAspect="1" noChangeArrowheads="1" noTextEdit="1"/>
          </p:cNvSpPr>
          <p:nvPr/>
        </p:nvSpPr>
        <p:spPr bwMode="auto">
          <a:xfrm>
            <a:off x="7389813" y="1214438"/>
            <a:ext cx="1100137" cy="180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 name="Content Placeholder 2"/>
          <p:cNvSpPr txBox="1">
            <a:spLocks/>
          </p:cNvSpPr>
          <p:nvPr/>
        </p:nvSpPr>
        <p:spPr>
          <a:xfrm>
            <a:off x="0" y="-11131"/>
            <a:ext cx="9296400" cy="6073264"/>
          </a:xfrm>
          <a:prstGeom prst="rect">
            <a:avLst/>
          </a:prstGeom>
        </p:spPr>
        <p:txBody>
          <a:bodyPr vert="horz" lIns="91440" tIns="45720" rIns="91440" bIns="45720" rtlCol="0" anchor="ctr">
            <a:normAutofit fontScale="47500" lnSpcReduction="20000"/>
          </a:bodyPr>
          <a:lstStyle>
            <a:lvl1pPr marL="0" indent="0" algn="l" defTabSz="914400" rtl="0" eaLnBrk="1" latinLnBrk="0" hangingPunct="1">
              <a:spcBef>
                <a:spcPct val="20000"/>
              </a:spcBef>
              <a:spcAft>
                <a:spcPts val="0"/>
              </a:spcAft>
              <a:buSzPct val="60000"/>
              <a:buFont typeface="Wingdings" pitchFamily="2" charset="2"/>
              <a:buNone/>
              <a:defRPr sz="2100" kern="1200">
                <a:solidFill>
                  <a:schemeClr val="tx1"/>
                </a:solidFill>
                <a:effectLst>
                  <a:outerShdw blurRad="38100" dist="38100" dir="2700000" algn="tl">
                    <a:srgbClr val="000000">
                      <a:alpha val="43137"/>
                    </a:srgbClr>
                  </a:outerShdw>
                </a:effectLst>
                <a:latin typeface="+mn-lt"/>
                <a:ea typeface="+mn-ea"/>
                <a:cs typeface="+mn-cs"/>
              </a:defRPr>
            </a:lvl1pPr>
            <a:lvl2pPr marL="457200" indent="0" algn="ctr" defTabSz="914400" rtl="0" eaLnBrk="1" latinLnBrk="0" hangingPunct="1">
              <a:spcBef>
                <a:spcPct val="20000"/>
              </a:spcBef>
              <a:buSzPct val="60000"/>
              <a:buFont typeface="Wingdings" pitchFamily="2" charset="2"/>
              <a:buNone/>
              <a:defRPr sz="1900" kern="1200">
                <a:solidFill>
                  <a:schemeClr val="tx1">
                    <a:tint val="75000"/>
                  </a:schemeClr>
                </a:solidFill>
                <a:effectLst>
                  <a:outerShdw blurRad="38100" dist="38100" dir="2700000" algn="tl">
                    <a:srgbClr val="000000">
                      <a:alpha val="43137"/>
                    </a:srgbClr>
                  </a:outerShdw>
                </a:effectLst>
                <a:latin typeface="+mn-lt"/>
                <a:ea typeface="+mn-ea"/>
                <a:cs typeface="+mn-cs"/>
              </a:defRPr>
            </a:lvl2pPr>
            <a:lvl3pPr marL="914400" indent="0" algn="ctr" defTabSz="914400" rtl="0" eaLnBrk="1" latinLnBrk="0" hangingPunct="1">
              <a:spcBef>
                <a:spcPct val="20000"/>
              </a:spcBef>
              <a:buSzPct val="60000"/>
              <a:buFont typeface="Wingdings" pitchFamily="2" charset="2"/>
              <a:buNone/>
              <a:defRPr sz="1700" kern="1200">
                <a:solidFill>
                  <a:schemeClr val="tx1">
                    <a:tint val="75000"/>
                  </a:schemeClr>
                </a:solidFill>
                <a:effectLst>
                  <a:outerShdw blurRad="38100" dist="38100" dir="2700000" algn="tl">
                    <a:srgbClr val="000000">
                      <a:alpha val="43137"/>
                    </a:srgbClr>
                  </a:outerShdw>
                </a:effectLst>
                <a:latin typeface="+mn-lt"/>
                <a:ea typeface="+mn-ea"/>
                <a:cs typeface="+mn-cs"/>
              </a:defRPr>
            </a:lvl3pPr>
            <a:lvl4pPr marL="1371600" indent="0" algn="ctr" defTabSz="914400" rtl="0" eaLnBrk="1" latinLnBrk="0" hangingPunct="1">
              <a:spcBef>
                <a:spcPct val="20000"/>
              </a:spcBef>
              <a:buSzPct val="60000"/>
              <a:buFont typeface="Wingdings" pitchFamily="2" charset="2"/>
              <a:buNone/>
              <a:defRPr sz="1600" kern="1200">
                <a:solidFill>
                  <a:schemeClr val="tx1">
                    <a:tint val="75000"/>
                  </a:schemeClr>
                </a:solidFill>
                <a:effectLst>
                  <a:outerShdw blurRad="38100" dist="38100" dir="2700000" algn="tl">
                    <a:srgbClr val="000000">
                      <a:alpha val="43137"/>
                    </a:srgbClr>
                  </a:outerShdw>
                </a:effectLst>
                <a:latin typeface="+mn-lt"/>
                <a:ea typeface="+mn-ea"/>
                <a:cs typeface="+mn-cs"/>
              </a:defRPr>
            </a:lvl4pPr>
            <a:lvl5pPr marL="1828800" indent="0" algn="ctr" defTabSz="914400" rtl="0" eaLnBrk="1" latinLnBrk="0" hangingPunct="1">
              <a:spcBef>
                <a:spcPct val="20000"/>
              </a:spcBef>
              <a:buSzPct val="60000"/>
              <a:buFont typeface="Wingdings" pitchFamily="2" charset="2"/>
              <a:buNone/>
              <a:defRPr sz="1500" kern="1200">
                <a:solidFill>
                  <a:schemeClr val="tx1">
                    <a:tint val="75000"/>
                  </a:schemeClr>
                </a:solidFill>
                <a:effectLst>
                  <a:outerShdw blurRad="38100" dist="38100" dir="2700000" algn="tl">
                    <a:srgbClr val="000000">
                      <a:alpha val="43137"/>
                    </a:srgbClr>
                  </a:outerShdw>
                </a:effectLst>
                <a:latin typeface="+mn-lt"/>
                <a:ea typeface="+mn-ea"/>
                <a:cs typeface="+mn-cs"/>
              </a:defRPr>
            </a:lvl5pPr>
            <a:lvl6pPr marL="2286000" indent="0" algn="ctr" defTabSz="914400" rtl="0" eaLnBrk="1" latinLnBrk="0" hangingPunct="1">
              <a:spcBef>
                <a:spcPct val="20000"/>
              </a:spcBef>
              <a:buSzPct val="60000"/>
              <a:buFont typeface="Wingdings" pitchFamily="2" charset="2"/>
              <a:buNone/>
              <a:defRPr sz="1400" kern="1200">
                <a:solidFill>
                  <a:schemeClr val="tx1">
                    <a:tint val="75000"/>
                  </a:schemeClr>
                </a:solidFill>
                <a:effectLst>
                  <a:outerShdw blurRad="38100" dist="38100" dir="2700000" algn="ctr" rotWithShape="0">
                    <a:srgbClr val="000000">
                      <a:alpha val="43000"/>
                    </a:srgbClr>
                  </a:outerShdw>
                </a:effectLst>
                <a:latin typeface="+mn-lt"/>
                <a:ea typeface="+mn-ea"/>
                <a:cs typeface="+mn-cs"/>
              </a:defRPr>
            </a:lvl6pPr>
            <a:lvl7pPr marL="2743200" indent="0" algn="ctr" defTabSz="914400" rtl="0" eaLnBrk="1" latinLnBrk="0" hangingPunct="1">
              <a:spcBef>
                <a:spcPct val="20000"/>
              </a:spcBef>
              <a:buSzPct val="60000"/>
              <a:buFont typeface="Wingdings" pitchFamily="2" charset="2"/>
              <a:buNone/>
              <a:defRPr sz="1400" kern="1200">
                <a:solidFill>
                  <a:schemeClr val="tx1">
                    <a:tint val="75000"/>
                  </a:schemeClr>
                </a:solidFill>
                <a:effectLst>
                  <a:outerShdw blurRad="38100" dist="38100" dir="2700000" algn="ctr" rotWithShape="0">
                    <a:srgbClr val="000000">
                      <a:alpha val="43000"/>
                    </a:srgbClr>
                  </a:outerShdw>
                </a:effectLst>
                <a:latin typeface="+mn-lt"/>
                <a:ea typeface="+mn-ea"/>
                <a:cs typeface="+mn-cs"/>
              </a:defRPr>
            </a:lvl7pPr>
            <a:lvl8pPr marL="3200400" indent="0" algn="ctr" defTabSz="914400" rtl="0" eaLnBrk="1" latinLnBrk="0" hangingPunct="1">
              <a:spcBef>
                <a:spcPct val="20000"/>
              </a:spcBef>
              <a:buSzPct val="60000"/>
              <a:buFont typeface="Wingdings" pitchFamily="2" charset="2"/>
              <a:buNone/>
              <a:defRPr sz="1400" kern="1200">
                <a:solidFill>
                  <a:schemeClr val="tx1">
                    <a:tint val="75000"/>
                  </a:schemeClr>
                </a:solidFill>
                <a:effectLst>
                  <a:outerShdw blurRad="38100" dist="38100" dir="2700000" algn="ctr" rotWithShape="0">
                    <a:srgbClr val="000000">
                      <a:alpha val="43000"/>
                    </a:srgbClr>
                  </a:outerShdw>
                </a:effectLst>
                <a:latin typeface="+mn-lt"/>
                <a:ea typeface="+mn-ea"/>
                <a:cs typeface="+mn-cs"/>
              </a:defRPr>
            </a:lvl8pPr>
            <a:lvl9pPr marL="3657600" indent="0" algn="ctr" defTabSz="914400" rtl="0" eaLnBrk="1" latinLnBrk="0" hangingPunct="1">
              <a:spcBef>
                <a:spcPct val="20000"/>
              </a:spcBef>
              <a:buSzPct val="60000"/>
              <a:buFont typeface="Wingdings" pitchFamily="2" charset="2"/>
              <a:buNone/>
              <a:defRPr sz="1400" kern="1200">
                <a:solidFill>
                  <a:schemeClr val="tx1">
                    <a:tint val="75000"/>
                  </a:schemeClr>
                </a:solidFill>
                <a:effectLst>
                  <a:outerShdw blurRad="38100" dist="38100" dir="2700000" algn="ctr" rotWithShape="0">
                    <a:srgbClr val="000000">
                      <a:alpha val="43000"/>
                    </a:srgbClr>
                  </a:outerShdw>
                </a:effectLst>
                <a:latin typeface="+mn-lt"/>
                <a:ea typeface="+mn-ea"/>
                <a:cs typeface="+mn-cs"/>
              </a:defRPr>
            </a:lvl9pPr>
          </a:lstStyle>
          <a:p>
            <a:r>
              <a:rPr lang="en-US" b="1" smtClean="0"/>
              <a:t>DataMining techniques</a:t>
            </a:r>
          </a:p>
          <a:p>
            <a:r>
              <a:rPr lang="en-US" b="1" smtClean="0"/>
              <a:t>Statistical analysis:</a:t>
            </a:r>
            <a:endParaRPr lang="en-US" smtClean="0"/>
          </a:p>
          <a:p>
            <a:r>
              <a:rPr lang="en-US" smtClean="0"/>
              <a:t>Using the following tools:</a:t>
            </a:r>
            <a:br>
              <a:rPr lang="en-US" smtClean="0"/>
            </a:br>
            <a:r>
              <a:rPr lang="en-US" b="1" smtClean="0"/>
              <a:t>1.ANOVA:</a:t>
            </a:r>
            <a:r>
              <a:rPr lang="en-US" smtClean="0"/>
              <a:t> o Analysis of Variance, to see whether there are significant differences between the measures of one or more continuous variables in different population groups.</a:t>
            </a:r>
          </a:p>
          <a:p>
            <a:r>
              <a:rPr lang="en-US" b="1" smtClean="0"/>
              <a:t>2.Regresión:</a:t>
            </a:r>
            <a:r>
              <a:rPr lang="en-US" smtClean="0"/>
              <a:t> defines the relationship between one or more variables and a set of predictors of the first.</a:t>
            </a:r>
          </a:p>
          <a:p>
            <a:r>
              <a:rPr lang="en-US" b="1" smtClean="0"/>
              <a:t>3.Ji squared</a:t>
            </a:r>
            <a:r>
              <a:rPr lang="en-US" smtClean="0"/>
              <a:t> tests the hypothesis of independence between variables.Main components: Reduce the number of observed variables to a smaller number of artificial variables, retaining most of the information on the variance of the variables.</a:t>
            </a:r>
          </a:p>
          <a:p>
            <a:r>
              <a:rPr lang="en-US" b="1" smtClean="0"/>
              <a:t>4.Análisis cluster</a:t>
            </a:r>
            <a:r>
              <a:rPr lang="en-US" smtClean="0"/>
              <a:t>: To classify a population in a number of groups, based on profile similarities and dissimilarities between the different components of that population.</a:t>
            </a:r>
          </a:p>
          <a:p>
            <a:r>
              <a:rPr lang="en-US" b="1" smtClean="0"/>
              <a:t>Discriminant 5.Análisis:</a:t>
            </a:r>
            <a:r>
              <a:rPr lang="en-US" smtClean="0"/>
              <a:t> A method of classification of individuals into groups that have previously been established, and find the rule that allows classification of the elements of these groups, and therefore identify the variables that best define the group membership.</a:t>
            </a:r>
          </a:p>
          <a:p>
            <a:r>
              <a:rPr lang="en-US" b="1" smtClean="0"/>
              <a:t>Methods based on decision trees:</a:t>
            </a:r>
            <a:endParaRPr lang="en-US" smtClean="0"/>
          </a:p>
          <a:p>
            <a:r>
              <a:rPr lang="en-US" smtClean="0"/>
              <a:t>The method CHAID (Chi Squared Automatic Interaction Detector) is an analysis that generates a decision tree to predict the behavior of a variable from one or more predictor variables, so that the sets of the same branch and the same level are disjoint.It is useful in situations where the objective is to divide a population into different segments based on some decision criterion.</a:t>
            </a:r>
          </a:p>
          <a:p>
            <a:r>
              <a:rPr lang="en-US" smtClean="0"/>
              <a:t>The decision tree is constructed by splitting the dataset into two or more subsets of observations from the values ​​assumed predictors. Each of these subsets back then be partitioned using the same algorithm. This process continues until there are significant differences in the influence of predictive variables of these groups to the value of the response variable.</a:t>
            </a:r>
          </a:p>
          <a:p>
            <a:r>
              <a:rPr lang="en-US" smtClean="0"/>
              <a:t>The root of the tree is the full data set, subsets and subsubconjuntos up tree branches.A set in which a partition is called node.</a:t>
            </a:r>
          </a:p>
          <a:p>
            <a:r>
              <a:rPr lang="en-US" smtClean="0"/>
              <a:t>The number of subsets in a partition can go two to the number of distinct values ​​that can take the variable used for separation. The predictor variable used to create a partition is the one most significantly associated with the response variable under test of independence of the Chi square on a contingency table.</a:t>
            </a:r>
          </a:p>
          <a:p>
            <a:r>
              <a:rPr lang="en-US" b="1" smtClean="0"/>
              <a:t>Genetic algorithms:</a:t>
            </a:r>
            <a:endParaRPr lang="en-US" smtClean="0"/>
          </a:p>
          <a:p>
            <a:r>
              <a:rPr lang="en-US" smtClean="0"/>
              <a:t>Are numerical optimization methods, in which variable or variables that are intended to improve along with the study variables are a piece of information.Those configurations of the variables of analysis to obtain best values ​​for the response variable, correspond to the segments with greater reproductive capacity. Through play, the best segments remain and their share grows from generation to generation. It can also introduce random elements for changing the variables (mutations). After a certain number of iterations, the population will consist of good solutions to the optimization problem.</a:t>
            </a:r>
          </a:p>
          <a:p>
            <a:r>
              <a:rPr lang="en-US" b="1" smtClean="0"/>
              <a:t>Neural Networks:</a:t>
            </a:r>
            <a:endParaRPr lang="en-US" smtClean="0"/>
          </a:p>
          <a:p>
            <a:r>
              <a:rPr lang="en-US" smtClean="0"/>
              <a:t>Are generally numerical methods in parallel processing, in which the variables interact with linear or nonlinear transformations, to obtain a throughput.These outputs are compared with those who should have gone out, relying on test data, resulting in a feedback process by which the network is reconfigured so as to obtain a suitable model.</a:t>
            </a:r>
          </a:p>
          <a:p>
            <a:r>
              <a:rPr lang="en-US" smtClean="0"/>
              <a:t>Neuronal Network Microstrategy</a:t>
            </a:r>
          </a:p>
          <a:p>
            <a:r>
              <a:rPr lang="en-US" b="1" smtClean="0"/>
              <a:t>Fuzzy logic:</a:t>
            </a:r>
            <a:endParaRPr lang="en-US" smtClean="0"/>
          </a:p>
          <a:p>
            <a:r>
              <a:rPr lang="en-US" smtClean="0"/>
              <a:t>It is a generalization of the concept of statistics.Classical statistics is based on probability theory, turn it in joint technical, in which the relation of belonging to a set is dichotomous (the 2 is even or not). If we establish the notion of fuzzy set as one in which the membership has a certain level ("one day to 20 º C is hot?) We will have a broader statistical and so results are closer to human reasoning.</a:t>
            </a:r>
          </a:p>
          <a:p>
            <a:r>
              <a:rPr lang="en-US" b="1" smtClean="0"/>
              <a:t>Time Series</a:t>
            </a:r>
            <a:endParaRPr lang="en-US" smtClean="0"/>
          </a:p>
          <a:p>
            <a:r>
              <a:rPr lang="en-US" smtClean="0"/>
              <a:t>Is knowledge of a variable through time, from that knowledge, and under the assumption that no structural changes will occur, to make predictions.Often based on a study of the series in cycles, trends and seasonality, which differ by the scope of time covered, for by obtaining the original series ended. Hybrid approaches can be applied to previous methods, in which the series can be explained not only in terms of time but as a combination of other variables more stable environment and, therefore, more easily predictable.</a:t>
            </a:r>
          </a:p>
          <a:p>
            <a:endParaRPr lang="en-US" dirty="0"/>
          </a:p>
        </p:txBody>
      </p:sp>
      <p:sp>
        <p:nvSpPr>
          <p:cNvPr id="8" name="Content Placeholder 2"/>
          <p:cNvSpPr txBox="1">
            <a:spLocks/>
          </p:cNvSpPr>
          <p:nvPr/>
        </p:nvSpPr>
        <p:spPr>
          <a:xfrm>
            <a:off x="9177868" y="228601"/>
            <a:ext cx="10380133" cy="6228078"/>
          </a:xfrm>
          <a:prstGeom prst="rect">
            <a:avLst/>
          </a:prstGeom>
        </p:spPr>
        <p:txBody>
          <a:bodyPr vert="horz" lIns="91440" tIns="45720" rIns="91440" bIns="45720" rtlCol="0" anchor="ctr">
            <a:normAutofit fontScale="47500" lnSpcReduction="20000"/>
          </a:bodyPr>
          <a:lstStyle>
            <a:lvl1pPr marL="0" indent="0" algn="l" defTabSz="914400" rtl="0" eaLnBrk="1" latinLnBrk="0" hangingPunct="1">
              <a:spcBef>
                <a:spcPct val="20000"/>
              </a:spcBef>
              <a:spcAft>
                <a:spcPts val="0"/>
              </a:spcAft>
              <a:buSzPct val="60000"/>
              <a:buFont typeface="Wingdings" pitchFamily="2" charset="2"/>
              <a:buNone/>
              <a:defRPr sz="2100" kern="1200">
                <a:solidFill>
                  <a:schemeClr val="tx1"/>
                </a:solidFill>
                <a:effectLst>
                  <a:outerShdw blurRad="38100" dist="38100" dir="2700000" algn="tl">
                    <a:srgbClr val="000000">
                      <a:alpha val="43137"/>
                    </a:srgbClr>
                  </a:outerShdw>
                </a:effectLst>
                <a:latin typeface="+mn-lt"/>
                <a:ea typeface="+mn-ea"/>
                <a:cs typeface="+mn-cs"/>
              </a:defRPr>
            </a:lvl1pPr>
            <a:lvl2pPr marL="457200" indent="0" algn="ctr" defTabSz="914400" rtl="0" eaLnBrk="1" latinLnBrk="0" hangingPunct="1">
              <a:spcBef>
                <a:spcPct val="20000"/>
              </a:spcBef>
              <a:buSzPct val="60000"/>
              <a:buFont typeface="Wingdings" pitchFamily="2" charset="2"/>
              <a:buNone/>
              <a:defRPr sz="1900" kern="1200">
                <a:solidFill>
                  <a:schemeClr val="tx1">
                    <a:tint val="75000"/>
                  </a:schemeClr>
                </a:solidFill>
                <a:effectLst>
                  <a:outerShdw blurRad="38100" dist="38100" dir="2700000" algn="tl">
                    <a:srgbClr val="000000">
                      <a:alpha val="43137"/>
                    </a:srgbClr>
                  </a:outerShdw>
                </a:effectLst>
                <a:latin typeface="+mn-lt"/>
                <a:ea typeface="+mn-ea"/>
                <a:cs typeface="+mn-cs"/>
              </a:defRPr>
            </a:lvl2pPr>
            <a:lvl3pPr marL="914400" indent="0" algn="ctr" defTabSz="914400" rtl="0" eaLnBrk="1" latinLnBrk="0" hangingPunct="1">
              <a:spcBef>
                <a:spcPct val="20000"/>
              </a:spcBef>
              <a:buSzPct val="60000"/>
              <a:buFont typeface="Wingdings" pitchFamily="2" charset="2"/>
              <a:buNone/>
              <a:defRPr sz="1700" kern="1200">
                <a:solidFill>
                  <a:schemeClr val="tx1">
                    <a:tint val="75000"/>
                  </a:schemeClr>
                </a:solidFill>
                <a:effectLst>
                  <a:outerShdw blurRad="38100" dist="38100" dir="2700000" algn="tl">
                    <a:srgbClr val="000000">
                      <a:alpha val="43137"/>
                    </a:srgbClr>
                  </a:outerShdw>
                </a:effectLst>
                <a:latin typeface="+mn-lt"/>
                <a:ea typeface="+mn-ea"/>
                <a:cs typeface="+mn-cs"/>
              </a:defRPr>
            </a:lvl3pPr>
            <a:lvl4pPr marL="1371600" indent="0" algn="ctr" defTabSz="914400" rtl="0" eaLnBrk="1" latinLnBrk="0" hangingPunct="1">
              <a:spcBef>
                <a:spcPct val="20000"/>
              </a:spcBef>
              <a:buSzPct val="60000"/>
              <a:buFont typeface="Wingdings" pitchFamily="2" charset="2"/>
              <a:buNone/>
              <a:defRPr sz="1600" kern="1200">
                <a:solidFill>
                  <a:schemeClr val="tx1">
                    <a:tint val="75000"/>
                  </a:schemeClr>
                </a:solidFill>
                <a:effectLst>
                  <a:outerShdw blurRad="38100" dist="38100" dir="2700000" algn="tl">
                    <a:srgbClr val="000000">
                      <a:alpha val="43137"/>
                    </a:srgbClr>
                  </a:outerShdw>
                </a:effectLst>
                <a:latin typeface="+mn-lt"/>
                <a:ea typeface="+mn-ea"/>
                <a:cs typeface="+mn-cs"/>
              </a:defRPr>
            </a:lvl4pPr>
            <a:lvl5pPr marL="1828800" indent="0" algn="ctr" defTabSz="914400" rtl="0" eaLnBrk="1" latinLnBrk="0" hangingPunct="1">
              <a:spcBef>
                <a:spcPct val="20000"/>
              </a:spcBef>
              <a:buSzPct val="60000"/>
              <a:buFont typeface="Wingdings" pitchFamily="2" charset="2"/>
              <a:buNone/>
              <a:defRPr sz="1500" kern="1200">
                <a:solidFill>
                  <a:schemeClr val="tx1">
                    <a:tint val="75000"/>
                  </a:schemeClr>
                </a:solidFill>
                <a:effectLst>
                  <a:outerShdw blurRad="38100" dist="38100" dir="2700000" algn="tl">
                    <a:srgbClr val="000000">
                      <a:alpha val="43137"/>
                    </a:srgbClr>
                  </a:outerShdw>
                </a:effectLst>
                <a:latin typeface="+mn-lt"/>
                <a:ea typeface="+mn-ea"/>
                <a:cs typeface="+mn-cs"/>
              </a:defRPr>
            </a:lvl5pPr>
            <a:lvl6pPr marL="2286000" indent="0" algn="ctr" defTabSz="914400" rtl="0" eaLnBrk="1" latinLnBrk="0" hangingPunct="1">
              <a:spcBef>
                <a:spcPct val="20000"/>
              </a:spcBef>
              <a:buSzPct val="60000"/>
              <a:buFont typeface="Wingdings" pitchFamily="2" charset="2"/>
              <a:buNone/>
              <a:defRPr sz="1400" kern="1200">
                <a:solidFill>
                  <a:schemeClr val="tx1">
                    <a:tint val="75000"/>
                  </a:schemeClr>
                </a:solidFill>
                <a:effectLst>
                  <a:outerShdw blurRad="38100" dist="38100" dir="2700000" algn="ctr" rotWithShape="0">
                    <a:srgbClr val="000000">
                      <a:alpha val="43000"/>
                    </a:srgbClr>
                  </a:outerShdw>
                </a:effectLst>
                <a:latin typeface="+mn-lt"/>
                <a:ea typeface="+mn-ea"/>
                <a:cs typeface="+mn-cs"/>
              </a:defRPr>
            </a:lvl6pPr>
            <a:lvl7pPr marL="2743200" indent="0" algn="ctr" defTabSz="914400" rtl="0" eaLnBrk="1" latinLnBrk="0" hangingPunct="1">
              <a:spcBef>
                <a:spcPct val="20000"/>
              </a:spcBef>
              <a:buSzPct val="60000"/>
              <a:buFont typeface="Wingdings" pitchFamily="2" charset="2"/>
              <a:buNone/>
              <a:defRPr sz="1400" kern="1200">
                <a:solidFill>
                  <a:schemeClr val="tx1">
                    <a:tint val="75000"/>
                  </a:schemeClr>
                </a:solidFill>
                <a:effectLst>
                  <a:outerShdw blurRad="38100" dist="38100" dir="2700000" algn="ctr" rotWithShape="0">
                    <a:srgbClr val="000000">
                      <a:alpha val="43000"/>
                    </a:srgbClr>
                  </a:outerShdw>
                </a:effectLst>
                <a:latin typeface="+mn-lt"/>
                <a:ea typeface="+mn-ea"/>
                <a:cs typeface="+mn-cs"/>
              </a:defRPr>
            </a:lvl7pPr>
            <a:lvl8pPr marL="3200400" indent="0" algn="ctr" defTabSz="914400" rtl="0" eaLnBrk="1" latinLnBrk="0" hangingPunct="1">
              <a:spcBef>
                <a:spcPct val="20000"/>
              </a:spcBef>
              <a:buSzPct val="60000"/>
              <a:buFont typeface="Wingdings" pitchFamily="2" charset="2"/>
              <a:buNone/>
              <a:defRPr sz="1400" kern="1200">
                <a:solidFill>
                  <a:schemeClr val="tx1">
                    <a:tint val="75000"/>
                  </a:schemeClr>
                </a:solidFill>
                <a:effectLst>
                  <a:outerShdw blurRad="38100" dist="38100" dir="2700000" algn="ctr" rotWithShape="0">
                    <a:srgbClr val="000000">
                      <a:alpha val="43000"/>
                    </a:srgbClr>
                  </a:outerShdw>
                </a:effectLst>
                <a:latin typeface="+mn-lt"/>
                <a:ea typeface="+mn-ea"/>
                <a:cs typeface="+mn-cs"/>
              </a:defRPr>
            </a:lvl8pPr>
            <a:lvl9pPr marL="3657600" indent="0" algn="ctr" defTabSz="914400" rtl="0" eaLnBrk="1" latinLnBrk="0" hangingPunct="1">
              <a:spcBef>
                <a:spcPct val="20000"/>
              </a:spcBef>
              <a:buSzPct val="60000"/>
              <a:buFont typeface="Wingdings" pitchFamily="2" charset="2"/>
              <a:buNone/>
              <a:defRPr sz="1400" kern="1200">
                <a:solidFill>
                  <a:schemeClr val="tx1">
                    <a:tint val="75000"/>
                  </a:schemeClr>
                </a:solidFill>
                <a:effectLst>
                  <a:outerShdw blurRad="38100" dist="38100" dir="2700000" algn="ctr" rotWithShape="0">
                    <a:srgbClr val="000000">
                      <a:alpha val="43000"/>
                    </a:srgbClr>
                  </a:outerShdw>
                </a:effectLst>
                <a:latin typeface="+mn-lt"/>
                <a:ea typeface="+mn-ea"/>
                <a:cs typeface="+mn-cs"/>
              </a:defRPr>
            </a:lvl9pPr>
          </a:lstStyle>
          <a:p>
            <a:r>
              <a:rPr lang="en-US" b="1" smtClean="0"/>
              <a:t>Classification of data mining techniques</a:t>
            </a:r>
          </a:p>
          <a:p>
            <a:r>
              <a:rPr lang="en-US" smtClean="0"/>
              <a:t>Data mining techniques can be classified as Association, Classification, Clustering and Time Series Predictions.</a:t>
            </a:r>
          </a:p>
          <a:p>
            <a:r>
              <a:rPr lang="en-US" b="1" smtClean="0"/>
              <a:t>Association (Association):</a:t>
            </a:r>
            <a:r>
              <a:rPr lang="en-US" smtClean="0"/>
              <a:t> the relation between an item of a transaction and another item in the same transaction is used to predict patterns.For example, a customer purchases a computer (X) while buying a mouse (Y) by 60% of cases. This pattern occurs in 5.6% of purchases of computers. The association rule in this situation is that "X implies Y, where 60% is the confidence factor and 5.6% the support factor. When the confidence factor and support factor are represented by linguistic variables high and low, the association rule can be written in the form of fuzzy logic, such as "when the support bracket factor is low, X implies Y is high" . This would be a typical example of data mining to study the association between supermarkets selling baby diapers and beer (see blog entry </a:t>
            </a:r>
            <a:r>
              <a:rPr lang="en-US" b="1" smtClean="0">
                <a:hlinkClick r:id="rId3"/>
              </a:rPr>
              <a:t>Bifacil</a:t>
            </a:r>
            <a:r>
              <a:rPr lang="en-US" smtClean="0"/>
              <a:t>).Algorithms used association rules and decision trees.</a:t>
            </a:r>
          </a:p>
          <a:p>
            <a:endParaRPr lang="en-US" smtClean="0"/>
          </a:p>
          <a:p>
            <a:r>
              <a:rPr lang="en-US" smtClean="0"/>
              <a:t>Model Association in Microstrategy - Buy DVD Movies</a:t>
            </a:r>
          </a:p>
          <a:p>
            <a:r>
              <a:rPr lang="en-US" b="1" smtClean="0"/>
              <a:t>Classification (classification)</a:t>
            </a:r>
            <a:r>
              <a:rPr lang="en-US" smtClean="0"/>
              <a:t> in the standings, the methods they intend to learn different features that classify the data into a predefined set of classes.Given a new predefined classes, a number of attributes and a set of training data or training, methods of classification can automatically predict the class of previously classified data. The more key issues related to the classification are the evaluation of the errors of classification and prediction power. </a:t>
            </a:r>
            <a:r>
              <a:rPr lang="en-US" b="1" smtClean="0"/>
              <a:t>The most used mathematical techniques for classification are binary decision trees, neural networks, linear programming and statistics.</a:t>
            </a:r>
            <a:r>
              <a:rPr lang="en-US" smtClean="0"/>
              <a:t> Using a </a:t>
            </a:r>
            <a:r>
              <a:rPr lang="en-US" b="1" smtClean="0"/>
              <a:t>binary decision tree,</a:t>
            </a:r>
            <a:r>
              <a:rPr lang="en-US" smtClean="0"/>
              <a:t> a tree induction model in the form Si-No, we can position the data in different classes depending on the value of its attributes.However, this classification may not be optimal if the power of prediction is low. Using </a:t>
            </a:r>
            <a:r>
              <a:rPr lang="en-US" b="1" smtClean="0"/>
              <a:t>neural networks,</a:t>
            </a:r>
            <a:r>
              <a:rPr lang="en-US" smtClean="0"/>
              <a:t> one can construct a model of neural induction. In this model, attributes are input layers and classes associated with the data is output layers. Between layers of input and output are a large number of hidden connections that ensure the reliability of the classification (as if they were the connections of a neuron with those around you). The neural induction model gives good results in many analysis data mining, when a large number of relationships complicates the implementation of the method for the large number of attributes.Using linear programming techniques, the classification problem is viewed as a special case of </a:t>
            </a:r>
            <a:r>
              <a:rPr lang="en-US" b="1" smtClean="0"/>
              <a:t>linear programming.</a:t>
            </a:r>
            <a:r>
              <a:rPr lang="en-US" smtClean="0"/>
              <a:t> Linear programming optimizes the classification of the data, but can lead to complex models that require large computation time. </a:t>
            </a:r>
            <a:r>
              <a:rPr lang="en-US" b="1" smtClean="0"/>
              <a:t>Other statistical methods such as linear regression, discriminant or logistic regression</a:t>
            </a:r>
            <a:r>
              <a:rPr lang="en-US" smtClean="0"/>
              <a:t> are also popular and frequently used in the classification process .</a:t>
            </a:r>
          </a:p>
          <a:p>
            <a:endParaRPr lang="en-US" smtClean="0"/>
          </a:p>
          <a:p>
            <a:r>
              <a:rPr lang="en-US" smtClean="0"/>
              <a:t>Decision Tree in Microstrategy</a:t>
            </a:r>
          </a:p>
          <a:p>
            <a:r>
              <a:rPr lang="en-US" b="1" smtClean="0"/>
              <a:t>Clustering (Segmentation):</a:t>
            </a:r>
            <a:r>
              <a:rPr lang="en-US" smtClean="0"/>
              <a:t> The cluster analysis of data without taking group and by using automated techniques makes the grouping of these.The clustering is not supevisado and requires no training data set. Shares a set of methodologies with the classification. That is, many of the mathematical models used in the classification can be also applied to cluster analysis. Using clustering algorithms and clustering sequence.</a:t>
            </a:r>
          </a:p>
          <a:p>
            <a:r>
              <a:rPr lang="en-US" b="1" smtClean="0"/>
              <a:t>Prediction (forecasting) / Estimate:</a:t>
            </a:r>
            <a:r>
              <a:rPr lang="en-US" smtClean="0"/>
              <a:t> prediction analysis is related to regression techniques.The main idea of ​​predictive analysis is to discover the relationships between dependent and independent variables and the relationships between independent variables. For example, if sales is an independent variable, the benefición can be a dependent variable.</a:t>
            </a:r>
          </a:p>
          <a:p>
            <a:r>
              <a:rPr lang="en-US" b="1" smtClean="0"/>
              <a:t>Time Series (prognosis):</a:t>
            </a:r>
            <a:r>
              <a:rPr lang="en-US" smtClean="0"/>
              <a:t> using historical data together with techniques of linear or nonlinear regression, we can produce regression curves were used to make predictions for the future. Algorithms using time series.</a:t>
            </a:r>
          </a:p>
          <a:p>
            <a:endParaRPr lang="en-US" smtClean="0"/>
          </a:p>
          <a:p>
            <a:r>
              <a:rPr lang="en-US" b="1" smtClean="0"/>
              <a:t>Example 1. Analysis basket (Association).</a:t>
            </a:r>
          </a:p>
          <a:p>
            <a:r>
              <a:rPr lang="en-US" smtClean="0"/>
              <a:t>Is a typical example used to explain the field of use of data mining (with the association between the sale of baby diapers and beer).In our case, using the examples provided by MicroStrategy in their platform, learning project, called MicroStrategy Tutorial, we will see an example of using association analysis techniques.</a:t>
            </a:r>
          </a:p>
          <a:p>
            <a:r>
              <a:rPr lang="en-US" smtClean="0"/>
              <a:t>In the example, we analyze the sales of DVD's from a department store and try to find the association between sales of different movies. That is, try to find titles are sold together with the aim of establishing trade promotion then these films (eg, sale of packs, the location of the movies together in the hallways, discount promotion by buying the second unit, etc. ) with the aim of increasing sales.For this type of analysis used analysis of association rules.</a:t>
            </a:r>
          </a:p>
          <a:p>
            <a:r>
              <a:rPr lang="en-US" b="1" smtClean="0"/>
              <a:t>Example 2. Customer segmentation (cluster analysis).</a:t>
            </a:r>
          </a:p>
          <a:p>
            <a:r>
              <a:rPr lang="en-US" smtClean="0"/>
              <a:t>With this analysis we analyze our customers and using them demographic information (age, education, number of children, marital status or household type), make market segmentation to prepare the launch of certain products or making promotional offers.</a:t>
            </a:r>
          </a:p>
          <a:p>
            <a:r>
              <a:rPr lang="en-US" smtClean="0"/>
              <a:t>In this case, we will conduct a cluster analysis using the algorithm </a:t>
            </a:r>
            <a:r>
              <a:rPr lang="en-US" b="1" smtClean="0">
                <a:hlinkClick r:id="rId4"/>
              </a:rPr>
              <a:t>k-means</a:t>
            </a:r>
            <a:r>
              <a:rPr lang="en-US" smtClean="0"/>
              <a:t> , which is the supporting Microstrategy.</a:t>
            </a:r>
          </a:p>
          <a:p>
            <a:r>
              <a:rPr lang="en-US" b="1" smtClean="0"/>
              <a:t>Example 3.Sales forecast in a campaign (decision tree).</a:t>
            </a:r>
          </a:p>
          <a:p>
            <a:r>
              <a:rPr lang="en-US" smtClean="0"/>
              <a:t>In this analysis using a decision tree to determine the response of a particular group of customers rebates on certain products in the era of back to school. To this end, decision trees use binary (remember that the decision trees can be used both for classification and for regression analysis, as in this case). Try to determine how they influence factors such as age, sex or number of children on the probability of shopping in the sales campaign.</a:t>
            </a:r>
          </a:p>
          <a:p>
            <a:endParaRPr lang="en-US" smtClean="0"/>
          </a:p>
          <a:p>
            <a:endParaRPr lang="en-US" dirty="0"/>
          </a:p>
        </p:txBody>
      </p:sp>
    </p:spTree>
    <p:extLst>
      <p:ext uri="{BB962C8B-B14F-4D97-AF65-F5344CB8AC3E}">
        <p14:creationId xmlns:p14="http://schemas.microsoft.com/office/powerpoint/2010/main" val="3575377658"/>
      </p:ext>
    </p:extLst>
  </p:cSld>
  <p:clrMapOvr>
    <a:masterClrMapping/>
  </p:clrMapOvr>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p:cNvGraphicFramePr/>
          <p:nvPr>
            <p:extLst/>
          </p:nvPr>
        </p:nvGraphicFramePr>
        <p:xfrm>
          <a:off x="563301" y="1143000"/>
          <a:ext cx="8326056" cy="9815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Content Placeholder 2"/>
          <p:cNvSpPr txBox="1">
            <a:spLocks/>
          </p:cNvSpPr>
          <p:nvPr/>
        </p:nvSpPr>
        <p:spPr bwMode="auto">
          <a:xfrm>
            <a:off x="664409" y="2610074"/>
            <a:ext cx="7848600" cy="42672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0" tIns="0" rIns="0" bIns="0" numCol="1" anchor="t" anchorCtr="0" compatLnSpc="1">
            <a:prstTxWarp prst="textNoShape">
              <a:avLst/>
            </a:prstTxWarp>
          </a:bodyPr>
          <a:lstStyle>
            <a:lvl1pPr marL="0" indent="0" algn="l" rtl="0" eaLnBrk="1" fontAlgn="base" hangingPunct="1">
              <a:spcBef>
                <a:spcPct val="20000"/>
              </a:spcBef>
              <a:spcAft>
                <a:spcPct val="0"/>
              </a:spcAft>
              <a:buClr>
                <a:schemeClr val="tx1"/>
              </a:buClr>
              <a:buFont typeface="Monotype Sorts" pitchFamily="2" charset="2"/>
              <a:defRPr sz="2400">
                <a:solidFill>
                  <a:schemeClr val="tx1"/>
                </a:solidFill>
                <a:latin typeface="+mn-lt"/>
                <a:ea typeface="ＭＳ Ｐゴシック" charset="0"/>
                <a:cs typeface="ＭＳ Ｐゴシック" charset="0"/>
              </a:defRPr>
            </a:lvl1pPr>
            <a:lvl2pPr marL="457200" indent="-342900" algn="l" rtl="0" eaLnBrk="1" fontAlgn="base" hangingPunct="1">
              <a:spcBef>
                <a:spcPct val="20000"/>
              </a:spcBef>
              <a:spcAft>
                <a:spcPct val="0"/>
              </a:spcAft>
              <a:buClr>
                <a:schemeClr val="tx2"/>
              </a:buClr>
              <a:buSzPct val="70000"/>
              <a:buFont typeface="Wingdings" pitchFamily="2" charset="2"/>
              <a:buChar char="n"/>
              <a:defRPr sz="2400">
                <a:solidFill>
                  <a:schemeClr val="tx1"/>
                </a:solidFill>
                <a:latin typeface="+mn-lt"/>
                <a:ea typeface="ＭＳ Ｐゴシック" charset="0"/>
              </a:defRPr>
            </a:lvl2pPr>
            <a:lvl3pPr marL="912813" indent="-341313" algn="l" rtl="0" eaLnBrk="1" fontAlgn="base" hangingPunct="1">
              <a:spcBef>
                <a:spcPct val="20000"/>
              </a:spcBef>
              <a:spcAft>
                <a:spcPct val="0"/>
              </a:spcAft>
              <a:buChar char="–"/>
              <a:defRPr sz="2400">
                <a:solidFill>
                  <a:schemeClr val="tx1"/>
                </a:solidFill>
                <a:latin typeface="+mn-lt"/>
                <a:ea typeface="ＭＳ Ｐゴシック" charset="0"/>
              </a:defRPr>
            </a:lvl3pPr>
            <a:lvl4pPr marL="1370013" indent="-342900" algn="l" rtl="0" eaLnBrk="1" fontAlgn="base" hangingPunct="1">
              <a:spcBef>
                <a:spcPct val="20000"/>
              </a:spcBef>
              <a:spcAft>
                <a:spcPct val="0"/>
              </a:spcAft>
              <a:buFont typeface="Wingdings" pitchFamily="2" charset="2"/>
              <a:buChar char="§"/>
              <a:defRPr sz="2400">
                <a:solidFill>
                  <a:schemeClr val="tx1"/>
                </a:solidFill>
                <a:latin typeface="+mn-lt"/>
                <a:ea typeface="ＭＳ Ｐゴシック" charset="0"/>
              </a:defRPr>
            </a:lvl4pPr>
            <a:lvl5pPr marL="1827213" indent="-342900" algn="l" rtl="0" eaLnBrk="1" fontAlgn="base" hangingPunct="1">
              <a:spcBef>
                <a:spcPct val="20000"/>
              </a:spcBef>
              <a:spcAft>
                <a:spcPct val="0"/>
              </a:spcAft>
              <a:buChar char="»"/>
              <a:defRPr sz="2400">
                <a:solidFill>
                  <a:schemeClr val="tx1"/>
                </a:solidFill>
                <a:latin typeface="+mn-lt"/>
                <a:ea typeface="ＭＳ Ｐゴシック" charset="0"/>
              </a:defRPr>
            </a:lvl5pPr>
            <a:lvl6pPr marL="2284413" indent="-342900" algn="l" rtl="0" eaLnBrk="1" fontAlgn="base" hangingPunct="1">
              <a:spcBef>
                <a:spcPct val="20000"/>
              </a:spcBef>
              <a:spcAft>
                <a:spcPct val="0"/>
              </a:spcAft>
              <a:buChar char="»"/>
              <a:defRPr sz="2400">
                <a:solidFill>
                  <a:schemeClr val="tx1"/>
                </a:solidFill>
                <a:latin typeface="+mn-lt"/>
              </a:defRPr>
            </a:lvl6pPr>
            <a:lvl7pPr marL="2741613" indent="-342900" algn="l" rtl="0" eaLnBrk="1" fontAlgn="base" hangingPunct="1">
              <a:spcBef>
                <a:spcPct val="20000"/>
              </a:spcBef>
              <a:spcAft>
                <a:spcPct val="0"/>
              </a:spcAft>
              <a:buChar char="»"/>
              <a:defRPr sz="2400">
                <a:solidFill>
                  <a:schemeClr val="tx1"/>
                </a:solidFill>
                <a:latin typeface="+mn-lt"/>
              </a:defRPr>
            </a:lvl7pPr>
            <a:lvl8pPr marL="3198813" indent="-342900" algn="l" rtl="0" eaLnBrk="1" fontAlgn="base" hangingPunct="1">
              <a:spcBef>
                <a:spcPct val="20000"/>
              </a:spcBef>
              <a:spcAft>
                <a:spcPct val="0"/>
              </a:spcAft>
              <a:buChar char="»"/>
              <a:defRPr sz="2400">
                <a:solidFill>
                  <a:schemeClr val="tx1"/>
                </a:solidFill>
                <a:latin typeface="+mn-lt"/>
              </a:defRPr>
            </a:lvl8pPr>
            <a:lvl9pPr marL="3656013" indent="-342900" algn="l" rtl="0" eaLnBrk="1" fontAlgn="base" hangingPunct="1">
              <a:spcBef>
                <a:spcPct val="20000"/>
              </a:spcBef>
              <a:spcAft>
                <a:spcPct val="0"/>
              </a:spcAft>
              <a:buChar char="»"/>
              <a:defRPr sz="2400">
                <a:solidFill>
                  <a:schemeClr val="tx1"/>
                </a:solidFill>
                <a:latin typeface="+mn-lt"/>
              </a:defRPr>
            </a:lvl9pPr>
          </a:lstStyle>
          <a:p>
            <a:pPr marL="571500" lvl="1" indent="-457200">
              <a:spcBef>
                <a:spcPts val="600"/>
              </a:spcBef>
              <a:buClrTx/>
              <a:buSzPct val="100000"/>
              <a:buFont typeface="+mj-lt"/>
              <a:buAutoNum type="arabicPeriod"/>
            </a:pPr>
            <a:r>
              <a:rPr lang="en-US" b="1" kern="0" dirty="0" smtClean="0"/>
              <a:t>Select Modeling Technique</a:t>
            </a:r>
          </a:p>
          <a:p>
            <a:pPr marL="571500" lvl="1" indent="-457200">
              <a:spcBef>
                <a:spcPts val="600"/>
              </a:spcBef>
              <a:buClrTx/>
              <a:buSzPct val="100000"/>
              <a:buFont typeface="+mj-lt"/>
              <a:buAutoNum type="arabicPeriod"/>
            </a:pPr>
            <a:r>
              <a:rPr lang="en-US" b="1" kern="0" dirty="0" smtClean="0"/>
              <a:t>Generate Test Design</a:t>
            </a:r>
          </a:p>
          <a:p>
            <a:pPr marL="571500" lvl="1" indent="-457200">
              <a:spcBef>
                <a:spcPts val="600"/>
              </a:spcBef>
              <a:buClrTx/>
              <a:buSzPct val="100000"/>
              <a:buFont typeface="+mj-lt"/>
              <a:buAutoNum type="arabicPeriod"/>
            </a:pPr>
            <a:r>
              <a:rPr lang="en-US" b="1" kern="0" dirty="0" smtClean="0"/>
              <a:t>Build Model</a:t>
            </a:r>
          </a:p>
          <a:p>
            <a:pPr marL="571500" lvl="1" indent="-457200">
              <a:spcBef>
                <a:spcPts val="600"/>
              </a:spcBef>
              <a:buClrTx/>
              <a:buSzPct val="100000"/>
              <a:buFont typeface="+mj-lt"/>
              <a:buAutoNum type="arabicPeriod"/>
            </a:pPr>
            <a:r>
              <a:rPr lang="en-US" b="1" kern="0" dirty="0" smtClean="0"/>
              <a:t>Assess Model</a:t>
            </a:r>
          </a:p>
        </p:txBody>
      </p:sp>
      <p:sp>
        <p:nvSpPr>
          <p:cNvPr id="2" name="Title 1"/>
          <p:cNvSpPr>
            <a:spLocks noGrp="1"/>
          </p:cNvSpPr>
          <p:nvPr>
            <p:ph type="title"/>
          </p:nvPr>
        </p:nvSpPr>
        <p:spPr>
          <a:xfrm>
            <a:off x="685799" y="457200"/>
            <a:ext cx="8097253" cy="685800"/>
          </a:xfrm>
        </p:spPr>
        <p:txBody>
          <a:bodyPr>
            <a:normAutofit fontScale="90000"/>
          </a:bodyPr>
          <a:lstStyle/>
          <a:p>
            <a:r>
              <a:rPr lang="en-US" dirty="0" smtClean="0"/>
              <a:t>Key Components of Modeling</a:t>
            </a:r>
            <a:endParaRPr lang="en-US" dirty="0"/>
          </a:p>
        </p:txBody>
      </p:sp>
      <p:grpSp>
        <p:nvGrpSpPr>
          <p:cNvPr id="12" name="Group 11"/>
          <p:cNvGrpSpPr/>
          <p:nvPr/>
        </p:nvGrpSpPr>
        <p:grpSpPr>
          <a:xfrm>
            <a:off x="4646004" y="1311338"/>
            <a:ext cx="1512350" cy="604940"/>
            <a:chOff x="1365180" y="188328"/>
            <a:chExt cx="1512350" cy="604940"/>
          </a:xfrm>
          <a:solidFill>
            <a:srgbClr val="A3C2FF"/>
          </a:solidFill>
        </p:grpSpPr>
        <p:sp>
          <p:nvSpPr>
            <p:cNvPr id="13" name="Chevron 12"/>
            <p:cNvSpPr/>
            <p:nvPr/>
          </p:nvSpPr>
          <p:spPr>
            <a:xfrm>
              <a:off x="1365180" y="188328"/>
              <a:ext cx="1512350" cy="604940"/>
            </a:xfrm>
            <a:prstGeom prst="chevron">
              <a:avLst/>
            </a:prstGeom>
            <a:grpFill/>
          </p:spPr>
          <p:style>
            <a:lnRef idx="0">
              <a:schemeClr val="lt1">
                <a:hueOff val="0"/>
                <a:satOff val="0"/>
                <a:lumOff val="0"/>
                <a:alphaOff val="0"/>
              </a:schemeClr>
            </a:lnRef>
            <a:fillRef idx="3">
              <a:scrgbClr r="0" g="0" b="0"/>
            </a:fillRef>
            <a:effectRef idx="2">
              <a:schemeClr val="accent6">
                <a:hueOff val="0"/>
                <a:satOff val="0"/>
                <a:lumOff val="0"/>
                <a:alphaOff val="0"/>
              </a:schemeClr>
            </a:effectRef>
            <a:fontRef idx="minor">
              <a:schemeClr val="lt1"/>
            </a:fontRef>
          </p:style>
        </p:sp>
        <p:sp>
          <p:nvSpPr>
            <p:cNvPr id="14" name="Chevron 4"/>
            <p:cNvSpPr/>
            <p:nvPr/>
          </p:nvSpPr>
          <p:spPr>
            <a:xfrm>
              <a:off x="1667650" y="188328"/>
              <a:ext cx="907410" cy="604940"/>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36005" tIns="12002" rIns="12002" bIns="12002" numCol="1" spcCol="1270" anchor="ctr" anchorCtr="0">
              <a:noAutofit/>
            </a:bodyPr>
            <a:lstStyle/>
            <a:p>
              <a:pPr lvl="0" algn="ctr" defTabSz="400050">
                <a:lnSpc>
                  <a:spcPct val="90000"/>
                </a:lnSpc>
                <a:spcBef>
                  <a:spcPct val="0"/>
                </a:spcBef>
                <a:spcAft>
                  <a:spcPct val="35000"/>
                </a:spcAft>
              </a:pPr>
              <a:r>
                <a:rPr lang="en-US" sz="900" b="1" kern="1200" dirty="0" smtClean="0">
                  <a:solidFill>
                    <a:schemeClr val="tx1"/>
                  </a:solidFill>
                </a:rPr>
                <a:t>Modeling</a:t>
              </a:r>
              <a:endParaRPr lang="en-US" sz="900" b="1" kern="1200" dirty="0">
                <a:solidFill>
                  <a:schemeClr val="tx1"/>
                </a:solidFill>
              </a:endParaRPr>
            </a:p>
          </p:txBody>
        </p:sp>
      </p:grpSp>
    </p:spTree>
    <p:extLst>
      <p:ext uri="{BB962C8B-B14F-4D97-AF65-F5344CB8AC3E}">
        <p14:creationId xmlns:p14="http://schemas.microsoft.com/office/powerpoint/2010/main" val="421067667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2000" fill="hold"/>
                                        <p:tgtEl>
                                          <p:spTgt spid="12"/>
                                        </p:tgtEl>
                                      </p:cBhvr>
                                      <p:by x="150000" y="150000"/>
                                    </p:animScale>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2" name="Content Placeholder 2"/>
          <p:cNvSpPr txBox="1">
            <a:spLocks/>
          </p:cNvSpPr>
          <p:nvPr/>
        </p:nvSpPr>
        <p:spPr bwMode="auto">
          <a:xfrm>
            <a:off x="2581275" y="2470150"/>
            <a:ext cx="779463" cy="46196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tIns="0" rIns="0" bIns="0">
            <a:spAutoFit/>
          </a:bodyPr>
          <a:lstStyle>
            <a:lvl1pPr eaLnBrk="0" hangingPunct="0">
              <a:defRPr sz="2400">
                <a:solidFill>
                  <a:schemeClr val="tx1"/>
                </a:solidFill>
                <a:latin typeface="Arial" charset="0"/>
                <a:ea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spcBef>
                <a:spcPct val="20000"/>
              </a:spcBef>
              <a:buClr>
                <a:schemeClr val="tx1"/>
              </a:buClr>
              <a:buFont typeface="Monotype Sorts" charset="0"/>
              <a:buNone/>
              <a:defRPr/>
            </a:pPr>
            <a:r>
              <a:rPr lang="en-US" sz="1500" dirty="0" smtClean="0">
                <a:cs typeface="ＭＳ Ｐゴシック" charset="0"/>
              </a:rPr>
              <a:t>Target</a:t>
            </a:r>
            <a:br>
              <a:rPr lang="en-US" sz="1500" dirty="0" smtClean="0">
                <a:cs typeface="ＭＳ Ｐゴシック" charset="0"/>
              </a:rPr>
            </a:br>
            <a:r>
              <a:rPr lang="en-US" sz="1500" dirty="0" smtClean="0">
                <a:cs typeface="ＭＳ Ｐゴシック" charset="0"/>
              </a:rPr>
              <a:t>Outcome</a:t>
            </a:r>
          </a:p>
        </p:txBody>
      </p:sp>
      <p:sp>
        <p:nvSpPr>
          <p:cNvPr id="7173" name="Content Placeholder 2"/>
          <p:cNvSpPr txBox="1">
            <a:spLocks/>
          </p:cNvSpPr>
          <p:nvPr/>
        </p:nvSpPr>
        <p:spPr bwMode="auto">
          <a:xfrm>
            <a:off x="2082800" y="2470150"/>
            <a:ext cx="333375" cy="46196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tIns="0" rIns="0" bIns="0">
            <a:spAutoFit/>
          </a:bodyPr>
          <a:lstStyle>
            <a:lvl1pPr eaLnBrk="0" hangingPunct="0">
              <a:defRPr sz="2400">
                <a:solidFill>
                  <a:schemeClr val="tx1"/>
                </a:solidFill>
                <a:latin typeface="Arial" charset="0"/>
                <a:ea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spcBef>
                <a:spcPct val="20000"/>
              </a:spcBef>
              <a:buClr>
                <a:schemeClr val="tx1"/>
              </a:buClr>
              <a:buFont typeface="Monotype Sorts" charset="0"/>
              <a:buNone/>
              <a:defRPr/>
            </a:pPr>
            <a:r>
              <a:rPr lang="en-US" sz="1500" smtClean="0">
                <a:cs typeface="ＭＳ Ｐゴシック" charset="0"/>
              </a:rPr>
              <a:t>Key</a:t>
            </a:r>
            <a:br>
              <a:rPr lang="en-US" sz="1500" smtClean="0">
                <a:cs typeface="ＭＳ Ｐゴシック" charset="0"/>
              </a:rPr>
            </a:br>
            <a:r>
              <a:rPr lang="en-US" sz="1500" smtClean="0">
                <a:cs typeface="ＭＳ Ｐゴシック" charset="0"/>
              </a:rPr>
              <a:t>ID</a:t>
            </a:r>
          </a:p>
        </p:txBody>
      </p:sp>
      <p:sp>
        <p:nvSpPr>
          <p:cNvPr id="7174" name="Content Placeholder 2"/>
          <p:cNvSpPr txBox="1">
            <a:spLocks/>
          </p:cNvSpPr>
          <p:nvPr/>
        </p:nvSpPr>
        <p:spPr bwMode="auto">
          <a:xfrm>
            <a:off x="5438775" y="1860550"/>
            <a:ext cx="696913" cy="3079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tIns="0" rIns="0" bIns="0">
            <a:spAutoFit/>
          </a:bodyPr>
          <a:lstStyle>
            <a:lvl1pPr eaLnBrk="0" hangingPunct="0">
              <a:defRPr sz="2400">
                <a:solidFill>
                  <a:schemeClr val="tx1"/>
                </a:solidFill>
                <a:latin typeface="Arial" charset="0"/>
                <a:ea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spcBef>
                <a:spcPct val="20000"/>
              </a:spcBef>
              <a:buClr>
                <a:schemeClr val="tx1"/>
              </a:buClr>
              <a:buFont typeface="Monotype Sorts" charset="0"/>
              <a:buNone/>
              <a:defRPr/>
            </a:pPr>
            <a:r>
              <a:rPr lang="en-US" sz="2000" smtClean="0">
                <a:cs typeface="ＭＳ Ｐゴシック" charset="0"/>
              </a:rPr>
              <a:t>Inputs</a:t>
            </a:r>
          </a:p>
        </p:txBody>
      </p:sp>
      <p:sp>
        <p:nvSpPr>
          <p:cNvPr id="7175" name="Content Placeholder 2"/>
          <p:cNvSpPr txBox="1">
            <a:spLocks/>
          </p:cNvSpPr>
          <p:nvPr/>
        </p:nvSpPr>
        <p:spPr bwMode="auto">
          <a:xfrm>
            <a:off x="4064000" y="2492375"/>
            <a:ext cx="965200" cy="23018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tIns="0" rIns="0" bIns="0">
            <a:spAutoFit/>
          </a:bodyPr>
          <a:lstStyle>
            <a:lvl1pPr eaLnBrk="0" hangingPunct="0">
              <a:defRPr sz="2400">
                <a:solidFill>
                  <a:schemeClr val="tx1"/>
                </a:solidFill>
                <a:latin typeface="Arial" charset="0"/>
                <a:ea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spcBef>
                <a:spcPct val="20000"/>
              </a:spcBef>
              <a:buClr>
                <a:schemeClr val="tx1"/>
              </a:buClr>
              <a:buFont typeface="Monotype Sorts" charset="0"/>
              <a:buNone/>
              <a:defRPr/>
            </a:pPr>
            <a:r>
              <a:rPr lang="en-US" sz="1500" smtClean="0">
                <a:cs typeface="ＭＳ Ｐゴシック" charset="0"/>
              </a:rPr>
              <a:t>Treatments</a:t>
            </a:r>
          </a:p>
        </p:txBody>
      </p:sp>
      <p:sp>
        <p:nvSpPr>
          <p:cNvPr id="7176" name="Content Placeholder 2"/>
          <p:cNvSpPr txBox="1">
            <a:spLocks/>
          </p:cNvSpPr>
          <p:nvPr/>
        </p:nvSpPr>
        <p:spPr bwMode="auto">
          <a:xfrm>
            <a:off x="6573838" y="2492375"/>
            <a:ext cx="920750" cy="23018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tIns="0" rIns="0" bIns="0">
            <a:spAutoFit/>
          </a:bodyPr>
          <a:lstStyle>
            <a:lvl1pPr eaLnBrk="0" hangingPunct="0">
              <a:defRPr sz="2400">
                <a:solidFill>
                  <a:schemeClr val="tx1"/>
                </a:solidFill>
                <a:latin typeface="Arial" charset="0"/>
                <a:ea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spcBef>
                <a:spcPct val="20000"/>
              </a:spcBef>
              <a:buClr>
                <a:schemeClr val="tx1"/>
              </a:buClr>
              <a:buFont typeface="Monotype Sorts" charset="0"/>
              <a:buNone/>
              <a:defRPr/>
            </a:pPr>
            <a:r>
              <a:rPr lang="en-US" sz="1500" smtClean="0">
                <a:cs typeface="ＭＳ Ｐゴシック" charset="0"/>
              </a:rPr>
              <a:t>Covariates</a:t>
            </a:r>
          </a:p>
        </p:txBody>
      </p:sp>
      <p:sp>
        <p:nvSpPr>
          <p:cNvPr id="16393" name="Right Brace 1"/>
          <p:cNvSpPr>
            <a:spLocks/>
          </p:cNvSpPr>
          <p:nvPr/>
        </p:nvSpPr>
        <p:spPr bwMode="auto">
          <a:xfrm rot="-5400000">
            <a:off x="5644356" y="1107282"/>
            <a:ext cx="277813" cy="2501900"/>
          </a:xfrm>
          <a:prstGeom prst="rightBrace">
            <a:avLst>
              <a:gd name="adj1" fmla="val 8339"/>
              <a:gd name="adj2" fmla="val 50000"/>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tx1"/>
              </a:buClr>
              <a:buFont typeface="Monotype Sorts" pitchFamily="2" charset="2"/>
              <a:defRPr sz="2400">
                <a:solidFill>
                  <a:schemeClr val="tx1"/>
                </a:solidFill>
                <a:latin typeface="Arial" pitchFamily="34" charset="0"/>
                <a:ea typeface="ＭＳ Ｐゴシック" pitchFamily="34" charset="-128"/>
              </a:defRPr>
            </a:lvl1pPr>
            <a:lvl2pPr marL="742950" indent="-285750" eaLnBrk="0" hangingPunct="0">
              <a:spcBef>
                <a:spcPct val="20000"/>
              </a:spcBef>
              <a:buClr>
                <a:schemeClr val="tx2"/>
              </a:buClr>
              <a:buSzPct val="70000"/>
              <a:buFont typeface="Wingdings" pitchFamily="2" charset="2"/>
              <a:buChar char="n"/>
              <a:defRPr sz="2400">
                <a:solidFill>
                  <a:schemeClr val="tx1"/>
                </a:solidFill>
                <a:latin typeface="Arial" pitchFamily="34" charset="0"/>
                <a:ea typeface="ＭＳ Ｐゴシック" pitchFamily="34" charset="-128"/>
              </a:defRPr>
            </a:lvl2pPr>
            <a:lvl3pPr marL="1143000" indent="-228600" eaLnBrk="0" hangingPunct="0">
              <a:spcBef>
                <a:spcPct val="20000"/>
              </a:spcBef>
              <a:buChar char="–"/>
              <a:defRPr sz="2400">
                <a:solidFill>
                  <a:schemeClr val="tx1"/>
                </a:solidFill>
                <a:latin typeface="Arial" pitchFamily="34" charset="0"/>
                <a:ea typeface="ＭＳ Ｐゴシック" pitchFamily="34" charset="-128"/>
              </a:defRPr>
            </a:lvl3pPr>
            <a:lvl4pPr marL="1600200" indent="-228600" eaLnBrk="0" hangingPunct="0">
              <a:spcBef>
                <a:spcPct val="20000"/>
              </a:spcBef>
              <a:buFont typeface="Wingdings" pitchFamily="2" charset="2"/>
              <a:buChar char="§"/>
              <a:defRPr sz="2400">
                <a:solidFill>
                  <a:schemeClr val="tx1"/>
                </a:solidFill>
                <a:latin typeface="Arial" pitchFamily="34" charset="0"/>
                <a:ea typeface="ＭＳ Ｐゴシック" pitchFamily="34" charset="-128"/>
              </a:defRPr>
            </a:lvl4pPr>
            <a:lvl5pPr marL="2057400" indent="-228600" eaLnBrk="0" hangingPunct="0">
              <a:spcBef>
                <a:spcPct val="20000"/>
              </a:spcBef>
              <a:buChar char="»"/>
              <a:defRPr sz="2400">
                <a:solidFill>
                  <a:schemeClr val="tx1"/>
                </a:solidFill>
                <a:latin typeface="Arial" pitchFamily="34" charset="0"/>
                <a:ea typeface="ＭＳ Ｐゴシック" pitchFamily="34" charset="-128"/>
              </a:defRPr>
            </a:lvl5pPr>
            <a:lvl6pPr marL="2514600" indent="-228600" eaLnBrk="0" fontAlgn="base" hangingPunct="0">
              <a:spcBef>
                <a:spcPct val="20000"/>
              </a:spcBef>
              <a:spcAft>
                <a:spcPct val="0"/>
              </a:spcAft>
              <a:buChar char="»"/>
              <a:defRPr sz="2400">
                <a:solidFill>
                  <a:schemeClr val="tx1"/>
                </a:solidFill>
                <a:latin typeface="Arial" pitchFamily="34" charset="0"/>
                <a:ea typeface="ＭＳ Ｐゴシック" pitchFamily="34" charset="-128"/>
              </a:defRPr>
            </a:lvl6pPr>
            <a:lvl7pPr marL="2971800" indent="-228600" eaLnBrk="0" fontAlgn="base" hangingPunct="0">
              <a:spcBef>
                <a:spcPct val="20000"/>
              </a:spcBef>
              <a:spcAft>
                <a:spcPct val="0"/>
              </a:spcAft>
              <a:buChar char="»"/>
              <a:defRPr sz="2400">
                <a:solidFill>
                  <a:schemeClr val="tx1"/>
                </a:solidFill>
                <a:latin typeface="Arial" pitchFamily="34" charset="0"/>
                <a:ea typeface="ＭＳ Ｐゴシック" pitchFamily="34" charset="-128"/>
              </a:defRPr>
            </a:lvl7pPr>
            <a:lvl8pPr marL="3429000" indent="-228600" eaLnBrk="0" fontAlgn="base" hangingPunct="0">
              <a:spcBef>
                <a:spcPct val="20000"/>
              </a:spcBef>
              <a:spcAft>
                <a:spcPct val="0"/>
              </a:spcAft>
              <a:buChar char="»"/>
              <a:defRPr sz="2400">
                <a:solidFill>
                  <a:schemeClr val="tx1"/>
                </a:solidFill>
                <a:latin typeface="Arial" pitchFamily="34" charset="0"/>
                <a:ea typeface="ＭＳ Ｐゴシック" pitchFamily="34" charset="-128"/>
              </a:defRPr>
            </a:lvl8pPr>
            <a:lvl9pPr marL="3886200" indent="-228600" eaLnBrk="0" fontAlgn="base" hangingPunct="0">
              <a:spcBef>
                <a:spcPct val="20000"/>
              </a:spcBef>
              <a:spcAft>
                <a:spcPct val="0"/>
              </a:spcAft>
              <a:buChar char="»"/>
              <a:defRPr sz="2400">
                <a:solidFill>
                  <a:schemeClr val="tx1"/>
                </a:solidFill>
                <a:latin typeface="Arial" pitchFamily="34" charset="0"/>
                <a:ea typeface="ＭＳ Ｐゴシック" pitchFamily="34" charset="-128"/>
              </a:defRPr>
            </a:lvl9pPr>
          </a:lstStyle>
          <a:p>
            <a:pPr>
              <a:spcBef>
                <a:spcPct val="0"/>
              </a:spcBef>
              <a:buClrTx/>
              <a:buFontTx/>
              <a:buNone/>
            </a:pPr>
            <a:endParaRPr lang="en-US" altLang="en-US">
              <a:latin typeface="Times New Roman" pitchFamily="18" charset="0"/>
            </a:endParaRPr>
          </a:p>
        </p:txBody>
      </p:sp>
      <p:graphicFrame>
        <p:nvGraphicFramePr>
          <p:cNvPr id="9" name="Table 8"/>
          <p:cNvGraphicFramePr>
            <a:graphicFrameLocks noGrp="1"/>
          </p:cNvGraphicFramePr>
          <p:nvPr/>
        </p:nvGraphicFramePr>
        <p:xfrm>
          <a:off x="1843088" y="3087688"/>
          <a:ext cx="6383335" cy="2311400"/>
        </p:xfrm>
        <a:graphic>
          <a:graphicData uri="http://schemas.openxmlformats.org/drawingml/2006/table">
            <a:tbl>
              <a:tblPr firstRow="1" bandRow="1">
                <a:tableStyleId>{5C22544A-7EE6-4342-B048-85BDC9FD1C3A}</a:tableStyleId>
              </a:tblPr>
              <a:tblGrid>
                <a:gridCol w="769762"/>
                <a:gridCol w="673672"/>
                <a:gridCol w="860674"/>
                <a:gridCol w="850017"/>
                <a:gridCol w="835459"/>
                <a:gridCol w="797917"/>
                <a:gridCol w="797917"/>
                <a:gridCol w="797917"/>
              </a:tblGrid>
              <a:tr h="370840">
                <a:tc>
                  <a:txBody>
                    <a:bodyPr/>
                    <a:lstStyle/>
                    <a:p>
                      <a:r>
                        <a:rPr lang="en-US" sz="1200" b="0" dirty="0" smtClean="0"/>
                        <a:t>Student ID</a:t>
                      </a:r>
                      <a:endParaRPr lang="en-US" sz="1200" b="0" dirty="0"/>
                    </a:p>
                  </a:txBody>
                  <a:tcPr marL="91447" marR="91447"/>
                </a:tc>
                <a:tc>
                  <a:txBody>
                    <a:bodyPr/>
                    <a:lstStyle/>
                    <a:p>
                      <a:r>
                        <a:rPr lang="en-US" sz="1200" b="0" dirty="0" smtClean="0"/>
                        <a:t>Grade</a:t>
                      </a:r>
                      <a:endParaRPr lang="en-US" sz="1200" b="0" dirty="0"/>
                    </a:p>
                  </a:txBody>
                  <a:tcPr marL="91447" marR="91447"/>
                </a:tc>
                <a:tc>
                  <a:txBody>
                    <a:bodyPr/>
                    <a:lstStyle/>
                    <a:p>
                      <a:r>
                        <a:rPr lang="en-US" sz="1200" b="0" dirty="0" smtClean="0"/>
                        <a:t>Instructor</a:t>
                      </a:r>
                      <a:endParaRPr lang="en-US" sz="1200" b="0" dirty="0"/>
                    </a:p>
                  </a:txBody>
                  <a:tcPr marL="91447" marR="91447"/>
                </a:tc>
                <a:tc>
                  <a:txBody>
                    <a:bodyPr/>
                    <a:lstStyle/>
                    <a:p>
                      <a:r>
                        <a:rPr lang="en-US" sz="1200" b="0" dirty="0" smtClean="0"/>
                        <a:t>Lab Available</a:t>
                      </a:r>
                      <a:endParaRPr lang="en-US" sz="1200" b="0" dirty="0"/>
                    </a:p>
                  </a:txBody>
                  <a:tcPr marL="91447" marR="91447"/>
                </a:tc>
                <a:tc>
                  <a:txBody>
                    <a:bodyPr/>
                    <a:lstStyle/>
                    <a:p>
                      <a:r>
                        <a:rPr lang="en-US" sz="1200" b="0" dirty="0" smtClean="0"/>
                        <a:t>Teaching</a:t>
                      </a:r>
                      <a:r>
                        <a:rPr lang="en-US" sz="1200" b="0" baseline="0" dirty="0" smtClean="0"/>
                        <a:t> Assistant</a:t>
                      </a:r>
                      <a:endParaRPr lang="en-US" sz="1200" b="0" dirty="0"/>
                    </a:p>
                  </a:txBody>
                  <a:tcPr marL="91447" marR="91447"/>
                </a:tc>
                <a:tc>
                  <a:txBody>
                    <a:bodyPr/>
                    <a:lstStyle/>
                    <a:p>
                      <a:r>
                        <a:rPr lang="en-US" sz="1200" b="0" u="none" dirty="0" smtClean="0">
                          <a:solidFill>
                            <a:srgbClr val="FFFFFF"/>
                          </a:solidFill>
                        </a:rPr>
                        <a:t>Overall GPA</a:t>
                      </a:r>
                      <a:endParaRPr lang="en-US" sz="1200" b="0" u="none" dirty="0">
                        <a:solidFill>
                          <a:srgbClr val="FFFFFF"/>
                        </a:solidFill>
                      </a:endParaRPr>
                    </a:p>
                  </a:txBody>
                  <a:tcPr marL="91447" marR="91447"/>
                </a:tc>
                <a:tc>
                  <a:txBody>
                    <a:bodyPr/>
                    <a:lstStyle/>
                    <a:p>
                      <a:r>
                        <a:rPr lang="en-US" sz="1200" b="0" dirty="0" smtClean="0"/>
                        <a:t>Gender</a:t>
                      </a:r>
                      <a:endParaRPr lang="en-US" sz="1200" b="0" dirty="0"/>
                    </a:p>
                  </a:txBody>
                  <a:tcPr marL="91447" marR="91447"/>
                </a:tc>
                <a:tc>
                  <a:txBody>
                    <a:bodyPr/>
                    <a:lstStyle/>
                    <a:p>
                      <a:r>
                        <a:rPr lang="en-US" sz="1200" b="0" u="none" dirty="0" err="1" smtClean="0">
                          <a:solidFill>
                            <a:srgbClr val="FFFFFF"/>
                          </a:solidFill>
                        </a:rPr>
                        <a:t>Prereq</a:t>
                      </a:r>
                      <a:r>
                        <a:rPr lang="en-US" sz="1200" b="0" dirty="0" smtClean="0"/>
                        <a:t>. Grade</a:t>
                      </a:r>
                      <a:endParaRPr lang="en-US" sz="1200" b="0" dirty="0"/>
                    </a:p>
                  </a:txBody>
                  <a:tcPr marL="91447" marR="91447"/>
                </a:tc>
              </a:tr>
              <a:tr h="370840">
                <a:tc>
                  <a:txBody>
                    <a:bodyPr/>
                    <a:lstStyle/>
                    <a:p>
                      <a:r>
                        <a:rPr lang="en-US" sz="1200" dirty="0" smtClean="0"/>
                        <a:t>Sue B.</a:t>
                      </a:r>
                      <a:endParaRPr lang="en-US" sz="1200" dirty="0"/>
                    </a:p>
                  </a:txBody>
                  <a:tcPr marL="91447" marR="91447"/>
                </a:tc>
                <a:tc>
                  <a:txBody>
                    <a:bodyPr/>
                    <a:lstStyle/>
                    <a:p>
                      <a:r>
                        <a:rPr lang="en-US" sz="1200" dirty="0" smtClean="0"/>
                        <a:t>B</a:t>
                      </a:r>
                      <a:endParaRPr lang="en-US" sz="1200" dirty="0"/>
                    </a:p>
                  </a:txBody>
                  <a:tcPr marL="91447" marR="91447"/>
                </a:tc>
                <a:tc>
                  <a:txBody>
                    <a:bodyPr/>
                    <a:lstStyle/>
                    <a:p>
                      <a:r>
                        <a:rPr lang="en-US" sz="1200" dirty="0" smtClean="0"/>
                        <a:t>Hall</a:t>
                      </a:r>
                      <a:endParaRPr lang="en-US" sz="1200" dirty="0"/>
                    </a:p>
                  </a:txBody>
                  <a:tcPr marL="91447" marR="91447"/>
                </a:tc>
                <a:tc>
                  <a:txBody>
                    <a:bodyPr/>
                    <a:lstStyle/>
                    <a:p>
                      <a:r>
                        <a:rPr lang="en-US" sz="1200" dirty="0" smtClean="0"/>
                        <a:t>Y</a:t>
                      </a:r>
                      <a:endParaRPr lang="en-US" sz="1200" dirty="0"/>
                    </a:p>
                  </a:txBody>
                  <a:tcPr marL="91447" marR="91447"/>
                </a:tc>
                <a:tc>
                  <a:txBody>
                    <a:bodyPr/>
                    <a:lstStyle/>
                    <a:p>
                      <a:r>
                        <a:rPr lang="en-US" sz="1200" u="none" dirty="0" smtClean="0">
                          <a:solidFill>
                            <a:srgbClr val="000000"/>
                          </a:solidFill>
                        </a:rPr>
                        <a:t>Turley</a:t>
                      </a:r>
                      <a:endParaRPr lang="en-US" sz="1200" u="none" dirty="0">
                        <a:solidFill>
                          <a:srgbClr val="000000"/>
                        </a:solidFill>
                      </a:endParaRPr>
                    </a:p>
                  </a:txBody>
                  <a:tcPr marL="91447" marR="91447"/>
                </a:tc>
                <a:tc>
                  <a:txBody>
                    <a:bodyPr/>
                    <a:lstStyle/>
                    <a:p>
                      <a:r>
                        <a:rPr lang="en-US" sz="1200" dirty="0" smtClean="0"/>
                        <a:t>3.5</a:t>
                      </a:r>
                      <a:endParaRPr lang="en-US" sz="1200" dirty="0"/>
                    </a:p>
                  </a:txBody>
                  <a:tcPr marL="91447" marR="91447"/>
                </a:tc>
                <a:tc>
                  <a:txBody>
                    <a:bodyPr/>
                    <a:lstStyle/>
                    <a:p>
                      <a:r>
                        <a:rPr lang="en-US" sz="1200" dirty="0" smtClean="0"/>
                        <a:t>F</a:t>
                      </a:r>
                      <a:endParaRPr lang="en-US" sz="1200" dirty="0"/>
                    </a:p>
                  </a:txBody>
                  <a:tcPr marL="91447" marR="91447"/>
                </a:tc>
                <a:tc>
                  <a:txBody>
                    <a:bodyPr/>
                    <a:lstStyle/>
                    <a:p>
                      <a:r>
                        <a:rPr lang="en-US" sz="1200" dirty="0" smtClean="0"/>
                        <a:t>A</a:t>
                      </a:r>
                      <a:endParaRPr lang="en-US" sz="1200" dirty="0"/>
                    </a:p>
                  </a:txBody>
                  <a:tcPr marL="91447" marR="91447"/>
                </a:tc>
              </a:tr>
              <a:tr h="370840">
                <a:tc>
                  <a:txBody>
                    <a:bodyPr/>
                    <a:lstStyle/>
                    <a:p>
                      <a:r>
                        <a:rPr lang="en-US" sz="1200" dirty="0" smtClean="0"/>
                        <a:t>Bryce</a:t>
                      </a:r>
                      <a:endParaRPr lang="en-US" sz="1200" dirty="0"/>
                    </a:p>
                  </a:txBody>
                  <a:tcPr marL="91447" marR="91447"/>
                </a:tc>
                <a:tc>
                  <a:txBody>
                    <a:bodyPr/>
                    <a:lstStyle/>
                    <a:p>
                      <a:r>
                        <a:rPr lang="en-US" sz="1200" dirty="0" smtClean="0"/>
                        <a:t>A</a:t>
                      </a:r>
                      <a:endParaRPr lang="en-US" sz="1200" dirty="0"/>
                    </a:p>
                  </a:txBody>
                  <a:tcPr marL="91447" marR="91447"/>
                </a:tc>
                <a:tc>
                  <a:txBody>
                    <a:bodyPr/>
                    <a:lstStyle/>
                    <a:p>
                      <a:r>
                        <a:rPr lang="en-US" sz="1200" dirty="0" smtClean="0"/>
                        <a:t>Smith</a:t>
                      </a:r>
                      <a:endParaRPr lang="en-US" sz="1200" dirty="0"/>
                    </a:p>
                  </a:txBody>
                  <a:tcPr marL="91447" marR="91447"/>
                </a:tc>
                <a:tc>
                  <a:txBody>
                    <a:bodyPr/>
                    <a:lstStyle/>
                    <a:p>
                      <a:r>
                        <a:rPr lang="en-US" sz="1200" dirty="0" smtClean="0"/>
                        <a:t>N</a:t>
                      </a:r>
                      <a:endParaRPr lang="en-US" sz="1200" dirty="0"/>
                    </a:p>
                  </a:txBody>
                  <a:tcPr marL="91447" marR="91447"/>
                </a:tc>
                <a:tc>
                  <a:txBody>
                    <a:bodyPr/>
                    <a:lstStyle/>
                    <a:p>
                      <a:r>
                        <a:rPr lang="en-US" sz="1200" dirty="0" smtClean="0"/>
                        <a:t>Ace</a:t>
                      </a:r>
                      <a:endParaRPr lang="en-US" sz="1200" dirty="0"/>
                    </a:p>
                  </a:txBody>
                  <a:tcPr marL="91447" marR="91447"/>
                </a:tc>
                <a:tc>
                  <a:txBody>
                    <a:bodyPr/>
                    <a:lstStyle/>
                    <a:p>
                      <a:r>
                        <a:rPr lang="en-US" sz="1200" dirty="0" smtClean="0"/>
                        <a:t>3.2</a:t>
                      </a:r>
                      <a:endParaRPr lang="en-US" sz="1200" dirty="0"/>
                    </a:p>
                  </a:txBody>
                  <a:tcPr marL="91447" marR="91447"/>
                </a:tc>
                <a:tc>
                  <a:txBody>
                    <a:bodyPr/>
                    <a:lstStyle/>
                    <a:p>
                      <a:r>
                        <a:rPr lang="en-US" sz="1200" dirty="0" smtClean="0"/>
                        <a:t>M</a:t>
                      </a:r>
                      <a:endParaRPr lang="en-US" sz="1200" dirty="0"/>
                    </a:p>
                  </a:txBody>
                  <a:tcPr marL="91447" marR="91447"/>
                </a:tc>
                <a:tc>
                  <a:txBody>
                    <a:bodyPr/>
                    <a:lstStyle/>
                    <a:p>
                      <a:r>
                        <a:rPr lang="en-US" sz="1200" dirty="0" smtClean="0"/>
                        <a:t>B</a:t>
                      </a:r>
                      <a:endParaRPr lang="en-US" sz="1200" dirty="0"/>
                    </a:p>
                  </a:txBody>
                  <a:tcPr marL="91447" marR="91447"/>
                </a:tc>
              </a:tr>
              <a:tr h="370840">
                <a:tc>
                  <a:txBody>
                    <a:bodyPr/>
                    <a:lstStyle/>
                    <a:p>
                      <a:r>
                        <a:rPr lang="en-US" sz="1200" dirty="0" smtClean="0"/>
                        <a:t>Jean</a:t>
                      </a:r>
                      <a:endParaRPr lang="en-US" sz="1200" dirty="0"/>
                    </a:p>
                  </a:txBody>
                  <a:tcPr marL="91447" marR="91447"/>
                </a:tc>
                <a:tc>
                  <a:txBody>
                    <a:bodyPr/>
                    <a:lstStyle/>
                    <a:p>
                      <a:r>
                        <a:rPr lang="en-US" sz="1200" dirty="0" smtClean="0"/>
                        <a:t>C</a:t>
                      </a:r>
                      <a:endParaRPr lang="en-US" sz="1200" dirty="0"/>
                    </a:p>
                  </a:txBody>
                  <a:tcPr marL="91447" marR="91447"/>
                </a:tc>
                <a:tc>
                  <a:txBody>
                    <a:bodyPr/>
                    <a:lstStyle/>
                    <a:p>
                      <a:r>
                        <a:rPr lang="en-US" sz="1200" dirty="0" smtClean="0"/>
                        <a:t>Hall</a:t>
                      </a:r>
                      <a:endParaRPr lang="en-US" sz="1200" dirty="0"/>
                    </a:p>
                  </a:txBody>
                  <a:tcPr marL="91447" marR="91447"/>
                </a:tc>
                <a:tc>
                  <a:txBody>
                    <a:bodyPr/>
                    <a:lstStyle/>
                    <a:p>
                      <a:r>
                        <a:rPr lang="en-US" sz="1200" dirty="0" smtClean="0"/>
                        <a:t>Y</a:t>
                      </a:r>
                      <a:endParaRPr lang="en-US" sz="1200" dirty="0"/>
                    </a:p>
                  </a:txBody>
                  <a:tcPr marL="91447" marR="91447"/>
                </a:tc>
                <a:tc>
                  <a:txBody>
                    <a:bodyPr/>
                    <a:lstStyle/>
                    <a:p>
                      <a:r>
                        <a:rPr lang="en-US" sz="1200" dirty="0" smtClean="0"/>
                        <a:t>Mary</a:t>
                      </a:r>
                      <a:endParaRPr lang="en-US" sz="1200" dirty="0"/>
                    </a:p>
                  </a:txBody>
                  <a:tcPr marL="91447" marR="91447"/>
                </a:tc>
                <a:tc>
                  <a:txBody>
                    <a:bodyPr/>
                    <a:lstStyle/>
                    <a:p>
                      <a:r>
                        <a:rPr lang="en-US" sz="1200" dirty="0" smtClean="0"/>
                        <a:t>3.0</a:t>
                      </a:r>
                      <a:endParaRPr lang="en-US" sz="1200" dirty="0"/>
                    </a:p>
                  </a:txBody>
                  <a:tcPr marL="91447" marR="91447"/>
                </a:tc>
                <a:tc>
                  <a:txBody>
                    <a:bodyPr/>
                    <a:lstStyle/>
                    <a:p>
                      <a:r>
                        <a:rPr lang="en-US" sz="1200" dirty="0" smtClean="0"/>
                        <a:t>M</a:t>
                      </a:r>
                      <a:endParaRPr lang="en-US" sz="1200" dirty="0"/>
                    </a:p>
                  </a:txBody>
                  <a:tcPr marL="91447" marR="91447"/>
                </a:tc>
                <a:tc>
                  <a:txBody>
                    <a:bodyPr/>
                    <a:lstStyle/>
                    <a:p>
                      <a:r>
                        <a:rPr lang="en-US" sz="1200" dirty="0" smtClean="0"/>
                        <a:t>C</a:t>
                      </a:r>
                      <a:endParaRPr lang="en-US" sz="1200" dirty="0"/>
                    </a:p>
                  </a:txBody>
                  <a:tcPr marL="91447" marR="91447"/>
                </a:tc>
              </a:tr>
              <a:tr h="370840">
                <a:tc>
                  <a:txBody>
                    <a:bodyPr/>
                    <a:lstStyle/>
                    <a:p>
                      <a:r>
                        <a:rPr lang="en-US" sz="1200" dirty="0" smtClean="0"/>
                        <a:t>Ann</a:t>
                      </a:r>
                      <a:endParaRPr lang="en-US" sz="1200" dirty="0"/>
                    </a:p>
                  </a:txBody>
                  <a:tcPr marL="91447" marR="91447"/>
                </a:tc>
                <a:tc>
                  <a:txBody>
                    <a:bodyPr/>
                    <a:lstStyle/>
                    <a:p>
                      <a:r>
                        <a:rPr lang="en-US" sz="1200" dirty="0" smtClean="0"/>
                        <a:t>B</a:t>
                      </a:r>
                      <a:endParaRPr lang="en-US" sz="1200" dirty="0"/>
                    </a:p>
                  </a:txBody>
                  <a:tcPr marL="91447" marR="91447"/>
                </a:tc>
                <a:tc>
                  <a:txBody>
                    <a:bodyPr/>
                    <a:lstStyle/>
                    <a:p>
                      <a:r>
                        <a:rPr lang="en-US" sz="1200" dirty="0" smtClean="0"/>
                        <a:t>Turner</a:t>
                      </a:r>
                      <a:endParaRPr lang="en-US" sz="1200" dirty="0"/>
                    </a:p>
                  </a:txBody>
                  <a:tcPr marL="91447" marR="91447"/>
                </a:tc>
                <a:tc>
                  <a:txBody>
                    <a:bodyPr/>
                    <a:lstStyle/>
                    <a:p>
                      <a:r>
                        <a:rPr lang="en-US" sz="1200" dirty="0" smtClean="0"/>
                        <a:t>Y</a:t>
                      </a:r>
                      <a:endParaRPr lang="en-US" sz="1200" dirty="0"/>
                    </a:p>
                  </a:txBody>
                  <a:tcPr marL="91447" marR="91447"/>
                </a:tc>
                <a:tc>
                  <a:txBody>
                    <a:bodyPr/>
                    <a:lstStyle/>
                    <a:p>
                      <a:r>
                        <a:rPr lang="en-US" sz="1200" dirty="0" smtClean="0"/>
                        <a:t>Mary</a:t>
                      </a:r>
                      <a:endParaRPr lang="en-US" sz="1200" dirty="0"/>
                    </a:p>
                  </a:txBody>
                  <a:tcPr marL="91447" marR="91447"/>
                </a:tc>
                <a:tc>
                  <a:txBody>
                    <a:bodyPr/>
                    <a:lstStyle/>
                    <a:p>
                      <a:r>
                        <a:rPr lang="en-US" sz="1200" dirty="0" smtClean="0"/>
                        <a:t>3.8</a:t>
                      </a:r>
                      <a:endParaRPr lang="en-US" sz="1200" dirty="0"/>
                    </a:p>
                  </a:txBody>
                  <a:tcPr marL="91447" marR="91447"/>
                </a:tc>
                <a:tc>
                  <a:txBody>
                    <a:bodyPr/>
                    <a:lstStyle/>
                    <a:p>
                      <a:r>
                        <a:rPr lang="en-US" sz="1200" dirty="0" smtClean="0"/>
                        <a:t>F</a:t>
                      </a:r>
                      <a:endParaRPr lang="en-US" sz="1200" dirty="0"/>
                    </a:p>
                  </a:txBody>
                  <a:tcPr marL="91447" marR="91447"/>
                </a:tc>
                <a:tc>
                  <a:txBody>
                    <a:bodyPr/>
                    <a:lstStyle/>
                    <a:p>
                      <a:r>
                        <a:rPr lang="en-US" sz="1200" dirty="0" smtClean="0"/>
                        <a:t>B</a:t>
                      </a:r>
                      <a:endParaRPr lang="en-US" sz="1200" dirty="0"/>
                    </a:p>
                  </a:txBody>
                  <a:tcPr marL="91447" marR="91447"/>
                </a:tc>
              </a:tr>
              <a:tr h="370840">
                <a:tc>
                  <a:txBody>
                    <a:bodyPr/>
                    <a:lstStyle/>
                    <a:p>
                      <a:r>
                        <a:rPr lang="en-US" sz="1200" dirty="0" smtClean="0"/>
                        <a:t>Bob</a:t>
                      </a:r>
                      <a:endParaRPr lang="en-US" sz="1200" dirty="0"/>
                    </a:p>
                  </a:txBody>
                  <a:tcPr marL="91447" marR="91447"/>
                </a:tc>
                <a:tc>
                  <a:txBody>
                    <a:bodyPr/>
                    <a:lstStyle/>
                    <a:p>
                      <a:r>
                        <a:rPr lang="en-US" sz="1200" dirty="0" smtClean="0"/>
                        <a:t>A</a:t>
                      </a:r>
                      <a:endParaRPr lang="en-US" sz="1200" dirty="0"/>
                    </a:p>
                  </a:txBody>
                  <a:tcPr marL="91447" marR="91447"/>
                </a:tc>
                <a:tc>
                  <a:txBody>
                    <a:bodyPr/>
                    <a:lstStyle/>
                    <a:p>
                      <a:r>
                        <a:rPr lang="en-US" sz="1200" dirty="0" smtClean="0"/>
                        <a:t>Hall</a:t>
                      </a:r>
                      <a:endParaRPr lang="en-US" sz="1200" dirty="0"/>
                    </a:p>
                  </a:txBody>
                  <a:tcPr marL="91447" marR="91447"/>
                </a:tc>
                <a:tc>
                  <a:txBody>
                    <a:bodyPr/>
                    <a:lstStyle/>
                    <a:p>
                      <a:r>
                        <a:rPr lang="en-US" sz="1200" dirty="0" smtClean="0"/>
                        <a:t>N</a:t>
                      </a:r>
                      <a:endParaRPr lang="en-US" sz="1200" dirty="0"/>
                    </a:p>
                  </a:txBody>
                  <a:tcPr marL="91447" marR="91447"/>
                </a:tc>
                <a:tc>
                  <a:txBody>
                    <a:bodyPr/>
                    <a:lstStyle/>
                    <a:p>
                      <a:r>
                        <a:rPr lang="en-US" sz="1200" u="none" dirty="0" smtClean="0">
                          <a:solidFill>
                            <a:srgbClr val="000000"/>
                          </a:solidFill>
                        </a:rPr>
                        <a:t>Turley</a:t>
                      </a:r>
                      <a:endParaRPr lang="en-US" sz="1200" u="none" dirty="0">
                        <a:solidFill>
                          <a:srgbClr val="000000"/>
                        </a:solidFill>
                      </a:endParaRPr>
                    </a:p>
                  </a:txBody>
                  <a:tcPr marL="91447" marR="91447"/>
                </a:tc>
                <a:tc>
                  <a:txBody>
                    <a:bodyPr/>
                    <a:lstStyle/>
                    <a:p>
                      <a:r>
                        <a:rPr lang="en-US" sz="1200" dirty="0" smtClean="0"/>
                        <a:t>3.3</a:t>
                      </a:r>
                      <a:endParaRPr lang="en-US" sz="1200" dirty="0"/>
                    </a:p>
                  </a:txBody>
                  <a:tcPr marL="91447" marR="91447"/>
                </a:tc>
                <a:tc>
                  <a:txBody>
                    <a:bodyPr/>
                    <a:lstStyle/>
                    <a:p>
                      <a:r>
                        <a:rPr lang="en-US" sz="1200" dirty="0" smtClean="0"/>
                        <a:t>M</a:t>
                      </a:r>
                      <a:endParaRPr lang="en-US" sz="1200" dirty="0"/>
                    </a:p>
                  </a:txBody>
                  <a:tcPr marL="91447" marR="91447"/>
                </a:tc>
                <a:tc>
                  <a:txBody>
                    <a:bodyPr/>
                    <a:lstStyle/>
                    <a:p>
                      <a:r>
                        <a:rPr lang="en-US" sz="1200" dirty="0" smtClean="0"/>
                        <a:t>A</a:t>
                      </a:r>
                      <a:endParaRPr lang="en-US" sz="1200" dirty="0"/>
                    </a:p>
                  </a:txBody>
                  <a:tcPr marL="91447" marR="91447"/>
                </a:tc>
              </a:tr>
            </a:tbl>
          </a:graphicData>
        </a:graphic>
      </p:graphicFrame>
      <p:sp>
        <p:nvSpPr>
          <p:cNvPr id="16459" name="Right Brace 10"/>
          <p:cNvSpPr>
            <a:spLocks/>
          </p:cNvSpPr>
          <p:nvPr/>
        </p:nvSpPr>
        <p:spPr bwMode="auto">
          <a:xfrm rot="-5400000">
            <a:off x="4407693" y="1694657"/>
            <a:ext cx="277813" cy="2482850"/>
          </a:xfrm>
          <a:prstGeom prst="rightBrace">
            <a:avLst>
              <a:gd name="adj1" fmla="val 8316"/>
              <a:gd name="adj2" fmla="val 50000"/>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tx1"/>
              </a:buClr>
              <a:buFont typeface="Monotype Sorts" pitchFamily="2" charset="2"/>
              <a:defRPr sz="2400">
                <a:solidFill>
                  <a:schemeClr val="tx1"/>
                </a:solidFill>
                <a:latin typeface="Arial" pitchFamily="34" charset="0"/>
                <a:ea typeface="ＭＳ Ｐゴシック" pitchFamily="34" charset="-128"/>
              </a:defRPr>
            </a:lvl1pPr>
            <a:lvl2pPr marL="742950" indent="-285750" eaLnBrk="0" hangingPunct="0">
              <a:spcBef>
                <a:spcPct val="20000"/>
              </a:spcBef>
              <a:buClr>
                <a:schemeClr val="tx2"/>
              </a:buClr>
              <a:buSzPct val="70000"/>
              <a:buFont typeface="Wingdings" pitchFamily="2" charset="2"/>
              <a:buChar char="n"/>
              <a:defRPr sz="2400">
                <a:solidFill>
                  <a:schemeClr val="tx1"/>
                </a:solidFill>
                <a:latin typeface="Arial" pitchFamily="34" charset="0"/>
                <a:ea typeface="ＭＳ Ｐゴシック" pitchFamily="34" charset="-128"/>
              </a:defRPr>
            </a:lvl2pPr>
            <a:lvl3pPr marL="1143000" indent="-228600" eaLnBrk="0" hangingPunct="0">
              <a:spcBef>
                <a:spcPct val="20000"/>
              </a:spcBef>
              <a:buChar char="–"/>
              <a:defRPr sz="2400">
                <a:solidFill>
                  <a:schemeClr val="tx1"/>
                </a:solidFill>
                <a:latin typeface="Arial" pitchFamily="34" charset="0"/>
                <a:ea typeface="ＭＳ Ｐゴシック" pitchFamily="34" charset="-128"/>
              </a:defRPr>
            </a:lvl3pPr>
            <a:lvl4pPr marL="1600200" indent="-228600" eaLnBrk="0" hangingPunct="0">
              <a:spcBef>
                <a:spcPct val="20000"/>
              </a:spcBef>
              <a:buFont typeface="Wingdings" pitchFamily="2" charset="2"/>
              <a:buChar char="§"/>
              <a:defRPr sz="2400">
                <a:solidFill>
                  <a:schemeClr val="tx1"/>
                </a:solidFill>
                <a:latin typeface="Arial" pitchFamily="34" charset="0"/>
                <a:ea typeface="ＭＳ Ｐゴシック" pitchFamily="34" charset="-128"/>
              </a:defRPr>
            </a:lvl4pPr>
            <a:lvl5pPr marL="2057400" indent="-228600" eaLnBrk="0" hangingPunct="0">
              <a:spcBef>
                <a:spcPct val="20000"/>
              </a:spcBef>
              <a:buChar char="»"/>
              <a:defRPr sz="2400">
                <a:solidFill>
                  <a:schemeClr val="tx1"/>
                </a:solidFill>
                <a:latin typeface="Arial" pitchFamily="34" charset="0"/>
                <a:ea typeface="ＭＳ Ｐゴシック" pitchFamily="34" charset="-128"/>
              </a:defRPr>
            </a:lvl5pPr>
            <a:lvl6pPr marL="2514600" indent="-228600" eaLnBrk="0" fontAlgn="base" hangingPunct="0">
              <a:spcBef>
                <a:spcPct val="20000"/>
              </a:spcBef>
              <a:spcAft>
                <a:spcPct val="0"/>
              </a:spcAft>
              <a:buChar char="»"/>
              <a:defRPr sz="2400">
                <a:solidFill>
                  <a:schemeClr val="tx1"/>
                </a:solidFill>
                <a:latin typeface="Arial" pitchFamily="34" charset="0"/>
                <a:ea typeface="ＭＳ Ｐゴシック" pitchFamily="34" charset="-128"/>
              </a:defRPr>
            </a:lvl6pPr>
            <a:lvl7pPr marL="2971800" indent="-228600" eaLnBrk="0" fontAlgn="base" hangingPunct="0">
              <a:spcBef>
                <a:spcPct val="20000"/>
              </a:spcBef>
              <a:spcAft>
                <a:spcPct val="0"/>
              </a:spcAft>
              <a:buChar char="»"/>
              <a:defRPr sz="2400">
                <a:solidFill>
                  <a:schemeClr val="tx1"/>
                </a:solidFill>
                <a:latin typeface="Arial" pitchFamily="34" charset="0"/>
                <a:ea typeface="ＭＳ Ｐゴシック" pitchFamily="34" charset="-128"/>
              </a:defRPr>
            </a:lvl7pPr>
            <a:lvl8pPr marL="3429000" indent="-228600" eaLnBrk="0" fontAlgn="base" hangingPunct="0">
              <a:spcBef>
                <a:spcPct val="20000"/>
              </a:spcBef>
              <a:spcAft>
                <a:spcPct val="0"/>
              </a:spcAft>
              <a:buChar char="»"/>
              <a:defRPr sz="2400">
                <a:solidFill>
                  <a:schemeClr val="tx1"/>
                </a:solidFill>
                <a:latin typeface="Arial" pitchFamily="34" charset="0"/>
                <a:ea typeface="ＭＳ Ｐゴシック" pitchFamily="34" charset="-128"/>
              </a:defRPr>
            </a:lvl8pPr>
            <a:lvl9pPr marL="3886200" indent="-228600" eaLnBrk="0" fontAlgn="base" hangingPunct="0">
              <a:spcBef>
                <a:spcPct val="20000"/>
              </a:spcBef>
              <a:spcAft>
                <a:spcPct val="0"/>
              </a:spcAft>
              <a:buChar char="»"/>
              <a:defRPr sz="2400">
                <a:solidFill>
                  <a:schemeClr val="tx1"/>
                </a:solidFill>
                <a:latin typeface="Arial" pitchFamily="34" charset="0"/>
                <a:ea typeface="ＭＳ Ｐゴシック" pitchFamily="34" charset="-128"/>
              </a:defRPr>
            </a:lvl9pPr>
          </a:lstStyle>
          <a:p>
            <a:pPr>
              <a:spcBef>
                <a:spcPct val="0"/>
              </a:spcBef>
              <a:buClrTx/>
              <a:buFontTx/>
              <a:buNone/>
            </a:pPr>
            <a:endParaRPr lang="en-US" altLang="en-US">
              <a:latin typeface="Times New Roman" pitchFamily="18" charset="0"/>
            </a:endParaRPr>
          </a:p>
        </p:txBody>
      </p:sp>
      <p:sp>
        <p:nvSpPr>
          <p:cNvPr id="16460" name="Right Brace 11"/>
          <p:cNvSpPr>
            <a:spLocks/>
          </p:cNvSpPr>
          <p:nvPr/>
        </p:nvSpPr>
        <p:spPr bwMode="auto">
          <a:xfrm rot="-5400000">
            <a:off x="6896894" y="1789906"/>
            <a:ext cx="274638" cy="2295525"/>
          </a:xfrm>
          <a:prstGeom prst="rightBrace">
            <a:avLst>
              <a:gd name="adj1" fmla="val 8320"/>
              <a:gd name="adj2" fmla="val 49611"/>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tx1"/>
              </a:buClr>
              <a:buFont typeface="Monotype Sorts" pitchFamily="2" charset="2"/>
              <a:defRPr sz="2400">
                <a:solidFill>
                  <a:schemeClr val="tx1"/>
                </a:solidFill>
                <a:latin typeface="Arial" pitchFamily="34" charset="0"/>
                <a:ea typeface="ＭＳ Ｐゴシック" pitchFamily="34" charset="-128"/>
              </a:defRPr>
            </a:lvl1pPr>
            <a:lvl2pPr marL="742950" indent="-285750" eaLnBrk="0" hangingPunct="0">
              <a:spcBef>
                <a:spcPct val="20000"/>
              </a:spcBef>
              <a:buClr>
                <a:schemeClr val="tx2"/>
              </a:buClr>
              <a:buSzPct val="70000"/>
              <a:buFont typeface="Wingdings" pitchFamily="2" charset="2"/>
              <a:buChar char="n"/>
              <a:defRPr sz="2400">
                <a:solidFill>
                  <a:schemeClr val="tx1"/>
                </a:solidFill>
                <a:latin typeface="Arial" pitchFamily="34" charset="0"/>
                <a:ea typeface="ＭＳ Ｐゴシック" pitchFamily="34" charset="-128"/>
              </a:defRPr>
            </a:lvl2pPr>
            <a:lvl3pPr marL="1143000" indent="-228600" eaLnBrk="0" hangingPunct="0">
              <a:spcBef>
                <a:spcPct val="20000"/>
              </a:spcBef>
              <a:buChar char="–"/>
              <a:defRPr sz="2400">
                <a:solidFill>
                  <a:schemeClr val="tx1"/>
                </a:solidFill>
                <a:latin typeface="Arial" pitchFamily="34" charset="0"/>
                <a:ea typeface="ＭＳ Ｐゴシック" pitchFamily="34" charset="-128"/>
              </a:defRPr>
            </a:lvl3pPr>
            <a:lvl4pPr marL="1600200" indent="-228600" eaLnBrk="0" hangingPunct="0">
              <a:spcBef>
                <a:spcPct val="20000"/>
              </a:spcBef>
              <a:buFont typeface="Wingdings" pitchFamily="2" charset="2"/>
              <a:buChar char="§"/>
              <a:defRPr sz="2400">
                <a:solidFill>
                  <a:schemeClr val="tx1"/>
                </a:solidFill>
                <a:latin typeface="Arial" pitchFamily="34" charset="0"/>
                <a:ea typeface="ＭＳ Ｐゴシック" pitchFamily="34" charset="-128"/>
              </a:defRPr>
            </a:lvl4pPr>
            <a:lvl5pPr marL="2057400" indent="-228600" eaLnBrk="0" hangingPunct="0">
              <a:spcBef>
                <a:spcPct val="20000"/>
              </a:spcBef>
              <a:buChar char="»"/>
              <a:defRPr sz="2400">
                <a:solidFill>
                  <a:schemeClr val="tx1"/>
                </a:solidFill>
                <a:latin typeface="Arial" pitchFamily="34" charset="0"/>
                <a:ea typeface="ＭＳ Ｐゴシック" pitchFamily="34" charset="-128"/>
              </a:defRPr>
            </a:lvl5pPr>
            <a:lvl6pPr marL="2514600" indent="-228600" eaLnBrk="0" fontAlgn="base" hangingPunct="0">
              <a:spcBef>
                <a:spcPct val="20000"/>
              </a:spcBef>
              <a:spcAft>
                <a:spcPct val="0"/>
              </a:spcAft>
              <a:buChar char="»"/>
              <a:defRPr sz="2400">
                <a:solidFill>
                  <a:schemeClr val="tx1"/>
                </a:solidFill>
                <a:latin typeface="Arial" pitchFamily="34" charset="0"/>
                <a:ea typeface="ＭＳ Ｐゴシック" pitchFamily="34" charset="-128"/>
              </a:defRPr>
            </a:lvl6pPr>
            <a:lvl7pPr marL="2971800" indent="-228600" eaLnBrk="0" fontAlgn="base" hangingPunct="0">
              <a:spcBef>
                <a:spcPct val="20000"/>
              </a:spcBef>
              <a:spcAft>
                <a:spcPct val="0"/>
              </a:spcAft>
              <a:buChar char="»"/>
              <a:defRPr sz="2400">
                <a:solidFill>
                  <a:schemeClr val="tx1"/>
                </a:solidFill>
                <a:latin typeface="Arial" pitchFamily="34" charset="0"/>
                <a:ea typeface="ＭＳ Ｐゴシック" pitchFamily="34" charset="-128"/>
              </a:defRPr>
            </a:lvl7pPr>
            <a:lvl8pPr marL="3429000" indent="-228600" eaLnBrk="0" fontAlgn="base" hangingPunct="0">
              <a:spcBef>
                <a:spcPct val="20000"/>
              </a:spcBef>
              <a:spcAft>
                <a:spcPct val="0"/>
              </a:spcAft>
              <a:buChar char="»"/>
              <a:defRPr sz="2400">
                <a:solidFill>
                  <a:schemeClr val="tx1"/>
                </a:solidFill>
                <a:latin typeface="Arial" pitchFamily="34" charset="0"/>
                <a:ea typeface="ＭＳ Ｐゴシック" pitchFamily="34" charset="-128"/>
              </a:defRPr>
            </a:lvl8pPr>
            <a:lvl9pPr marL="3886200" indent="-228600" eaLnBrk="0" fontAlgn="base" hangingPunct="0">
              <a:spcBef>
                <a:spcPct val="20000"/>
              </a:spcBef>
              <a:spcAft>
                <a:spcPct val="0"/>
              </a:spcAft>
              <a:buChar char="»"/>
              <a:defRPr sz="2400">
                <a:solidFill>
                  <a:schemeClr val="tx1"/>
                </a:solidFill>
                <a:latin typeface="Arial" pitchFamily="34" charset="0"/>
                <a:ea typeface="ＭＳ Ｐゴシック" pitchFamily="34" charset="-128"/>
              </a:defRPr>
            </a:lvl9pPr>
          </a:lstStyle>
          <a:p>
            <a:pPr>
              <a:spcBef>
                <a:spcPct val="0"/>
              </a:spcBef>
              <a:buClrTx/>
              <a:buFontTx/>
              <a:buNone/>
            </a:pPr>
            <a:endParaRPr lang="en-US" altLang="en-US">
              <a:latin typeface="Times New Roman" pitchFamily="18" charset="0"/>
            </a:endParaRPr>
          </a:p>
        </p:txBody>
      </p:sp>
      <p:grpSp>
        <p:nvGrpSpPr>
          <p:cNvPr id="4" name="Group 3"/>
          <p:cNvGrpSpPr>
            <a:grpSpLocks/>
          </p:cNvGrpSpPr>
          <p:nvPr/>
        </p:nvGrpSpPr>
        <p:grpSpPr bwMode="auto">
          <a:xfrm>
            <a:off x="995363" y="1406525"/>
            <a:ext cx="2366962" cy="4197350"/>
            <a:chOff x="996113" y="1407089"/>
            <a:chExt cx="2365766" cy="4196361"/>
          </a:xfrm>
        </p:grpSpPr>
        <p:sp>
          <p:nvSpPr>
            <p:cNvPr id="2" name="Rounded Rectangular Callout 1"/>
            <p:cNvSpPr>
              <a:spLocks noChangeArrowheads="1"/>
            </p:cNvSpPr>
            <p:nvPr/>
          </p:nvSpPr>
          <p:spPr bwMode="auto">
            <a:xfrm flipV="1">
              <a:off x="2552663" y="2465703"/>
              <a:ext cx="809216" cy="3137747"/>
            </a:xfrm>
            <a:prstGeom prst="wedgeRoundRectCallout">
              <a:avLst>
                <a:gd name="adj1" fmla="val -22370"/>
                <a:gd name="adj2" fmla="val 70833"/>
                <a:gd name="adj3" fmla="val 16667"/>
              </a:avLst>
            </a:prstGeom>
            <a:gradFill rotWithShape="1">
              <a:gsLst>
                <a:gs pos="0">
                  <a:srgbClr val="FFFDD7">
                    <a:alpha val="39000"/>
                  </a:srgbClr>
                </a:gs>
                <a:gs pos="64999">
                  <a:srgbClr val="FFFBA1">
                    <a:alpha val="39000"/>
                  </a:srgbClr>
                </a:gs>
                <a:gs pos="100000">
                  <a:srgbClr val="FFFC78">
                    <a:alpha val="39000"/>
                  </a:srgbClr>
                </a:gs>
              </a:gsLst>
              <a:lin ang="5400000" scaled="1"/>
            </a:gradFill>
            <a:ln w="9525">
              <a:solidFill>
                <a:srgbClr val="FFCB00"/>
              </a:solidFill>
              <a:miter lim="800000"/>
              <a:headEnd/>
              <a:tailEnd/>
            </a:ln>
            <a:effectLst>
              <a:outerShdw blurRad="40000" dist="20000" dir="5400000" rotWithShape="0">
                <a:srgbClr val="808080">
                  <a:alpha val="37999"/>
                </a:srgbClr>
              </a:outerShdw>
            </a:effectLst>
          </p:spPr>
          <p:txBody>
            <a:bodyPr lIns="88900" tIns="88900" rIns="88900" bIns="88900"/>
            <a:lstStyle/>
            <a:p>
              <a:pPr algn="ctr">
                <a:defRPr/>
              </a:pPr>
              <a:endParaRPr lang="en-US">
                <a:solidFill>
                  <a:schemeClr val="dk1"/>
                </a:solidFill>
                <a:latin typeface="+mn-lt"/>
                <a:ea typeface="+mn-ea"/>
              </a:endParaRPr>
            </a:p>
          </p:txBody>
        </p:sp>
        <p:sp>
          <p:nvSpPr>
            <p:cNvPr id="3" name="TextBox 2"/>
            <p:cNvSpPr txBox="1">
              <a:spLocks noChangeArrowheads="1"/>
            </p:cNvSpPr>
            <p:nvPr/>
          </p:nvSpPr>
          <p:spPr bwMode="auto">
            <a:xfrm>
              <a:off x="996113" y="1407089"/>
              <a:ext cx="2302298" cy="369801"/>
            </a:xfrm>
            <a:prstGeom prst="rect">
              <a:avLst/>
            </a:prstGeom>
            <a:gradFill rotWithShape="1">
              <a:gsLst>
                <a:gs pos="0">
                  <a:srgbClr val="FFFDD7"/>
                </a:gs>
                <a:gs pos="64999">
                  <a:srgbClr val="FFFBA1"/>
                </a:gs>
                <a:gs pos="100000">
                  <a:srgbClr val="FFFC78"/>
                </a:gs>
              </a:gsLst>
              <a:lin ang="5400000" scaled="1"/>
            </a:gradFill>
            <a:ln w="9525">
              <a:solidFill>
                <a:srgbClr val="FFCB00"/>
              </a:solidFill>
              <a:miter lim="800000"/>
              <a:headEnd/>
              <a:tailEnd/>
            </a:ln>
            <a:effectLst>
              <a:outerShdw blurRad="40000" dist="20000" dir="5400000" rotWithShape="0">
                <a:srgbClr val="808080">
                  <a:alpha val="37999"/>
                </a:srgbClr>
              </a:outerShdw>
            </a:effectLst>
          </p:spPr>
          <p:txBody>
            <a:bodyPr wrap="none">
              <a:spAutoFit/>
            </a:bodyPr>
            <a:lstStyle/>
            <a:p>
              <a:pPr>
                <a:defRPr/>
              </a:pPr>
              <a:r>
                <a:rPr lang="en-US" sz="1800" dirty="0">
                  <a:solidFill>
                    <a:schemeClr val="dk1"/>
                  </a:solidFill>
                  <a:latin typeface="+mn-lt"/>
                  <a:ea typeface="+mn-ea"/>
                </a:rPr>
                <a:t>Supervised Learning</a:t>
              </a:r>
            </a:p>
          </p:txBody>
        </p:sp>
      </p:grpSp>
      <p:sp>
        <p:nvSpPr>
          <p:cNvPr id="18" name="Title 1"/>
          <p:cNvSpPr>
            <a:spLocks noGrp="1"/>
          </p:cNvSpPr>
          <p:nvPr>
            <p:ph type="title"/>
          </p:nvPr>
        </p:nvSpPr>
        <p:spPr>
          <a:xfrm>
            <a:off x="685800" y="457200"/>
            <a:ext cx="8267700" cy="685800"/>
          </a:xfrm>
        </p:spPr>
        <p:txBody>
          <a:bodyPr>
            <a:normAutofit fontScale="90000"/>
          </a:bodyPr>
          <a:lstStyle/>
          <a:p>
            <a:r>
              <a:rPr lang="en-US" sz="3200" dirty="0" smtClean="0"/>
              <a:t>Modeling Techniques: </a:t>
            </a:r>
            <a:r>
              <a:rPr lang="en-US" sz="3200" i="1" dirty="0" smtClean="0"/>
              <a:t>Supervised vs Unsupervised</a:t>
            </a:r>
            <a:endParaRPr lang="en-US" sz="3200" i="1" dirty="0"/>
          </a:p>
        </p:txBody>
      </p:sp>
      <p:sp>
        <p:nvSpPr>
          <p:cNvPr id="16" name="Rectangle 15"/>
          <p:cNvSpPr/>
          <p:nvPr/>
        </p:nvSpPr>
        <p:spPr>
          <a:xfrm>
            <a:off x="4270248" y="1161288"/>
            <a:ext cx="3092513" cy="461665"/>
          </a:xfrm>
          <a:prstGeom prst="rect">
            <a:avLst/>
          </a:prstGeom>
        </p:spPr>
        <p:txBody>
          <a:bodyPr wrap="none">
            <a:spAutoFit/>
          </a:bodyPr>
          <a:lstStyle/>
          <a:p>
            <a:pPr>
              <a:defRPr/>
            </a:pPr>
            <a:r>
              <a:rPr lang="en-US" altLang="en-US" b="1" i="1" kern="0" dirty="0" smtClean="0"/>
              <a:t>Analytic Base Table</a:t>
            </a:r>
            <a:endParaRPr lang="en-US" altLang="en-US" b="1" i="1" kern="0" dirty="0"/>
          </a:p>
        </p:txBody>
      </p:sp>
    </p:spTree>
    <p:extLst>
      <p:ext uri="{BB962C8B-B14F-4D97-AF65-F5344CB8AC3E}">
        <p14:creationId xmlns:p14="http://schemas.microsoft.com/office/powerpoint/2010/main" val="66187728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2" name="Content Placeholder 2"/>
          <p:cNvSpPr txBox="1">
            <a:spLocks/>
          </p:cNvSpPr>
          <p:nvPr/>
        </p:nvSpPr>
        <p:spPr bwMode="auto">
          <a:xfrm>
            <a:off x="2581275" y="2470150"/>
            <a:ext cx="779463" cy="46196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tIns="0" rIns="0" bIns="0">
            <a:spAutoFit/>
          </a:bodyPr>
          <a:lstStyle>
            <a:lvl1pPr eaLnBrk="0" hangingPunct="0">
              <a:defRPr sz="2400">
                <a:solidFill>
                  <a:schemeClr val="tx1"/>
                </a:solidFill>
                <a:latin typeface="Arial" charset="0"/>
                <a:ea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spcBef>
                <a:spcPct val="20000"/>
              </a:spcBef>
              <a:buClr>
                <a:schemeClr val="tx1"/>
              </a:buClr>
              <a:buFont typeface="Monotype Sorts" charset="0"/>
              <a:buNone/>
              <a:defRPr/>
            </a:pPr>
            <a:r>
              <a:rPr lang="en-US" sz="1500" dirty="0" smtClean="0">
                <a:cs typeface="ＭＳ Ｐゴシック" charset="0"/>
              </a:rPr>
              <a:t>Target</a:t>
            </a:r>
            <a:br>
              <a:rPr lang="en-US" sz="1500" dirty="0" smtClean="0">
                <a:cs typeface="ＭＳ Ｐゴシック" charset="0"/>
              </a:rPr>
            </a:br>
            <a:r>
              <a:rPr lang="en-US" sz="1500" dirty="0" smtClean="0">
                <a:cs typeface="ＭＳ Ｐゴシック" charset="0"/>
              </a:rPr>
              <a:t>Outcome</a:t>
            </a:r>
          </a:p>
        </p:txBody>
      </p:sp>
      <p:sp>
        <p:nvSpPr>
          <p:cNvPr id="7173" name="Content Placeholder 2"/>
          <p:cNvSpPr txBox="1">
            <a:spLocks/>
          </p:cNvSpPr>
          <p:nvPr/>
        </p:nvSpPr>
        <p:spPr bwMode="auto">
          <a:xfrm>
            <a:off x="2082800" y="2470150"/>
            <a:ext cx="333375" cy="46196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tIns="0" rIns="0" bIns="0">
            <a:spAutoFit/>
          </a:bodyPr>
          <a:lstStyle>
            <a:lvl1pPr eaLnBrk="0" hangingPunct="0">
              <a:defRPr sz="2400">
                <a:solidFill>
                  <a:schemeClr val="tx1"/>
                </a:solidFill>
                <a:latin typeface="Arial" charset="0"/>
                <a:ea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spcBef>
                <a:spcPct val="20000"/>
              </a:spcBef>
              <a:buClr>
                <a:schemeClr val="tx1"/>
              </a:buClr>
              <a:buFont typeface="Monotype Sorts" charset="0"/>
              <a:buNone/>
              <a:defRPr/>
            </a:pPr>
            <a:r>
              <a:rPr lang="en-US" sz="1500" smtClean="0">
                <a:cs typeface="ＭＳ Ｐゴシック" charset="0"/>
              </a:rPr>
              <a:t>Key</a:t>
            </a:r>
            <a:br>
              <a:rPr lang="en-US" sz="1500" smtClean="0">
                <a:cs typeface="ＭＳ Ｐゴシック" charset="0"/>
              </a:rPr>
            </a:br>
            <a:r>
              <a:rPr lang="en-US" sz="1500" smtClean="0">
                <a:cs typeface="ＭＳ Ｐゴシック" charset="0"/>
              </a:rPr>
              <a:t>ID</a:t>
            </a:r>
          </a:p>
        </p:txBody>
      </p:sp>
      <p:sp>
        <p:nvSpPr>
          <p:cNvPr id="7174" name="Content Placeholder 2"/>
          <p:cNvSpPr txBox="1">
            <a:spLocks/>
          </p:cNvSpPr>
          <p:nvPr/>
        </p:nvSpPr>
        <p:spPr bwMode="auto">
          <a:xfrm>
            <a:off x="5438775" y="1860550"/>
            <a:ext cx="696913" cy="3079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tIns="0" rIns="0" bIns="0">
            <a:spAutoFit/>
          </a:bodyPr>
          <a:lstStyle>
            <a:lvl1pPr eaLnBrk="0" hangingPunct="0">
              <a:defRPr sz="2400">
                <a:solidFill>
                  <a:schemeClr val="tx1"/>
                </a:solidFill>
                <a:latin typeface="Arial" charset="0"/>
                <a:ea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spcBef>
                <a:spcPct val="20000"/>
              </a:spcBef>
              <a:buClr>
                <a:schemeClr val="tx1"/>
              </a:buClr>
              <a:buFont typeface="Monotype Sorts" charset="0"/>
              <a:buNone/>
              <a:defRPr/>
            </a:pPr>
            <a:r>
              <a:rPr lang="en-US" sz="2000" smtClean="0">
                <a:cs typeface="ＭＳ Ｐゴシック" charset="0"/>
              </a:rPr>
              <a:t>Inputs</a:t>
            </a:r>
          </a:p>
        </p:txBody>
      </p:sp>
      <p:sp>
        <p:nvSpPr>
          <p:cNvPr id="7175" name="Content Placeholder 2"/>
          <p:cNvSpPr txBox="1">
            <a:spLocks/>
          </p:cNvSpPr>
          <p:nvPr/>
        </p:nvSpPr>
        <p:spPr bwMode="auto">
          <a:xfrm>
            <a:off x="4064000" y="2492375"/>
            <a:ext cx="965200" cy="23018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tIns="0" rIns="0" bIns="0">
            <a:spAutoFit/>
          </a:bodyPr>
          <a:lstStyle>
            <a:lvl1pPr eaLnBrk="0" hangingPunct="0">
              <a:defRPr sz="2400">
                <a:solidFill>
                  <a:schemeClr val="tx1"/>
                </a:solidFill>
                <a:latin typeface="Arial" charset="0"/>
                <a:ea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spcBef>
                <a:spcPct val="20000"/>
              </a:spcBef>
              <a:buClr>
                <a:schemeClr val="tx1"/>
              </a:buClr>
              <a:buFont typeface="Monotype Sorts" charset="0"/>
              <a:buNone/>
              <a:defRPr/>
            </a:pPr>
            <a:r>
              <a:rPr lang="en-US" sz="1500" smtClean="0">
                <a:cs typeface="ＭＳ Ｐゴシック" charset="0"/>
              </a:rPr>
              <a:t>Treatments</a:t>
            </a:r>
          </a:p>
        </p:txBody>
      </p:sp>
      <p:sp>
        <p:nvSpPr>
          <p:cNvPr id="7176" name="Content Placeholder 2"/>
          <p:cNvSpPr txBox="1">
            <a:spLocks/>
          </p:cNvSpPr>
          <p:nvPr/>
        </p:nvSpPr>
        <p:spPr bwMode="auto">
          <a:xfrm>
            <a:off x="6573838" y="2492375"/>
            <a:ext cx="920750" cy="23018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tIns="0" rIns="0" bIns="0">
            <a:spAutoFit/>
          </a:bodyPr>
          <a:lstStyle>
            <a:lvl1pPr eaLnBrk="0" hangingPunct="0">
              <a:defRPr sz="2400">
                <a:solidFill>
                  <a:schemeClr val="tx1"/>
                </a:solidFill>
                <a:latin typeface="Arial" charset="0"/>
                <a:ea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spcBef>
                <a:spcPct val="20000"/>
              </a:spcBef>
              <a:buClr>
                <a:schemeClr val="tx1"/>
              </a:buClr>
              <a:buFont typeface="Monotype Sorts" charset="0"/>
              <a:buNone/>
              <a:defRPr/>
            </a:pPr>
            <a:r>
              <a:rPr lang="en-US" sz="1500" smtClean="0">
                <a:cs typeface="ＭＳ Ｐゴシック" charset="0"/>
              </a:rPr>
              <a:t>Covariates</a:t>
            </a:r>
          </a:p>
        </p:txBody>
      </p:sp>
      <p:sp>
        <p:nvSpPr>
          <p:cNvPr id="17417" name="Right Brace 1"/>
          <p:cNvSpPr>
            <a:spLocks/>
          </p:cNvSpPr>
          <p:nvPr/>
        </p:nvSpPr>
        <p:spPr bwMode="auto">
          <a:xfrm rot="-5400000">
            <a:off x="5644356" y="1107282"/>
            <a:ext cx="277813" cy="2501900"/>
          </a:xfrm>
          <a:prstGeom prst="rightBrace">
            <a:avLst>
              <a:gd name="adj1" fmla="val 8339"/>
              <a:gd name="adj2" fmla="val 50000"/>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tx1"/>
              </a:buClr>
              <a:buFont typeface="Monotype Sorts" pitchFamily="2" charset="2"/>
              <a:defRPr sz="2400">
                <a:solidFill>
                  <a:schemeClr val="tx1"/>
                </a:solidFill>
                <a:latin typeface="Arial" pitchFamily="34" charset="0"/>
                <a:ea typeface="ＭＳ Ｐゴシック" pitchFamily="34" charset="-128"/>
              </a:defRPr>
            </a:lvl1pPr>
            <a:lvl2pPr marL="742950" indent="-285750" eaLnBrk="0" hangingPunct="0">
              <a:spcBef>
                <a:spcPct val="20000"/>
              </a:spcBef>
              <a:buClr>
                <a:schemeClr val="tx2"/>
              </a:buClr>
              <a:buSzPct val="70000"/>
              <a:buFont typeface="Wingdings" pitchFamily="2" charset="2"/>
              <a:buChar char="n"/>
              <a:defRPr sz="2400">
                <a:solidFill>
                  <a:schemeClr val="tx1"/>
                </a:solidFill>
                <a:latin typeface="Arial" pitchFamily="34" charset="0"/>
                <a:ea typeface="ＭＳ Ｐゴシック" pitchFamily="34" charset="-128"/>
              </a:defRPr>
            </a:lvl2pPr>
            <a:lvl3pPr marL="1143000" indent="-228600" eaLnBrk="0" hangingPunct="0">
              <a:spcBef>
                <a:spcPct val="20000"/>
              </a:spcBef>
              <a:buChar char="–"/>
              <a:defRPr sz="2400">
                <a:solidFill>
                  <a:schemeClr val="tx1"/>
                </a:solidFill>
                <a:latin typeface="Arial" pitchFamily="34" charset="0"/>
                <a:ea typeface="ＭＳ Ｐゴシック" pitchFamily="34" charset="-128"/>
              </a:defRPr>
            </a:lvl3pPr>
            <a:lvl4pPr marL="1600200" indent="-228600" eaLnBrk="0" hangingPunct="0">
              <a:spcBef>
                <a:spcPct val="20000"/>
              </a:spcBef>
              <a:buFont typeface="Wingdings" pitchFamily="2" charset="2"/>
              <a:buChar char="§"/>
              <a:defRPr sz="2400">
                <a:solidFill>
                  <a:schemeClr val="tx1"/>
                </a:solidFill>
                <a:latin typeface="Arial" pitchFamily="34" charset="0"/>
                <a:ea typeface="ＭＳ Ｐゴシック" pitchFamily="34" charset="-128"/>
              </a:defRPr>
            </a:lvl4pPr>
            <a:lvl5pPr marL="2057400" indent="-228600" eaLnBrk="0" hangingPunct="0">
              <a:spcBef>
                <a:spcPct val="20000"/>
              </a:spcBef>
              <a:buChar char="»"/>
              <a:defRPr sz="2400">
                <a:solidFill>
                  <a:schemeClr val="tx1"/>
                </a:solidFill>
                <a:latin typeface="Arial" pitchFamily="34" charset="0"/>
                <a:ea typeface="ＭＳ Ｐゴシック" pitchFamily="34" charset="-128"/>
              </a:defRPr>
            </a:lvl5pPr>
            <a:lvl6pPr marL="2514600" indent="-228600" eaLnBrk="0" fontAlgn="base" hangingPunct="0">
              <a:spcBef>
                <a:spcPct val="20000"/>
              </a:spcBef>
              <a:spcAft>
                <a:spcPct val="0"/>
              </a:spcAft>
              <a:buChar char="»"/>
              <a:defRPr sz="2400">
                <a:solidFill>
                  <a:schemeClr val="tx1"/>
                </a:solidFill>
                <a:latin typeface="Arial" pitchFamily="34" charset="0"/>
                <a:ea typeface="ＭＳ Ｐゴシック" pitchFamily="34" charset="-128"/>
              </a:defRPr>
            </a:lvl6pPr>
            <a:lvl7pPr marL="2971800" indent="-228600" eaLnBrk="0" fontAlgn="base" hangingPunct="0">
              <a:spcBef>
                <a:spcPct val="20000"/>
              </a:spcBef>
              <a:spcAft>
                <a:spcPct val="0"/>
              </a:spcAft>
              <a:buChar char="»"/>
              <a:defRPr sz="2400">
                <a:solidFill>
                  <a:schemeClr val="tx1"/>
                </a:solidFill>
                <a:latin typeface="Arial" pitchFamily="34" charset="0"/>
                <a:ea typeface="ＭＳ Ｐゴシック" pitchFamily="34" charset="-128"/>
              </a:defRPr>
            </a:lvl7pPr>
            <a:lvl8pPr marL="3429000" indent="-228600" eaLnBrk="0" fontAlgn="base" hangingPunct="0">
              <a:spcBef>
                <a:spcPct val="20000"/>
              </a:spcBef>
              <a:spcAft>
                <a:spcPct val="0"/>
              </a:spcAft>
              <a:buChar char="»"/>
              <a:defRPr sz="2400">
                <a:solidFill>
                  <a:schemeClr val="tx1"/>
                </a:solidFill>
                <a:latin typeface="Arial" pitchFamily="34" charset="0"/>
                <a:ea typeface="ＭＳ Ｐゴシック" pitchFamily="34" charset="-128"/>
              </a:defRPr>
            </a:lvl8pPr>
            <a:lvl9pPr marL="3886200" indent="-228600" eaLnBrk="0" fontAlgn="base" hangingPunct="0">
              <a:spcBef>
                <a:spcPct val="20000"/>
              </a:spcBef>
              <a:spcAft>
                <a:spcPct val="0"/>
              </a:spcAft>
              <a:buChar char="»"/>
              <a:defRPr sz="2400">
                <a:solidFill>
                  <a:schemeClr val="tx1"/>
                </a:solidFill>
                <a:latin typeface="Arial" pitchFamily="34" charset="0"/>
                <a:ea typeface="ＭＳ Ｐゴシック" pitchFamily="34" charset="-128"/>
              </a:defRPr>
            </a:lvl9pPr>
          </a:lstStyle>
          <a:p>
            <a:pPr>
              <a:spcBef>
                <a:spcPct val="0"/>
              </a:spcBef>
              <a:buClrTx/>
              <a:buFontTx/>
              <a:buNone/>
            </a:pPr>
            <a:endParaRPr lang="en-US" altLang="en-US">
              <a:latin typeface="Times New Roman" pitchFamily="18" charset="0"/>
            </a:endParaRPr>
          </a:p>
        </p:txBody>
      </p:sp>
      <p:graphicFrame>
        <p:nvGraphicFramePr>
          <p:cNvPr id="9" name="Table 8"/>
          <p:cNvGraphicFramePr>
            <a:graphicFrameLocks noGrp="1"/>
          </p:cNvGraphicFramePr>
          <p:nvPr/>
        </p:nvGraphicFramePr>
        <p:xfrm>
          <a:off x="1843088" y="3087688"/>
          <a:ext cx="6383335" cy="2311400"/>
        </p:xfrm>
        <a:graphic>
          <a:graphicData uri="http://schemas.openxmlformats.org/drawingml/2006/table">
            <a:tbl>
              <a:tblPr firstRow="1" bandRow="1">
                <a:tableStyleId>{5C22544A-7EE6-4342-B048-85BDC9FD1C3A}</a:tableStyleId>
              </a:tblPr>
              <a:tblGrid>
                <a:gridCol w="769762"/>
                <a:gridCol w="673672"/>
                <a:gridCol w="860674"/>
                <a:gridCol w="850017"/>
                <a:gridCol w="835459"/>
                <a:gridCol w="797917"/>
                <a:gridCol w="797917"/>
                <a:gridCol w="797917"/>
              </a:tblGrid>
              <a:tr h="370840">
                <a:tc>
                  <a:txBody>
                    <a:bodyPr/>
                    <a:lstStyle/>
                    <a:p>
                      <a:r>
                        <a:rPr lang="en-US" sz="1200" b="0" dirty="0" smtClean="0"/>
                        <a:t>Student ID</a:t>
                      </a:r>
                      <a:endParaRPr lang="en-US" sz="1200" b="0" dirty="0"/>
                    </a:p>
                  </a:txBody>
                  <a:tcPr marL="91447" marR="91447"/>
                </a:tc>
                <a:tc>
                  <a:txBody>
                    <a:bodyPr/>
                    <a:lstStyle/>
                    <a:p>
                      <a:r>
                        <a:rPr lang="en-US" sz="1200" b="0" dirty="0" smtClean="0"/>
                        <a:t>Grade</a:t>
                      </a:r>
                      <a:endParaRPr lang="en-US" sz="1200" b="0" dirty="0"/>
                    </a:p>
                  </a:txBody>
                  <a:tcPr marL="91447" marR="91447"/>
                </a:tc>
                <a:tc>
                  <a:txBody>
                    <a:bodyPr/>
                    <a:lstStyle/>
                    <a:p>
                      <a:r>
                        <a:rPr lang="en-US" sz="1200" b="0" dirty="0" smtClean="0"/>
                        <a:t>Instructor</a:t>
                      </a:r>
                      <a:endParaRPr lang="en-US" sz="1200" b="0" dirty="0"/>
                    </a:p>
                  </a:txBody>
                  <a:tcPr marL="91447" marR="91447"/>
                </a:tc>
                <a:tc>
                  <a:txBody>
                    <a:bodyPr/>
                    <a:lstStyle/>
                    <a:p>
                      <a:r>
                        <a:rPr lang="en-US" sz="1200" b="0" dirty="0" smtClean="0"/>
                        <a:t>Lab Available</a:t>
                      </a:r>
                      <a:endParaRPr lang="en-US" sz="1200" b="0" dirty="0"/>
                    </a:p>
                  </a:txBody>
                  <a:tcPr marL="91447" marR="91447"/>
                </a:tc>
                <a:tc>
                  <a:txBody>
                    <a:bodyPr/>
                    <a:lstStyle/>
                    <a:p>
                      <a:r>
                        <a:rPr lang="en-US" sz="1200" b="0" dirty="0" smtClean="0"/>
                        <a:t>Teaching</a:t>
                      </a:r>
                      <a:r>
                        <a:rPr lang="en-US" sz="1200" b="0" baseline="0" dirty="0" smtClean="0"/>
                        <a:t> Assistant</a:t>
                      </a:r>
                      <a:endParaRPr lang="en-US" sz="1200" b="0" dirty="0"/>
                    </a:p>
                  </a:txBody>
                  <a:tcPr marL="91447" marR="91447"/>
                </a:tc>
                <a:tc>
                  <a:txBody>
                    <a:bodyPr/>
                    <a:lstStyle/>
                    <a:p>
                      <a:r>
                        <a:rPr lang="en-US" sz="1200" b="0" u="none" dirty="0" smtClean="0">
                          <a:solidFill>
                            <a:srgbClr val="FFFFFF"/>
                          </a:solidFill>
                        </a:rPr>
                        <a:t>Overall GPA</a:t>
                      </a:r>
                      <a:endParaRPr lang="en-US" sz="1200" b="0" u="none" dirty="0">
                        <a:solidFill>
                          <a:srgbClr val="FFFFFF"/>
                        </a:solidFill>
                      </a:endParaRPr>
                    </a:p>
                  </a:txBody>
                  <a:tcPr marL="91447" marR="91447"/>
                </a:tc>
                <a:tc>
                  <a:txBody>
                    <a:bodyPr/>
                    <a:lstStyle/>
                    <a:p>
                      <a:r>
                        <a:rPr lang="en-US" sz="1200" b="0" dirty="0" smtClean="0"/>
                        <a:t>Gender</a:t>
                      </a:r>
                      <a:endParaRPr lang="en-US" sz="1200" b="0" dirty="0"/>
                    </a:p>
                  </a:txBody>
                  <a:tcPr marL="91447" marR="91447"/>
                </a:tc>
                <a:tc>
                  <a:txBody>
                    <a:bodyPr/>
                    <a:lstStyle/>
                    <a:p>
                      <a:r>
                        <a:rPr lang="en-US" sz="1200" b="0" u="none" dirty="0" err="1" smtClean="0">
                          <a:solidFill>
                            <a:srgbClr val="FFFFFF"/>
                          </a:solidFill>
                        </a:rPr>
                        <a:t>Prereq</a:t>
                      </a:r>
                      <a:r>
                        <a:rPr lang="en-US" sz="1200" b="0" dirty="0" smtClean="0"/>
                        <a:t>. Grade</a:t>
                      </a:r>
                      <a:endParaRPr lang="en-US" sz="1200" b="0" dirty="0"/>
                    </a:p>
                  </a:txBody>
                  <a:tcPr marL="91447" marR="91447"/>
                </a:tc>
              </a:tr>
              <a:tr h="370840">
                <a:tc>
                  <a:txBody>
                    <a:bodyPr/>
                    <a:lstStyle/>
                    <a:p>
                      <a:r>
                        <a:rPr lang="en-US" sz="1200" dirty="0" smtClean="0"/>
                        <a:t>Sue B.</a:t>
                      </a:r>
                      <a:endParaRPr lang="en-US" sz="1200" dirty="0"/>
                    </a:p>
                  </a:txBody>
                  <a:tcPr marL="91447" marR="91447"/>
                </a:tc>
                <a:tc>
                  <a:txBody>
                    <a:bodyPr/>
                    <a:lstStyle/>
                    <a:p>
                      <a:endParaRPr lang="en-US" sz="1200" dirty="0" smtClean="0"/>
                    </a:p>
                  </a:txBody>
                  <a:tcPr marL="91447" marR="91447"/>
                </a:tc>
                <a:tc>
                  <a:txBody>
                    <a:bodyPr/>
                    <a:lstStyle/>
                    <a:p>
                      <a:r>
                        <a:rPr lang="en-US" sz="1200" dirty="0" smtClean="0"/>
                        <a:t>Hall</a:t>
                      </a:r>
                      <a:endParaRPr lang="en-US" sz="1200" dirty="0"/>
                    </a:p>
                  </a:txBody>
                  <a:tcPr marL="91447" marR="91447"/>
                </a:tc>
                <a:tc>
                  <a:txBody>
                    <a:bodyPr/>
                    <a:lstStyle/>
                    <a:p>
                      <a:r>
                        <a:rPr lang="en-US" sz="1200" dirty="0" smtClean="0"/>
                        <a:t>Y</a:t>
                      </a:r>
                      <a:endParaRPr lang="en-US" sz="1200" dirty="0"/>
                    </a:p>
                  </a:txBody>
                  <a:tcPr marL="91447" marR="91447"/>
                </a:tc>
                <a:tc>
                  <a:txBody>
                    <a:bodyPr/>
                    <a:lstStyle/>
                    <a:p>
                      <a:r>
                        <a:rPr lang="en-US" sz="1200" u="none" dirty="0" smtClean="0">
                          <a:solidFill>
                            <a:srgbClr val="000000"/>
                          </a:solidFill>
                        </a:rPr>
                        <a:t>Turley</a:t>
                      </a:r>
                      <a:endParaRPr lang="en-US" sz="1200" u="none" dirty="0">
                        <a:solidFill>
                          <a:srgbClr val="000000"/>
                        </a:solidFill>
                      </a:endParaRPr>
                    </a:p>
                  </a:txBody>
                  <a:tcPr marL="91447" marR="91447"/>
                </a:tc>
                <a:tc>
                  <a:txBody>
                    <a:bodyPr/>
                    <a:lstStyle/>
                    <a:p>
                      <a:r>
                        <a:rPr lang="en-US" sz="1200" dirty="0" smtClean="0"/>
                        <a:t>3.5</a:t>
                      </a:r>
                      <a:endParaRPr lang="en-US" sz="1200" dirty="0"/>
                    </a:p>
                  </a:txBody>
                  <a:tcPr marL="91447" marR="91447"/>
                </a:tc>
                <a:tc>
                  <a:txBody>
                    <a:bodyPr/>
                    <a:lstStyle/>
                    <a:p>
                      <a:r>
                        <a:rPr lang="en-US" sz="1200" dirty="0" smtClean="0"/>
                        <a:t>F</a:t>
                      </a:r>
                      <a:endParaRPr lang="en-US" sz="1200" dirty="0"/>
                    </a:p>
                  </a:txBody>
                  <a:tcPr marL="91447" marR="91447"/>
                </a:tc>
                <a:tc>
                  <a:txBody>
                    <a:bodyPr/>
                    <a:lstStyle/>
                    <a:p>
                      <a:r>
                        <a:rPr lang="en-US" sz="1200" dirty="0" smtClean="0"/>
                        <a:t>A</a:t>
                      </a:r>
                      <a:endParaRPr lang="en-US" sz="1200" dirty="0"/>
                    </a:p>
                  </a:txBody>
                  <a:tcPr marL="91447" marR="91447"/>
                </a:tc>
              </a:tr>
              <a:tr h="370840">
                <a:tc>
                  <a:txBody>
                    <a:bodyPr/>
                    <a:lstStyle/>
                    <a:p>
                      <a:r>
                        <a:rPr lang="en-US" sz="1200" dirty="0" smtClean="0"/>
                        <a:t>Bryce</a:t>
                      </a:r>
                      <a:endParaRPr lang="en-US" sz="1200" dirty="0"/>
                    </a:p>
                  </a:txBody>
                  <a:tcPr marL="91447" marR="91447"/>
                </a:tc>
                <a:tc>
                  <a:txBody>
                    <a:bodyPr/>
                    <a:lstStyle/>
                    <a:p>
                      <a:endParaRPr lang="en-US" sz="1200" dirty="0"/>
                    </a:p>
                  </a:txBody>
                  <a:tcPr marL="91447" marR="91447"/>
                </a:tc>
                <a:tc>
                  <a:txBody>
                    <a:bodyPr/>
                    <a:lstStyle/>
                    <a:p>
                      <a:r>
                        <a:rPr lang="en-US" sz="1200" dirty="0" smtClean="0"/>
                        <a:t>Smith</a:t>
                      </a:r>
                      <a:endParaRPr lang="en-US" sz="1200" dirty="0"/>
                    </a:p>
                  </a:txBody>
                  <a:tcPr marL="91447" marR="91447"/>
                </a:tc>
                <a:tc>
                  <a:txBody>
                    <a:bodyPr/>
                    <a:lstStyle/>
                    <a:p>
                      <a:r>
                        <a:rPr lang="en-US" sz="1200" dirty="0" smtClean="0"/>
                        <a:t>N</a:t>
                      </a:r>
                      <a:endParaRPr lang="en-US" sz="1200" dirty="0"/>
                    </a:p>
                  </a:txBody>
                  <a:tcPr marL="91447" marR="91447"/>
                </a:tc>
                <a:tc>
                  <a:txBody>
                    <a:bodyPr/>
                    <a:lstStyle/>
                    <a:p>
                      <a:r>
                        <a:rPr lang="en-US" sz="1200" dirty="0" smtClean="0"/>
                        <a:t>Ace</a:t>
                      </a:r>
                      <a:endParaRPr lang="en-US" sz="1200" dirty="0"/>
                    </a:p>
                  </a:txBody>
                  <a:tcPr marL="91447" marR="91447"/>
                </a:tc>
                <a:tc>
                  <a:txBody>
                    <a:bodyPr/>
                    <a:lstStyle/>
                    <a:p>
                      <a:r>
                        <a:rPr lang="en-US" sz="1200" dirty="0" smtClean="0"/>
                        <a:t>3.2</a:t>
                      </a:r>
                      <a:endParaRPr lang="en-US" sz="1200" dirty="0"/>
                    </a:p>
                  </a:txBody>
                  <a:tcPr marL="91447" marR="91447"/>
                </a:tc>
                <a:tc>
                  <a:txBody>
                    <a:bodyPr/>
                    <a:lstStyle/>
                    <a:p>
                      <a:r>
                        <a:rPr lang="en-US" sz="1200" dirty="0" smtClean="0"/>
                        <a:t>M</a:t>
                      </a:r>
                      <a:endParaRPr lang="en-US" sz="1200" dirty="0"/>
                    </a:p>
                  </a:txBody>
                  <a:tcPr marL="91447" marR="91447"/>
                </a:tc>
                <a:tc>
                  <a:txBody>
                    <a:bodyPr/>
                    <a:lstStyle/>
                    <a:p>
                      <a:r>
                        <a:rPr lang="en-US" sz="1200" dirty="0" smtClean="0"/>
                        <a:t>B</a:t>
                      </a:r>
                      <a:endParaRPr lang="en-US" sz="1200" dirty="0"/>
                    </a:p>
                  </a:txBody>
                  <a:tcPr marL="91447" marR="91447"/>
                </a:tc>
              </a:tr>
              <a:tr h="370840">
                <a:tc>
                  <a:txBody>
                    <a:bodyPr/>
                    <a:lstStyle/>
                    <a:p>
                      <a:r>
                        <a:rPr lang="en-US" sz="1200" dirty="0" smtClean="0"/>
                        <a:t>Jean</a:t>
                      </a:r>
                      <a:endParaRPr lang="en-US" sz="1200" dirty="0"/>
                    </a:p>
                  </a:txBody>
                  <a:tcPr marL="91447" marR="91447"/>
                </a:tc>
                <a:tc>
                  <a:txBody>
                    <a:bodyPr/>
                    <a:lstStyle/>
                    <a:p>
                      <a:endParaRPr lang="en-US" sz="1200" dirty="0"/>
                    </a:p>
                  </a:txBody>
                  <a:tcPr marL="91447" marR="91447"/>
                </a:tc>
                <a:tc>
                  <a:txBody>
                    <a:bodyPr/>
                    <a:lstStyle/>
                    <a:p>
                      <a:r>
                        <a:rPr lang="en-US" sz="1200" dirty="0" smtClean="0"/>
                        <a:t>Hall</a:t>
                      </a:r>
                      <a:endParaRPr lang="en-US" sz="1200" dirty="0"/>
                    </a:p>
                  </a:txBody>
                  <a:tcPr marL="91447" marR="91447"/>
                </a:tc>
                <a:tc>
                  <a:txBody>
                    <a:bodyPr/>
                    <a:lstStyle/>
                    <a:p>
                      <a:r>
                        <a:rPr lang="en-US" sz="1200" dirty="0" smtClean="0"/>
                        <a:t>Y</a:t>
                      </a:r>
                      <a:endParaRPr lang="en-US" sz="1200" dirty="0"/>
                    </a:p>
                  </a:txBody>
                  <a:tcPr marL="91447" marR="91447"/>
                </a:tc>
                <a:tc>
                  <a:txBody>
                    <a:bodyPr/>
                    <a:lstStyle/>
                    <a:p>
                      <a:r>
                        <a:rPr lang="en-US" sz="1200" dirty="0" smtClean="0"/>
                        <a:t>Mary</a:t>
                      </a:r>
                      <a:endParaRPr lang="en-US" sz="1200" dirty="0"/>
                    </a:p>
                  </a:txBody>
                  <a:tcPr marL="91447" marR="91447"/>
                </a:tc>
                <a:tc>
                  <a:txBody>
                    <a:bodyPr/>
                    <a:lstStyle/>
                    <a:p>
                      <a:r>
                        <a:rPr lang="en-US" sz="1200" dirty="0" smtClean="0"/>
                        <a:t>3.0</a:t>
                      </a:r>
                      <a:endParaRPr lang="en-US" sz="1200" dirty="0"/>
                    </a:p>
                  </a:txBody>
                  <a:tcPr marL="91447" marR="91447"/>
                </a:tc>
                <a:tc>
                  <a:txBody>
                    <a:bodyPr/>
                    <a:lstStyle/>
                    <a:p>
                      <a:r>
                        <a:rPr lang="en-US" sz="1200" dirty="0" smtClean="0"/>
                        <a:t>M</a:t>
                      </a:r>
                      <a:endParaRPr lang="en-US" sz="1200" dirty="0"/>
                    </a:p>
                  </a:txBody>
                  <a:tcPr marL="91447" marR="91447"/>
                </a:tc>
                <a:tc>
                  <a:txBody>
                    <a:bodyPr/>
                    <a:lstStyle/>
                    <a:p>
                      <a:r>
                        <a:rPr lang="en-US" sz="1200" dirty="0" smtClean="0"/>
                        <a:t>C</a:t>
                      </a:r>
                      <a:endParaRPr lang="en-US" sz="1200" dirty="0"/>
                    </a:p>
                  </a:txBody>
                  <a:tcPr marL="91447" marR="91447"/>
                </a:tc>
              </a:tr>
              <a:tr h="370840">
                <a:tc>
                  <a:txBody>
                    <a:bodyPr/>
                    <a:lstStyle/>
                    <a:p>
                      <a:r>
                        <a:rPr lang="en-US" sz="1200" dirty="0" smtClean="0"/>
                        <a:t>Ann</a:t>
                      </a:r>
                      <a:endParaRPr lang="en-US" sz="1200" dirty="0"/>
                    </a:p>
                  </a:txBody>
                  <a:tcPr marL="91447" marR="91447"/>
                </a:tc>
                <a:tc>
                  <a:txBody>
                    <a:bodyPr/>
                    <a:lstStyle/>
                    <a:p>
                      <a:endParaRPr lang="en-US" sz="1200" dirty="0"/>
                    </a:p>
                  </a:txBody>
                  <a:tcPr marL="91447" marR="91447"/>
                </a:tc>
                <a:tc>
                  <a:txBody>
                    <a:bodyPr/>
                    <a:lstStyle/>
                    <a:p>
                      <a:r>
                        <a:rPr lang="en-US" sz="1200" dirty="0" smtClean="0"/>
                        <a:t>Turner</a:t>
                      </a:r>
                      <a:endParaRPr lang="en-US" sz="1200" dirty="0"/>
                    </a:p>
                  </a:txBody>
                  <a:tcPr marL="91447" marR="91447"/>
                </a:tc>
                <a:tc>
                  <a:txBody>
                    <a:bodyPr/>
                    <a:lstStyle/>
                    <a:p>
                      <a:r>
                        <a:rPr lang="en-US" sz="1200" dirty="0" smtClean="0"/>
                        <a:t>Y</a:t>
                      </a:r>
                      <a:endParaRPr lang="en-US" sz="1200" dirty="0"/>
                    </a:p>
                  </a:txBody>
                  <a:tcPr marL="91447" marR="91447"/>
                </a:tc>
                <a:tc>
                  <a:txBody>
                    <a:bodyPr/>
                    <a:lstStyle/>
                    <a:p>
                      <a:r>
                        <a:rPr lang="en-US" sz="1200" dirty="0" smtClean="0"/>
                        <a:t>Mary</a:t>
                      </a:r>
                      <a:endParaRPr lang="en-US" sz="1200" dirty="0"/>
                    </a:p>
                  </a:txBody>
                  <a:tcPr marL="91447" marR="91447"/>
                </a:tc>
                <a:tc>
                  <a:txBody>
                    <a:bodyPr/>
                    <a:lstStyle/>
                    <a:p>
                      <a:r>
                        <a:rPr lang="en-US" sz="1200" dirty="0" smtClean="0"/>
                        <a:t>3.8</a:t>
                      </a:r>
                      <a:endParaRPr lang="en-US" sz="1200" dirty="0"/>
                    </a:p>
                  </a:txBody>
                  <a:tcPr marL="91447" marR="91447"/>
                </a:tc>
                <a:tc>
                  <a:txBody>
                    <a:bodyPr/>
                    <a:lstStyle/>
                    <a:p>
                      <a:r>
                        <a:rPr lang="en-US" sz="1200" dirty="0" smtClean="0"/>
                        <a:t>F</a:t>
                      </a:r>
                      <a:endParaRPr lang="en-US" sz="1200" dirty="0"/>
                    </a:p>
                  </a:txBody>
                  <a:tcPr marL="91447" marR="91447"/>
                </a:tc>
                <a:tc>
                  <a:txBody>
                    <a:bodyPr/>
                    <a:lstStyle/>
                    <a:p>
                      <a:r>
                        <a:rPr lang="en-US" sz="1200" dirty="0" smtClean="0"/>
                        <a:t>B</a:t>
                      </a:r>
                      <a:endParaRPr lang="en-US" sz="1200" dirty="0"/>
                    </a:p>
                  </a:txBody>
                  <a:tcPr marL="91447" marR="91447"/>
                </a:tc>
              </a:tr>
              <a:tr h="370840">
                <a:tc>
                  <a:txBody>
                    <a:bodyPr/>
                    <a:lstStyle/>
                    <a:p>
                      <a:r>
                        <a:rPr lang="en-US" sz="1200" dirty="0" smtClean="0"/>
                        <a:t>Bob</a:t>
                      </a:r>
                      <a:endParaRPr lang="en-US" sz="1200" dirty="0"/>
                    </a:p>
                  </a:txBody>
                  <a:tcPr marL="91447" marR="91447"/>
                </a:tc>
                <a:tc>
                  <a:txBody>
                    <a:bodyPr/>
                    <a:lstStyle/>
                    <a:p>
                      <a:endParaRPr lang="en-US" sz="1200" dirty="0"/>
                    </a:p>
                  </a:txBody>
                  <a:tcPr marL="91447" marR="91447"/>
                </a:tc>
                <a:tc>
                  <a:txBody>
                    <a:bodyPr/>
                    <a:lstStyle/>
                    <a:p>
                      <a:r>
                        <a:rPr lang="en-US" sz="1200" dirty="0" smtClean="0"/>
                        <a:t>Hall</a:t>
                      </a:r>
                      <a:endParaRPr lang="en-US" sz="1200" dirty="0"/>
                    </a:p>
                  </a:txBody>
                  <a:tcPr marL="91447" marR="91447"/>
                </a:tc>
                <a:tc>
                  <a:txBody>
                    <a:bodyPr/>
                    <a:lstStyle/>
                    <a:p>
                      <a:r>
                        <a:rPr lang="en-US" sz="1200" dirty="0" smtClean="0"/>
                        <a:t>N</a:t>
                      </a:r>
                      <a:endParaRPr lang="en-US" sz="1200" dirty="0"/>
                    </a:p>
                  </a:txBody>
                  <a:tcPr marL="91447" marR="91447"/>
                </a:tc>
                <a:tc>
                  <a:txBody>
                    <a:bodyPr/>
                    <a:lstStyle/>
                    <a:p>
                      <a:r>
                        <a:rPr lang="en-US" sz="1200" u="none" dirty="0" smtClean="0">
                          <a:solidFill>
                            <a:srgbClr val="000000"/>
                          </a:solidFill>
                        </a:rPr>
                        <a:t>Turley</a:t>
                      </a:r>
                      <a:endParaRPr lang="en-US" sz="1200" u="none" dirty="0">
                        <a:solidFill>
                          <a:srgbClr val="000000"/>
                        </a:solidFill>
                      </a:endParaRPr>
                    </a:p>
                  </a:txBody>
                  <a:tcPr marL="91447" marR="91447"/>
                </a:tc>
                <a:tc>
                  <a:txBody>
                    <a:bodyPr/>
                    <a:lstStyle/>
                    <a:p>
                      <a:r>
                        <a:rPr lang="en-US" sz="1200" dirty="0" smtClean="0"/>
                        <a:t>3.3</a:t>
                      </a:r>
                      <a:endParaRPr lang="en-US" sz="1200" dirty="0"/>
                    </a:p>
                  </a:txBody>
                  <a:tcPr marL="91447" marR="91447"/>
                </a:tc>
                <a:tc>
                  <a:txBody>
                    <a:bodyPr/>
                    <a:lstStyle/>
                    <a:p>
                      <a:r>
                        <a:rPr lang="en-US" sz="1200" dirty="0" smtClean="0"/>
                        <a:t>M</a:t>
                      </a:r>
                      <a:endParaRPr lang="en-US" sz="1200" dirty="0"/>
                    </a:p>
                  </a:txBody>
                  <a:tcPr marL="91447" marR="91447"/>
                </a:tc>
                <a:tc>
                  <a:txBody>
                    <a:bodyPr/>
                    <a:lstStyle/>
                    <a:p>
                      <a:r>
                        <a:rPr lang="en-US" sz="1200" dirty="0" smtClean="0"/>
                        <a:t>A</a:t>
                      </a:r>
                      <a:endParaRPr lang="en-US" sz="1200" dirty="0"/>
                    </a:p>
                  </a:txBody>
                  <a:tcPr marL="91447" marR="91447"/>
                </a:tc>
              </a:tr>
            </a:tbl>
          </a:graphicData>
        </a:graphic>
      </p:graphicFrame>
      <p:sp>
        <p:nvSpPr>
          <p:cNvPr id="17483" name="Right Brace 10"/>
          <p:cNvSpPr>
            <a:spLocks/>
          </p:cNvSpPr>
          <p:nvPr/>
        </p:nvSpPr>
        <p:spPr bwMode="auto">
          <a:xfrm rot="-5400000">
            <a:off x="4407693" y="1694657"/>
            <a:ext cx="277813" cy="2482850"/>
          </a:xfrm>
          <a:prstGeom prst="rightBrace">
            <a:avLst>
              <a:gd name="adj1" fmla="val 8316"/>
              <a:gd name="adj2" fmla="val 50000"/>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tx1"/>
              </a:buClr>
              <a:buFont typeface="Monotype Sorts" pitchFamily="2" charset="2"/>
              <a:defRPr sz="2400">
                <a:solidFill>
                  <a:schemeClr val="tx1"/>
                </a:solidFill>
                <a:latin typeface="Arial" pitchFamily="34" charset="0"/>
                <a:ea typeface="ＭＳ Ｐゴシック" pitchFamily="34" charset="-128"/>
              </a:defRPr>
            </a:lvl1pPr>
            <a:lvl2pPr marL="742950" indent="-285750" eaLnBrk="0" hangingPunct="0">
              <a:spcBef>
                <a:spcPct val="20000"/>
              </a:spcBef>
              <a:buClr>
                <a:schemeClr val="tx2"/>
              </a:buClr>
              <a:buSzPct val="70000"/>
              <a:buFont typeface="Wingdings" pitchFamily="2" charset="2"/>
              <a:buChar char="n"/>
              <a:defRPr sz="2400">
                <a:solidFill>
                  <a:schemeClr val="tx1"/>
                </a:solidFill>
                <a:latin typeface="Arial" pitchFamily="34" charset="0"/>
                <a:ea typeface="ＭＳ Ｐゴシック" pitchFamily="34" charset="-128"/>
              </a:defRPr>
            </a:lvl2pPr>
            <a:lvl3pPr marL="1143000" indent="-228600" eaLnBrk="0" hangingPunct="0">
              <a:spcBef>
                <a:spcPct val="20000"/>
              </a:spcBef>
              <a:buChar char="–"/>
              <a:defRPr sz="2400">
                <a:solidFill>
                  <a:schemeClr val="tx1"/>
                </a:solidFill>
                <a:latin typeface="Arial" pitchFamily="34" charset="0"/>
                <a:ea typeface="ＭＳ Ｐゴシック" pitchFamily="34" charset="-128"/>
              </a:defRPr>
            </a:lvl3pPr>
            <a:lvl4pPr marL="1600200" indent="-228600" eaLnBrk="0" hangingPunct="0">
              <a:spcBef>
                <a:spcPct val="20000"/>
              </a:spcBef>
              <a:buFont typeface="Wingdings" pitchFamily="2" charset="2"/>
              <a:buChar char="§"/>
              <a:defRPr sz="2400">
                <a:solidFill>
                  <a:schemeClr val="tx1"/>
                </a:solidFill>
                <a:latin typeface="Arial" pitchFamily="34" charset="0"/>
                <a:ea typeface="ＭＳ Ｐゴシック" pitchFamily="34" charset="-128"/>
              </a:defRPr>
            </a:lvl4pPr>
            <a:lvl5pPr marL="2057400" indent="-228600" eaLnBrk="0" hangingPunct="0">
              <a:spcBef>
                <a:spcPct val="20000"/>
              </a:spcBef>
              <a:buChar char="»"/>
              <a:defRPr sz="2400">
                <a:solidFill>
                  <a:schemeClr val="tx1"/>
                </a:solidFill>
                <a:latin typeface="Arial" pitchFamily="34" charset="0"/>
                <a:ea typeface="ＭＳ Ｐゴシック" pitchFamily="34" charset="-128"/>
              </a:defRPr>
            </a:lvl5pPr>
            <a:lvl6pPr marL="2514600" indent="-228600" eaLnBrk="0" fontAlgn="base" hangingPunct="0">
              <a:spcBef>
                <a:spcPct val="20000"/>
              </a:spcBef>
              <a:spcAft>
                <a:spcPct val="0"/>
              </a:spcAft>
              <a:buChar char="»"/>
              <a:defRPr sz="2400">
                <a:solidFill>
                  <a:schemeClr val="tx1"/>
                </a:solidFill>
                <a:latin typeface="Arial" pitchFamily="34" charset="0"/>
                <a:ea typeface="ＭＳ Ｐゴシック" pitchFamily="34" charset="-128"/>
              </a:defRPr>
            </a:lvl6pPr>
            <a:lvl7pPr marL="2971800" indent="-228600" eaLnBrk="0" fontAlgn="base" hangingPunct="0">
              <a:spcBef>
                <a:spcPct val="20000"/>
              </a:spcBef>
              <a:spcAft>
                <a:spcPct val="0"/>
              </a:spcAft>
              <a:buChar char="»"/>
              <a:defRPr sz="2400">
                <a:solidFill>
                  <a:schemeClr val="tx1"/>
                </a:solidFill>
                <a:latin typeface="Arial" pitchFamily="34" charset="0"/>
                <a:ea typeface="ＭＳ Ｐゴシック" pitchFamily="34" charset="-128"/>
              </a:defRPr>
            </a:lvl7pPr>
            <a:lvl8pPr marL="3429000" indent="-228600" eaLnBrk="0" fontAlgn="base" hangingPunct="0">
              <a:spcBef>
                <a:spcPct val="20000"/>
              </a:spcBef>
              <a:spcAft>
                <a:spcPct val="0"/>
              </a:spcAft>
              <a:buChar char="»"/>
              <a:defRPr sz="2400">
                <a:solidFill>
                  <a:schemeClr val="tx1"/>
                </a:solidFill>
                <a:latin typeface="Arial" pitchFamily="34" charset="0"/>
                <a:ea typeface="ＭＳ Ｐゴシック" pitchFamily="34" charset="-128"/>
              </a:defRPr>
            </a:lvl8pPr>
            <a:lvl9pPr marL="3886200" indent="-228600" eaLnBrk="0" fontAlgn="base" hangingPunct="0">
              <a:spcBef>
                <a:spcPct val="20000"/>
              </a:spcBef>
              <a:spcAft>
                <a:spcPct val="0"/>
              </a:spcAft>
              <a:buChar char="»"/>
              <a:defRPr sz="2400">
                <a:solidFill>
                  <a:schemeClr val="tx1"/>
                </a:solidFill>
                <a:latin typeface="Arial" pitchFamily="34" charset="0"/>
                <a:ea typeface="ＭＳ Ｐゴシック" pitchFamily="34" charset="-128"/>
              </a:defRPr>
            </a:lvl9pPr>
          </a:lstStyle>
          <a:p>
            <a:pPr>
              <a:spcBef>
                <a:spcPct val="0"/>
              </a:spcBef>
              <a:buClrTx/>
              <a:buFontTx/>
              <a:buNone/>
            </a:pPr>
            <a:endParaRPr lang="en-US" altLang="en-US">
              <a:latin typeface="Times New Roman" pitchFamily="18" charset="0"/>
            </a:endParaRPr>
          </a:p>
        </p:txBody>
      </p:sp>
      <p:sp>
        <p:nvSpPr>
          <p:cNvPr id="17484" name="Right Brace 11"/>
          <p:cNvSpPr>
            <a:spLocks/>
          </p:cNvSpPr>
          <p:nvPr/>
        </p:nvSpPr>
        <p:spPr bwMode="auto">
          <a:xfrm rot="-5400000">
            <a:off x="6896894" y="1789906"/>
            <a:ext cx="274638" cy="2295525"/>
          </a:xfrm>
          <a:prstGeom prst="rightBrace">
            <a:avLst>
              <a:gd name="adj1" fmla="val 8320"/>
              <a:gd name="adj2" fmla="val 49611"/>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tx1"/>
              </a:buClr>
              <a:buFont typeface="Monotype Sorts" pitchFamily="2" charset="2"/>
              <a:defRPr sz="2400">
                <a:solidFill>
                  <a:schemeClr val="tx1"/>
                </a:solidFill>
                <a:latin typeface="Arial" pitchFamily="34" charset="0"/>
                <a:ea typeface="ＭＳ Ｐゴシック" pitchFamily="34" charset="-128"/>
              </a:defRPr>
            </a:lvl1pPr>
            <a:lvl2pPr marL="742950" indent="-285750" eaLnBrk="0" hangingPunct="0">
              <a:spcBef>
                <a:spcPct val="20000"/>
              </a:spcBef>
              <a:buClr>
                <a:schemeClr val="tx2"/>
              </a:buClr>
              <a:buSzPct val="70000"/>
              <a:buFont typeface="Wingdings" pitchFamily="2" charset="2"/>
              <a:buChar char="n"/>
              <a:defRPr sz="2400">
                <a:solidFill>
                  <a:schemeClr val="tx1"/>
                </a:solidFill>
                <a:latin typeface="Arial" pitchFamily="34" charset="0"/>
                <a:ea typeface="ＭＳ Ｐゴシック" pitchFamily="34" charset="-128"/>
              </a:defRPr>
            </a:lvl2pPr>
            <a:lvl3pPr marL="1143000" indent="-228600" eaLnBrk="0" hangingPunct="0">
              <a:spcBef>
                <a:spcPct val="20000"/>
              </a:spcBef>
              <a:buChar char="–"/>
              <a:defRPr sz="2400">
                <a:solidFill>
                  <a:schemeClr val="tx1"/>
                </a:solidFill>
                <a:latin typeface="Arial" pitchFamily="34" charset="0"/>
                <a:ea typeface="ＭＳ Ｐゴシック" pitchFamily="34" charset="-128"/>
              </a:defRPr>
            </a:lvl3pPr>
            <a:lvl4pPr marL="1600200" indent="-228600" eaLnBrk="0" hangingPunct="0">
              <a:spcBef>
                <a:spcPct val="20000"/>
              </a:spcBef>
              <a:buFont typeface="Wingdings" pitchFamily="2" charset="2"/>
              <a:buChar char="§"/>
              <a:defRPr sz="2400">
                <a:solidFill>
                  <a:schemeClr val="tx1"/>
                </a:solidFill>
                <a:latin typeface="Arial" pitchFamily="34" charset="0"/>
                <a:ea typeface="ＭＳ Ｐゴシック" pitchFamily="34" charset="-128"/>
              </a:defRPr>
            </a:lvl4pPr>
            <a:lvl5pPr marL="2057400" indent="-228600" eaLnBrk="0" hangingPunct="0">
              <a:spcBef>
                <a:spcPct val="20000"/>
              </a:spcBef>
              <a:buChar char="»"/>
              <a:defRPr sz="2400">
                <a:solidFill>
                  <a:schemeClr val="tx1"/>
                </a:solidFill>
                <a:latin typeface="Arial" pitchFamily="34" charset="0"/>
                <a:ea typeface="ＭＳ Ｐゴシック" pitchFamily="34" charset="-128"/>
              </a:defRPr>
            </a:lvl5pPr>
            <a:lvl6pPr marL="2514600" indent="-228600" eaLnBrk="0" fontAlgn="base" hangingPunct="0">
              <a:spcBef>
                <a:spcPct val="20000"/>
              </a:spcBef>
              <a:spcAft>
                <a:spcPct val="0"/>
              </a:spcAft>
              <a:buChar char="»"/>
              <a:defRPr sz="2400">
                <a:solidFill>
                  <a:schemeClr val="tx1"/>
                </a:solidFill>
                <a:latin typeface="Arial" pitchFamily="34" charset="0"/>
                <a:ea typeface="ＭＳ Ｐゴシック" pitchFamily="34" charset="-128"/>
              </a:defRPr>
            </a:lvl6pPr>
            <a:lvl7pPr marL="2971800" indent="-228600" eaLnBrk="0" fontAlgn="base" hangingPunct="0">
              <a:spcBef>
                <a:spcPct val="20000"/>
              </a:spcBef>
              <a:spcAft>
                <a:spcPct val="0"/>
              </a:spcAft>
              <a:buChar char="»"/>
              <a:defRPr sz="2400">
                <a:solidFill>
                  <a:schemeClr val="tx1"/>
                </a:solidFill>
                <a:latin typeface="Arial" pitchFamily="34" charset="0"/>
                <a:ea typeface="ＭＳ Ｐゴシック" pitchFamily="34" charset="-128"/>
              </a:defRPr>
            </a:lvl7pPr>
            <a:lvl8pPr marL="3429000" indent="-228600" eaLnBrk="0" fontAlgn="base" hangingPunct="0">
              <a:spcBef>
                <a:spcPct val="20000"/>
              </a:spcBef>
              <a:spcAft>
                <a:spcPct val="0"/>
              </a:spcAft>
              <a:buChar char="»"/>
              <a:defRPr sz="2400">
                <a:solidFill>
                  <a:schemeClr val="tx1"/>
                </a:solidFill>
                <a:latin typeface="Arial" pitchFamily="34" charset="0"/>
                <a:ea typeface="ＭＳ Ｐゴシック" pitchFamily="34" charset="-128"/>
              </a:defRPr>
            </a:lvl8pPr>
            <a:lvl9pPr marL="3886200" indent="-228600" eaLnBrk="0" fontAlgn="base" hangingPunct="0">
              <a:spcBef>
                <a:spcPct val="20000"/>
              </a:spcBef>
              <a:spcAft>
                <a:spcPct val="0"/>
              </a:spcAft>
              <a:buChar char="»"/>
              <a:defRPr sz="2400">
                <a:solidFill>
                  <a:schemeClr val="tx1"/>
                </a:solidFill>
                <a:latin typeface="Arial" pitchFamily="34" charset="0"/>
                <a:ea typeface="ＭＳ Ｐゴシック" pitchFamily="34" charset="-128"/>
              </a:defRPr>
            </a:lvl9pPr>
          </a:lstStyle>
          <a:p>
            <a:pPr>
              <a:spcBef>
                <a:spcPct val="0"/>
              </a:spcBef>
              <a:buClrTx/>
              <a:buFontTx/>
              <a:buNone/>
            </a:pPr>
            <a:endParaRPr lang="en-US" altLang="en-US">
              <a:latin typeface="Times New Roman" pitchFamily="18" charset="0"/>
            </a:endParaRPr>
          </a:p>
        </p:txBody>
      </p:sp>
      <p:grpSp>
        <p:nvGrpSpPr>
          <p:cNvPr id="4" name="Group 3"/>
          <p:cNvGrpSpPr>
            <a:grpSpLocks/>
          </p:cNvGrpSpPr>
          <p:nvPr/>
        </p:nvGrpSpPr>
        <p:grpSpPr bwMode="auto">
          <a:xfrm>
            <a:off x="995363" y="1406525"/>
            <a:ext cx="2559050" cy="4197350"/>
            <a:chOff x="996113" y="1407089"/>
            <a:chExt cx="2558588" cy="4196361"/>
          </a:xfrm>
        </p:grpSpPr>
        <p:sp>
          <p:nvSpPr>
            <p:cNvPr id="2" name="Rounded Rectangular Callout 1"/>
            <p:cNvSpPr>
              <a:spLocks noChangeArrowheads="1"/>
            </p:cNvSpPr>
            <p:nvPr/>
          </p:nvSpPr>
          <p:spPr bwMode="auto">
            <a:xfrm flipV="1">
              <a:off x="2553169" y="2465703"/>
              <a:ext cx="809479" cy="3137747"/>
            </a:xfrm>
            <a:prstGeom prst="wedgeRoundRectCallout">
              <a:avLst>
                <a:gd name="adj1" fmla="val -22370"/>
                <a:gd name="adj2" fmla="val 70833"/>
                <a:gd name="adj3" fmla="val 16667"/>
              </a:avLst>
            </a:prstGeom>
            <a:gradFill rotWithShape="1">
              <a:gsLst>
                <a:gs pos="0">
                  <a:srgbClr val="FFFDD7">
                    <a:alpha val="39000"/>
                  </a:srgbClr>
                </a:gs>
                <a:gs pos="64999">
                  <a:srgbClr val="FFFBA1">
                    <a:alpha val="39000"/>
                  </a:srgbClr>
                </a:gs>
                <a:gs pos="100000">
                  <a:srgbClr val="FFFC78">
                    <a:alpha val="39000"/>
                  </a:srgbClr>
                </a:gs>
              </a:gsLst>
              <a:lin ang="5400000" scaled="1"/>
            </a:gradFill>
            <a:ln w="9525">
              <a:solidFill>
                <a:srgbClr val="FFCB00"/>
              </a:solidFill>
              <a:miter lim="800000"/>
              <a:headEnd/>
              <a:tailEnd/>
            </a:ln>
            <a:effectLst>
              <a:outerShdw blurRad="40000" dist="20000" dir="5400000" rotWithShape="0">
                <a:srgbClr val="808080">
                  <a:alpha val="37999"/>
                </a:srgbClr>
              </a:outerShdw>
            </a:effectLst>
          </p:spPr>
          <p:txBody>
            <a:bodyPr lIns="88900" tIns="88900" rIns="88900" bIns="88900"/>
            <a:lstStyle/>
            <a:p>
              <a:pPr algn="ctr">
                <a:defRPr/>
              </a:pPr>
              <a:endParaRPr lang="en-US">
                <a:solidFill>
                  <a:schemeClr val="dk1"/>
                </a:solidFill>
                <a:latin typeface="+mn-lt"/>
                <a:ea typeface="+mn-ea"/>
              </a:endParaRPr>
            </a:p>
          </p:txBody>
        </p:sp>
        <p:sp>
          <p:nvSpPr>
            <p:cNvPr id="3" name="TextBox 2"/>
            <p:cNvSpPr txBox="1">
              <a:spLocks noChangeArrowheads="1"/>
            </p:cNvSpPr>
            <p:nvPr/>
          </p:nvSpPr>
          <p:spPr bwMode="auto">
            <a:xfrm>
              <a:off x="996113" y="1407089"/>
              <a:ext cx="2558588" cy="369801"/>
            </a:xfrm>
            <a:prstGeom prst="rect">
              <a:avLst/>
            </a:prstGeom>
            <a:gradFill rotWithShape="1">
              <a:gsLst>
                <a:gs pos="0">
                  <a:srgbClr val="FFFDD7"/>
                </a:gs>
                <a:gs pos="64999">
                  <a:srgbClr val="FFFBA1"/>
                </a:gs>
                <a:gs pos="100000">
                  <a:srgbClr val="FFFC78"/>
                </a:gs>
              </a:gsLst>
              <a:lin ang="5400000" scaled="1"/>
            </a:gradFill>
            <a:ln w="9525">
              <a:solidFill>
                <a:srgbClr val="FFCB00"/>
              </a:solidFill>
              <a:miter lim="800000"/>
              <a:headEnd/>
              <a:tailEnd/>
            </a:ln>
            <a:effectLst>
              <a:outerShdw blurRad="40000" dist="20000" dir="5400000" rotWithShape="0">
                <a:srgbClr val="808080">
                  <a:alpha val="37999"/>
                </a:srgbClr>
              </a:outerShdw>
            </a:effectLst>
          </p:spPr>
          <p:txBody>
            <a:bodyPr wrap="none">
              <a:spAutoFit/>
            </a:bodyPr>
            <a:lstStyle/>
            <a:p>
              <a:pPr>
                <a:defRPr/>
              </a:pPr>
              <a:r>
                <a:rPr lang="en-US" sz="1800" dirty="0">
                  <a:solidFill>
                    <a:schemeClr val="dk1"/>
                  </a:solidFill>
                  <a:latin typeface="+mn-lt"/>
                  <a:ea typeface="+mn-ea"/>
                </a:rPr>
                <a:t>Unsupervised Learning</a:t>
              </a:r>
            </a:p>
          </p:txBody>
        </p:sp>
      </p:grpSp>
      <p:sp>
        <p:nvSpPr>
          <p:cNvPr id="17" name="Title 1"/>
          <p:cNvSpPr>
            <a:spLocks noGrp="1"/>
          </p:cNvSpPr>
          <p:nvPr>
            <p:ph type="title"/>
          </p:nvPr>
        </p:nvSpPr>
        <p:spPr>
          <a:xfrm>
            <a:off x="685800" y="457200"/>
            <a:ext cx="8267700" cy="685800"/>
          </a:xfrm>
        </p:spPr>
        <p:txBody>
          <a:bodyPr>
            <a:normAutofit fontScale="90000"/>
          </a:bodyPr>
          <a:lstStyle/>
          <a:p>
            <a:r>
              <a:rPr lang="en-US" sz="3200" dirty="0" smtClean="0"/>
              <a:t>Modeling Techniques: </a:t>
            </a:r>
            <a:r>
              <a:rPr lang="en-US" sz="3200" i="1" dirty="0" smtClean="0"/>
              <a:t>Supervised vs Unsupervised</a:t>
            </a:r>
            <a:endParaRPr lang="en-US" sz="3200" i="1" dirty="0"/>
          </a:p>
        </p:txBody>
      </p:sp>
      <p:sp>
        <p:nvSpPr>
          <p:cNvPr id="18" name="Rectangle 17"/>
          <p:cNvSpPr/>
          <p:nvPr/>
        </p:nvSpPr>
        <p:spPr>
          <a:xfrm>
            <a:off x="4270248" y="1161406"/>
            <a:ext cx="3092513" cy="461665"/>
          </a:xfrm>
          <a:prstGeom prst="rect">
            <a:avLst/>
          </a:prstGeom>
        </p:spPr>
        <p:txBody>
          <a:bodyPr wrap="none">
            <a:spAutoFit/>
          </a:bodyPr>
          <a:lstStyle/>
          <a:p>
            <a:pPr>
              <a:defRPr/>
            </a:pPr>
            <a:r>
              <a:rPr lang="en-US" altLang="en-US" b="1" i="1" kern="0" dirty="0" smtClean="0"/>
              <a:t>Analytic Base Table</a:t>
            </a:r>
            <a:endParaRPr lang="en-US" altLang="en-US" b="1" i="1" kern="0" dirty="0"/>
          </a:p>
        </p:txBody>
      </p:sp>
    </p:spTree>
    <p:extLst>
      <p:ext uri="{BB962C8B-B14F-4D97-AF65-F5344CB8AC3E}">
        <p14:creationId xmlns:p14="http://schemas.microsoft.com/office/powerpoint/2010/main" val="311644997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4"/>
          <p:cNvSpPr>
            <a:spLocks noGrp="1" noChangeArrowheads="1"/>
          </p:cNvSpPr>
          <p:nvPr>
            <p:ph type="title"/>
          </p:nvPr>
        </p:nvSpPr>
        <p:spPr/>
        <p:txBody>
          <a:bodyPr/>
          <a:lstStyle/>
          <a:p>
            <a:pPr>
              <a:defRPr/>
            </a:pPr>
            <a:r>
              <a:rPr lang="en-US" altLang="en-US" dirty="0" smtClean="0"/>
              <a:t>Modeling Techniques</a:t>
            </a:r>
          </a:p>
        </p:txBody>
      </p:sp>
      <p:pic>
        <p:nvPicPr>
          <p:cNvPr id="11" name="Picture 2" descr="https://www.vectorart.com/webart/products/35515L.GIF"/>
          <p:cNvPicPr>
            <a:picLocks noChangeAspect="1" noChangeArrowheads="1"/>
          </p:cNvPicPr>
          <p:nvPr/>
        </p:nvPicPr>
        <p:blipFill>
          <a:blip r:embed="rId3" cstate="email">
            <a:extLst>
              <a:ext uri="{BEBA8EAE-BF5A-486C-A8C5-ECC9F3942E4B}">
                <a14:imgProps xmlns:a14="http://schemas.microsoft.com/office/drawing/2010/main">
                  <a14:imgLayer r:embed="rId4">
                    <a14:imgEffect>
                      <a14:artisticPlasticWrap/>
                    </a14:imgEffect>
                  </a14:imgLayer>
                </a14:imgProps>
              </a:ext>
              <a:ext uri="{28A0092B-C50C-407E-A947-70E740481C1C}">
                <a14:useLocalDpi xmlns:a14="http://schemas.microsoft.com/office/drawing/2010/main" val="0"/>
              </a:ext>
            </a:extLst>
          </a:blip>
          <a:srcRect/>
          <a:stretch>
            <a:fillRect/>
          </a:stretch>
        </p:blipFill>
        <p:spPr bwMode="auto">
          <a:xfrm>
            <a:off x="4431213" y="4988718"/>
            <a:ext cx="884514" cy="138410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1680715" y="5331045"/>
            <a:ext cx="2608901" cy="830997"/>
          </a:xfrm>
          <a:prstGeom prst="rect">
            <a:avLst/>
          </a:prstGeom>
          <a:noFill/>
        </p:spPr>
        <p:txBody>
          <a:bodyPr wrap="square" rtlCol="0">
            <a:spAutoFit/>
          </a:bodyPr>
          <a:lstStyle/>
          <a:p>
            <a:pPr eaLnBrk="0" fontAlgn="base" hangingPunct="0">
              <a:spcBef>
                <a:spcPct val="0"/>
              </a:spcBef>
              <a:spcAft>
                <a:spcPct val="0"/>
              </a:spcAft>
            </a:pPr>
            <a:r>
              <a:rPr lang="en-US" sz="2400" b="1" dirty="0">
                <a:solidFill>
                  <a:srgbClr val="000000"/>
                </a:solidFill>
                <a:ea typeface="ＭＳ Ｐゴシック" pitchFamily="34" charset="-128"/>
              </a:rPr>
              <a:t>Use all the tools in your tool belt!</a:t>
            </a:r>
          </a:p>
        </p:txBody>
      </p:sp>
      <p:sp>
        <p:nvSpPr>
          <p:cNvPr id="8" name="TextBox 7"/>
          <p:cNvSpPr txBox="1"/>
          <p:nvPr/>
        </p:nvSpPr>
        <p:spPr>
          <a:xfrm>
            <a:off x="1190625" y="1295311"/>
            <a:ext cx="2771775" cy="461665"/>
          </a:xfrm>
          <a:prstGeom prst="rect">
            <a:avLst/>
          </a:prstGeom>
          <a:noFill/>
        </p:spPr>
        <p:txBody>
          <a:bodyPr wrap="square" rtlCol="0">
            <a:spAutoFit/>
          </a:bodyPr>
          <a:lstStyle/>
          <a:p>
            <a:pPr algn="ctr"/>
            <a:r>
              <a:rPr lang="en-US" sz="2400" dirty="0"/>
              <a:t>Supervised</a:t>
            </a:r>
          </a:p>
        </p:txBody>
      </p:sp>
      <p:sp>
        <p:nvSpPr>
          <p:cNvPr id="19" name="TextBox 18"/>
          <p:cNvSpPr txBox="1"/>
          <p:nvPr/>
        </p:nvSpPr>
        <p:spPr>
          <a:xfrm>
            <a:off x="5913464" y="1295311"/>
            <a:ext cx="2771775" cy="461665"/>
          </a:xfrm>
          <a:prstGeom prst="rect">
            <a:avLst/>
          </a:prstGeom>
          <a:noFill/>
        </p:spPr>
        <p:txBody>
          <a:bodyPr wrap="square" rtlCol="0">
            <a:spAutoFit/>
          </a:bodyPr>
          <a:lstStyle/>
          <a:p>
            <a:pPr algn="ctr"/>
            <a:r>
              <a:rPr lang="en-US" sz="2400" dirty="0"/>
              <a:t>Unsupervised</a:t>
            </a:r>
          </a:p>
        </p:txBody>
      </p:sp>
      <p:sp>
        <p:nvSpPr>
          <p:cNvPr id="20" name="TextBox 19"/>
          <p:cNvSpPr txBox="1"/>
          <p:nvPr/>
        </p:nvSpPr>
        <p:spPr>
          <a:xfrm>
            <a:off x="378619" y="2352447"/>
            <a:ext cx="1885950" cy="369332"/>
          </a:xfrm>
          <a:prstGeom prst="rect">
            <a:avLst/>
          </a:prstGeom>
          <a:noFill/>
        </p:spPr>
        <p:txBody>
          <a:bodyPr wrap="square" rtlCol="0">
            <a:spAutoFit/>
          </a:bodyPr>
          <a:lstStyle/>
          <a:p>
            <a:pPr algn="ctr"/>
            <a:r>
              <a:rPr lang="en-US" dirty="0"/>
              <a:t>Contributory</a:t>
            </a:r>
          </a:p>
        </p:txBody>
      </p:sp>
      <p:sp>
        <p:nvSpPr>
          <p:cNvPr id="21" name="TextBox 20"/>
          <p:cNvSpPr txBox="1"/>
          <p:nvPr/>
        </p:nvSpPr>
        <p:spPr>
          <a:xfrm>
            <a:off x="2772431" y="2352447"/>
            <a:ext cx="1885950" cy="369332"/>
          </a:xfrm>
          <a:prstGeom prst="rect">
            <a:avLst/>
          </a:prstGeom>
          <a:noFill/>
        </p:spPr>
        <p:txBody>
          <a:bodyPr wrap="square" rtlCol="0">
            <a:spAutoFit/>
          </a:bodyPr>
          <a:lstStyle/>
          <a:p>
            <a:pPr algn="ctr"/>
            <a:r>
              <a:rPr lang="en-US" dirty="0"/>
              <a:t>Consensus</a:t>
            </a:r>
          </a:p>
        </p:txBody>
      </p:sp>
      <p:sp>
        <p:nvSpPr>
          <p:cNvPr id="22" name="TextBox 21"/>
          <p:cNvSpPr txBox="1"/>
          <p:nvPr/>
        </p:nvSpPr>
        <p:spPr>
          <a:xfrm>
            <a:off x="-178279" y="3289485"/>
            <a:ext cx="1578769" cy="553998"/>
          </a:xfrm>
          <a:prstGeom prst="rect">
            <a:avLst/>
          </a:prstGeom>
          <a:noFill/>
        </p:spPr>
        <p:txBody>
          <a:bodyPr wrap="square" rtlCol="0">
            <a:spAutoFit/>
          </a:bodyPr>
          <a:lstStyle/>
          <a:p>
            <a:pPr algn="ctr"/>
            <a:r>
              <a:rPr lang="en-US" sz="1500" dirty="0"/>
              <a:t>Nearest Neighbor</a:t>
            </a:r>
          </a:p>
        </p:txBody>
      </p:sp>
      <p:sp>
        <p:nvSpPr>
          <p:cNvPr id="23" name="TextBox 22"/>
          <p:cNvSpPr txBox="1"/>
          <p:nvPr/>
        </p:nvSpPr>
        <p:spPr>
          <a:xfrm>
            <a:off x="895619" y="3769643"/>
            <a:ext cx="1221167" cy="323165"/>
          </a:xfrm>
          <a:prstGeom prst="rect">
            <a:avLst/>
          </a:prstGeom>
          <a:noFill/>
        </p:spPr>
        <p:txBody>
          <a:bodyPr wrap="square" rtlCol="0">
            <a:spAutoFit/>
          </a:bodyPr>
          <a:lstStyle/>
          <a:p>
            <a:pPr algn="ctr"/>
            <a:r>
              <a:rPr lang="en-US" sz="1500" dirty="0"/>
              <a:t>Kernel</a:t>
            </a:r>
          </a:p>
        </p:txBody>
      </p:sp>
      <p:sp>
        <p:nvSpPr>
          <p:cNvPr id="24" name="TextBox 23"/>
          <p:cNvSpPr txBox="1"/>
          <p:nvPr/>
        </p:nvSpPr>
        <p:spPr>
          <a:xfrm>
            <a:off x="1997973" y="3798630"/>
            <a:ext cx="1885950" cy="323165"/>
          </a:xfrm>
          <a:prstGeom prst="rect">
            <a:avLst/>
          </a:prstGeom>
          <a:noFill/>
        </p:spPr>
        <p:txBody>
          <a:bodyPr wrap="square" rtlCol="0">
            <a:spAutoFit/>
          </a:bodyPr>
          <a:lstStyle/>
          <a:p>
            <a:pPr algn="ctr"/>
            <a:r>
              <a:rPr lang="en-US" sz="1500" dirty="0"/>
              <a:t>Regression</a:t>
            </a:r>
          </a:p>
        </p:txBody>
      </p:sp>
      <p:sp>
        <p:nvSpPr>
          <p:cNvPr id="25" name="TextBox 24"/>
          <p:cNvSpPr txBox="1"/>
          <p:nvPr/>
        </p:nvSpPr>
        <p:spPr>
          <a:xfrm>
            <a:off x="2940948" y="4331311"/>
            <a:ext cx="1519893" cy="553998"/>
          </a:xfrm>
          <a:prstGeom prst="rect">
            <a:avLst/>
          </a:prstGeom>
          <a:noFill/>
        </p:spPr>
        <p:txBody>
          <a:bodyPr wrap="square" rtlCol="0">
            <a:spAutoFit/>
          </a:bodyPr>
          <a:lstStyle/>
          <a:p>
            <a:pPr algn="ctr"/>
            <a:r>
              <a:rPr lang="en-US" sz="1500" dirty="0"/>
              <a:t>Neural Networks</a:t>
            </a:r>
          </a:p>
        </p:txBody>
      </p:sp>
      <p:sp>
        <p:nvSpPr>
          <p:cNvPr id="26" name="TextBox 25"/>
          <p:cNvSpPr txBox="1"/>
          <p:nvPr/>
        </p:nvSpPr>
        <p:spPr>
          <a:xfrm>
            <a:off x="4181482" y="4282898"/>
            <a:ext cx="1353327" cy="553998"/>
          </a:xfrm>
          <a:prstGeom prst="rect">
            <a:avLst/>
          </a:prstGeom>
          <a:noFill/>
        </p:spPr>
        <p:txBody>
          <a:bodyPr wrap="square" rtlCol="0">
            <a:spAutoFit/>
          </a:bodyPr>
          <a:lstStyle/>
          <a:p>
            <a:pPr algn="ctr"/>
            <a:r>
              <a:rPr lang="en-US" sz="1500" dirty="0"/>
              <a:t>Decision Trees</a:t>
            </a:r>
          </a:p>
        </p:txBody>
      </p:sp>
      <p:cxnSp>
        <p:nvCxnSpPr>
          <p:cNvPr id="10" name="Straight Connector 9"/>
          <p:cNvCxnSpPr>
            <a:stCxn id="8" idx="2"/>
            <a:endCxn id="20" idx="0"/>
          </p:cNvCxnSpPr>
          <p:nvPr/>
        </p:nvCxnSpPr>
        <p:spPr bwMode="auto">
          <a:xfrm flipH="1">
            <a:off x="1321594" y="1756976"/>
            <a:ext cx="1254919" cy="595471"/>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 name="Straight Connector 12"/>
          <p:cNvCxnSpPr>
            <a:stCxn id="8" idx="2"/>
            <a:endCxn id="21" idx="0"/>
          </p:cNvCxnSpPr>
          <p:nvPr/>
        </p:nvCxnSpPr>
        <p:spPr bwMode="auto">
          <a:xfrm>
            <a:off x="2576513" y="1756976"/>
            <a:ext cx="1138893" cy="595471"/>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 name="Straight Connector 14"/>
          <p:cNvCxnSpPr>
            <a:stCxn id="20" idx="2"/>
            <a:endCxn id="22" idx="0"/>
          </p:cNvCxnSpPr>
          <p:nvPr/>
        </p:nvCxnSpPr>
        <p:spPr bwMode="auto">
          <a:xfrm flipH="1">
            <a:off x="611106" y="2721779"/>
            <a:ext cx="710488" cy="567706"/>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 name="Straight Connector 16"/>
          <p:cNvCxnSpPr>
            <a:stCxn id="20" idx="2"/>
            <a:endCxn id="23" idx="0"/>
          </p:cNvCxnSpPr>
          <p:nvPr/>
        </p:nvCxnSpPr>
        <p:spPr bwMode="auto">
          <a:xfrm>
            <a:off x="1321594" y="2721779"/>
            <a:ext cx="184609" cy="1047864"/>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8" name="Straight Connector 27"/>
          <p:cNvCxnSpPr>
            <a:stCxn id="21" idx="2"/>
            <a:endCxn id="24" idx="0"/>
          </p:cNvCxnSpPr>
          <p:nvPr/>
        </p:nvCxnSpPr>
        <p:spPr bwMode="auto">
          <a:xfrm flipH="1">
            <a:off x="2940948" y="2721779"/>
            <a:ext cx="774458" cy="1076851"/>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 name="Straight Connector 29"/>
          <p:cNvCxnSpPr>
            <a:stCxn id="21" idx="2"/>
            <a:endCxn id="26" idx="0"/>
          </p:cNvCxnSpPr>
          <p:nvPr/>
        </p:nvCxnSpPr>
        <p:spPr bwMode="auto">
          <a:xfrm>
            <a:off x="3715406" y="2721779"/>
            <a:ext cx="1142740" cy="1561119"/>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168" name="Straight Connector 7167"/>
          <p:cNvCxnSpPr>
            <a:stCxn id="21" idx="2"/>
            <a:endCxn id="25" idx="0"/>
          </p:cNvCxnSpPr>
          <p:nvPr/>
        </p:nvCxnSpPr>
        <p:spPr bwMode="auto">
          <a:xfrm flipH="1">
            <a:off x="3700895" y="2721779"/>
            <a:ext cx="14511" cy="1609532"/>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0" name="TextBox 49"/>
          <p:cNvSpPr txBox="1"/>
          <p:nvPr/>
        </p:nvSpPr>
        <p:spPr>
          <a:xfrm>
            <a:off x="4972075" y="2475954"/>
            <a:ext cx="1657229" cy="553998"/>
          </a:xfrm>
          <a:prstGeom prst="rect">
            <a:avLst/>
          </a:prstGeom>
          <a:noFill/>
        </p:spPr>
        <p:txBody>
          <a:bodyPr wrap="square" rtlCol="0">
            <a:spAutoFit/>
          </a:bodyPr>
          <a:lstStyle/>
          <a:p>
            <a:pPr algn="ctr"/>
            <a:r>
              <a:rPr lang="en-US" sz="1500" dirty="0"/>
              <a:t>Visual Exploration</a:t>
            </a:r>
          </a:p>
        </p:txBody>
      </p:sp>
      <p:sp>
        <p:nvSpPr>
          <p:cNvPr id="51" name="TextBox 50"/>
          <p:cNvSpPr txBox="1"/>
          <p:nvPr/>
        </p:nvSpPr>
        <p:spPr>
          <a:xfrm>
            <a:off x="5969466" y="3007271"/>
            <a:ext cx="1519893" cy="784830"/>
          </a:xfrm>
          <a:prstGeom prst="rect">
            <a:avLst/>
          </a:prstGeom>
          <a:noFill/>
        </p:spPr>
        <p:txBody>
          <a:bodyPr wrap="square" rtlCol="0">
            <a:spAutoFit/>
          </a:bodyPr>
          <a:lstStyle/>
          <a:p>
            <a:pPr algn="ctr"/>
            <a:r>
              <a:rPr lang="en-US" sz="1500" dirty="0"/>
              <a:t>Principal Component Analysis</a:t>
            </a:r>
          </a:p>
        </p:txBody>
      </p:sp>
      <p:sp>
        <p:nvSpPr>
          <p:cNvPr id="52" name="TextBox 51"/>
          <p:cNvSpPr txBox="1"/>
          <p:nvPr/>
        </p:nvSpPr>
        <p:spPr>
          <a:xfrm>
            <a:off x="7232349" y="2861191"/>
            <a:ext cx="1519893" cy="323165"/>
          </a:xfrm>
          <a:prstGeom prst="rect">
            <a:avLst/>
          </a:prstGeom>
          <a:noFill/>
        </p:spPr>
        <p:txBody>
          <a:bodyPr wrap="square" rtlCol="0">
            <a:spAutoFit/>
          </a:bodyPr>
          <a:lstStyle/>
          <a:p>
            <a:pPr algn="ctr"/>
            <a:r>
              <a:rPr lang="en-US" sz="1500" dirty="0"/>
              <a:t>Clustering</a:t>
            </a:r>
          </a:p>
        </p:txBody>
      </p:sp>
      <p:cxnSp>
        <p:nvCxnSpPr>
          <p:cNvPr id="53" name="Straight Connector 52"/>
          <p:cNvCxnSpPr>
            <a:stCxn id="19" idx="2"/>
            <a:endCxn id="50" idx="0"/>
          </p:cNvCxnSpPr>
          <p:nvPr/>
        </p:nvCxnSpPr>
        <p:spPr bwMode="auto">
          <a:xfrm flipH="1">
            <a:off x="5800690" y="1756976"/>
            <a:ext cx="1498662" cy="718978"/>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4" name="Straight Connector 53"/>
          <p:cNvCxnSpPr>
            <a:stCxn id="19" idx="2"/>
            <a:endCxn id="52" idx="0"/>
          </p:cNvCxnSpPr>
          <p:nvPr/>
        </p:nvCxnSpPr>
        <p:spPr bwMode="auto">
          <a:xfrm>
            <a:off x="7299352" y="1756976"/>
            <a:ext cx="692944" cy="1104215"/>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5" name="Straight Connector 54"/>
          <p:cNvCxnSpPr>
            <a:stCxn id="19" idx="2"/>
            <a:endCxn id="51" idx="0"/>
          </p:cNvCxnSpPr>
          <p:nvPr/>
        </p:nvCxnSpPr>
        <p:spPr bwMode="auto">
          <a:xfrm flipH="1">
            <a:off x="6729413" y="1756976"/>
            <a:ext cx="569939" cy="1250295"/>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169" name="TextBox 7168"/>
          <p:cNvSpPr txBox="1"/>
          <p:nvPr/>
        </p:nvSpPr>
        <p:spPr>
          <a:xfrm>
            <a:off x="8441662" y="2086357"/>
            <a:ext cx="748870" cy="323165"/>
          </a:xfrm>
          <a:prstGeom prst="rect">
            <a:avLst/>
          </a:prstGeom>
          <a:noFill/>
        </p:spPr>
        <p:txBody>
          <a:bodyPr wrap="square" rtlCol="0">
            <a:spAutoFit/>
          </a:bodyPr>
          <a:lstStyle/>
          <a:p>
            <a:pPr algn="ctr"/>
            <a:r>
              <a:rPr lang="en-US" sz="1500" dirty="0" smtClean="0"/>
              <a:t>etc…</a:t>
            </a:r>
            <a:endParaRPr lang="en-US" sz="1500" dirty="0"/>
          </a:p>
        </p:txBody>
      </p:sp>
      <p:cxnSp>
        <p:nvCxnSpPr>
          <p:cNvPr id="46" name="Straight Connector 45"/>
          <p:cNvCxnSpPr>
            <a:stCxn id="19" idx="2"/>
            <a:endCxn id="7169" idx="1"/>
          </p:cNvCxnSpPr>
          <p:nvPr/>
        </p:nvCxnSpPr>
        <p:spPr bwMode="auto">
          <a:xfrm>
            <a:off x="7299352" y="1756976"/>
            <a:ext cx="1142310" cy="490964"/>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6" name="TextBox 55"/>
          <p:cNvSpPr txBox="1"/>
          <p:nvPr/>
        </p:nvSpPr>
        <p:spPr>
          <a:xfrm>
            <a:off x="5291948" y="3688300"/>
            <a:ext cx="748870" cy="323165"/>
          </a:xfrm>
          <a:prstGeom prst="rect">
            <a:avLst/>
          </a:prstGeom>
          <a:noFill/>
        </p:spPr>
        <p:txBody>
          <a:bodyPr wrap="square" rtlCol="0">
            <a:spAutoFit/>
          </a:bodyPr>
          <a:lstStyle/>
          <a:p>
            <a:pPr algn="ctr"/>
            <a:r>
              <a:rPr lang="en-US" sz="1500" dirty="0" smtClean="0"/>
              <a:t>etc…</a:t>
            </a:r>
            <a:endParaRPr lang="en-US" sz="1500" dirty="0"/>
          </a:p>
        </p:txBody>
      </p:sp>
      <p:cxnSp>
        <p:nvCxnSpPr>
          <p:cNvPr id="57" name="Straight Connector 56"/>
          <p:cNvCxnSpPr>
            <a:stCxn id="21" idx="2"/>
            <a:endCxn id="56" idx="1"/>
          </p:cNvCxnSpPr>
          <p:nvPr/>
        </p:nvCxnSpPr>
        <p:spPr bwMode="auto">
          <a:xfrm>
            <a:off x="3715406" y="2721779"/>
            <a:ext cx="1576542" cy="1128104"/>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7" name="TextBox 66"/>
          <p:cNvSpPr txBox="1"/>
          <p:nvPr/>
        </p:nvSpPr>
        <p:spPr>
          <a:xfrm>
            <a:off x="2065121" y="3179511"/>
            <a:ext cx="748870" cy="323165"/>
          </a:xfrm>
          <a:prstGeom prst="rect">
            <a:avLst/>
          </a:prstGeom>
          <a:noFill/>
        </p:spPr>
        <p:txBody>
          <a:bodyPr wrap="square" rtlCol="0">
            <a:spAutoFit/>
          </a:bodyPr>
          <a:lstStyle/>
          <a:p>
            <a:pPr algn="ctr"/>
            <a:r>
              <a:rPr lang="en-US" sz="1500" dirty="0" smtClean="0"/>
              <a:t>etc…</a:t>
            </a:r>
            <a:endParaRPr lang="en-US" sz="1500" dirty="0"/>
          </a:p>
        </p:txBody>
      </p:sp>
      <p:cxnSp>
        <p:nvCxnSpPr>
          <p:cNvPr id="68" name="Straight Connector 67"/>
          <p:cNvCxnSpPr>
            <a:stCxn id="20" idx="2"/>
            <a:endCxn id="67" idx="1"/>
          </p:cNvCxnSpPr>
          <p:nvPr/>
        </p:nvCxnSpPr>
        <p:spPr bwMode="auto">
          <a:xfrm>
            <a:off x="1321594" y="2721779"/>
            <a:ext cx="743527" cy="619315"/>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225166123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85800" y="1071563"/>
            <a:ext cx="4305300" cy="5059606"/>
          </a:xfrm>
        </p:spPr>
        <p:txBody>
          <a:bodyPr>
            <a:normAutofit/>
          </a:bodyPr>
          <a:lstStyle/>
          <a:p>
            <a:r>
              <a:rPr lang="en-US" sz="2000" dirty="0" smtClean="0"/>
              <a:t>Estimates relationship between one or more predictor variables and a target variable</a:t>
            </a:r>
          </a:p>
          <a:p>
            <a:endParaRPr lang="en-US" sz="2000" dirty="0" smtClean="0"/>
          </a:p>
          <a:p>
            <a:r>
              <a:rPr lang="en-US" sz="2000" dirty="0" smtClean="0"/>
              <a:t>Useful for prediction and feature selection</a:t>
            </a:r>
          </a:p>
          <a:p>
            <a:endParaRPr lang="en-US" sz="2000" dirty="0"/>
          </a:p>
          <a:p>
            <a:r>
              <a:rPr lang="en-US" sz="2000" dirty="0" smtClean="0"/>
              <a:t>Types include:</a:t>
            </a:r>
          </a:p>
          <a:p>
            <a:pPr marL="285750" indent="-285750">
              <a:buFontTx/>
              <a:buChar char="-"/>
            </a:pPr>
            <a:r>
              <a:rPr lang="en-US" sz="2000" dirty="0" smtClean="0"/>
              <a:t>Simple Linear</a:t>
            </a:r>
          </a:p>
          <a:p>
            <a:pPr marL="285750" indent="-285750">
              <a:buFontTx/>
              <a:buChar char="-"/>
            </a:pPr>
            <a:r>
              <a:rPr lang="en-US" sz="2000" dirty="0" smtClean="0"/>
              <a:t>Multiple Linear</a:t>
            </a:r>
          </a:p>
          <a:p>
            <a:pPr marL="285750" indent="-285750">
              <a:buFontTx/>
              <a:buChar char="-"/>
            </a:pPr>
            <a:r>
              <a:rPr lang="en-US" sz="2000" dirty="0" smtClean="0"/>
              <a:t>Nonlinear</a:t>
            </a:r>
          </a:p>
          <a:p>
            <a:pPr marL="628650" lvl="1" indent="-285750">
              <a:buFont typeface="Arial" panose="020B0604020202020204" pitchFamily="34" charset="0"/>
              <a:buChar char="•"/>
            </a:pPr>
            <a:r>
              <a:rPr lang="en-US" sz="2000" dirty="0" smtClean="0"/>
              <a:t>Logistic</a:t>
            </a:r>
          </a:p>
          <a:p>
            <a:pPr marL="628650" lvl="1" indent="-285750">
              <a:buFont typeface="Arial" panose="020B0604020202020204" pitchFamily="34" charset="0"/>
              <a:buChar char="•"/>
            </a:pPr>
            <a:r>
              <a:rPr lang="en-US" sz="2000" dirty="0" smtClean="0"/>
              <a:t>Exponential</a:t>
            </a:r>
          </a:p>
          <a:p>
            <a:pPr marL="628650" lvl="1" indent="-285750">
              <a:buFont typeface="Arial" panose="020B0604020202020204" pitchFamily="34" charset="0"/>
              <a:buChar char="•"/>
            </a:pPr>
            <a:r>
              <a:rPr lang="en-US" sz="2000" dirty="0" smtClean="0"/>
              <a:t>Polynomial</a:t>
            </a:r>
          </a:p>
          <a:p>
            <a:endParaRPr lang="en-US" sz="2000" dirty="0"/>
          </a:p>
        </p:txBody>
      </p:sp>
      <p:sp>
        <p:nvSpPr>
          <p:cNvPr id="2" name="Title 1"/>
          <p:cNvSpPr>
            <a:spLocks noGrp="1"/>
          </p:cNvSpPr>
          <p:nvPr>
            <p:ph type="title"/>
          </p:nvPr>
        </p:nvSpPr>
        <p:spPr/>
        <p:txBody>
          <a:bodyPr/>
          <a:lstStyle/>
          <a:p>
            <a:r>
              <a:rPr lang="en-US" dirty="0" smtClean="0"/>
              <a:t>Modeling Techniques: </a:t>
            </a:r>
            <a:r>
              <a:rPr lang="en-US" i="1" dirty="0" smtClean="0"/>
              <a:t>Regression</a:t>
            </a:r>
            <a:endParaRPr lang="en-US" i="1" dirty="0"/>
          </a:p>
        </p:txBody>
      </p:sp>
      <p:pic>
        <p:nvPicPr>
          <p:cNvPr id="6" name="Picture 4" descr="500px-Linear_regression.png"/>
          <p:cNvPicPr>
            <a:picLocks noChangeAspect="1"/>
          </p:cNvPicPr>
          <p:nvPr/>
        </p:nvPicPr>
        <p:blipFill>
          <a:blip r:embed="rId3" cstate="email">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507037" y="1071563"/>
            <a:ext cx="3116263" cy="20567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6"/>
          <p:cNvGrpSpPr/>
          <p:nvPr/>
        </p:nvGrpSpPr>
        <p:grpSpPr>
          <a:xfrm>
            <a:off x="5197850" y="3539264"/>
            <a:ext cx="3591639" cy="2451100"/>
            <a:chOff x="5197850" y="3539264"/>
            <a:chExt cx="3591639" cy="2451100"/>
          </a:xfrm>
        </p:grpSpPr>
        <p:pic>
          <p:nvPicPr>
            <p:cNvPr id="1026" name="Picture 2" descr="http://upload.wikimedia.org/wikipedia/commons/7/7e/Guassian_Kernel_Regression.png"/>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5197850" y="3539264"/>
              <a:ext cx="3591639" cy="24511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bwMode="auto">
            <a:xfrm>
              <a:off x="5727700" y="3708400"/>
              <a:ext cx="1362868" cy="647700"/>
            </a:xfrm>
            <a:prstGeom prst="rect">
              <a:avLst/>
            </a:prstGeom>
            <a:solidFill>
              <a:srgbClr val="FFFFFF"/>
            </a:solidFill>
            <a:ln w="38100" cap="flat" cmpd="sng" algn="ctr">
              <a:no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8900" tIns="88900" rIns="88900" bIns="88900" numCol="1" rtlCol="0" anchor="t" anchorCtr="0" compatLnSpc="1">
              <a:prstTxWarp prst="textNoShape">
                <a:avLst/>
              </a:prstTxWarp>
            </a:bodyPr>
            <a:lstStyle/>
            <a:p>
              <a:pPr algn="ctr"/>
              <a:endParaRPr lang="en-US"/>
            </a:p>
          </p:txBody>
        </p:sp>
      </p:grpSp>
    </p:spTree>
    <p:extLst>
      <p:ext uri="{BB962C8B-B14F-4D97-AF65-F5344CB8AC3E}">
        <p14:creationId xmlns:p14="http://schemas.microsoft.com/office/powerpoint/2010/main" val="1452013213"/>
      </p:ext>
    </p:extLst>
  </p:cSld>
  <p:clrMapOvr>
    <a:masterClrMapping/>
  </p:clrMapOvr>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Content Placeholder 3"/>
          <p:cNvSpPr>
            <a:spLocks noGrp="1"/>
          </p:cNvSpPr>
          <p:nvPr>
            <p:ph idx="1"/>
          </p:nvPr>
        </p:nvSpPr>
        <p:spPr>
          <a:xfrm>
            <a:off x="685800" y="1071563"/>
            <a:ext cx="7848600" cy="4643437"/>
          </a:xfrm>
        </p:spPr>
        <p:txBody>
          <a:bodyPr>
            <a:normAutofit/>
          </a:bodyPr>
          <a:lstStyle/>
          <a:p>
            <a:pPr>
              <a:defRPr/>
            </a:pPr>
            <a:r>
              <a:rPr lang="en-US" b="1" i="1" dirty="0" smtClean="0"/>
              <a:t>Stepwise Regression: </a:t>
            </a:r>
          </a:p>
          <a:p>
            <a:pPr>
              <a:defRPr/>
            </a:pPr>
            <a:endParaRPr lang="en-US" b="1" i="1" dirty="0" smtClean="0"/>
          </a:p>
          <a:p>
            <a:pPr>
              <a:defRPr/>
            </a:pPr>
            <a:r>
              <a:rPr lang="en-US" dirty="0" smtClean="0">
                <a:solidFill>
                  <a:srgbClr val="000000"/>
                </a:solidFill>
              </a:rPr>
              <a:t>Choose</a:t>
            </a:r>
            <a:r>
              <a:rPr lang="en-US" dirty="0" smtClean="0"/>
              <a:t> the single best term. Add the term that best combines with it, and then add the one that best combines with the pair. (Check also whether any current term should be </a:t>
            </a:r>
            <a:r>
              <a:rPr lang="en-US" dirty="0" smtClean="0">
                <a:solidFill>
                  <a:srgbClr val="000000"/>
                </a:solidFill>
              </a:rPr>
              <a:t>discarded</a:t>
            </a:r>
            <a:r>
              <a:rPr lang="en-US" dirty="0" smtClean="0"/>
              <a:t>).</a:t>
            </a:r>
          </a:p>
          <a:p>
            <a:pPr>
              <a:defRPr/>
            </a:pPr>
            <a:endParaRPr lang="en-US" sz="800" dirty="0" smtClean="0"/>
          </a:p>
          <a:p>
            <a:pPr>
              <a:defRPr/>
            </a:pPr>
            <a:r>
              <a:rPr lang="en-US" dirty="0" smtClean="0"/>
              <a:t>			</a:t>
            </a:r>
            <a:r>
              <a:rPr lang="en-US" dirty="0"/>
              <a:t>R</a:t>
            </a:r>
            <a:r>
              <a:rPr lang="en-US" dirty="0" smtClean="0"/>
              <a:t>esults in Y = f(a)</a:t>
            </a:r>
            <a:br>
              <a:rPr lang="en-US" dirty="0" smtClean="0"/>
            </a:br>
            <a:r>
              <a:rPr lang="en-US" dirty="0" smtClean="0"/>
              <a:t>			rather than exact model Y = b + c.</a:t>
            </a:r>
          </a:p>
          <a:p>
            <a:pPr>
              <a:defRPr/>
            </a:pPr>
            <a:endParaRPr lang="en-US" sz="800" dirty="0" smtClean="0"/>
          </a:p>
          <a:p>
            <a:pPr marL="2743200" indent="-2743200">
              <a:defRPr/>
            </a:pPr>
            <a:r>
              <a:rPr lang="en-US" dirty="0" smtClean="0"/>
              <a:t>	(Polynomial network algorithms, </a:t>
            </a:r>
            <a:br>
              <a:rPr lang="en-US" dirty="0" smtClean="0"/>
            </a:br>
            <a:r>
              <a:rPr lang="en-US" dirty="0" smtClean="0"/>
              <a:t>however, can work on this example.)</a:t>
            </a:r>
          </a:p>
        </p:txBody>
      </p:sp>
      <p:sp>
        <p:nvSpPr>
          <p:cNvPr id="6" name="Title 1"/>
          <p:cNvSpPr>
            <a:spLocks noGrp="1"/>
          </p:cNvSpPr>
          <p:nvPr>
            <p:ph type="title"/>
          </p:nvPr>
        </p:nvSpPr>
        <p:spPr>
          <a:xfrm>
            <a:off x="685800" y="457200"/>
            <a:ext cx="7848600" cy="685800"/>
          </a:xfrm>
        </p:spPr>
        <p:txBody>
          <a:bodyPr>
            <a:normAutofit fontScale="90000"/>
          </a:bodyPr>
          <a:lstStyle/>
          <a:p>
            <a:r>
              <a:rPr lang="en-US" dirty="0" smtClean="0"/>
              <a:t>Modeling Techniques: </a:t>
            </a:r>
            <a:r>
              <a:rPr lang="en-US" i="1" dirty="0" smtClean="0"/>
              <a:t>Regression</a:t>
            </a:r>
            <a:endParaRPr lang="en-US" i="1" dirty="0"/>
          </a:p>
        </p:txBody>
      </p:sp>
      <p:graphicFrame>
        <p:nvGraphicFramePr>
          <p:cNvPr id="16" name="Table 15"/>
          <p:cNvGraphicFramePr>
            <a:graphicFrameLocks noGrp="1"/>
          </p:cNvGraphicFramePr>
          <p:nvPr>
            <p:extLst/>
          </p:nvPr>
        </p:nvGraphicFramePr>
        <p:xfrm>
          <a:off x="685800" y="3550920"/>
          <a:ext cx="2438400" cy="1981200"/>
        </p:xfrm>
        <a:graphic>
          <a:graphicData uri="http://schemas.openxmlformats.org/drawingml/2006/table">
            <a:tbl>
              <a:tblPr/>
              <a:tblGrid>
                <a:gridCol w="609600"/>
                <a:gridCol w="609600"/>
                <a:gridCol w="609600"/>
                <a:gridCol w="609600"/>
              </a:tblGrid>
              <a:tr h="37147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a:ln>
                            <a:noFill/>
                          </a:ln>
                          <a:solidFill>
                            <a:srgbClr val="FFFFFF"/>
                          </a:solidFill>
                          <a:effectLst/>
                          <a:latin typeface="Arial"/>
                          <a:ea typeface="ＭＳ Ｐゴシック" charset="0"/>
                          <a:cs typeface="ＭＳ Ｐゴシック" charset="0"/>
                        </a:rPr>
                        <a:t>Y</a:t>
                      </a: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003399"/>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a:ln>
                            <a:noFill/>
                          </a:ln>
                          <a:solidFill>
                            <a:srgbClr val="FFFFFF"/>
                          </a:solidFill>
                          <a:effectLst/>
                          <a:latin typeface="Arial"/>
                          <a:ea typeface="ＭＳ Ｐゴシック" charset="0"/>
                          <a:cs typeface="ＭＳ Ｐゴシック" charset="0"/>
                        </a:rPr>
                        <a:t>a</a:t>
                      </a: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003399"/>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a:ln>
                            <a:noFill/>
                          </a:ln>
                          <a:solidFill>
                            <a:srgbClr val="FFFFFF"/>
                          </a:solidFill>
                          <a:effectLst/>
                          <a:latin typeface="Arial"/>
                          <a:ea typeface="ＭＳ Ｐゴシック" charset="0"/>
                          <a:cs typeface="ＭＳ Ｐゴシック" charset="0"/>
                        </a:rPr>
                        <a:t>b</a:t>
                      </a: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003399"/>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a:ln>
                            <a:noFill/>
                          </a:ln>
                          <a:solidFill>
                            <a:srgbClr val="FFFFFF"/>
                          </a:solidFill>
                          <a:effectLst/>
                          <a:latin typeface="Arial"/>
                          <a:ea typeface="ＭＳ Ｐゴシック" charset="0"/>
                          <a:cs typeface="ＭＳ Ｐゴシック" charset="0"/>
                        </a:rPr>
                        <a:t>c</a:t>
                      </a: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003399"/>
                    </a:solidFill>
                  </a:tcPr>
                </a:tc>
              </a:tr>
              <a:tr h="36988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rgbClr val="000000"/>
                          </a:solidFill>
                          <a:effectLst/>
                          <a:latin typeface="Arial"/>
                          <a:ea typeface="ＭＳ Ｐゴシック" charset="0"/>
                          <a:cs typeface="ＭＳ Ｐゴシック" charset="0"/>
                        </a:rPr>
                        <a:t>1</a:t>
                      </a: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F2F2F2"/>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00"/>
                          </a:solidFill>
                          <a:effectLst/>
                          <a:latin typeface="Arial"/>
                          <a:ea typeface="ＭＳ Ｐゴシック" charset="0"/>
                          <a:cs typeface="ＭＳ Ｐゴシック" charset="0"/>
                        </a:rPr>
                        <a:t>1</a:t>
                      </a: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F2F2F2"/>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rgbClr val="000000"/>
                          </a:solidFill>
                          <a:effectLst/>
                          <a:latin typeface="Arial"/>
                          <a:ea typeface="ＭＳ Ｐゴシック" charset="0"/>
                          <a:cs typeface="ＭＳ Ｐゴシック" charset="0"/>
                        </a:rPr>
                        <a:t>0</a:t>
                      </a: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F2F2F2"/>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00"/>
                          </a:solidFill>
                          <a:effectLst/>
                          <a:latin typeface="Arial"/>
                          <a:ea typeface="ＭＳ Ｐゴシック" charset="0"/>
                          <a:cs typeface="ＭＳ Ｐゴシック" charset="0"/>
                        </a:rPr>
                        <a:t>1</a:t>
                      </a: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F2F2F2"/>
                    </a:solidFill>
                  </a:tcPr>
                </a:tc>
              </a:tr>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rgbClr val="000000"/>
                          </a:solidFill>
                          <a:effectLst/>
                          <a:latin typeface="Arial"/>
                          <a:ea typeface="ＭＳ Ｐゴシック" charset="0"/>
                          <a:cs typeface="ＭＳ Ｐゴシック" charset="0"/>
                        </a:rPr>
                        <a:t>1</a:t>
                      </a: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CCCC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00"/>
                          </a:solidFill>
                          <a:effectLst/>
                          <a:latin typeface="Arial"/>
                          <a:ea typeface="ＭＳ Ｐゴシック" charset="0"/>
                          <a:cs typeface="ＭＳ Ｐゴシック" charset="0"/>
                        </a:rPr>
                        <a:t>1</a:t>
                      </a: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CCCC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rgbClr val="000000"/>
                          </a:solidFill>
                          <a:effectLst/>
                          <a:latin typeface="Arial"/>
                          <a:ea typeface="ＭＳ Ｐゴシック" charset="0"/>
                          <a:cs typeface="ＭＳ Ｐゴシック" charset="0"/>
                        </a:rPr>
                        <a:t>0</a:t>
                      </a: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CCCC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rgbClr val="000000"/>
                          </a:solidFill>
                          <a:effectLst/>
                          <a:latin typeface="Arial"/>
                          <a:ea typeface="ＭＳ Ｐゴシック" charset="0"/>
                          <a:cs typeface="ＭＳ Ｐゴシック" charset="0"/>
                        </a:rPr>
                        <a:t>1</a:t>
                      </a: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CCCCCC"/>
                    </a:solidFill>
                  </a:tcPr>
                </a:tc>
              </a:tr>
              <a:tr h="36988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rgbClr val="000000"/>
                          </a:solidFill>
                          <a:effectLst/>
                          <a:latin typeface="Arial"/>
                          <a:ea typeface="ＭＳ Ｐゴシック" charset="0"/>
                          <a:cs typeface="ＭＳ Ｐゴシック" charset="0"/>
                        </a:rPr>
                        <a:t>1</a:t>
                      </a: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F2F2F2"/>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rgbClr val="000000"/>
                          </a:solidFill>
                          <a:effectLst/>
                          <a:latin typeface="Arial"/>
                          <a:ea typeface="ＭＳ Ｐゴシック" charset="0"/>
                          <a:cs typeface="ＭＳ Ｐゴシック" charset="0"/>
                        </a:rPr>
                        <a:t>1</a:t>
                      </a: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F2F2F2"/>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00"/>
                          </a:solidFill>
                          <a:effectLst/>
                          <a:latin typeface="Arial"/>
                          <a:ea typeface="ＭＳ Ｐゴシック" charset="0"/>
                          <a:cs typeface="ＭＳ Ｐゴシック" charset="0"/>
                        </a:rPr>
                        <a:t>1</a:t>
                      </a: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F2F2F2"/>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00"/>
                          </a:solidFill>
                          <a:effectLst/>
                          <a:latin typeface="Arial"/>
                          <a:ea typeface="ＭＳ Ｐゴシック" charset="0"/>
                          <a:cs typeface="ＭＳ Ｐゴシック" charset="0"/>
                        </a:rPr>
                        <a:t>0</a:t>
                      </a: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F2F2F2"/>
                    </a:solidFill>
                  </a:tcPr>
                </a:tc>
              </a:tr>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rgbClr val="000000"/>
                          </a:solidFill>
                          <a:effectLst/>
                          <a:latin typeface="Arial"/>
                          <a:ea typeface="ＭＳ Ｐゴシック" charset="0"/>
                          <a:cs typeface="ＭＳ Ｐゴシック" charset="0"/>
                        </a:rPr>
                        <a:t>1</a:t>
                      </a: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CCCC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rgbClr val="000000"/>
                          </a:solidFill>
                          <a:effectLst/>
                          <a:latin typeface="Arial"/>
                          <a:ea typeface="ＭＳ Ｐゴシック" charset="0"/>
                          <a:cs typeface="ＭＳ Ｐゴシック" charset="0"/>
                        </a:rPr>
                        <a:t>0</a:t>
                      </a: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CCCC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rgbClr val="000000"/>
                          </a:solidFill>
                          <a:effectLst/>
                          <a:latin typeface="Arial"/>
                          <a:ea typeface="ＭＳ Ｐゴシック" charset="0"/>
                          <a:cs typeface="ＭＳ Ｐゴシック" charset="0"/>
                        </a:rPr>
                        <a:t>1</a:t>
                      </a: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CCCC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00"/>
                          </a:solidFill>
                          <a:effectLst/>
                          <a:latin typeface="Arial"/>
                          <a:ea typeface="ＭＳ Ｐゴシック" charset="0"/>
                          <a:cs typeface="ＭＳ Ｐゴシック" charset="0"/>
                        </a:rPr>
                        <a:t>0</a:t>
                      </a: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CCCCCC"/>
                    </a:solidFill>
                  </a:tcPr>
                </a:tc>
              </a:tr>
            </a:tbl>
          </a:graphicData>
        </a:graphic>
      </p:graphicFrame>
    </p:spTree>
    <p:extLst>
      <p:ext uri="{BB962C8B-B14F-4D97-AF65-F5344CB8AC3E}">
        <p14:creationId xmlns:p14="http://schemas.microsoft.com/office/powerpoint/2010/main" val="2272061711"/>
      </p:ext>
    </p:extLst>
  </p:cSld>
  <p:clrMapOvr>
    <a:masterClrMapping/>
  </p:clrMapOvr>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685800" y="1301078"/>
            <a:ext cx="3566886" cy="3832369"/>
          </a:xfrm>
        </p:spPr>
        <p:txBody>
          <a:bodyPr/>
          <a:lstStyle/>
          <a:p>
            <a:pPr algn="ctr"/>
            <a:r>
              <a:rPr lang="en-US" sz="2400" b="1" i="1" dirty="0"/>
              <a:t>Strengths</a:t>
            </a:r>
          </a:p>
          <a:p>
            <a:pPr marL="342900" indent="-342900">
              <a:buFont typeface="Arial" panose="020B0604020202020204" pitchFamily="34" charset="0"/>
              <a:buChar char="•"/>
              <a:defRPr/>
            </a:pPr>
            <a:r>
              <a:rPr lang="en-US" altLang="en-US" sz="2000" dirty="0"/>
              <a:t>Efficient analysis that is useful </a:t>
            </a:r>
            <a:r>
              <a:rPr lang="en-US" altLang="en-US" sz="2000" dirty="0" smtClean="0"/>
              <a:t>for </a:t>
            </a:r>
            <a:r>
              <a:rPr lang="en-US" altLang="en-US" sz="2000" dirty="0"/>
              <a:t>prediction </a:t>
            </a:r>
            <a:endParaRPr lang="en-US" altLang="en-US" sz="2000" dirty="0" smtClean="0"/>
          </a:p>
          <a:p>
            <a:pPr marL="342900" indent="-342900">
              <a:buFont typeface="Arial" panose="020B0604020202020204" pitchFamily="34" charset="0"/>
              <a:buChar char="•"/>
              <a:defRPr/>
            </a:pPr>
            <a:r>
              <a:rPr lang="en-US" altLang="en-US" sz="2000" dirty="0" smtClean="0"/>
              <a:t>Easy </a:t>
            </a:r>
            <a:r>
              <a:rPr lang="en-US" altLang="en-US" sz="2000" dirty="0"/>
              <a:t>to interpret </a:t>
            </a:r>
          </a:p>
          <a:p>
            <a:pPr marL="342900" indent="-342900">
              <a:buFont typeface="Arial" panose="020B0604020202020204" pitchFamily="34" charset="0"/>
              <a:buChar char="•"/>
              <a:defRPr/>
            </a:pPr>
            <a:r>
              <a:rPr lang="en-US" altLang="en-US" sz="2000" dirty="0"/>
              <a:t>Can </a:t>
            </a:r>
            <a:r>
              <a:rPr lang="en-US" altLang="en-US" sz="2000" dirty="0" smtClean="0"/>
              <a:t>take many predictor variables</a:t>
            </a:r>
          </a:p>
          <a:p>
            <a:pPr marL="342900" indent="-342900">
              <a:buFont typeface="Arial" panose="020B0604020202020204" pitchFamily="34" charset="0"/>
              <a:buChar char="•"/>
              <a:defRPr/>
            </a:pPr>
            <a:r>
              <a:rPr lang="en-US" altLang="en-US" sz="2000" dirty="0" smtClean="0"/>
              <a:t>Generalizes well (low variance)</a:t>
            </a:r>
            <a:endParaRPr lang="en-US" altLang="en-US" sz="2000" dirty="0"/>
          </a:p>
        </p:txBody>
      </p:sp>
      <p:sp>
        <p:nvSpPr>
          <p:cNvPr id="2" name="Title 1"/>
          <p:cNvSpPr>
            <a:spLocks noGrp="1"/>
          </p:cNvSpPr>
          <p:nvPr>
            <p:ph type="title"/>
          </p:nvPr>
        </p:nvSpPr>
        <p:spPr/>
        <p:txBody>
          <a:bodyPr/>
          <a:lstStyle/>
          <a:p>
            <a:r>
              <a:rPr lang="en-US" dirty="0" smtClean="0"/>
              <a:t>Modeling Techniques: </a:t>
            </a:r>
            <a:r>
              <a:rPr lang="en-US" i="1" dirty="0" smtClean="0"/>
              <a:t>Regression</a:t>
            </a:r>
            <a:endParaRPr lang="en-US" i="1" dirty="0"/>
          </a:p>
        </p:txBody>
      </p:sp>
      <p:sp>
        <p:nvSpPr>
          <p:cNvPr id="7" name="Content Placeholder 3"/>
          <p:cNvSpPr txBox="1">
            <a:spLocks/>
          </p:cNvSpPr>
          <p:nvPr/>
        </p:nvSpPr>
        <p:spPr bwMode="auto">
          <a:xfrm>
            <a:off x="4967514" y="1293822"/>
            <a:ext cx="3566886" cy="383236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0" tIns="0" rIns="0" bIns="0" numCol="1" anchor="t" anchorCtr="0" compatLnSpc="1">
            <a:prstTxWarp prst="textNoShape">
              <a:avLst/>
            </a:prstTxWarp>
          </a:bodyPr>
          <a:lstStyle>
            <a:lvl1pPr marL="0" indent="0" algn="l" rtl="0" eaLnBrk="1" fontAlgn="base" hangingPunct="1">
              <a:spcBef>
                <a:spcPct val="20000"/>
              </a:spcBef>
              <a:spcAft>
                <a:spcPct val="0"/>
              </a:spcAft>
              <a:buClr>
                <a:schemeClr val="tx1"/>
              </a:buClr>
              <a:buFont typeface="Monotype Sorts" pitchFamily="2" charset="2"/>
              <a:defRPr sz="2400">
                <a:solidFill>
                  <a:schemeClr val="tx1"/>
                </a:solidFill>
                <a:latin typeface="+mn-lt"/>
                <a:ea typeface="ＭＳ Ｐゴシック" charset="0"/>
                <a:cs typeface="ＭＳ Ｐゴシック" charset="0"/>
              </a:defRPr>
            </a:lvl1pPr>
            <a:lvl2pPr marL="457200" indent="-342900" algn="l" rtl="0" eaLnBrk="1" fontAlgn="base" hangingPunct="1">
              <a:spcBef>
                <a:spcPct val="20000"/>
              </a:spcBef>
              <a:spcAft>
                <a:spcPct val="0"/>
              </a:spcAft>
              <a:buClr>
                <a:schemeClr val="tx2"/>
              </a:buClr>
              <a:buSzPct val="70000"/>
              <a:buFont typeface="Wingdings" pitchFamily="2" charset="2"/>
              <a:buChar char="n"/>
              <a:defRPr sz="2400">
                <a:solidFill>
                  <a:schemeClr val="tx1"/>
                </a:solidFill>
                <a:latin typeface="+mn-lt"/>
                <a:ea typeface="ＭＳ Ｐゴシック" charset="0"/>
              </a:defRPr>
            </a:lvl2pPr>
            <a:lvl3pPr marL="912813" indent="-341313" algn="l" rtl="0" eaLnBrk="1" fontAlgn="base" hangingPunct="1">
              <a:spcBef>
                <a:spcPct val="20000"/>
              </a:spcBef>
              <a:spcAft>
                <a:spcPct val="0"/>
              </a:spcAft>
              <a:buChar char="–"/>
              <a:defRPr sz="2400">
                <a:solidFill>
                  <a:schemeClr val="tx1"/>
                </a:solidFill>
                <a:latin typeface="+mn-lt"/>
                <a:ea typeface="ＭＳ Ｐゴシック" charset="0"/>
              </a:defRPr>
            </a:lvl3pPr>
            <a:lvl4pPr marL="1370013" indent="-342900" algn="l" rtl="0" eaLnBrk="1" fontAlgn="base" hangingPunct="1">
              <a:spcBef>
                <a:spcPct val="20000"/>
              </a:spcBef>
              <a:spcAft>
                <a:spcPct val="0"/>
              </a:spcAft>
              <a:buFont typeface="Wingdings" pitchFamily="2" charset="2"/>
              <a:buChar char="§"/>
              <a:defRPr sz="2400">
                <a:solidFill>
                  <a:schemeClr val="tx1"/>
                </a:solidFill>
                <a:latin typeface="+mn-lt"/>
                <a:ea typeface="ＭＳ Ｐゴシック" charset="0"/>
              </a:defRPr>
            </a:lvl4pPr>
            <a:lvl5pPr marL="1827213" indent="-342900" algn="l" rtl="0" eaLnBrk="1" fontAlgn="base" hangingPunct="1">
              <a:spcBef>
                <a:spcPct val="20000"/>
              </a:spcBef>
              <a:spcAft>
                <a:spcPct val="0"/>
              </a:spcAft>
              <a:buChar char="»"/>
              <a:defRPr sz="2400">
                <a:solidFill>
                  <a:schemeClr val="tx1"/>
                </a:solidFill>
                <a:latin typeface="+mn-lt"/>
                <a:ea typeface="ＭＳ Ｐゴシック" charset="0"/>
              </a:defRPr>
            </a:lvl5pPr>
            <a:lvl6pPr marL="2284413" indent="-342900" algn="l" rtl="0" eaLnBrk="1" fontAlgn="base" hangingPunct="1">
              <a:spcBef>
                <a:spcPct val="20000"/>
              </a:spcBef>
              <a:spcAft>
                <a:spcPct val="0"/>
              </a:spcAft>
              <a:buChar char="»"/>
              <a:defRPr sz="2400">
                <a:solidFill>
                  <a:schemeClr val="tx1"/>
                </a:solidFill>
                <a:latin typeface="+mn-lt"/>
              </a:defRPr>
            </a:lvl6pPr>
            <a:lvl7pPr marL="2741613" indent="-342900" algn="l" rtl="0" eaLnBrk="1" fontAlgn="base" hangingPunct="1">
              <a:spcBef>
                <a:spcPct val="20000"/>
              </a:spcBef>
              <a:spcAft>
                <a:spcPct val="0"/>
              </a:spcAft>
              <a:buChar char="»"/>
              <a:defRPr sz="2400">
                <a:solidFill>
                  <a:schemeClr val="tx1"/>
                </a:solidFill>
                <a:latin typeface="+mn-lt"/>
              </a:defRPr>
            </a:lvl7pPr>
            <a:lvl8pPr marL="3198813" indent="-342900" algn="l" rtl="0" eaLnBrk="1" fontAlgn="base" hangingPunct="1">
              <a:spcBef>
                <a:spcPct val="20000"/>
              </a:spcBef>
              <a:spcAft>
                <a:spcPct val="0"/>
              </a:spcAft>
              <a:buChar char="»"/>
              <a:defRPr sz="2400">
                <a:solidFill>
                  <a:schemeClr val="tx1"/>
                </a:solidFill>
                <a:latin typeface="+mn-lt"/>
              </a:defRPr>
            </a:lvl8pPr>
            <a:lvl9pPr marL="3656013" indent="-342900" algn="l" rtl="0" eaLnBrk="1" fontAlgn="base" hangingPunct="1">
              <a:spcBef>
                <a:spcPct val="20000"/>
              </a:spcBef>
              <a:spcAft>
                <a:spcPct val="0"/>
              </a:spcAft>
              <a:buChar char="»"/>
              <a:defRPr sz="2400">
                <a:solidFill>
                  <a:schemeClr val="tx1"/>
                </a:solidFill>
                <a:latin typeface="+mn-lt"/>
              </a:defRPr>
            </a:lvl9pPr>
          </a:lstStyle>
          <a:p>
            <a:pPr algn="ctr">
              <a:buFont typeface="Monotype Sorts" charset="2"/>
              <a:buNone/>
              <a:defRPr/>
            </a:pPr>
            <a:r>
              <a:rPr lang="en-US" altLang="en-US" b="1" i="1" dirty="0" smtClean="0"/>
              <a:t>Weaknesses</a:t>
            </a:r>
            <a:endParaRPr lang="en-US" altLang="en-US" b="1" i="1" dirty="0"/>
          </a:p>
          <a:p>
            <a:pPr marL="342900" indent="-342900">
              <a:buFont typeface="Arial" panose="020B0604020202020204" pitchFamily="34" charset="0"/>
              <a:buChar char="•"/>
              <a:defRPr/>
            </a:pPr>
            <a:r>
              <a:rPr lang="en-US" altLang="en-US" sz="2000" dirty="0"/>
              <a:t>Assumptions about variables </a:t>
            </a:r>
            <a:r>
              <a:rPr lang="en-US" altLang="en-US" sz="2000" dirty="0" smtClean="0"/>
              <a:t>constrain </a:t>
            </a:r>
            <a:r>
              <a:rPr lang="en-US" altLang="en-US" sz="2000" dirty="0"/>
              <a:t>analysis </a:t>
            </a:r>
          </a:p>
          <a:p>
            <a:pPr marL="342900" indent="-342900">
              <a:buFont typeface="Arial" panose="020B0604020202020204" pitchFamily="34" charset="0"/>
              <a:buChar char="•"/>
              <a:defRPr/>
            </a:pPr>
            <a:r>
              <a:rPr lang="en-US" altLang="en-US" sz="2000" dirty="0"/>
              <a:t>Evaluating models becomes </a:t>
            </a:r>
            <a:r>
              <a:rPr lang="en-US" altLang="en-US" sz="2000" dirty="0" smtClean="0"/>
              <a:t>more difficult </a:t>
            </a:r>
            <a:r>
              <a:rPr lang="en-US" altLang="en-US" sz="2000" dirty="0"/>
              <a:t>with </a:t>
            </a:r>
            <a:r>
              <a:rPr lang="en-US" altLang="en-US" sz="2000" dirty="0" smtClean="0"/>
              <a:t>complexity of model </a:t>
            </a:r>
            <a:endParaRPr lang="en-US" altLang="en-US" sz="2000" dirty="0"/>
          </a:p>
          <a:p>
            <a:pPr marL="342900" indent="-342900">
              <a:buFont typeface="Arial" panose="020B0604020202020204" pitchFamily="34" charset="0"/>
              <a:buChar char="•"/>
              <a:defRPr/>
            </a:pPr>
            <a:r>
              <a:rPr lang="en-US" altLang="en-US" sz="2000" dirty="0" smtClean="0"/>
              <a:t>Sensitive </a:t>
            </a:r>
            <a:r>
              <a:rPr lang="en-US" altLang="en-US" sz="2000" dirty="0"/>
              <a:t>to outliers and, like </a:t>
            </a:r>
            <a:r>
              <a:rPr lang="en-US" altLang="en-US" sz="2000" dirty="0" smtClean="0"/>
              <a:t>most </a:t>
            </a:r>
            <a:r>
              <a:rPr lang="en-US" altLang="en-US" sz="2000" dirty="0"/>
              <a:t>models, </a:t>
            </a:r>
            <a:r>
              <a:rPr lang="en-US" altLang="en-US" sz="2000" dirty="0" smtClean="0"/>
              <a:t>should not extrapolate</a:t>
            </a:r>
          </a:p>
          <a:p>
            <a:pPr marL="342900" indent="-342900">
              <a:buFont typeface="Arial" panose="020B0604020202020204" pitchFamily="34" charset="0"/>
              <a:buChar char="•"/>
              <a:defRPr/>
            </a:pPr>
            <a:r>
              <a:rPr lang="en-US" altLang="en-US" sz="2000" dirty="0" smtClean="0"/>
              <a:t>High bias</a:t>
            </a:r>
          </a:p>
          <a:p>
            <a:pPr>
              <a:buFont typeface="Monotype Sorts" charset="2"/>
              <a:buNone/>
              <a:defRPr/>
            </a:pPr>
            <a:endParaRPr lang="en-US" altLang="en-US" sz="2000" dirty="0">
              <a:latin typeface="Calibri" pitchFamily="34" charset="0"/>
              <a:ea typeface="ＭＳ Ｐゴシック" pitchFamily="34" charset="-128"/>
            </a:endParaRPr>
          </a:p>
          <a:p>
            <a:endParaRPr lang="en-US" kern="0" dirty="0"/>
          </a:p>
        </p:txBody>
      </p:sp>
      <p:pic>
        <p:nvPicPr>
          <p:cNvPr id="34817" name="Picture 1" descr="C:\Users\Xandria\AppData\Local\Microsoft\Windows\Temporary Internet Files\Content.IE5\EUZ7C3HW\MC900441322[1].pn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044844" y="1143000"/>
            <a:ext cx="512417" cy="512417"/>
          </a:xfrm>
          <a:prstGeom prst="rect">
            <a:avLst/>
          </a:prstGeom>
          <a:noFill/>
          <a:extLst>
            <a:ext uri="{909E8E84-426E-40dd-AFC4-6F175D3DCCD1}">
              <a14:hiddenFill xmlns:a14="http://schemas.microsoft.com/office/drawing/2010/main">
                <a:solidFill>
                  <a:srgbClr val="FFFFFF"/>
                </a:solidFill>
              </a14:hiddenFill>
            </a:ext>
          </a:extLst>
        </p:spPr>
      </p:pic>
      <p:pic>
        <p:nvPicPr>
          <p:cNvPr id="34818" name="Picture 2" descr="C:\Users\Xandria\AppData\Local\Microsoft\Windows\Temporary Internet Files\Content.IE5\YVLV21P1\MC900441321[1].png"/>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5201474" y="1226406"/>
            <a:ext cx="512041" cy="512041"/>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685800" y="5318178"/>
            <a:ext cx="6793523" cy="830997"/>
          </a:xfrm>
          <a:prstGeom prst="rect">
            <a:avLst/>
          </a:prstGeom>
        </p:spPr>
        <p:txBody>
          <a:bodyPr wrap="square">
            <a:spAutoFit/>
          </a:bodyPr>
          <a:lstStyle/>
          <a:p>
            <a:pPr>
              <a:buFont typeface="Monotype Sorts" charset="2"/>
              <a:buNone/>
              <a:defRPr/>
            </a:pPr>
            <a:r>
              <a:rPr lang="en-US" altLang="en-US" b="1" dirty="0"/>
              <a:t>Bottom line</a:t>
            </a:r>
            <a:r>
              <a:rPr lang="en-US" altLang="en-US" b="1" dirty="0" smtClean="0"/>
              <a:t>: Interpretable and useful for prediction, but must check assumptions</a:t>
            </a:r>
            <a:endParaRPr lang="en-US" altLang="en-US" dirty="0"/>
          </a:p>
        </p:txBody>
      </p:sp>
    </p:spTree>
    <p:extLst>
      <p:ext uri="{BB962C8B-B14F-4D97-AF65-F5344CB8AC3E}">
        <p14:creationId xmlns:p14="http://schemas.microsoft.com/office/powerpoint/2010/main" val="109142183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48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
                                            <p:txEl>
                                              <p:pRg st="0" end="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481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7">
                                            <p:txEl>
                                              <p:pRg st="4" end="4"/>
                                            </p:txEl>
                                          </p:spTgt>
                                        </p:tgtEl>
                                        <p:attrNameLst>
                                          <p:attrName>style.visibility</p:attrName>
                                        </p:attrNameLst>
                                      </p:cBhvr>
                                      <p:to>
                                        <p:strVal val="visible"/>
                                      </p:to>
                                    </p:set>
                                  </p:childTnLst>
                                </p:cTn>
                              </p:par>
                            </p:childTnLst>
                          </p:cTn>
                        </p:par>
                        <p:par>
                          <p:cTn id="47" fill="hold">
                            <p:stCondLst>
                              <p:cond delay="0"/>
                            </p:stCondLst>
                            <p:childTnLst>
                              <p:par>
                                <p:cTn id="48" presetID="1" presetClass="entr" presetSubtype="0" fill="hold" grpId="0" nodeType="afterEffect">
                                  <p:stCondLst>
                                    <p:cond delay="0"/>
                                  </p:stCondLst>
                                  <p:childTnLst>
                                    <p:set>
                                      <p:cBhvr>
                                        <p:cTn id="49"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7" grpId="0" build="p"/>
      <p:bldP spid="6"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3"/>
          <p:cNvSpPr>
            <a:spLocks noGrp="1" noChangeArrowheads="1"/>
          </p:cNvSpPr>
          <p:nvPr>
            <p:ph idx="1"/>
          </p:nvPr>
        </p:nvSpPr>
        <p:spPr>
          <a:xfrm>
            <a:off x="685800" y="1071563"/>
            <a:ext cx="7848600" cy="1514883"/>
          </a:xfrm>
        </p:spPr>
        <p:txBody>
          <a:bodyPr>
            <a:normAutofit/>
          </a:bodyPr>
          <a:lstStyle/>
          <a:p>
            <a:pPr marL="457200" indent="-457200">
              <a:spcBef>
                <a:spcPts val="580"/>
              </a:spcBef>
              <a:buFont typeface="+mj-lt"/>
              <a:buAutoNum type="arabicPeriod"/>
              <a:defRPr/>
            </a:pPr>
            <a:r>
              <a:rPr lang="en-US" dirty="0" smtClean="0"/>
              <a:t>Create K bootstrap replicates of the data set.</a:t>
            </a:r>
          </a:p>
          <a:p>
            <a:pPr marL="457200" indent="-457200">
              <a:spcBef>
                <a:spcPts val="580"/>
              </a:spcBef>
              <a:buFont typeface="+mj-lt"/>
              <a:buAutoNum type="arabicPeriod"/>
              <a:defRPr/>
            </a:pPr>
            <a:r>
              <a:rPr lang="en-US" dirty="0" smtClean="0"/>
              <a:t>Fit a model to each of the replicates.</a:t>
            </a:r>
          </a:p>
        </p:txBody>
      </p:sp>
      <p:sp>
        <p:nvSpPr>
          <p:cNvPr id="5" name="Title 1"/>
          <p:cNvSpPr>
            <a:spLocks noGrp="1"/>
          </p:cNvSpPr>
          <p:nvPr>
            <p:ph type="title"/>
          </p:nvPr>
        </p:nvSpPr>
        <p:spPr/>
        <p:txBody>
          <a:bodyPr/>
          <a:lstStyle/>
          <a:p>
            <a:r>
              <a:rPr lang="en-US" sz="3200" dirty="0" smtClean="0"/>
              <a:t>Modeling Techniques: </a:t>
            </a:r>
            <a:r>
              <a:rPr lang="en-US" sz="3200" i="1" dirty="0" smtClean="0"/>
              <a:t>Bootstrapping/Bagging</a:t>
            </a:r>
            <a:endParaRPr lang="en-US" sz="3200" i="1" dirty="0"/>
          </a:p>
        </p:txBody>
      </p:sp>
      <p:sp>
        <p:nvSpPr>
          <p:cNvPr id="41" name="Flowchart: Magnetic Disk 40"/>
          <p:cNvSpPr/>
          <p:nvPr/>
        </p:nvSpPr>
        <p:spPr bwMode="auto">
          <a:xfrm>
            <a:off x="183810" y="3078569"/>
            <a:ext cx="1162132" cy="2123433"/>
          </a:xfrm>
          <a:prstGeom prst="flowChartMagneticDisk">
            <a:avLst/>
          </a:prstGeom>
          <a:solidFill>
            <a:srgbClr val="FFC000"/>
          </a:solidFill>
          <a:ln w="285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0" spcFirstLastPara="0" vertOverflow="overflow" horzOverflow="overflow" vert="horz" wrap="square" lIns="88900" tIns="88900" rIns="88900" bIns="88900" numCol="1" spcCol="0" rtlCol="0" fromWordArt="0" anchor="ctr" anchorCtr="0" forceAA="0" compatLnSpc="1">
            <a:prstTxWarp prst="textNoShape">
              <a:avLst/>
            </a:prstTxWarp>
            <a:noAutofit/>
          </a:bodyPr>
          <a:lstStyle/>
          <a:p>
            <a:pPr algn="ctr"/>
            <a:r>
              <a:rPr lang="en-US" dirty="0"/>
              <a:t>Data</a:t>
            </a:r>
          </a:p>
        </p:txBody>
      </p:sp>
      <p:sp>
        <p:nvSpPr>
          <p:cNvPr id="43" name="Rectangle 42"/>
          <p:cNvSpPr/>
          <p:nvPr/>
        </p:nvSpPr>
        <p:spPr bwMode="auto">
          <a:xfrm>
            <a:off x="2058095" y="3074459"/>
            <a:ext cx="1645920" cy="2222499"/>
          </a:xfrm>
          <a:prstGeom prst="rect">
            <a:avLst/>
          </a:prstGeom>
          <a:solidFill>
            <a:srgbClr val="FFFFFF"/>
          </a:solidFill>
          <a:ln w="381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8900" tIns="88900" rIns="88900" bIns="88900" numCol="1" rtlCol="0" anchor="t" anchorCtr="0" compatLnSpc="1">
            <a:prstTxWarp prst="textNoShape">
              <a:avLst/>
            </a:prstTxWarp>
          </a:bodyPr>
          <a:lstStyle/>
          <a:p>
            <a:pPr algn="ctr"/>
            <a:endParaRPr lang="en-US"/>
          </a:p>
        </p:txBody>
      </p:sp>
      <p:sp>
        <p:nvSpPr>
          <p:cNvPr id="44" name="Rectangle 43"/>
          <p:cNvSpPr/>
          <p:nvPr/>
        </p:nvSpPr>
        <p:spPr bwMode="auto">
          <a:xfrm>
            <a:off x="2169683" y="3168614"/>
            <a:ext cx="1417320" cy="384675"/>
          </a:xfrm>
          <a:prstGeom prst="rect">
            <a:avLst/>
          </a:prstGeom>
          <a:ln>
            <a:headEnd type="none" w="med" len="med"/>
            <a:tailEnd type="none" w="med" len="med"/>
          </a:ln>
          <a:extLst/>
        </p:spPr>
        <p:style>
          <a:lnRef idx="1">
            <a:schemeClr val="accent6"/>
          </a:lnRef>
          <a:fillRef idx="2">
            <a:schemeClr val="accent6"/>
          </a:fillRef>
          <a:effectRef idx="1">
            <a:schemeClr val="accent6"/>
          </a:effectRef>
          <a:fontRef idx="minor">
            <a:schemeClr val="dk1"/>
          </a:fontRef>
        </p:style>
        <p:txBody>
          <a:bodyPr vert="horz" wrap="square" lIns="88900" tIns="88900" rIns="88900" bIns="88900" numCol="1" rtlCol="0" anchor="ctr" anchorCtr="0" compatLnSpc="1">
            <a:prstTxWarp prst="textNoShape">
              <a:avLst/>
            </a:prstTxWarp>
          </a:bodyPr>
          <a:lstStyle/>
          <a:p>
            <a:pPr algn="ctr"/>
            <a:r>
              <a:rPr lang="en-US" sz="2000" dirty="0" smtClean="0">
                <a:solidFill>
                  <a:schemeClr val="tx1"/>
                </a:solidFill>
              </a:rPr>
              <a:t>Sample 1</a:t>
            </a:r>
            <a:endParaRPr lang="en-US" sz="2000" dirty="0">
              <a:solidFill>
                <a:schemeClr val="tx1"/>
              </a:solidFill>
            </a:endParaRPr>
          </a:p>
        </p:txBody>
      </p:sp>
      <p:sp>
        <p:nvSpPr>
          <p:cNvPr id="45" name="Rectangle 44"/>
          <p:cNvSpPr/>
          <p:nvPr/>
        </p:nvSpPr>
        <p:spPr bwMode="auto">
          <a:xfrm>
            <a:off x="2154591" y="3691422"/>
            <a:ext cx="1417320" cy="384675"/>
          </a:xfrm>
          <a:prstGeom prst="rect">
            <a:avLst/>
          </a:prstGeom>
          <a:ln>
            <a:headEnd type="none" w="med" len="med"/>
            <a:tailEnd type="none" w="med" len="med"/>
          </a:ln>
          <a:extLst/>
        </p:spPr>
        <p:style>
          <a:lnRef idx="1">
            <a:schemeClr val="accent6"/>
          </a:lnRef>
          <a:fillRef idx="2">
            <a:schemeClr val="accent6"/>
          </a:fillRef>
          <a:effectRef idx="1">
            <a:schemeClr val="accent6"/>
          </a:effectRef>
          <a:fontRef idx="minor">
            <a:schemeClr val="dk1"/>
          </a:fontRef>
        </p:style>
        <p:txBody>
          <a:bodyPr vert="horz" wrap="square" lIns="88900" tIns="88900" rIns="88900" bIns="88900" numCol="1" rtlCol="0" anchor="ctr" anchorCtr="0" compatLnSpc="1">
            <a:prstTxWarp prst="textNoShape">
              <a:avLst/>
            </a:prstTxWarp>
          </a:bodyPr>
          <a:lstStyle/>
          <a:p>
            <a:pPr algn="ctr"/>
            <a:r>
              <a:rPr lang="en-US" sz="2000" dirty="0" smtClean="0">
                <a:solidFill>
                  <a:schemeClr val="tx1"/>
                </a:solidFill>
              </a:rPr>
              <a:t>Sample 2</a:t>
            </a:r>
            <a:endParaRPr lang="en-US" sz="2000" dirty="0">
              <a:solidFill>
                <a:schemeClr val="tx1"/>
              </a:solidFill>
            </a:endParaRPr>
          </a:p>
        </p:txBody>
      </p:sp>
      <p:sp>
        <p:nvSpPr>
          <p:cNvPr id="46" name="Rectangle 45"/>
          <p:cNvSpPr/>
          <p:nvPr/>
        </p:nvSpPr>
        <p:spPr bwMode="auto">
          <a:xfrm>
            <a:off x="2169683" y="4204476"/>
            <a:ext cx="1417320" cy="384675"/>
          </a:xfrm>
          <a:prstGeom prst="rect">
            <a:avLst/>
          </a:prstGeom>
          <a:ln>
            <a:headEnd type="none" w="med" len="med"/>
            <a:tailEnd type="none" w="med" len="med"/>
          </a:ln>
          <a:extLst/>
        </p:spPr>
        <p:style>
          <a:lnRef idx="1">
            <a:schemeClr val="accent6"/>
          </a:lnRef>
          <a:fillRef idx="2">
            <a:schemeClr val="accent6"/>
          </a:fillRef>
          <a:effectRef idx="1">
            <a:schemeClr val="accent6"/>
          </a:effectRef>
          <a:fontRef idx="minor">
            <a:schemeClr val="dk1"/>
          </a:fontRef>
        </p:style>
        <p:txBody>
          <a:bodyPr vert="horz" wrap="square" lIns="88900" tIns="88900" rIns="88900" bIns="88900" numCol="1" rtlCol="0" anchor="b" anchorCtr="0" compatLnSpc="1">
            <a:prstTxWarp prst="textNoShape">
              <a:avLst/>
            </a:prstTxWarp>
          </a:bodyPr>
          <a:lstStyle/>
          <a:p>
            <a:pPr algn="ctr"/>
            <a:r>
              <a:rPr lang="en-US" sz="4000" dirty="0" smtClean="0">
                <a:solidFill>
                  <a:schemeClr val="tx1"/>
                </a:solidFill>
              </a:rPr>
              <a:t>…</a:t>
            </a:r>
            <a:endParaRPr lang="en-US" sz="4000" dirty="0">
              <a:solidFill>
                <a:schemeClr val="tx1"/>
              </a:solidFill>
            </a:endParaRPr>
          </a:p>
        </p:txBody>
      </p:sp>
      <p:sp>
        <p:nvSpPr>
          <p:cNvPr id="47" name="Rectangle 46"/>
          <p:cNvSpPr/>
          <p:nvPr/>
        </p:nvSpPr>
        <p:spPr bwMode="auto">
          <a:xfrm>
            <a:off x="2160467" y="4768849"/>
            <a:ext cx="1417320" cy="384675"/>
          </a:xfrm>
          <a:prstGeom prst="rect">
            <a:avLst/>
          </a:prstGeom>
          <a:ln>
            <a:headEnd type="none" w="med" len="med"/>
            <a:tailEnd type="none" w="med" len="med"/>
          </a:ln>
          <a:extLst/>
        </p:spPr>
        <p:style>
          <a:lnRef idx="1">
            <a:schemeClr val="accent6"/>
          </a:lnRef>
          <a:fillRef idx="2">
            <a:schemeClr val="accent6"/>
          </a:fillRef>
          <a:effectRef idx="1">
            <a:schemeClr val="accent6"/>
          </a:effectRef>
          <a:fontRef idx="minor">
            <a:schemeClr val="dk1"/>
          </a:fontRef>
        </p:style>
        <p:txBody>
          <a:bodyPr vert="horz" wrap="square" lIns="88900" tIns="88900" rIns="88900" bIns="88900" numCol="1" rtlCol="0" anchor="ctr" anchorCtr="0" compatLnSpc="1">
            <a:prstTxWarp prst="textNoShape">
              <a:avLst/>
            </a:prstTxWarp>
          </a:bodyPr>
          <a:lstStyle/>
          <a:p>
            <a:pPr algn="ctr"/>
            <a:r>
              <a:rPr lang="en-US" sz="2000" dirty="0" smtClean="0">
                <a:solidFill>
                  <a:schemeClr val="tx1"/>
                </a:solidFill>
              </a:rPr>
              <a:t>Sample K</a:t>
            </a:r>
            <a:endParaRPr lang="en-US" sz="2000" dirty="0">
              <a:solidFill>
                <a:schemeClr val="tx1"/>
              </a:solidFill>
            </a:endParaRPr>
          </a:p>
        </p:txBody>
      </p:sp>
      <p:sp>
        <p:nvSpPr>
          <p:cNvPr id="42" name="Right Arrow 41"/>
          <p:cNvSpPr/>
          <p:nvPr/>
        </p:nvSpPr>
        <p:spPr bwMode="auto">
          <a:xfrm>
            <a:off x="1428108" y="3819570"/>
            <a:ext cx="554804" cy="513054"/>
          </a:xfrm>
          <a:prstGeom prst="rightArrow">
            <a:avLst/>
          </a:prstGeom>
          <a:solidFill>
            <a:srgbClr val="FFFFFF"/>
          </a:solidFill>
          <a:ln w="381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8900" tIns="88900" rIns="88900" bIns="88900" numCol="1" rtlCol="0" anchor="t" anchorCtr="0" compatLnSpc="1">
            <a:prstTxWarp prst="textNoShape">
              <a:avLst/>
            </a:prstTxWarp>
          </a:bodyPr>
          <a:lstStyle/>
          <a:p>
            <a:pPr algn="ctr"/>
            <a:endParaRPr lang="en-US"/>
          </a:p>
        </p:txBody>
      </p:sp>
      <p:sp>
        <p:nvSpPr>
          <p:cNvPr id="55" name="Rectangle 54"/>
          <p:cNvSpPr/>
          <p:nvPr/>
        </p:nvSpPr>
        <p:spPr bwMode="auto">
          <a:xfrm>
            <a:off x="4656900" y="3095847"/>
            <a:ext cx="1645920" cy="2222499"/>
          </a:xfrm>
          <a:prstGeom prst="rect">
            <a:avLst/>
          </a:prstGeom>
          <a:solidFill>
            <a:srgbClr val="FFFFFF"/>
          </a:solidFill>
          <a:ln w="381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8900" tIns="88900" rIns="88900" bIns="88900" numCol="1" rtlCol="0" anchor="t" anchorCtr="0" compatLnSpc="1">
            <a:prstTxWarp prst="textNoShape">
              <a:avLst/>
            </a:prstTxWarp>
          </a:bodyPr>
          <a:lstStyle/>
          <a:p>
            <a:pPr algn="ctr"/>
            <a:endParaRPr lang="en-US"/>
          </a:p>
        </p:txBody>
      </p:sp>
      <p:sp>
        <p:nvSpPr>
          <p:cNvPr id="56" name="Rectangle 55"/>
          <p:cNvSpPr/>
          <p:nvPr/>
        </p:nvSpPr>
        <p:spPr bwMode="auto">
          <a:xfrm>
            <a:off x="4768488" y="3190002"/>
            <a:ext cx="1417320" cy="384675"/>
          </a:xfrm>
          <a:prstGeom prst="rect">
            <a:avLst/>
          </a:prstGeom>
          <a:ln>
            <a:headEnd type="none" w="med" len="med"/>
            <a:tailEnd type="none" w="med" len="med"/>
          </a:ln>
          <a:extLst/>
        </p:spPr>
        <p:style>
          <a:lnRef idx="1">
            <a:schemeClr val="accent6"/>
          </a:lnRef>
          <a:fillRef idx="2">
            <a:schemeClr val="accent6"/>
          </a:fillRef>
          <a:effectRef idx="1">
            <a:schemeClr val="accent6"/>
          </a:effectRef>
          <a:fontRef idx="minor">
            <a:schemeClr val="dk1"/>
          </a:fontRef>
        </p:style>
        <p:txBody>
          <a:bodyPr vert="horz" wrap="square" lIns="88900" tIns="88900" rIns="88900" bIns="88900" numCol="1" rtlCol="0" anchor="ctr" anchorCtr="0" compatLnSpc="1">
            <a:prstTxWarp prst="textNoShape">
              <a:avLst/>
            </a:prstTxWarp>
          </a:bodyPr>
          <a:lstStyle/>
          <a:p>
            <a:pPr algn="ctr"/>
            <a:r>
              <a:rPr lang="en-US" sz="2000" dirty="0" smtClean="0">
                <a:solidFill>
                  <a:schemeClr val="tx1"/>
                </a:solidFill>
              </a:rPr>
              <a:t>Model 1</a:t>
            </a:r>
            <a:endParaRPr lang="en-US" sz="2000" dirty="0">
              <a:solidFill>
                <a:schemeClr val="tx1"/>
              </a:solidFill>
            </a:endParaRPr>
          </a:p>
        </p:txBody>
      </p:sp>
      <p:sp>
        <p:nvSpPr>
          <p:cNvPr id="57" name="Rectangle 56"/>
          <p:cNvSpPr/>
          <p:nvPr/>
        </p:nvSpPr>
        <p:spPr bwMode="auto">
          <a:xfrm>
            <a:off x="4753396" y="3712810"/>
            <a:ext cx="1417320" cy="384675"/>
          </a:xfrm>
          <a:prstGeom prst="rect">
            <a:avLst/>
          </a:prstGeom>
          <a:ln>
            <a:headEnd type="none" w="med" len="med"/>
            <a:tailEnd type="none" w="med" len="med"/>
          </a:ln>
          <a:extLst/>
        </p:spPr>
        <p:style>
          <a:lnRef idx="1">
            <a:schemeClr val="accent6"/>
          </a:lnRef>
          <a:fillRef idx="2">
            <a:schemeClr val="accent6"/>
          </a:fillRef>
          <a:effectRef idx="1">
            <a:schemeClr val="accent6"/>
          </a:effectRef>
          <a:fontRef idx="minor">
            <a:schemeClr val="dk1"/>
          </a:fontRef>
        </p:style>
        <p:txBody>
          <a:bodyPr vert="horz" wrap="square" lIns="88900" tIns="88900" rIns="88900" bIns="88900" numCol="1" rtlCol="0" anchor="ctr" anchorCtr="0" compatLnSpc="1">
            <a:prstTxWarp prst="textNoShape">
              <a:avLst/>
            </a:prstTxWarp>
          </a:bodyPr>
          <a:lstStyle/>
          <a:p>
            <a:pPr algn="ctr"/>
            <a:r>
              <a:rPr lang="en-US" sz="2000" dirty="0" smtClean="0">
                <a:solidFill>
                  <a:schemeClr val="tx1"/>
                </a:solidFill>
              </a:rPr>
              <a:t>Model 2</a:t>
            </a:r>
            <a:endParaRPr lang="en-US" sz="2000" dirty="0">
              <a:solidFill>
                <a:schemeClr val="tx1"/>
              </a:solidFill>
            </a:endParaRPr>
          </a:p>
        </p:txBody>
      </p:sp>
      <p:sp>
        <p:nvSpPr>
          <p:cNvPr id="58" name="Rectangle 57"/>
          <p:cNvSpPr/>
          <p:nvPr/>
        </p:nvSpPr>
        <p:spPr bwMode="auto">
          <a:xfrm>
            <a:off x="4768488" y="4225864"/>
            <a:ext cx="1417320" cy="384675"/>
          </a:xfrm>
          <a:prstGeom prst="rect">
            <a:avLst/>
          </a:prstGeom>
          <a:ln>
            <a:headEnd type="none" w="med" len="med"/>
            <a:tailEnd type="none" w="med" len="med"/>
          </a:ln>
          <a:extLst/>
        </p:spPr>
        <p:style>
          <a:lnRef idx="1">
            <a:schemeClr val="accent6"/>
          </a:lnRef>
          <a:fillRef idx="2">
            <a:schemeClr val="accent6"/>
          </a:fillRef>
          <a:effectRef idx="1">
            <a:schemeClr val="accent6"/>
          </a:effectRef>
          <a:fontRef idx="minor">
            <a:schemeClr val="dk1"/>
          </a:fontRef>
        </p:style>
        <p:txBody>
          <a:bodyPr vert="horz" wrap="square" lIns="88900" tIns="88900" rIns="88900" bIns="88900" numCol="1" rtlCol="0" anchor="b" anchorCtr="0" compatLnSpc="1">
            <a:prstTxWarp prst="textNoShape">
              <a:avLst/>
            </a:prstTxWarp>
          </a:bodyPr>
          <a:lstStyle/>
          <a:p>
            <a:pPr algn="ctr"/>
            <a:r>
              <a:rPr lang="en-US" sz="4000" dirty="0" smtClean="0">
                <a:solidFill>
                  <a:schemeClr val="tx1"/>
                </a:solidFill>
              </a:rPr>
              <a:t>…</a:t>
            </a:r>
            <a:endParaRPr lang="en-US" sz="4000" dirty="0">
              <a:solidFill>
                <a:schemeClr val="tx1"/>
              </a:solidFill>
            </a:endParaRPr>
          </a:p>
        </p:txBody>
      </p:sp>
      <p:sp>
        <p:nvSpPr>
          <p:cNvPr id="59" name="Rectangle 58"/>
          <p:cNvSpPr/>
          <p:nvPr/>
        </p:nvSpPr>
        <p:spPr bwMode="auto">
          <a:xfrm>
            <a:off x="4759272" y="4790237"/>
            <a:ext cx="1417320" cy="384675"/>
          </a:xfrm>
          <a:prstGeom prst="rect">
            <a:avLst/>
          </a:prstGeom>
          <a:ln>
            <a:headEnd type="none" w="med" len="med"/>
            <a:tailEnd type="none" w="med" len="med"/>
          </a:ln>
          <a:extLst/>
        </p:spPr>
        <p:style>
          <a:lnRef idx="1">
            <a:schemeClr val="accent6"/>
          </a:lnRef>
          <a:fillRef idx="2">
            <a:schemeClr val="accent6"/>
          </a:fillRef>
          <a:effectRef idx="1">
            <a:schemeClr val="accent6"/>
          </a:effectRef>
          <a:fontRef idx="minor">
            <a:schemeClr val="dk1"/>
          </a:fontRef>
        </p:style>
        <p:txBody>
          <a:bodyPr vert="horz" wrap="square" lIns="88900" tIns="88900" rIns="88900" bIns="88900" numCol="1" rtlCol="0" anchor="ctr" anchorCtr="0" compatLnSpc="1">
            <a:prstTxWarp prst="textNoShape">
              <a:avLst/>
            </a:prstTxWarp>
          </a:bodyPr>
          <a:lstStyle/>
          <a:p>
            <a:pPr algn="ctr"/>
            <a:r>
              <a:rPr lang="en-US" sz="2000" dirty="0" smtClean="0">
                <a:solidFill>
                  <a:schemeClr val="tx1"/>
                </a:solidFill>
              </a:rPr>
              <a:t>Model K</a:t>
            </a:r>
            <a:endParaRPr lang="en-US" sz="2000" dirty="0">
              <a:solidFill>
                <a:schemeClr val="tx1"/>
              </a:solidFill>
            </a:endParaRPr>
          </a:p>
        </p:txBody>
      </p:sp>
      <p:sp>
        <p:nvSpPr>
          <p:cNvPr id="61" name="Right Arrow 60"/>
          <p:cNvSpPr/>
          <p:nvPr/>
        </p:nvSpPr>
        <p:spPr bwMode="auto">
          <a:xfrm>
            <a:off x="3902434" y="3817666"/>
            <a:ext cx="546279" cy="513054"/>
          </a:xfrm>
          <a:prstGeom prst="rightArrow">
            <a:avLst/>
          </a:prstGeom>
          <a:solidFill>
            <a:srgbClr val="FFFFFF"/>
          </a:solidFill>
          <a:ln w="381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8900" tIns="88900" rIns="88900" bIns="88900" numCol="1" rtlCol="0" anchor="t" anchorCtr="0" compatLnSpc="1">
            <a:prstTxWarp prst="textNoShape">
              <a:avLst/>
            </a:prstTxWarp>
          </a:bodyPr>
          <a:lstStyle/>
          <a:p>
            <a:pPr algn="ctr"/>
            <a:endParaRPr lang="en-US"/>
          </a:p>
        </p:txBody>
      </p:sp>
      <p:sp>
        <p:nvSpPr>
          <p:cNvPr id="67" name="Rectangle 66"/>
          <p:cNvSpPr/>
          <p:nvPr/>
        </p:nvSpPr>
        <p:spPr bwMode="auto">
          <a:xfrm>
            <a:off x="7295640" y="3104813"/>
            <a:ext cx="1645920" cy="2222499"/>
          </a:xfrm>
          <a:prstGeom prst="rect">
            <a:avLst/>
          </a:prstGeom>
          <a:solidFill>
            <a:srgbClr val="FFFFFF"/>
          </a:solidFill>
          <a:ln w="381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8900" tIns="88900" rIns="88900" bIns="88900" numCol="1" rtlCol="0" anchor="t" anchorCtr="0" compatLnSpc="1">
            <a:prstTxWarp prst="textNoShape">
              <a:avLst/>
            </a:prstTxWarp>
          </a:bodyPr>
          <a:lstStyle/>
          <a:p>
            <a:pPr algn="ctr"/>
            <a:endParaRPr lang="en-US"/>
          </a:p>
        </p:txBody>
      </p:sp>
      <p:sp>
        <p:nvSpPr>
          <p:cNvPr id="68" name="Rectangle 67"/>
          <p:cNvSpPr/>
          <p:nvPr/>
        </p:nvSpPr>
        <p:spPr bwMode="auto">
          <a:xfrm>
            <a:off x="7407228" y="3198968"/>
            <a:ext cx="1417320" cy="384675"/>
          </a:xfrm>
          <a:prstGeom prst="rect">
            <a:avLst/>
          </a:prstGeom>
          <a:ln>
            <a:headEnd type="none" w="med" len="med"/>
            <a:tailEnd type="none" w="med" len="med"/>
          </a:ln>
          <a:extLst/>
        </p:spPr>
        <p:style>
          <a:lnRef idx="1">
            <a:schemeClr val="accent6"/>
          </a:lnRef>
          <a:fillRef idx="2">
            <a:schemeClr val="accent6"/>
          </a:fillRef>
          <a:effectRef idx="1">
            <a:schemeClr val="accent6"/>
          </a:effectRef>
          <a:fontRef idx="minor">
            <a:schemeClr val="dk1"/>
          </a:fontRef>
        </p:style>
        <p:txBody>
          <a:bodyPr vert="horz" wrap="square" lIns="88900" tIns="88900" rIns="88900" bIns="88900" numCol="1" rtlCol="0" anchor="ctr" anchorCtr="0" compatLnSpc="1">
            <a:prstTxWarp prst="textNoShape">
              <a:avLst/>
            </a:prstTxWarp>
          </a:bodyPr>
          <a:lstStyle/>
          <a:p>
            <a:pPr algn="ctr"/>
            <a:r>
              <a:rPr lang="en-US" sz="2000" dirty="0" smtClean="0">
                <a:solidFill>
                  <a:schemeClr val="tx1"/>
                </a:solidFill>
              </a:rPr>
              <a:t>Result 1</a:t>
            </a:r>
            <a:endParaRPr lang="en-US" sz="2000" dirty="0">
              <a:solidFill>
                <a:schemeClr val="tx1"/>
              </a:solidFill>
            </a:endParaRPr>
          </a:p>
        </p:txBody>
      </p:sp>
      <p:sp>
        <p:nvSpPr>
          <p:cNvPr id="69" name="Rectangle 68"/>
          <p:cNvSpPr/>
          <p:nvPr/>
        </p:nvSpPr>
        <p:spPr bwMode="auto">
          <a:xfrm>
            <a:off x="7392136" y="3721776"/>
            <a:ext cx="1417320" cy="384675"/>
          </a:xfrm>
          <a:prstGeom prst="rect">
            <a:avLst/>
          </a:prstGeom>
          <a:ln>
            <a:headEnd type="none" w="med" len="med"/>
            <a:tailEnd type="none" w="med" len="med"/>
          </a:ln>
          <a:extLst/>
        </p:spPr>
        <p:style>
          <a:lnRef idx="1">
            <a:schemeClr val="accent6"/>
          </a:lnRef>
          <a:fillRef idx="2">
            <a:schemeClr val="accent6"/>
          </a:fillRef>
          <a:effectRef idx="1">
            <a:schemeClr val="accent6"/>
          </a:effectRef>
          <a:fontRef idx="minor">
            <a:schemeClr val="dk1"/>
          </a:fontRef>
        </p:style>
        <p:txBody>
          <a:bodyPr vert="horz" wrap="square" lIns="88900" tIns="88900" rIns="88900" bIns="88900" numCol="1" rtlCol="0" anchor="ctr" anchorCtr="0" compatLnSpc="1">
            <a:prstTxWarp prst="textNoShape">
              <a:avLst/>
            </a:prstTxWarp>
          </a:bodyPr>
          <a:lstStyle/>
          <a:p>
            <a:pPr algn="ctr"/>
            <a:r>
              <a:rPr lang="en-US" sz="2000" dirty="0" smtClean="0">
                <a:solidFill>
                  <a:schemeClr val="tx1"/>
                </a:solidFill>
              </a:rPr>
              <a:t>Result 2</a:t>
            </a:r>
            <a:endParaRPr lang="en-US" sz="2000" dirty="0">
              <a:solidFill>
                <a:schemeClr val="tx1"/>
              </a:solidFill>
            </a:endParaRPr>
          </a:p>
        </p:txBody>
      </p:sp>
      <p:sp>
        <p:nvSpPr>
          <p:cNvPr id="70" name="Rectangle 69"/>
          <p:cNvSpPr/>
          <p:nvPr/>
        </p:nvSpPr>
        <p:spPr bwMode="auto">
          <a:xfrm>
            <a:off x="7407228" y="4234830"/>
            <a:ext cx="1417320" cy="384675"/>
          </a:xfrm>
          <a:prstGeom prst="rect">
            <a:avLst/>
          </a:prstGeom>
          <a:ln>
            <a:headEnd type="none" w="med" len="med"/>
            <a:tailEnd type="none" w="med" len="med"/>
          </a:ln>
          <a:extLst/>
        </p:spPr>
        <p:style>
          <a:lnRef idx="1">
            <a:schemeClr val="accent6"/>
          </a:lnRef>
          <a:fillRef idx="2">
            <a:schemeClr val="accent6"/>
          </a:fillRef>
          <a:effectRef idx="1">
            <a:schemeClr val="accent6"/>
          </a:effectRef>
          <a:fontRef idx="minor">
            <a:schemeClr val="dk1"/>
          </a:fontRef>
        </p:style>
        <p:txBody>
          <a:bodyPr vert="horz" wrap="square" lIns="88900" tIns="88900" rIns="88900" bIns="88900" numCol="1" rtlCol="0" anchor="b" anchorCtr="0" compatLnSpc="1">
            <a:prstTxWarp prst="textNoShape">
              <a:avLst/>
            </a:prstTxWarp>
          </a:bodyPr>
          <a:lstStyle/>
          <a:p>
            <a:pPr algn="ctr"/>
            <a:r>
              <a:rPr lang="en-US" sz="4000" dirty="0" smtClean="0">
                <a:solidFill>
                  <a:schemeClr val="tx1"/>
                </a:solidFill>
              </a:rPr>
              <a:t>…</a:t>
            </a:r>
            <a:endParaRPr lang="en-US" sz="4000" dirty="0">
              <a:solidFill>
                <a:schemeClr val="tx1"/>
              </a:solidFill>
            </a:endParaRPr>
          </a:p>
        </p:txBody>
      </p:sp>
      <p:sp>
        <p:nvSpPr>
          <p:cNvPr id="71" name="Rectangle 70"/>
          <p:cNvSpPr/>
          <p:nvPr/>
        </p:nvSpPr>
        <p:spPr bwMode="auto">
          <a:xfrm>
            <a:off x="7398012" y="4799203"/>
            <a:ext cx="1417320" cy="384675"/>
          </a:xfrm>
          <a:prstGeom prst="rect">
            <a:avLst/>
          </a:prstGeom>
          <a:ln>
            <a:headEnd type="none" w="med" len="med"/>
            <a:tailEnd type="none" w="med" len="med"/>
          </a:ln>
          <a:extLst/>
        </p:spPr>
        <p:style>
          <a:lnRef idx="1">
            <a:schemeClr val="accent6"/>
          </a:lnRef>
          <a:fillRef idx="2">
            <a:schemeClr val="accent6"/>
          </a:fillRef>
          <a:effectRef idx="1">
            <a:schemeClr val="accent6"/>
          </a:effectRef>
          <a:fontRef idx="minor">
            <a:schemeClr val="dk1"/>
          </a:fontRef>
        </p:style>
        <p:txBody>
          <a:bodyPr vert="horz" wrap="square" lIns="88900" tIns="88900" rIns="88900" bIns="88900" numCol="1" rtlCol="0" anchor="ctr" anchorCtr="0" compatLnSpc="1">
            <a:prstTxWarp prst="textNoShape">
              <a:avLst/>
            </a:prstTxWarp>
          </a:bodyPr>
          <a:lstStyle/>
          <a:p>
            <a:pPr algn="ctr"/>
            <a:r>
              <a:rPr lang="en-US" sz="2000" dirty="0" smtClean="0">
                <a:solidFill>
                  <a:schemeClr val="tx1"/>
                </a:solidFill>
              </a:rPr>
              <a:t>Result K</a:t>
            </a:r>
            <a:endParaRPr lang="en-US" sz="2000" dirty="0">
              <a:solidFill>
                <a:schemeClr val="tx1"/>
              </a:solidFill>
            </a:endParaRPr>
          </a:p>
        </p:txBody>
      </p:sp>
      <p:sp>
        <p:nvSpPr>
          <p:cNvPr id="72" name="Right Arrow 71"/>
          <p:cNvSpPr/>
          <p:nvPr/>
        </p:nvSpPr>
        <p:spPr bwMode="auto">
          <a:xfrm>
            <a:off x="6523148" y="3820410"/>
            <a:ext cx="546279" cy="513054"/>
          </a:xfrm>
          <a:prstGeom prst="rightArrow">
            <a:avLst/>
          </a:prstGeom>
          <a:solidFill>
            <a:srgbClr val="FFFFFF"/>
          </a:solidFill>
          <a:ln w="381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8900" tIns="88900" rIns="88900" bIns="88900" numCol="1" rtlCol="0" anchor="t" anchorCtr="0" compatLnSpc="1">
            <a:prstTxWarp prst="textNoShape">
              <a:avLst/>
            </a:prstTxWarp>
          </a:bodyPr>
          <a:lstStyle/>
          <a:p>
            <a:pPr algn="ctr"/>
            <a:endParaRPr lang="en-US"/>
          </a:p>
        </p:txBody>
      </p:sp>
      <p:sp>
        <p:nvSpPr>
          <p:cNvPr id="2" name="TextBox 1"/>
          <p:cNvSpPr txBox="1"/>
          <p:nvPr/>
        </p:nvSpPr>
        <p:spPr>
          <a:xfrm>
            <a:off x="578360" y="6079123"/>
            <a:ext cx="1518364" cy="338554"/>
          </a:xfrm>
          <a:prstGeom prst="rect">
            <a:avLst/>
          </a:prstGeom>
          <a:noFill/>
        </p:spPr>
        <p:txBody>
          <a:bodyPr wrap="none" rtlCol="0">
            <a:spAutoFit/>
          </a:bodyPr>
          <a:lstStyle/>
          <a:p>
            <a:r>
              <a:rPr lang="en-US" sz="1600" dirty="0" err="1" smtClean="0"/>
              <a:t>Breiman</a:t>
            </a:r>
            <a:r>
              <a:rPr lang="en-US" sz="1600" dirty="0" smtClean="0"/>
              <a:t>, 1996</a:t>
            </a:r>
            <a:endParaRPr lang="en-US" sz="1600" dirty="0"/>
          </a:p>
        </p:txBody>
      </p:sp>
    </p:spTree>
    <p:extLst>
      <p:ext uri="{BB962C8B-B14F-4D97-AF65-F5344CB8AC3E}">
        <p14:creationId xmlns:p14="http://schemas.microsoft.com/office/powerpoint/2010/main" val="202765745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099">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099">
                                            <p:txEl>
                                              <p:pRg st="1" end="1"/>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8"/>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5"/>
                                        </p:tgtEl>
                                        <p:attrNameLst>
                                          <p:attrName>style.visibility</p:attrName>
                                        </p:attrNameLst>
                                      </p:cBhvr>
                                      <p:to>
                                        <p:strVal val="visible"/>
                                      </p:to>
                                    </p:set>
                                  </p:childTnLst>
                                </p:cTn>
                              </p:par>
                              <p:par>
                                <p:cTn id="47" presetID="1" presetClass="entr" presetSubtype="0" fill="hold" grpId="1" nodeType="withEffect">
                                  <p:stCondLst>
                                    <p:cond delay="0"/>
                                  </p:stCondLst>
                                  <p:childTnLst>
                                    <p:set>
                                      <p:cBhvr>
                                        <p:cTn id="48" dur="1" fill="hold">
                                          <p:stCondLst>
                                            <p:cond delay="0"/>
                                          </p:stCondLst>
                                        </p:cTn>
                                        <p:tgtEl>
                                          <p:spTgt spid="56"/>
                                        </p:tgtEl>
                                        <p:attrNameLst>
                                          <p:attrName>style.visibility</p:attrName>
                                        </p:attrNameLst>
                                      </p:cBhvr>
                                      <p:to>
                                        <p:strVal val="visible"/>
                                      </p:to>
                                    </p:set>
                                  </p:childTnLst>
                                </p:cTn>
                              </p:par>
                              <p:par>
                                <p:cTn id="49" presetID="1" presetClass="entr" presetSubtype="0" fill="hold" grpId="1" nodeType="withEffect">
                                  <p:stCondLst>
                                    <p:cond delay="0"/>
                                  </p:stCondLst>
                                  <p:childTnLst>
                                    <p:set>
                                      <p:cBhvr>
                                        <p:cTn id="50" dur="1" fill="hold">
                                          <p:stCondLst>
                                            <p:cond delay="0"/>
                                          </p:stCondLst>
                                        </p:cTn>
                                        <p:tgtEl>
                                          <p:spTgt spid="57"/>
                                        </p:tgtEl>
                                        <p:attrNameLst>
                                          <p:attrName>style.visibility</p:attrName>
                                        </p:attrNameLst>
                                      </p:cBhvr>
                                      <p:to>
                                        <p:strVal val="visible"/>
                                      </p:to>
                                    </p:set>
                                  </p:childTnLst>
                                </p:cTn>
                              </p:par>
                              <p:par>
                                <p:cTn id="51" presetID="1" presetClass="entr" presetSubtype="0" fill="hold" grpId="1" nodeType="withEffect">
                                  <p:stCondLst>
                                    <p:cond delay="0"/>
                                  </p:stCondLst>
                                  <p:childTnLst>
                                    <p:set>
                                      <p:cBhvr>
                                        <p:cTn id="52" dur="1" fill="hold">
                                          <p:stCondLst>
                                            <p:cond delay="0"/>
                                          </p:stCondLst>
                                        </p:cTn>
                                        <p:tgtEl>
                                          <p:spTgt spid="58"/>
                                        </p:tgtEl>
                                        <p:attrNameLst>
                                          <p:attrName>style.visibility</p:attrName>
                                        </p:attrNameLst>
                                      </p:cBhvr>
                                      <p:to>
                                        <p:strVal val="visible"/>
                                      </p:to>
                                    </p:set>
                                  </p:childTnLst>
                                </p:cTn>
                              </p:par>
                              <p:par>
                                <p:cTn id="53" presetID="1" presetClass="entr" presetSubtype="0" fill="hold" grpId="1" nodeType="withEffect">
                                  <p:stCondLst>
                                    <p:cond delay="0"/>
                                  </p:stCondLst>
                                  <p:childTnLst>
                                    <p:set>
                                      <p:cBhvr>
                                        <p:cTn id="54" dur="1" fill="hold">
                                          <p:stCondLst>
                                            <p:cond delay="0"/>
                                          </p:stCondLst>
                                        </p:cTn>
                                        <p:tgtEl>
                                          <p:spTgt spid="59"/>
                                        </p:tgtEl>
                                        <p:attrNameLst>
                                          <p:attrName>style.visibility</p:attrName>
                                        </p:attrNameLst>
                                      </p:cBhvr>
                                      <p:to>
                                        <p:strVal val="visible"/>
                                      </p:to>
                                    </p:set>
                                  </p:childTnLst>
                                </p:cTn>
                              </p:par>
                              <p:par>
                                <p:cTn id="55" presetID="1" presetClass="entr" presetSubtype="0" fill="hold" grpId="1" nodeType="withEffect">
                                  <p:stCondLst>
                                    <p:cond delay="0"/>
                                  </p:stCondLst>
                                  <p:childTnLst>
                                    <p:set>
                                      <p:cBhvr>
                                        <p:cTn id="56" dur="1" fill="hold">
                                          <p:stCondLst>
                                            <p:cond delay="0"/>
                                          </p:stCondLst>
                                        </p:cTn>
                                        <p:tgtEl>
                                          <p:spTgt spid="55"/>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72"/>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68"/>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69"/>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70"/>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71"/>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67"/>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1" nodeType="clickEffect">
                                  <p:stCondLst>
                                    <p:cond delay="0"/>
                                  </p:stCondLst>
                                  <p:childTnLst>
                                    <p:set>
                                      <p:cBhvr>
                                        <p:cTn id="84" dur="1" fill="hold">
                                          <p:stCondLst>
                                            <p:cond delay="0"/>
                                          </p:stCondLst>
                                        </p:cTn>
                                        <p:tgtEl>
                                          <p:spTgt spid="68"/>
                                        </p:tgtEl>
                                        <p:attrNameLst>
                                          <p:attrName>style.visibility</p:attrName>
                                        </p:attrNameLst>
                                      </p:cBhvr>
                                      <p:to>
                                        <p:strVal val="visible"/>
                                      </p:to>
                                    </p:set>
                                  </p:childTnLst>
                                </p:cTn>
                              </p:par>
                              <p:par>
                                <p:cTn id="85" presetID="1" presetClass="entr" presetSubtype="0" fill="hold" grpId="1" nodeType="withEffect">
                                  <p:stCondLst>
                                    <p:cond delay="0"/>
                                  </p:stCondLst>
                                  <p:childTnLst>
                                    <p:set>
                                      <p:cBhvr>
                                        <p:cTn id="86" dur="1" fill="hold">
                                          <p:stCondLst>
                                            <p:cond delay="0"/>
                                          </p:stCondLst>
                                        </p:cTn>
                                        <p:tgtEl>
                                          <p:spTgt spid="69"/>
                                        </p:tgtEl>
                                        <p:attrNameLst>
                                          <p:attrName>style.visibility</p:attrName>
                                        </p:attrNameLst>
                                      </p:cBhvr>
                                      <p:to>
                                        <p:strVal val="visible"/>
                                      </p:to>
                                    </p:set>
                                  </p:childTnLst>
                                </p:cTn>
                              </p:par>
                              <p:par>
                                <p:cTn id="87" presetID="1" presetClass="entr" presetSubtype="0" fill="hold" grpId="1" nodeType="withEffect">
                                  <p:stCondLst>
                                    <p:cond delay="0"/>
                                  </p:stCondLst>
                                  <p:childTnLst>
                                    <p:set>
                                      <p:cBhvr>
                                        <p:cTn id="88" dur="1" fill="hold">
                                          <p:stCondLst>
                                            <p:cond delay="0"/>
                                          </p:stCondLst>
                                        </p:cTn>
                                        <p:tgtEl>
                                          <p:spTgt spid="70"/>
                                        </p:tgtEl>
                                        <p:attrNameLst>
                                          <p:attrName>style.visibility</p:attrName>
                                        </p:attrNameLst>
                                      </p:cBhvr>
                                      <p:to>
                                        <p:strVal val="visible"/>
                                      </p:to>
                                    </p:set>
                                  </p:childTnLst>
                                </p:cTn>
                              </p:par>
                              <p:par>
                                <p:cTn id="89" presetID="1" presetClass="entr" presetSubtype="0" fill="hold" grpId="1" nodeType="withEffect">
                                  <p:stCondLst>
                                    <p:cond delay="0"/>
                                  </p:stCondLst>
                                  <p:childTnLst>
                                    <p:set>
                                      <p:cBhvr>
                                        <p:cTn id="90" dur="1" fill="hold">
                                          <p:stCondLst>
                                            <p:cond delay="0"/>
                                          </p:stCondLst>
                                        </p:cTn>
                                        <p:tgtEl>
                                          <p:spTgt spid="71"/>
                                        </p:tgtEl>
                                        <p:attrNameLst>
                                          <p:attrName>style.visibility</p:attrName>
                                        </p:attrNameLst>
                                      </p:cBhvr>
                                      <p:to>
                                        <p:strVal val="visible"/>
                                      </p:to>
                                    </p:set>
                                  </p:childTnLst>
                                </p:cTn>
                              </p:par>
                              <p:par>
                                <p:cTn id="91" presetID="1" presetClass="entr" presetSubtype="0" fill="hold" grpId="1" nodeType="withEffect">
                                  <p:stCondLst>
                                    <p:cond delay="0"/>
                                  </p:stCondLst>
                                  <p:childTnLst>
                                    <p:set>
                                      <p:cBhvr>
                                        <p:cTn id="92" dur="1" fill="hold">
                                          <p:stCondLst>
                                            <p:cond delay="0"/>
                                          </p:stCondLst>
                                        </p:cTn>
                                        <p:tgtEl>
                                          <p:spTgt spid="67"/>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grpId="1" nodeType="clickEffect">
                                  <p:stCondLst>
                                    <p:cond delay="0"/>
                                  </p:stCondLst>
                                  <p:childTnLst>
                                    <p:set>
                                      <p:cBhvr>
                                        <p:cTn id="96" dur="1" fill="hold">
                                          <p:stCondLst>
                                            <p:cond delay="0"/>
                                          </p:stCondLst>
                                        </p:cTn>
                                        <p:tgtEl>
                                          <p:spTgt spid="41"/>
                                        </p:tgtEl>
                                        <p:attrNameLst>
                                          <p:attrName>style.visibility</p:attrName>
                                        </p:attrNameLst>
                                      </p:cBhvr>
                                      <p:to>
                                        <p:strVal val="visible"/>
                                      </p:to>
                                    </p:set>
                                    <p:animEffect transition="in" filter="fade">
                                      <p:cBhvr>
                                        <p:cTn id="97" dur="500"/>
                                        <p:tgtEl>
                                          <p:spTgt spid="41"/>
                                        </p:tgtEl>
                                      </p:cBhvr>
                                    </p:animEffect>
                                  </p:childTnLst>
                                </p:cTn>
                              </p:par>
                              <p:par>
                                <p:cTn id="98" presetID="10" presetClass="entr" presetSubtype="0" fill="hold" grpId="1" nodeType="withEffect">
                                  <p:stCondLst>
                                    <p:cond delay="0"/>
                                  </p:stCondLst>
                                  <p:childTnLst>
                                    <p:set>
                                      <p:cBhvr>
                                        <p:cTn id="99" dur="1" fill="hold">
                                          <p:stCondLst>
                                            <p:cond delay="0"/>
                                          </p:stCondLst>
                                        </p:cTn>
                                        <p:tgtEl>
                                          <p:spTgt spid="42"/>
                                        </p:tgtEl>
                                        <p:attrNameLst>
                                          <p:attrName>style.visibility</p:attrName>
                                        </p:attrNameLst>
                                      </p:cBhvr>
                                      <p:to>
                                        <p:strVal val="visible"/>
                                      </p:to>
                                    </p:set>
                                    <p:animEffect transition="in" filter="fade">
                                      <p:cBhvr>
                                        <p:cTn id="100" dur="500"/>
                                        <p:tgtEl>
                                          <p:spTgt spid="42"/>
                                        </p:tgtEl>
                                      </p:cBhvr>
                                    </p:animEffect>
                                  </p:childTnLst>
                                </p:cTn>
                              </p:par>
                              <p:par>
                                <p:cTn id="101" presetID="10" presetClass="entr" presetSubtype="0" fill="hold" grpId="1" nodeType="withEffect">
                                  <p:stCondLst>
                                    <p:cond delay="0"/>
                                  </p:stCondLst>
                                  <p:childTnLst>
                                    <p:set>
                                      <p:cBhvr>
                                        <p:cTn id="102" dur="1" fill="hold">
                                          <p:stCondLst>
                                            <p:cond delay="0"/>
                                          </p:stCondLst>
                                        </p:cTn>
                                        <p:tgtEl>
                                          <p:spTgt spid="44"/>
                                        </p:tgtEl>
                                        <p:attrNameLst>
                                          <p:attrName>style.visibility</p:attrName>
                                        </p:attrNameLst>
                                      </p:cBhvr>
                                      <p:to>
                                        <p:strVal val="visible"/>
                                      </p:to>
                                    </p:set>
                                    <p:animEffect transition="in" filter="fade">
                                      <p:cBhvr>
                                        <p:cTn id="103" dur="500"/>
                                        <p:tgtEl>
                                          <p:spTgt spid="44"/>
                                        </p:tgtEl>
                                      </p:cBhvr>
                                    </p:animEffect>
                                  </p:childTnLst>
                                </p:cTn>
                              </p:par>
                              <p:par>
                                <p:cTn id="104" presetID="10" presetClass="entr" presetSubtype="0" fill="hold" grpId="1" nodeType="withEffect">
                                  <p:stCondLst>
                                    <p:cond delay="0"/>
                                  </p:stCondLst>
                                  <p:childTnLst>
                                    <p:set>
                                      <p:cBhvr>
                                        <p:cTn id="105" dur="1" fill="hold">
                                          <p:stCondLst>
                                            <p:cond delay="0"/>
                                          </p:stCondLst>
                                        </p:cTn>
                                        <p:tgtEl>
                                          <p:spTgt spid="45"/>
                                        </p:tgtEl>
                                        <p:attrNameLst>
                                          <p:attrName>style.visibility</p:attrName>
                                        </p:attrNameLst>
                                      </p:cBhvr>
                                      <p:to>
                                        <p:strVal val="visible"/>
                                      </p:to>
                                    </p:set>
                                    <p:animEffect transition="in" filter="fade">
                                      <p:cBhvr>
                                        <p:cTn id="106" dur="500"/>
                                        <p:tgtEl>
                                          <p:spTgt spid="45"/>
                                        </p:tgtEl>
                                      </p:cBhvr>
                                    </p:animEffect>
                                  </p:childTnLst>
                                </p:cTn>
                              </p:par>
                              <p:par>
                                <p:cTn id="107" presetID="10" presetClass="entr" presetSubtype="0" fill="hold" grpId="1" nodeType="withEffect">
                                  <p:stCondLst>
                                    <p:cond delay="0"/>
                                  </p:stCondLst>
                                  <p:childTnLst>
                                    <p:set>
                                      <p:cBhvr>
                                        <p:cTn id="108" dur="1" fill="hold">
                                          <p:stCondLst>
                                            <p:cond delay="0"/>
                                          </p:stCondLst>
                                        </p:cTn>
                                        <p:tgtEl>
                                          <p:spTgt spid="46"/>
                                        </p:tgtEl>
                                        <p:attrNameLst>
                                          <p:attrName>style.visibility</p:attrName>
                                        </p:attrNameLst>
                                      </p:cBhvr>
                                      <p:to>
                                        <p:strVal val="visible"/>
                                      </p:to>
                                    </p:set>
                                    <p:animEffect transition="in" filter="fade">
                                      <p:cBhvr>
                                        <p:cTn id="109" dur="500"/>
                                        <p:tgtEl>
                                          <p:spTgt spid="46"/>
                                        </p:tgtEl>
                                      </p:cBhvr>
                                    </p:animEffect>
                                  </p:childTnLst>
                                </p:cTn>
                              </p:par>
                              <p:par>
                                <p:cTn id="110" presetID="10" presetClass="entr" presetSubtype="0" fill="hold" grpId="1" nodeType="withEffect">
                                  <p:stCondLst>
                                    <p:cond delay="0"/>
                                  </p:stCondLst>
                                  <p:childTnLst>
                                    <p:set>
                                      <p:cBhvr>
                                        <p:cTn id="111" dur="1" fill="hold">
                                          <p:stCondLst>
                                            <p:cond delay="0"/>
                                          </p:stCondLst>
                                        </p:cTn>
                                        <p:tgtEl>
                                          <p:spTgt spid="47"/>
                                        </p:tgtEl>
                                        <p:attrNameLst>
                                          <p:attrName>style.visibility</p:attrName>
                                        </p:attrNameLst>
                                      </p:cBhvr>
                                      <p:to>
                                        <p:strVal val="visible"/>
                                      </p:to>
                                    </p:set>
                                    <p:animEffect transition="in" filter="fade">
                                      <p:cBhvr>
                                        <p:cTn id="112" dur="500"/>
                                        <p:tgtEl>
                                          <p:spTgt spid="47"/>
                                        </p:tgtEl>
                                      </p:cBhvr>
                                    </p:animEffect>
                                  </p:childTnLst>
                                </p:cTn>
                              </p:par>
                              <p:par>
                                <p:cTn id="113" presetID="10" presetClass="entr" presetSubtype="0" fill="hold" grpId="1" nodeType="withEffect">
                                  <p:stCondLst>
                                    <p:cond delay="0"/>
                                  </p:stCondLst>
                                  <p:childTnLst>
                                    <p:set>
                                      <p:cBhvr>
                                        <p:cTn id="114" dur="1" fill="hold">
                                          <p:stCondLst>
                                            <p:cond delay="0"/>
                                          </p:stCondLst>
                                        </p:cTn>
                                        <p:tgtEl>
                                          <p:spTgt spid="43"/>
                                        </p:tgtEl>
                                        <p:attrNameLst>
                                          <p:attrName>style.visibility</p:attrName>
                                        </p:attrNameLst>
                                      </p:cBhvr>
                                      <p:to>
                                        <p:strVal val="visible"/>
                                      </p:to>
                                    </p:set>
                                    <p:animEffect transition="in" filter="fade">
                                      <p:cBhvr>
                                        <p:cTn id="115" dur="500"/>
                                        <p:tgtEl>
                                          <p:spTgt spid="43"/>
                                        </p:tgtEl>
                                      </p:cBhvr>
                                    </p:animEffect>
                                  </p:childTnLst>
                                </p:cTn>
                              </p:par>
                              <p:par>
                                <p:cTn id="116" presetID="10" presetClass="entr" presetSubtype="0" fill="hold" grpId="1" nodeType="withEffect">
                                  <p:stCondLst>
                                    <p:cond delay="0"/>
                                  </p:stCondLst>
                                  <p:childTnLst>
                                    <p:set>
                                      <p:cBhvr>
                                        <p:cTn id="117" dur="1" fill="hold">
                                          <p:stCondLst>
                                            <p:cond delay="0"/>
                                          </p:stCondLst>
                                        </p:cTn>
                                        <p:tgtEl>
                                          <p:spTgt spid="61"/>
                                        </p:tgtEl>
                                        <p:attrNameLst>
                                          <p:attrName>style.visibility</p:attrName>
                                        </p:attrNameLst>
                                      </p:cBhvr>
                                      <p:to>
                                        <p:strVal val="visible"/>
                                      </p:to>
                                    </p:set>
                                    <p:animEffect transition="in" filter="fade">
                                      <p:cBhvr>
                                        <p:cTn id="118" dur="500"/>
                                        <p:tgtEl>
                                          <p:spTgt spid="61"/>
                                        </p:tgtEl>
                                      </p:cBhvr>
                                    </p:animEffect>
                                  </p:childTnLst>
                                </p:cTn>
                              </p:par>
                              <p:par>
                                <p:cTn id="119" presetID="10" presetClass="entr" presetSubtype="0" fill="hold" grpId="2" nodeType="withEffect">
                                  <p:stCondLst>
                                    <p:cond delay="0"/>
                                  </p:stCondLst>
                                  <p:childTnLst>
                                    <p:set>
                                      <p:cBhvr>
                                        <p:cTn id="120" dur="1" fill="hold">
                                          <p:stCondLst>
                                            <p:cond delay="0"/>
                                          </p:stCondLst>
                                        </p:cTn>
                                        <p:tgtEl>
                                          <p:spTgt spid="56"/>
                                        </p:tgtEl>
                                        <p:attrNameLst>
                                          <p:attrName>style.visibility</p:attrName>
                                        </p:attrNameLst>
                                      </p:cBhvr>
                                      <p:to>
                                        <p:strVal val="visible"/>
                                      </p:to>
                                    </p:set>
                                    <p:animEffect transition="in" filter="fade">
                                      <p:cBhvr>
                                        <p:cTn id="121" dur="500"/>
                                        <p:tgtEl>
                                          <p:spTgt spid="56"/>
                                        </p:tgtEl>
                                      </p:cBhvr>
                                    </p:animEffect>
                                  </p:childTnLst>
                                </p:cTn>
                              </p:par>
                              <p:par>
                                <p:cTn id="122" presetID="10" presetClass="entr" presetSubtype="0" fill="hold" grpId="2" nodeType="withEffect">
                                  <p:stCondLst>
                                    <p:cond delay="0"/>
                                  </p:stCondLst>
                                  <p:childTnLst>
                                    <p:set>
                                      <p:cBhvr>
                                        <p:cTn id="123" dur="1" fill="hold">
                                          <p:stCondLst>
                                            <p:cond delay="0"/>
                                          </p:stCondLst>
                                        </p:cTn>
                                        <p:tgtEl>
                                          <p:spTgt spid="57"/>
                                        </p:tgtEl>
                                        <p:attrNameLst>
                                          <p:attrName>style.visibility</p:attrName>
                                        </p:attrNameLst>
                                      </p:cBhvr>
                                      <p:to>
                                        <p:strVal val="visible"/>
                                      </p:to>
                                    </p:set>
                                    <p:animEffect transition="in" filter="fade">
                                      <p:cBhvr>
                                        <p:cTn id="124" dur="500"/>
                                        <p:tgtEl>
                                          <p:spTgt spid="57"/>
                                        </p:tgtEl>
                                      </p:cBhvr>
                                    </p:animEffect>
                                  </p:childTnLst>
                                </p:cTn>
                              </p:par>
                              <p:par>
                                <p:cTn id="125" presetID="10" presetClass="entr" presetSubtype="0" fill="hold" grpId="2" nodeType="withEffect">
                                  <p:stCondLst>
                                    <p:cond delay="0"/>
                                  </p:stCondLst>
                                  <p:childTnLst>
                                    <p:set>
                                      <p:cBhvr>
                                        <p:cTn id="126" dur="1" fill="hold">
                                          <p:stCondLst>
                                            <p:cond delay="0"/>
                                          </p:stCondLst>
                                        </p:cTn>
                                        <p:tgtEl>
                                          <p:spTgt spid="58"/>
                                        </p:tgtEl>
                                        <p:attrNameLst>
                                          <p:attrName>style.visibility</p:attrName>
                                        </p:attrNameLst>
                                      </p:cBhvr>
                                      <p:to>
                                        <p:strVal val="visible"/>
                                      </p:to>
                                    </p:set>
                                    <p:animEffect transition="in" filter="fade">
                                      <p:cBhvr>
                                        <p:cTn id="127" dur="500"/>
                                        <p:tgtEl>
                                          <p:spTgt spid="58"/>
                                        </p:tgtEl>
                                      </p:cBhvr>
                                    </p:animEffect>
                                  </p:childTnLst>
                                </p:cTn>
                              </p:par>
                              <p:par>
                                <p:cTn id="128" presetID="10" presetClass="entr" presetSubtype="0" fill="hold" grpId="2" nodeType="withEffect">
                                  <p:stCondLst>
                                    <p:cond delay="0"/>
                                  </p:stCondLst>
                                  <p:childTnLst>
                                    <p:set>
                                      <p:cBhvr>
                                        <p:cTn id="129" dur="1" fill="hold">
                                          <p:stCondLst>
                                            <p:cond delay="0"/>
                                          </p:stCondLst>
                                        </p:cTn>
                                        <p:tgtEl>
                                          <p:spTgt spid="59"/>
                                        </p:tgtEl>
                                        <p:attrNameLst>
                                          <p:attrName>style.visibility</p:attrName>
                                        </p:attrNameLst>
                                      </p:cBhvr>
                                      <p:to>
                                        <p:strVal val="visible"/>
                                      </p:to>
                                    </p:set>
                                    <p:animEffect transition="in" filter="fade">
                                      <p:cBhvr>
                                        <p:cTn id="130" dur="500"/>
                                        <p:tgtEl>
                                          <p:spTgt spid="59"/>
                                        </p:tgtEl>
                                      </p:cBhvr>
                                    </p:animEffect>
                                  </p:childTnLst>
                                </p:cTn>
                              </p:par>
                              <p:par>
                                <p:cTn id="131" presetID="10" presetClass="entr" presetSubtype="0" fill="hold" grpId="2" nodeType="withEffect">
                                  <p:stCondLst>
                                    <p:cond delay="0"/>
                                  </p:stCondLst>
                                  <p:childTnLst>
                                    <p:set>
                                      <p:cBhvr>
                                        <p:cTn id="132" dur="1" fill="hold">
                                          <p:stCondLst>
                                            <p:cond delay="0"/>
                                          </p:stCondLst>
                                        </p:cTn>
                                        <p:tgtEl>
                                          <p:spTgt spid="55"/>
                                        </p:tgtEl>
                                        <p:attrNameLst>
                                          <p:attrName>style.visibility</p:attrName>
                                        </p:attrNameLst>
                                      </p:cBhvr>
                                      <p:to>
                                        <p:strVal val="visible"/>
                                      </p:to>
                                    </p:set>
                                    <p:animEffect transition="in" filter="fade">
                                      <p:cBhvr>
                                        <p:cTn id="133" dur="500"/>
                                        <p:tgtEl>
                                          <p:spTgt spid="55"/>
                                        </p:tgtEl>
                                      </p:cBhvr>
                                    </p:animEffect>
                                  </p:childTnLst>
                                </p:cTn>
                              </p:par>
                              <p:par>
                                <p:cTn id="134" presetID="10" presetClass="entr" presetSubtype="0" fill="hold" grpId="1" nodeType="withEffect">
                                  <p:stCondLst>
                                    <p:cond delay="0"/>
                                  </p:stCondLst>
                                  <p:childTnLst>
                                    <p:set>
                                      <p:cBhvr>
                                        <p:cTn id="135" dur="1" fill="hold">
                                          <p:stCondLst>
                                            <p:cond delay="0"/>
                                          </p:stCondLst>
                                        </p:cTn>
                                        <p:tgtEl>
                                          <p:spTgt spid="72"/>
                                        </p:tgtEl>
                                        <p:attrNameLst>
                                          <p:attrName>style.visibility</p:attrName>
                                        </p:attrNameLst>
                                      </p:cBhvr>
                                      <p:to>
                                        <p:strVal val="visible"/>
                                      </p:to>
                                    </p:set>
                                    <p:animEffect transition="in" filter="fade">
                                      <p:cBhvr>
                                        <p:cTn id="136" dur="500"/>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1" grpId="1" animBg="1"/>
      <p:bldP spid="43" grpId="0" animBg="1"/>
      <p:bldP spid="43" grpId="1" animBg="1"/>
      <p:bldP spid="44" grpId="0" animBg="1"/>
      <p:bldP spid="44" grpId="1" animBg="1"/>
      <p:bldP spid="45" grpId="0" animBg="1"/>
      <p:bldP spid="45" grpId="1" animBg="1"/>
      <p:bldP spid="46" grpId="0" animBg="1"/>
      <p:bldP spid="46" grpId="1" animBg="1"/>
      <p:bldP spid="47" grpId="0" animBg="1"/>
      <p:bldP spid="47" grpId="1" animBg="1"/>
      <p:bldP spid="42" grpId="0" animBg="1"/>
      <p:bldP spid="42" grpId="1" animBg="1"/>
      <p:bldP spid="55" grpId="0" animBg="1"/>
      <p:bldP spid="55" grpId="1" animBg="1"/>
      <p:bldP spid="55" grpId="2" animBg="1"/>
      <p:bldP spid="56" grpId="0" animBg="1"/>
      <p:bldP spid="56" grpId="1" animBg="1"/>
      <p:bldP spid="56" grpId="2" animBg="1"/>
      <p:bldP spid="57" grpId="0" animBg="1"/>
      <p:bldP spid="57" grpId="1" animBg="1"/>
      <p:bldP spid="57" grpId="2" animBg="1"/>
      <p:bldP spid="58" grpId="0" animBg="1"/>
      <p:bldP spid="58" grpId="1" animBg="1"/>
      <p:bldP spid="58" grpId="2" animBg="1"/>
      <p:bldP spid="59" grpId="0" animBg="1"/>
      <p:bldP spid="59" grpId="1" animBg="1"/>
      <p:bldP spid="59" grpId="2" animBg="1"/>
      <p:bldP spid="61" grpId="0" animBg="1"/>
      <p:bldP spid="61" grpId="1" animBg="1"/>
      <p:bldP spid="67" grpId="0" animBg="1"/>
      <p:bldP spid="67" grpId="1" animBg="1"/>
      <p:bldP spid="68" grpId="0" animBg="1"/>
      <p:bldP spid="68" grpId="1" animBg="1"/>
      <p:bldP spid="69" grpId="0" animBg="1"/>
      <p:bldP spid="69" grpId="1" animBg="1"/>
      <p:bldP spid="70" grpId="0" animBg="1"/>
      <p:bldP spid="70" grpId="1" animBg="1"/>
      <p:bldP spid="71" grpId="0" animBg="1"/>
      <p:bldP spid="71" grpId="1" animBg="1"/>
      <p:bldP spid="72" grpId="0" animBg="1"/>
      <p:bldP spid="72" grpId="1"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able 8"/>
          <p:cNvGraphicFramePr>
            <a:graphicFrameLocks noGrp="1"/>
          </p:cNvGraphicFramePr>
          <p:nvPr>
            <p:extLst>
              <p:ext uri="{D42A27DB-BD31-4B8C-83A1-F6EECF244321}">
                <p14:modId xmlns:p14="http://schemas.microsoft.com/office/powerpoint/2010/main" val="2068420648"/>
              </p:ext>
            </p:extLst>
          </p:nvPr>
        </p:nvGraphicFramePr>
        <p:xfrm>
          <a:off x="543648" y="2144216"/>
          <a:ext cx="8024618" cy="2311400"/>
        </p:xfrm>
        <a:graphic>
          <a:graphicData uri="http://schemas.openxmlformats.org/drawingml/2006/table">
            <a:tbl>
              <a:tblPr firstRow="1" bandRow="1">
                <a:tableStyleId>{5C22544A-7EE6-4342-B048-85BDC9FD1C3A}</a:tableStyleId>
              </a:tblPr>
              <a:tblGrid>
                <a:gridCol w="806042"/>
                <a:gridCol w="644835"/>
                <a:gridCol w="985166"/>
                <a:gridCol w="1003077"/>
                <a:gridCol w="985166"/>
                <a:gridCol w="1450880"/>
                <a:gridCol w="788132"/>
                <a:gridCol w="1361320"/>
              </a:tblGrid>
              <a:tr h="370840">
                <a:tc>
                  <a:txBody>
                    <a:bodyPr/>
                    <a:lstStyle/>
                    <a:p>
                      <a:pPr algn="ctr"/>
                      <a:r>
                        <a:rPr lang="en-US" sz="1200" b="0" dirty="0" smtClean="0"/>
                        <a:t>Name</a:t>
                      </a:r>
                      <a:endParaRPr lang="en-US" sz="1200" b="0" dirty="0"/>
                    </a:p>
                  </a:txBody>
                  <a:tcPr marL="91447" marR="91447"/>
                </a:tc>
                <a:tc>
                  <a:txBody>
                    <a:bodyPr/>
                    <a:lstStyle/>
                    <a:p>
                      <a:pPr algn="ctr"/>
                      <a:r>
                        <a:rPr lang="en-US" sz="1200" b="0" dirty="0" smtClean="0"/>
                        <a:t>Age</a:t>
                      </a:r>
                      <a:endParaRPr lang="en-US" sz="1200" b="0" dirty="0"/>
                    </a:p>
                  </a:txBody>
                  <a:tcPr marL="91447" marR="91447"/>
                </a:tc>
                <a:tc>
                  <a:txBody>
                    <a:bodyPr/>
                    <a:lstStyle/>
                    <a:p>
                      <a:pPr algn="ctr"/>
                      <a:r>
                        <a:rPr lang="en-US" sz="1200" b="0" dirty="0" smtClean="0"/>
                        <a:t>State</a:t>
                      </a:r>
                      <a:r>
                        <a:rPr lang="en-US" sz="1200" b="0" baseline="0" dirty="0" smtClean="0"/>
                        <a:t> of Residence</a:t>
                      </a:r>
                      <a:endParaRPr lang="en-US" sz="1200" b="0" dirty="0"/>
                    </a:p>
                  </a:txBody>
                  <a:tcPr marL="91447" marR="91447"/>
                </a:tc>
                <a:tc>
                  <a:txBody>
                    <a:bodyPr/>
                    <a:lstStyle/>
                    <a:p>
                      <a:pPr algn="ctr"/>
                      <a:r>
                        <a:rPr lang="en-US" sz="1200" b="0" dirty="0" smtClean="0"/>
                        <a:t>Living Relatives</a:t>
                      </a:r>
                      <a:endParaRPr lang="en-US" sz="1200" b="0" dirty="0"/>
                    </a:p>
                  </a:txBody>
                  <a:tcPr marL="91447" marR="91447"/>
                </a:tc>
                <a:tc>
                  <a:txBody>
                    <a:bodyPr/>
                    <a:lstStyle/>
                    <a:p>
                      <a:pPr algn="ctr"/>
                      <a:r>
                        <a:rPr lang="en-US" sz="1200" b="0" dirty="0" smtClean="0"/>
                        <a:t>Age of Retirement</a:t>
                      </a:r>
                      <a:endParaRPr lang="en-US" sz="1200" b="0" dirty="0"/>
                    </a:p>
                  </a:txBody>
                  <a:tcPr marL="91447" marR="91447"/>
                </a:tc>
                <a:tc>
                  <a:txBody>
                    <a:bodyPr/>
                    <a:lstStyle/>
                    <a:p>
                      <a:pPr algn="ctr"/>
                      <a:r>
                        <a:rPr lang="en-US" sz="1200" b="0" u="none" dirty="0" smtClean="0">
                          <a:solidFill>
                            <a:srgbClr val="FFFFFF"/>
                          </a:solidFill>
                        </a:rPr>
                        <a:t>Serious Medical Conditions</a:t>
                      </a:r>
                      <a:endParaRPr lang="en-US" sz="1200" b="0" u="none" dirty="0">
                        <a:solidFill>
                          <a:srgbClr val="FFFFFF"/>
                        </a:solidFill>
                      </a:endParaRPr>
                    </a:p>
                  </a:txBody>
                  <a:tcPr marL="91447" marR="91447"/>
                </a:tc>
                <a:tc>
                  <a:txBody>
                    <a:bodyPr/>
                    <a:lstStyle/>
                    <a:p>
                      <a:pPr algn="ctr"/>
                      <a:r>
                        <a:rPr lang="en-US" sz="1200" b="0" dirty="0" smtClean="0"/>
                        <a:t>Gender</a:t>
                      </a:r>
                      <a:endParaRPr lang="en-US" sz="1200" b="0" dirty="0"/>
                    </a:p>
                  </a:txBody>
                  <a:tcPr marL="91447" marR="91447"/>
                </a:tc>
                <a:tc>
                  <a:txBody>
                    <a:bodyPr/>
                    <a:lstStyle/>
                    <a:p>
                      <a:pPr algn="ctr"/>
                      <a:r>
                        <a:rPr lang="en-US" sz="1200" b="0" u="none" dirty="0" smtClean="0">
                          <a:solidFill>
                            <a:srgbClr val="FFFFFF"/>
                          </a:solidFill>
                        </a:rPr>
                        <a:t>Annual Social Security Benefit</a:t>
                      </a:r>
                      <a:endParaRPr lang="en-US" sz="1200" b="0" dirty="0"/>
                    </a:p>
                  </a:txBody>
                  <a:tcPr marL="91447" marR="91447"/>
                </a:tc>
              </a:tr>
              <a:tr h="370840">
                <a:tc>
                  <a:txBody>
                    <a:bodyPr/>
                    <a:lstStyle/>
                    <a:p>
                      <a:r>
                        <a:rPr lang="en-US" sz="1200" dirty="0" smtClean="0"/>
                        <a:t>John C.</a:t>
                      </a:r>
                      <a:endParaRPr lang="en-US" sz="1200" dirty="0"/>
                    </a:p>
                  </a:txBody>
                  <a:tcPr marL="91447" marR="91447"/>
                </a:tc>
                <a:tc>
                  <a:txBody>
                    <a:bodyPr/>
                    <a:lstStyle/>
                    <a:p>
                      <a:pPr algn="ctr"/>
                      <a:r>
                        <a:rPr lang="en-US" sz="1200" dirty="0" smtClean="0"/>
                        <a:t>89</a:t>
                      </a:r>
                      <a:endParaRPr lang="en-US" sz="1200" dirty="0"/>
                    </a:p>
                  </a:txBody>
                  <a:tcPr marL="91447" marR="91447"/>
                </a:tc>
                <a:tc>
                  <a:txBody>
                    <a:bodyPr/>
                    <a:lstStyle/>
                    <a:p>
                      <a:pPr algn="ctr"/>
                      <a:r>
                        <a:rPr lang="en-US" sz="1200" dirty="0" smtClean="0"/>
                        <a:t>NY</a:t>
                      </a:r>
                      <a:endParaRPr lang="en-US" sz="1200" dirty="0"/>
                    </a:p>
                  </a:txBody>
                  <a:tcPr marL="91447" marR="91447"/>
                </a:tc>
                <a:tc>
                  <a:txBody>
                    <a:bodyPr/>
                    <a:lstStyle/>
                    <a:p>
                      <a:pPr algn="ctr"/>
                      <a:r>
                        <a:rPr lang="en-US" sz="1200" dirty="0" smtClean="0"/>
                        <a:t>Y</a:t>
                      </a:r>
                      <a:endParaRPr lang="en-US" sz="1200" dirty="0"/>
                    </a:p>
                  </a:txBody>
                  <a:tcPr marL="91447" marR="91447"/>
                </a:tc>
                <a:tc>
                  <a:txBody>
                    <a:bodyPr/>
                    <a:lstStyle/>
                    <a:p>
                      <a:pPr algn="ctr"/>
                      <a:r>
                        <a:rPr lang="en-US" sz="1200" u="none" dirty="0" smtClean="0">
                          <a:solidFill>
                            <a:srgbClr val="000000"/>
                          </a:solidFill>
                        </a:rPr>
                        <a:t>70</a:t>
                      </a:r>
                      <a:endParaRPr lang="en-US" sz="1200" u="none" dirty="0">
                        <a:solidFill>
                          <a:srgbClr val="000000"/>
                        </a:solidFill>
                      </a:endParaRPr>
                    </a:p>
                  </a:txBody>
                  <a:tcPr marL="91447" marR="91447"/>
                </a:tc>
                <a:tc>
                  <a:txBody>
                    <a:bodyPr/>
                    <a:lstStyle/>
                    <a:p>
                      <a:pPr algn="ctr"/>
                      <a:r>
                        <a:rPr lang="en-US" sz="1200" dirty="0" smtClean="0"/>
                        <a:t>Diabetes</a:t>
                      </a:r>
                      <a:endParaRPr lang="en-US" sz="1200" dirty="0"/>
                    </a:p>
                  </a:txBody>
                  <a:tcPr marL="91447" marR="91447"/>
                </a:tc>
                <a:tc>
                  <a:txBody>
                    <a:bodyPr/>
                    <a:lstStyle/>
                    <a:p>
                      <a:pPr algn="ctr"/>
                      <a:r>
                        <a:rPr lang="en-US" sz="1200" dirty="0" smtClean="0"/>
                        <a:t>Male</a:t>
                      </a:r>
                      <a:endParaRPr lang="en-US" sz="1200" dirty="0"/>
                    </a:p>
                  </a:txBody>
                  <a:tcPr marL="91447" marR="91447"/>
                </a:tc>
                <a:tc>
                  <a:txBody>
                    <a:bodyPr/>
                    <a:lstStyle/>
                    <a:p>
                      <a:pPr algn="ctr"/>
                      <a:r>
                        <a:rPr lang="en-US" sz="1200" dirty="0" smtClean="0"/>
                        <a:t>$32,000</a:t>
                      </a:r>
                      <a:endParaRPr lang="en-US" sz="1200" dirty="0"/>
                    </a:p>
                  </a:txBody>
                  <a:tcPr marL="91447" marR="91447"/>
                </a:tc>
              </a:tr>
              <a:tr h="370840">
                <a:tc>
                  <a:txBody>
                    <a:bodyPr/>
                    <a:lstStyle/>
                    <a:p>
                      <a:r>
                        <a:rPr lang="en-US" sz="1200" dirty="0" smtClean="0"/>
                        <a:t>Bill</a:t>
                      </a:r>
                      <a:r>
                        <a:rPr lang="en-US" sz="1200" baseline="0" dirty="0" smtClean="0"/>
                        <a:t> R.</a:t>
                      </a:r>
                      <a:endParaRPr lang="en-US" sz="1200" dirty="0"/>
                    </a:p>
                  </a:txBody>
                  <a:tcPr marL="91447" marR="91447"/>
                </a:tc>
                <a:tc>
                  <a:txBody>
                    <a:bodyPr/>
                    <a:lstStyle/>
                    <a:p>
                      <a:pPr algn="ctr"/>
                      <a:r>
                        <a:rPr lang="en-US" sz="1200" dirty="0" smtClean="0"/>
                        <a:t>78</a:t>
                      </a:r>
                      <a:endParaRPr lang="en-US" sz="1200" dirty="0"/>
                    </a:p>
                  </a:txBody>
                  <a:tcPr marL="91447" marR="91447"/>
                </a:tc>
                <a:tc>
                  <a:txBody>
                    <a:bodyPr/>
                    <a:lstStyle/>
                    <a:p>
                      <a:pPr algn="ctr"/>
                      <a:r>
                        <a:rPr lang="en-US" sz="1200" dirty="0" smtClean="0"/>
                        <a:t>Texas</a:t>
                      </a:r>
                      <a:endParaRPr lang="en-US" sz="1200" dirty="0"/>
                    </a:p>
                  </a:txBody>
                  <a:tcPr marL="91447" marR="91447"/>
                </a:tc>
                <a:tc>
                  <a:txBody>
                    <a:bodyPr/>
                    <a:lstStyle/>
                    <a:p>
                      <a:pPr algn="ctr"/>
                      <a:r>
                        <a:rPr lang="en-US" sz="1200" dirty="0" smtClean="0"/>
                        <a:t>NO</a:t>
                      </a:r>
                      <a:endParaRPr lang="en-US" sz="1200" dirty="0"/>
                    </a:p>
                  </a:txBody>
                  <a:tcPr marL="91447" marR="91447"/>
                </a:tc>
                <a:tc>
                  <a:txBody>
                    <a:bodyPr/>
                    <a:lstStyle/>
                    <a:p>
                      <a:pPr algn="ctr"/>
                      <a:r>
                        <a:rPr lang="en-US" sz="1200" dirty="0" smtClean="0"/>
                        <a:t>68</a:t>
                      </a:r>
                      <a:endParaRPr lang="en-US" sz="1200" dirty="0"/>
                    </a:p>
                  </a:txBody>
                  <a:tcPr marL="91447" marR="91447"/>
                </a:tc>
                <a:tc>
                  <a:txBody>
                    <a:bodyPr/>
                    <a:lstStyle/>
                    <a:p>
                      <a:pPr algn="ctr"/>
                      <a:r>
                        <a:rPr lang="en-US" sz="1200" dirty="0" smtClean="0"/>
                        <a:t>None</a:t>
                      </a:r>
                      <a:endParaRPr lang="en-US" sz="1200" dirty="0"/>
                    </a:p>
                  </a:txBody>
                  <a:tcPr marL="91447" marR="91447"/>
                </a:tc>
                <a:tc>
                  <a:txBody>
                    <a:bodyPr/>
                    <a:lstStyle/>
                    <a:p>
                      <a:pPr algn="ctr"/>
                      <a:r>
                        <a:rPr lang="en-US" sz="1200" dirty="0" smtClean="0"/>
                        <a:t>M</a:t>
                      </a:r>
                      <a:endParaRPr lang="en-US" sz="1200" dirty="0"/>
                    </a:p>
                  </a:txBody>
                  <a:tcPr marL="91447" marR="91447"/>
                </a:tc>
                <a:tc>
                  <a:txBody>
                    <a:bodyPr/>
                    <a:lstStyle/>
                    <a:p>
                      <a:pPr algn="ctr"/>
                      <a:r>
                        <a:rPr lang="en-US" sz="1200" dirty="0" smtClean="0"/>
                        <a:t>$24,000</a:t>
                      </a:r>
                      <a:endParaRPr lang="en-US" sz="1200" dirty="0"/>
                    </a:p>
                  </a:txBody>
                  <a:tcPr marL="91447" marR="91447"/>
                </a:tc>
              </a:tr>
              <a:tr h="370840">
                <a:tc>
                  <a:txBody>
                    <a:bodyPr/>
                    <a:lstStyle/>
                    <a:p>
                      <a:r>
                        <a:rPr lang="en-US" sz="1200" dirty="0" smtClean="0"/>
                        <a:t>Clif</a:t>
                      </a:r>
                      <a:r>
                        <a:rPr lang="en-US" sz="1200" baseline="0" dirty="0" smtClean="0"/>
                        <a:t>f J.</a:t>
                      </a:r>
                      <a:endParaRPr lang="en-US" sz="1200" dirty="0"/>
                    </a:p>
                  </a:txBody>
                  <a:tcPr marL="91447" marR="91447"/>
                </a:tc>
                <a:tc>
                  <a:txBody>
                    <a:bodyPr/>
                    <a:lstStyle/>
                    <a:p>
                      <a:pPr algn="ctr"/>
                      <a:r>
                        <a:rPr lang="en-US" sz="1200" dirty="0" smtClean="0"/>
                        <a:t>76</a:t>
                      </a:r>
                      <a:endParaRPr lang="en-US" sz="1200" dirty="0"/>
                    </a:p>
                  </a:txBody>
                  <a:tcPr marL="91447" marR="91447"/>
                </a:tc>
                <a:tc>
                  <a:txBody>
                    <a:bodyPr/>
                    <a:lstStyle/>
                    <a:p>
                      <a:pPr algn="ctr"/>
                      <a:r>
                        <a:rPr lang="en-US" sz="1200" dirty="0" smtClean="0"/>
                        <a:t>FL</a:t>
                      </a:r>
                      <a:endParaRPr lang="en-US" sz="1200" dirty="0"/>
                    </a:p>
                  </a:txBody>
                  <a:tcPr marL="91447" marR="91447"/>
                </a:tc>
                <a:tc>
                  <a:txBody>
                    <a:bodyPr/>
                    <a:lstStyle/>
                    <a:p>
                      <a:pPr algn="ctr"/>
                      <a:r>
                        <a:rPr lang="en-US" sz="1200" dirty="0" smtClean="0"/>
                        <a:t>Y</a:t>
                      </a:r>
                      <a:endParaRPr lang="en-US" sz="1200" dirty="0"/>
                    </a:p>
                  </a:txBody>
                  <a:tcPr marL="91447" marR="91447"/>
                </a:tc>
                <a:tc>
                  <a:txBody>
                    <a:bodyPr/>
                    <a:lstStyle/>
                    <a:p>
                      <a:pPr algn="ctr"/>
                      <a:r>
                        <a:rPr lang="en-US" sz="1200" dirty="0" smtClean="0"/>
                        <a:t>56</a:t>
                      </a:r>
                      <a:endParaRPr lang="en-US" sz="1200" dirty="0"/>
                    </a:p>
                  </a:txBody>
                  <a:tcPr marL="91447" marR="91447"/>
                </a:tc>
                <a:tc>
                  <a:txBody>
                    <a:bodyPr/>
                    <a:lstStyle/>
                    <a:p>
                      <a:pPr algn="ctr"/>
                      <a:r>
                        <a:rPr lang="en-US" sz="1200" dirty="0" smtClean="0"/>
                        <a:t>COPD</a:t>
                      </a:r>
                      <a:endParaRPr lang="en-US" sz="1200" dirty="0"/>
                    </a:p>
                  </a:txBody>
                  <a:tcPr marL="91447" marR="91447"/>
                </a:tc>
                <a:tc>
                  <a:txBody>
                    <a:bodyPr/>
                    <a:lstStyle/>
                    <a:p>
                      <a:pPr algn="ctr"/>
                      <a:r>
                        <a:rPr lang="en-US" sz="1200" dirty="0" smtClean="0"/>
                        <a:t>M</a:t>
                      </a:r>
                      <a:endParaRPr lang="en-US" sz="1200" dirty="0"/>
                    </a:p>
                  </a:txBody>
                  <a:tcPr marL="91447" marR="91447"/>
                </a:tc>
                <a:tc>
                  <a:txBody>
                    <a:bodyPr/>
                    <a:lstStyle/>
                    <a:p>
                      <a:pPr algn="ctr"/>
                      <a:r>
                        <a:rPr lang="en-US" sz="1200" dirty="0" smtClean="0"/>
                        <a:t>18,000</a:t>
                      </a:r>
                      <a:endParaRPr lang="en-US" sz="1200" dirty="0"/>
                    </a:p>
                  </a:txBody>
                  <a:tcPr marL="91447" marR="91447"/>
                </a:tc>
              </a:tr>
              <a:tr h="370840">
                <a:tc>
                  <a:txBody>
                    <a:bodyPr/>
                    <a:lstStyle/>
                    <a:p>
                      <a:r>
                        <a:rPr lang="en-US" sz="1200" dirty="0" smtClean="0"/>
                        <a:t>Ann S.</a:t>
                      </a:r>
                      <a:endParaRPr lang="en-US" sz="1200" dirty="0"/>
                    </a:p>
                  </a:txBody>
                  <a:tcPr marL="91447" marR="91447"/>
                </a:tc>
                <a:tc>
                  <a:txBody>
                    <a:bodyPr/>
                    <a:lstStyle/>
                    <a:p>
                      <a:pPr algn="ctr"/>
                      <a:r>
                        <a:rPr lang="en-US" sz="1200" dirty="0" smtClean="0"/>
                        <a:t>72</a:t>
                      </a:r>
                      <a:endParaRPr lang="en-US" sz="1200" dirty="0"/>
                    </a:p>
                  </a:txBody>
                  <a:tcPr marL="91447" marR="91447"/>
                </a:tc>
                <a:tc>
                  <a:txBody>
                    <a:bodyPr/>
                    <a:lstStyle/>
                    <a:p>
                      <a:pPr algn="ctr"/>
                      <a:r>
                        <a:rPr lang="en-US" sz="1200" dirty="0" smtClean="0"/>
                        <a:t>08</a:t>
                      </a:r>
                      <a:endParaRPr lang="en-US" sz="1200" dirty="0"/>
                    </a:p>
                  </a:txBody>
                  <a:tcPr marL="91447" marR="91447"/>
                </a:tc>
                <a:tc>
                  <a:txBody>
                    <a:bodyPr/>
                    <a:lstStyle/>
                    <a:p>
                      <a:pPr algn="ctr"/>
                      <a:r>
                        <a:rPr lang="en-US" sz="1200" dirty="0" smtClean="0"/>
                        <a:t>Yes</a:t>
                      </a:r>
                      <a:endParaRPr lang="en-US" sz="1200" dirty="0"/>
                    </a:p>
                  </a:txBody>
                  <a:tcPr marL="91447" marR="91447"/>
                </a:tc>
                <a:tc>
                  <a:txBody>
                    <a:bodyPr/>
                    <a:lstStyle/>
                    <a:p>
                      <a:pPr algn="ctr"/>
                      <a:r>
                        <a:rPr lang="en-US" sz="1200" dirty="0" smtClean="0"/>
                        <a:t>62</a:t>
                      </a:r>
                      <a:endParaRPr lang="en-US" sz="1200" dirty="0"/>
                    </a:p>
                  </a:txBody>
                  <a:tcPr marL="91447" marR="91447"/>
                </a:tc>
                <a:tc>
                  <a:txBody>
                    <a:bodyPr/>
                    <a:lstStyle/>
                    <a:p>
                      <a:pPr algn="ctr"/>
                      <a:r>
                        <a:rPr lang="en-US" sz="1200" dirty="0" smtClean="0"/>
                        <a:t>Alzheimer's</a:t>
                      </a:r>
                      <a:endParaRPr lang="en-US" sz="1200" dirty="0"/>
                    </a:p>
                  </a:txBody>
                  <a:tcPr marL="91447" marR="91447"/>
                </a:tc>
                <a:tc>
                  <a:txBody>
                    <a:bodyPr/>
                    <a:lstStyle/>
                    <a:p>
                      <a:pPr algn="ctr"/>
                      <a:r>
                        <a:rPr lang="en-US" sz="1200" dirty="0" smtClean="0"/>
                        <a:t>F</a:t>
                      </a:r>
                      <a:endParaRPr lang="en-US" sz="1200" dirty="0"/>
                    </a:p>
                  </a:txBody>
                  <a:tcPr marL="91447" marR="91447"/>
                </a:tc>
                <a:tc>
                  <a:txBody>
                    <a:bodyPr/>
                    <a:lstStyle/>
                    <a:p>
                      <a:pPr algn="ctr"/>
                      <a:r>
                        <a:rPr lang="en-US" sz="1200" dirty="0" smtClean="0"/>
                        <a:t>$16720</a:t>
                      </a:r>
                      <a:endParaRPr lang="en-US" sz="1200" dirty="0"/>
                    </a:p>
                  </a:txBody>
                  <a:tcPr marL="91447" marR="91447"/>
                </a:tc>
              </a:tr>
              <a:tr h="370840">
                <a:tc>
                  <a:txBody>
                    <a:bodyPr/>
                    <a:lstStyle/>
                    <a:p>
                      <a:r>
                        <a:rPr lang="en-US" sz="1200" dirty="0" smtClean="0"/>
                        <a:t>Jill Q.</a:t>
                      </a:r>
                      <a:endParaRPr lang="en-US" sz="1200" dirty="0"/>
                    </a:p>
                  </a:txBody>
                  <a:tcPr marL="91447" marR="91447"/>
                </a:tc>
                <a:tc>
                  <a:txBody>
                    <a:bodyPr/>
                    <a:lstStyle/>
                    <a:p>
                      <a:pPr algn="ctr"/>
                      <a:r>
                        <a:rPr lang="en-US" sz="1200" dirty="0" smtClean="0"/>
                        <a:t>71</a:t>
                      </a:r>
                      <a:endParaRPr lang="en-US" sz="1200" dirty="0"/>
                    </a:p>
                  </a:txBody>
                  <a:tcPr marL="91447" marR="91447"/>
                </a:tc>
                <a:tc>
                  <a:txBody>
                    <a:bodyPr/>
                    <a:lstStyle/>
                    <a:p>
                      <a:pPr algn="ctr"/>
                      <a:r>
                        <a:rPr lang="en-US" sz="1200" dirty="0" smtClean="0"/>
                        <a:t>RI</a:t>
                      </a:r>
                      <a:endParaRPr lang="en-US" sz="1200" dirty="0"/>
                    </a:p>
                  </a:txBody>
                  <a:tcPr marL="91447" marR="91447"/>
                </a:tc>
                <a:tc>
                  <a:txBody>
                    <a:bodyPr/>
                    <a:lstStyle/>
                    <a:p>
                      <a:pPr algn="ctr"/>
                      <a:r>
                        <a:rPr lang="en-US" sz="1200" dirty="0" smtClean="0"/>
                        <a:t>N</a:t>
                      </a:r>
                      <a:endParaRPr lang="en-US" sz="1200" dirty="0"/>
                    </a:p>
                  </a:txBody>
                  <a:tcPr marL="91447" marR="91447"/>
                </a:tc>
                <a:tc>
                  <a:txBody>
                    <a:bodyPr/>
                    <a:lstStyle/>
                    <a:p>
                      <a:pPr algn="ctr"/>
                      <a:r>
                        <a:rPr lang="en-US" sz="1200" u="none" dirty="0" smtClean="0">
                          <a:solidFill>
                            <a:srgbClr val="000000"/>
                          </a:solidFill>
                        </a:rPr>
                        <a:t>66</a:t>
                      </a:r>
                      <a:endParaRPr lang="en-US" sz="1200" u="none" dirty="0">
                        <a:solidFill>
                          <a:srgbClr val="000000"/>
                        </a:solidFill>
                      </a:endParaRPr>
                    </a:p>
                  </a:txBody>
                  <a:tcPr marL="91447" marR="91447"/>
                </a:tc>
                <a:tc>
                  <a:txBody>
                    <a:bodyPr/>
                    <a:lstStyle/>
                    <a:p>
                      <a:pPr algn="ctr"/>
                      <a:endParaRPr lang="en-US" sz="1200" dirty="0"/>
                    </a:p>
                  </a:txBody>
                  <a:tcPr marL="91447" marR="91447"/>
                </a:tc>
                <a:tc>
                  <a:txBody>
                    <a:bodyPr/>
                    <a:lstStyle/>
                    <a:p>
                      <a:pPr algn="ctr"/>
                      <a:r>
                        <a:rPr lang="en-US" sz="1200" dirty="0" err="1" smtClean="0"/>
                        <a:t>Fm</a:t>
                      </a:r>
                      <a:endParaRPr lang="en-US" sz="1200" dirty="0"/>
                    </a:p>
                  </a:txBody>
                  <a:tcPr marL="91447" marR="91447"/>
                </a:tc>
                <a:tc>
                  <a:txBody>
                    <a:bodyPr/>
                    <a:lstStyle/>
                    <a:p>
                      <a:pPr algn="ctr"/>
                      <a:r>
                        <a:rPr lang="en-US" sz="1200" dirty="0" smtClean="0"/>
                        <a:t>$19,012.25</a:t>
                      </a:r>
                      <a:endParaRPr lang="en-US" sz="1200" dirty="0"/>
                    </a:p>
                  </a:txBody>
                  <a:tcPr marL="91447" marR="91447"/>
                </a:tc>
              </a:tr>
            </a:tbl>
          </a:graphicData>
        </a:graphic>
      </p:graphicFrame>
      <p:sp>
        <p:nvSpPr>
          <p:cNvPr id="14" name="Title 8"/>
          <p:cNvSpPr txBox="1">
            <a:spLocks/>
          </p:cNvSpPr>
          <p:nvPr/>
        </p:nvSpPr>
        <p:spPr>
          <a:xfrm>
            <a:off x="154180" y="133137"/>
            <a:ext cx="8755397" cy="685800"/>
          </a:xfrm>
          <a:prstGeom prst="rect">
            <a:avLst/>
          </a:prstGeom>
        </p:spPr>
        <p:txBody>
          <a:bodyPr vert="horz" lIns="91440" tIns="45720" rIns="91440" bIns="45720" rtlCol="0" anchor="b">
            <a:noAutofit/>
          </a:bodyPr>
          <a:lstStyle>
            <a:lvl1pPr algn="l" defTabSz="914400" rtl="0" eaLnBrk="1" latinLnBrk="0" hangingPunct="1">
              <a:spcBef>
                <a:spcPct val="0"/>
              </a:spcBef>
              <a:buNone/>
              <a:defRPr sz="4900" kern="1200">
                <a:solidFill>
                  <a:schemeClr val="tx1"/>
                </a:solidFill>
                <a:effectLst>
                  <a:outerShdw blurRad="38100" dist="38100" dir="2700000" algn="tl">
                    <a:srgbClr val="000000">
                      <a:alpha val="43137"/>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200" dirty="0" smtClean="0">
                <a:solidFill>
                  <a:srgbClr val="FFFFFF"/>
                </a:solidFill>
              </a:rPr>
              <a:t>CRISP-DM: </a:t>
            </a:r>
            <a:r>
              <a:rPr lang="en-US" sz="3200" i="1" dirty="0" smtClean="0">
                <a:solidFill>
                  <a:srgbClr val="FFFFFF"/>
                </a:solidFill>
              </a:rPr>
              <a:t>Data Understanding and Preparation</a:t>
            </a:r>
            <a:endParaRPr lang="en-US" sz="3200" i="1" dirty="0">
              <a:solidFill>
                <a:srgbClr val="FFFFFF"/>
              </a:solidFill>
            </a:endParaRPr>
          </a:p>
        </p:txBody>
      </p:sp>
      <p:graphicFrame>
        <p:nvGraphicFramePr>
          <p:cNvPr id="15" name="Table 14"/>
          <p:cNvGraphicFramePr>
            <a:graphicFrameLocks noGrp="1"/>
          </p:cNvGraphicFramePr>
          <p:nvPr>
            <p:extLst>
              <p:ext uri="{D42A27DB-BD31-4B8C-83A1-F6EECF244321}">
                <p14:modId xmlns:p14="http://schemas.microsoft.com/office/powerpoint/2010/main" val="1426221585"/>
              </p:ext>
            </p:extLst>
          </p:nvPr>
        </p:nvGraphicFramePr>
        <p:xfrm>
          <a:off x="543648" y="2144216"/>
          <a:ext cx="8024618" cy="2311400"/>
        </p:xfrm>
        <a:graphic>
          <a:graphicData uri="http://schemas.openxmlformats.org/drawingml/2006/table">
            <a:tbl>
              <a:tblPr firstRow="1" bandRow="1">
                <a:tableStyleId>{5C22544A-7EE6-4342-B048-85BDC9FD1C3A}</a:tableStyleId>
              </a:tblPr>
              <a:tblGrid>
                <a:gridCol w="806042"/>
                <a:gridCol w="644835"/>
                <a:gridCol w="985166"/>
                <a:gridCol w="1003077"/>
                <a:gridCol w="985166"/>
                <a:gridCol w="1450880"/>
                <a:gridCol w="788132"/>
                <a:gridCol w="1361320"/>
              </a:tblGrid>
              <a:tr h="454869">
                <a:tc>
                  <a:txBody>
                    <a:bodyPr/>
                    <a:lstStyle/>
                    <a:p>
                      <a:pPr algn="ctr"/>
                      <a:r>
                        <a:rPr lang="en-US" sz="1200" b="0" dirty="0" smtClean="0"/>
                        <a:t>Name</a:t>
                      </a:r>
                      <a:endParaRPr lang="en-US" sz="1200" b="0" dirty="0"/>
                    </a:p>
                  </a:txBody>
                  <a:tcPr marL="91447" marR="91447"/>
                </a:tc>
                <a:tc>
                  <a:txBody>
                    <a:bodyPr/>
                    <a:lstStyle/>
                    <a:p>
                      <a:pPr algn="ctr"/>
                      <a:r>
                        <a:rPr lang="en-US" sz="1200" b="0" dirty="0" smtClean="0"/>
                        <a:t>Age</a:t>
                      </a:r>
                      <a:endParaRPr lang="en-US" sz="1200" b="0" dirty="0"/>
                    </a:p>
                  </a:txBody>
                  <a:tcPr marL="91447" marR="91447"/>
                </a:tc>
                <a:tc>
                  <a:txBody>
                    <a:bodyPr/>
                    <a:lstStyle/>
                    <a:p>
                      <a:pPr algn="ctr"/>
                      <a:r>
                        <a:rPr lang="en-US" sz="1200" b="0" dirty="0" smtClean="0"/>
                        <a:t>State</a:t>
                      </a:r>
                      <a:r>
                        <a:rPr lang="en-US" sz="1200" b="0" baseline="0" dirty="0" smtClean="0"/>
                        <a:t> of Residence</a:t>
                      </a:r>
                      <a:endParaRPr lang="en-US" sz="1200" b="0" dirty="0"/>
                    </a:p>
                  </a:txBody>
                  <a:tcPr marL="91447" marR="91447"/>
                </a:tc>
                <a:tc>
                  <a:txBody>
                    <a:bodyPr/>
                    <a:lstStyle/>
                    <a:p>
                      <a:pPr algn="ctr"/>
                      <a:r>
                        <a:rPr lang="en-US" sz="1200" b="0" dirty="0" smtClean="0"/>
                        <a:t>Living Relatives</a:t>
                      </a:r>
                      <a:endParaRPr lang="en-US" sz="1200" b="0" dirty="0"/>
                    </a:p>
                  </a:txBody>
                  <a:tcPr marL="91447" marR="91447"/>
                </a:tc>
                <a:tc>
                  <a:txBody>
                    <a:bodyPr/>
                    <a:lstStyle/>
                    <a:p>
                      <a:pPr algn="ctr"/>
                      <a:r>
                        <a:rPr lang="en-US" sz="1200" b="0" dirty="0" smtClean="0"/>
                        <a:t>Age of Retirement</a:t>
                      </a:r>
                      <a:endParaRPr lang="en-US" sz="1200" b="0" dirty="0"/>
                    </a:p>
                  </a:txBody>
                  <a:tcPr marL="91447" marR="91447"/>
                </a:tc>
                <a:tc>
                  <a:txBody>
                    <a:bodyPr/>
                    <a:lstStyle/>
                    <a:p>
                      <a:pPr algn="ctr"/>
                      <a:r>
                        <a:rPr lang="en-US" sz="1200" b="0" u="none" dirty="0" smtClean="0">
                          <a:solidFill>
                            <a:srgbClr val="FFFFFF"/>
                          </a:solidFill>
                        </a:rPr>
                        <a:t>Serious Medical Conditions</a:t>
                      </a:r>
                      <a:endParaRPr lang="en-US" sz="1200" b="0" u="none" dirty="0">
                        <a:solidFill>
                          <a:srgbClr val="FFFFFF"/>
                        </a:solidFill>
                      </a:endParaRPr>
                    </a:p>
                  </a:txBody>
                  <a:tcPr marL="91447" marR="91447"/>
                </a:tc>
                <a:tc>
                  <a:txBody>
                    <a:bodyPr/>
                    <a:lstStyle/>
                    <a:p>
                      <a:pPr algn="ctr"/>
                      <a:r>
                        <a:rPr lang="en-US" sz="1200" b="0" dirty="0" smtClean="0"/>
                        <a:t>Gender</a:t>
                      </a:r>
                      <a:endParaRPr lang="en-US" sz="1200" b="0" dirty="0"/>
                    </a:p>
                  </a:txBody>
                  <a:tcPr marL="91447" marR="91447"/>
                </a:tc>
                <a:tc>
                  <a:txBody>
                    <a:bodyPr/>
                    <a:lstStyle/>
                    <a:p>
                      <a:pPr algn="ctr"/>
                      <a:r>
                        <a:rPr lang="en-US" sz="1200" b="0" u="none" dirty="0" smtClean="0">
                          <a:solidFill>
                            <a:srgbClr val="FFFFFF"/>
                          </a:solidFill>
                        </a:rPr>
                        <a:t>Annual Social Security Benefit</a:t>
                      </a:r>
                      <a:endParaRPr lang="en-US" sz="1200" b="0" dirty="0"/>
                    </a:p>
                  </a:txBody>
                  <a:tcPr marL="91447" marR="91447"/>
                </a:tc>
              </a:tr>
              <a:tr h="370840">
                <a:tc>
                  <a:txBody>
                    <a:bodyPr/>
                    <a:lstStyle/>
                    <a:p>
                      <a:r>
                        <a:rPr lang="en-US" sz="1200" dirty="0" smtClean="0"/>
                        <a:t>John C.</a:t>
                      </a:r>
                      <a:endParaRPr lang="en-US" sz="1200" dirty="0"/>
                    </a:p>
                  </a:txBody>
                  <a:tcPr marL="91447" marR="91447"/>
                </a:tc>
                <a:tc>
                  <a:txBody>
                    <a:bodyPr/>
                    <a:lstStyle/>
                    <a:p>
                      <a:pPr algn="ctr"/>
                      <a:r>
                        <a:rPr lang="en-US" sz="1200" dirty="0" smtClean="0"/>
                        <a:t>89</a:t>
                      </a:r>
                      <a:endParaRPr lang="en-US" sz="1200" dirty="0"/>
                    </a:p>
                  </a:txBody>
                  <a:tcPr marL="91447" marR="91447"/>
                </a:tc>
                <a:tc>
                  <a:txBody>
                    <a:bodyPr/>
                    <a:lstStyle/>
                    <a:p>
                      <a:pPr algn="ctr"/>
                      <a:r>
                        <a:rPr lang="en-US" sz="1200" dirty="0" smtClean="0"/>
                        <a:t>NY</a:t>
                      </a:r>
                      <a:endParaRPr lang="en-US" sz="1200" dirty="0"/>
                    </a:p>
                  </a:txBody>
                  <a:tcPr marL="91447" marR="91447"/>
                </a:tc>
                <a:tc>
                  <a:txBody>
                    <a:bodyPr/>
                    <a:lstStyle/>
                    <a:p>
                      <a:pPr algn="ctr"/>
                      <a:r>
                        <a:rPr lang="en-US" sz="1200" dirty="0" smtClean="0"/>
                        <a:t>Y</a:t>
                      </a:r>
                      <a:endParaRPr lang="en-US" sz="1200" dirty="0"/>
                    </a:p>
                  </a:txBody>
                  <a:tcPr marL="91447" marR="91447"/>
                </a:tc>
                <a:tc>
                  <a:txBody>
                    <a:bodyPr/>
                    <a:lstStyle/>
                    <a:p>
                      <a:pPr algn="ctr"/>
                      <a:r>
                        <a:rPr lang="en-US" sz="1200" u="none" dirty="0" smtClean="0">
                          <a:solidFill>
                            <a:srgbClr val="000000"/>
                          </a:solidFill>
                        </a:rPr>
                        <a:t>70</a:t>
                      </a:r>
                      <a:endParaRPr lang="en-US" sz="1200" u="none" dirty="0">
                        <a:solidFill>
                          <a:srgbClr val="000000"/>
                        </a:solidFill>
                      </a:endParaRPr>
                    </a:p>
                  </a:txBody>
                  <a:tcPr marL="91447" marR="91447"/>
                </a:tc>
                <a:tc>
                  <a:txBody>
                    <a:bodyPr/>
                    <a:lstStyle/>
                    <a:p>
                      <a:pPr algn="ctr"/>
                      <a:r>
                        <a:rPr lang="en-US" sz="1200" dirty="0" smtClean="0"/>
                        <a:t>Diabetes</a:t>
                      </a:r>
                      <a:endParaRPr lang="en-US" sz="1200" dirty="0"/>
                    </a:p>
                  </a:txBody>
                  <a:tcPr marL="91447" marR="91447"/>
                </a:tc>
                <a:tc>
                  <a:txBody>
                    <a:bodyPr/>
                    <a:lstStyle/>
                    <a:p>
                      <a:pPr algn="ctr"/>
                      <a:r>
                        <a:rPr lang="en-US" sz="1200" b="1" dirty="0" smtClean="0">
                          <a:solidFill>
                            <a:srgbClr val="FF0000"/>
                          </a:solidFill>
                        </a:rPr>
                        <a:t>Male</a:t>
                      </a:r>
                      <a:endParaRPr lang="en-US" sz="1200" b="1" dirty="0">
                        <a:solidFill>
                          <a:srgbClr val="FF0000"/>
                        </a:solidFill>
                      </a:endParaRPr>
                    </a:p>
                  </a:txBody>
                  <a:tcPr marL="91447" marR="91447"/>
                </a:tc>
                <a:tc>
                  <a:txBody>
                    <a:bodyPr/>
                    <a:lstStyle/>
                    <a:p>
                      <a:pPr algn="ctr"/>
                      <a:r>
                        <a:rPr lang="en-US" sz="1200" dirty="0" smtClean="0"/>
                        <a:t>$32,000</a:t>
                      </a:r>
                      <a:endParaRPr lang="en-US" sz="1200" dirty="0"/>
                    </a:p>
                  </a:txBody>
                  <a:tcPr marL="91447" marR="91447"/>
                </a:tc>
              </a:tr>
              <a:tr h="370840">
                <a:tc>
                  <a:txBody>
                    <a:bodyPr/>
                    <a:lstStyle/>
                    <a:p>
                      <a:r>
                        <a:rPr lang="en-US" sz="1200" dirty="0" smtClean="0"/>
                        <a:t>Bill</a:t>
                      </a:r>
                      <a:r>
                        <a:rPr lang="en-US" sz="1200" baseline="0" dirty="0" smtClean="0"/>
                        <a:t> R.</a:t>
                      </a:r>
                      <a:endParaRPr lang="en-US" sz="1200" dirty="0"/>
                    </a:p>
                  </a:txBody>
                  <a:tcPr marL="91447" marR="91447"/>
                </a:tc>
                <a:tc>
                  <a:txBody>
                    <a:bodyPr/>
                    <a:lstStyle/>
                    <a:p>
                      <a:pPr algn="ctr"/>
                      <a:r>
                        <a:rPr lang="en-US" sz="1200" dirty="0" smtClean="0"/>
                        <a:t>78</a:t>
                      </a:r>
                      <a:endParaRPr lang="en-US" sz="1200" dirty="0"/>
                    </a:p>
                  </a:txBody>
                  <a:tcPr marL="91447" marR="91447"/>
                </a:tc>
                <a:tc>
                  <a:txBody>
                    <a:bodyPr/>
                    <a:lstStyle/>
                    <a:p>
                      <a:pPr algn="ctr"/>
                      <a:r>
                        <a:rPr lang="en-US" sz="1200" b="1" dirty="0" smtClean="0">
                          <a:solidFill>
                            <a:srgbClr val="FF0000"/>
                          </a:solidFill>
                        </a:rPr>
                        <a:t>Texas</a:t>
                      </a:r>
                      <a:endParaRPr lang="en-US" sz="1200" b="1" dirty="0">
                        <a:solidFill>
                          <a:srgbClr val="FF0000"/>
                        </a:solidFill>
                      </a:endParaRPr>
                    </a:p>
                  </a:txBody>
                  <a:tcPr marL="91447" marR="91447"/>
                </a:tc>
                <a:tc>
                  <a:txBody>
                    <a:bodyPr/>
                    <a:lstStyle/>
                    <a:p>
                      <a:pPr algn="ctr"/>
                      <a:r>
                        <a:rPr lang="en-US" sz="1200" b="1" dirty="0" smtClean="0">
                          <a:solidFill>
                            <a:srgbClr val="FF0000"/>
                          </a:solidFill>
                        </a:rPr>
                        <a:t>NO</a:t>
                      </a:r>
                      <a:endParaRPr lang="en-US" sz="1200" b="1" dirty="0">
                        <a:solidFill>
                          <a:srgbClr val="FF0000"/>
                        </a:solidFill>
                      </a:endParaRPr>
                    </a:p>
                  </a:txBody>
                  <a:tcPr marL="91447" marR="91447"/>
                </a:tc>
                <a:tc>
                  <a:txBody>
                    <a:bodyPr/>
                    <a:lstStyle/>
                    <a:p>
                      <a:pPr algn="ctr"/>
                      <a:r>
                        <a:rPr lang="en-US" sz="1200" dirty="0" smtClean="0"/>
                        <a:t>68</a:t>
                      </a:r>
                      <a:endParaRPr lang="en-US" sz="1200" dirty="0"/>
                    </a:p>
                  </a:txBody>
                  <a:tcPr marL="91447" marR="91447"/>
                </a:tc>
                <a:tc>
                  <a:txBody>
                    <a:bodyPr/>
                    <a:lstStyle/>
                    <a:p>
                      <a:pPr algn="ctr"/>
                      <a:r>
                        <a:rPr lang="en-US" sz="1200" dirty="0" smtClean="0"/>
                        <a:t>None</a:t>
                      </a:r>
                      <a:endParaRPr lang="en-US" sz="1200" dirty="0"/>
                    </a:p>
                  </a:txBody>
                  <a:tcPr marL="91447" marR="91447"/>
                </a:tc>
                <a:tc>
                  <a:txBody>
                    <a:bodyPr/>
                    <a:lstStyle/>
                    <a:p>
                      <a:pPr algn="ctr"/>
                      <a:r>
                        <a:rPr lang="en-US" sz="1200" dirty="0" smtClean="0"/>
                        <a:t>M</a:t>
                      </a:r>
                      <a:endParaRPr lang="en-US" sz="1200" dirty="0"/>
                    </a:p>
                  </a:txBody>
                  <a:tcPr marL="91447" marR="91447"/>
                </a:tc>
                <a:tc>
                  <a:txBody>
                    <a:bodyPr/>
                    <a:lstStyle/>
                    <a:p>
                      <a:pPr algn="ctr"/>
                      <a:r>
                        <a:rPr lang="en-US" sz="1200" dirty="0" smtClean="0"/>
                        <a:t>$24,000</a:t>
                      </a:r>
                      <a:endParaRPr lang="en-US" sz="1200" dirty="0"/>
                    </a:p>
                  </a:txBody>
                  <a:tcPr marL="91447" marR="91447"/>
                </a:tc>
              </a:tr>
              <a:tr h="370840">
                <a:tc>
                  <a:txBody>
                    <a:bodyPr/>
                    <a:lstStyle/>
                    <a:p>
                      <a:r>
                        <a:rPr lang="en-US" sz="1200" dirty="0" smtClean="0"/>
                        <a:t>Clif</a:t>
                      </a:r>
                      <a:r>
                        <a:rPr lang="en-US" sz="1200" baseline="0" dirty="0" smtClean="0"/>
                        <a:t>f J.</a:t>
                      </a:r>
                      <a:endParaRPr lang="en-US" sz="1200" dirty="0"/>
                    </a:p>
                  </a:txBody>
                  <a:tcPr marL="91447" marR="91447"/>
                </a:tc>
                <a:tc>
                  <a:txBody>
                    <a:bodyPr/>
                    <a:lstStyle/>
                    <a:p>
                      <a:pPr algn="ctr"/>
                      <a:r>
                        <a:rPr lang="en-US" sz="1200" dirty="0" smtClean="0"/>
                        <a:t>76</a:t>
                      </a:r>
                      <a:endParaRPr lang="en-US" sz="1200" dirty="0"/>
                    </a:p>
                  </a:txBody>
                  <a:tcPr marL="91447" marR="91447"/>
                </a:tc>
                <a:tc>
                  <a:txBody>
                    <a:bodyPr/>
                    <a:lstStyle/>
                    <a:p>
                      <a:pPr algn="ctr"/>
                      <a:r>
                        <a:rPr lang="en-US" sz="1200" dirty="0" smtClean="0"/>
                        <a:t>FL</a:t>
                      </a:r>
                      <a:endParaRPr lang="en-US" sz="1200" dirty="0"/>
                    </a:p>
                  </a:txBody>
                  <a:tcPr marL="91447" marR="91447"/>
                </a:tc>
                <a:tc>
                  <a:txBody>
                    <a:bodyPr/>
                    <a:lstStyle/>
                    <a:p>
                      <a:pPr algn="ctr"/>
                      <a:r>
                        <a:rPr lang="en-US" sz="1200" dirty="0" smtClean="0"/>
                        <a:t>Y</a:t>
                      </a:r>
                      <a:endParaRPr lang="en-US" sz="1200" dirty="0"/>
                    </a:p>
                  </a:txBody>
                  <a:tcPr marL="91447" marR="91447"/>
                </a:tc>
                <a:tc>
                  <a:txBody>
                    <a:bodyPr/>
                    <a:lstStyle/>
                    <a:p>
                      <a:pPr algn="ctr"/>
                      <a:r>
                        <a:rPr lang="en-US" sz="1200" dirty="0" smtClean="0"/>
                        <a:t>56</a:t>
                      </a:r>
                      <a:endParaRPr lang="en-US" sz="1200" dirty="0"/>
                    </a:p>
                  </a:txBody>
                  <a:tcPr marL="91447" marR="91447"/>
                </a:tc>
                <a:tc>
                  <a:txBody>
                    <a:bodyPr/>
                    <a:lstStyle/>
                    <a:p>
                      <a:pPr algn="ctr"/>
                      <a:r>
                        <a:rPr lang="en-US" sz="1200" dirty="0" smtClean="0"/>
                        <a:t>COPD</a:t>
                      </a:r>
                      <a:endParaRPr lang="en-US" sz="1200" dirty="0"/>
                    </a:p>
                  </a:txBody>
                  <a:tcPr marL="91447" marR="91447"/>
                </a:tc>
                <a:tc>
                  <a:txBody>
                    <a:bodyPr/>
                    <a:lstStyle/>
                    <a:p>
                      <a:pPr algn="ctr"/>
                      <a:r>
                        <a:rPr lang="en-US" sz="1200" dirty="0" smtClean="0"/>
                        <a:t>M</a:t>
                      </a:r>
                      <a:endParaRPr lang="en-US" sz="1200" dirty="0"/>
                    </a:p>
                  </a:txBody>
                  <a:tcPr marL="91447" marR="91447"/>
                </a:tc>
                <a:tc>
                  <a:txBody>
                    <a:bodyPr/>
                    <a:lstStyle/>
                    <a:p>
                      <a:pPr algn="ctr"/>
                      <a:r>
                        <a:rPr lang="en-US" sz="1200" b="1" dirty="0" smtClean="0">
                          <a:solidFill>
                            <a:srgbClr val="FF0000"/>
                          </a:solidFill>
                        </a:rPr>
                        <a:t>18,000</a:t>
                      </a:r>
                      <a:endParaRPr lang="en-US" sz="1200" b="1" dirty="0">
                        <a:solidFill>
                          <a:srgbClr val="FF0000"/>
                        </a:solidFill>
                      </a:endParaRPr>
                    </a:p>
                  </a:txBody>
                  <a:tcPr marL="91447" marR="91447"/>
                </a:tc>
              </a:tr>
              <a:tr h="370840">
                <a:tc>
                  <a:txBody>
                    <a:bodyPr/>
                    <a:lstStyle/>
                    <a:p>
                      <a:r>
                        <a:rPr lang="en-US" sz="1200" dirty="0" smtClean="0"/>
                        <a:t>Ann S.</a:t>
                      </a:r>
                      <a:endParaRPr lang="en-US" sz="1200" dirty="0"/>
                    </a:p>
                  </a:txBody>
                  <a:tcPr marL="91447" marR="91447"/>
                </a:tc>
                <a:tc>
                  <a:txBody>
                    <a:bodyPr/>
                    <a:lstStyle/>
                    <a:p>
                      <a:pPr algn="ctr"/>
                      <a:r>
                        <a:rPr lang="en-US" sz="1200" dirty="0" smtClean="0"/>
                        <a:t>72</a:t>
                      </a:r>
                      <a:endParaRPr lang="en-US" sz="1200" dirty="0"/>
                    </a:p>
                  </a:txBody>
                  <a:tcPr marL="91447" marR="91447"/>
                </a:tc>
                <a:tc>
                  <a:txBody>
                    <a:bodyPr/>
                    <a:lstStyle/>
                    <a:p>
                      <a:pPr algn="ctr"/>
                      <a:r>
                        <a:rPr lang="en-US" sz="1200" b="1" dirty="0" smtClean="0">
                          <a:solidFill>
                            <a:srgbClr val="FF0000"/>
                          </a:solidFill>
                        </a:rPr>
                        <a:t>08</a:t>
                      </a:r>
                      <a:endParaRPr lang="en-US" sz="1200" b="1" dirty="0">
                        <a:solidFill>
                          <a:srgbClr val="FF0000"/>
                        </a:solidFill>
                      </a:endParaRPr>
                    </a:p>
                  </a:txBody>
                  <a:tcPr marL="91447" marR="91447"/>
                </a:tc>
                <a:tc>
                  <a:txBody>
                    <a:bodyPr/>
                    <a:lstStyle/>
                    <a:p>
                      <a:pPr algn="ctr"/>
                      <a:r>
                        <a:rPr lang="en-US" sz="1200" b="1" dirty="0" smtClean="0">
                          <a:solidFill>
                            <a:srgbClr val="FF0000"/>
                          </a:solidFill>
                        </a:rPr>
                        <a:t>Yes</a:t>
                      </a:r>
                      <a:endParaRPr lang="en-US" sz="1200" b="1" dirty="0">
                        <a:solidFill>
                          <a:srgbClr val="FF0000"/>
                        </a:solidFill>
                      </a:endParaRPr>
                    </a:p>
                  </a:txBody>
                  <a:tcPr marL="91447" marR="91447"/>
                </a:tc>
                <a:tc>
                  <a:txBody>
                    <a:bodyPr/>
                    <a:lstStyle/>
                    <a:p>
                      <a:pPr algn="ctr"/>
                      <a:r>
                        <a:rPr lang="en-US" sz="1200" dirty="0" smtClean="0"/>
                        <a:t>62</a:t>
                      </a:r>
                      <a:endParaRPr lang="en-US" sz="1200" dirty="0"/>
                    </a:p>
                  </a:txBody>
                  <a:tcPr marL="91447" marR="91447"/>
                </a:tc>
                <a:tc>
                  <a:txBody>
                    <a:bodyPr/>
                    <a:lstStyle/>
                    <a:p>
                      <a:pPr algn="ctr"/>
                      <a:r>
                        <a:rPr lang="en-US" sz="1200" dirty="0" smtClean="0"/>
                        <a:t>Alzheimer's</a:t>
                      </a:r>
                      <a:endParaRPr lang="en-US" sz="1200" dirty="0"/>
                    </a:p>
                  </a:txBody>
                  <a:tcPr marL="91447" marR="91447"/>
                </a:tc>
                <a:tc>
                  <a:txBody>
                    <a:bodyPr/>
                    <a:lstStyle/>
                    <a:p>
                      <a:pPr algn="ctr"/>
                      <a:r>
                        <a:rPr lang="en-US" sz="1200" dirty="0" smtClean="0"/>
                        <a:t>F</a:t>
                      </a:r>
                      <a:endParaRPr lang="en-US" sz="1200" dirty="0"/>
                    </a:p>
                  </a:txBody>
                  <a:tcPr marL="91447" marR="91447"/>
                </a:tc>
                <a:tc>
                  <a:txBody>
                    <a:bodyPr/>
                    <a:lstStyle/>
                    <a:p>
                      <a:pPr algn="ctr"/>
                      <a:r>
                        <a:rPr lang="en-US" sz="1200" b="1" dirty="0" smtClean="0">
                          <a:solidFill>
                            <a:srgbClr val="FF0000"/>
                          </a:solidFill>
                        </a:rPr>
                        <a:t>$16720</a:t>
                      </a:r>
                      <a:endParaRPr lang="en-US" sz="1200" b="1" dirty="0">
                        <a:solidFill>
                          <a:srgbClr val="FF0000"/>
                        </a:solidFill>
                      </a:endParaRPr>
                    </a:p>
                  </a:txBody>
                  <a:tcPr marL="91447" marR="91447"/>
                </a:tc>
              </a:tr>
              <a:tr h="370840">
                <a:tc>
                  <a:txBody>
                    <a:bodyPr/>
                    <a:lstStyle/>
                    <a:p>
                      <a:r>
                        <a:rPr lang="en-US" sz="1200" dirty="0" smtClean="0"/>
                        <a:t>Jill Q.</a:t>
                      </a:r>
                      <a:endParaRPr lang="en-US" sz="1200" dirty="0"/>
                    </a:p>
                  </a:txBody>
                  <a:tcPr marL="91447" marR="91447"/>
                </a:tc>
                <a:tc>
                  <a:txBody>
                    <a:bodyPr/>
                    <a:lstStyle/>
                    <a:p>
                      <a:pPr algn="ctr"/>
                      <a:r>
                        <a:rPr lang="en-US" sz="1200" dirty="0" smtClean="0"/>
                        <a:t>71</a:t>
                      </a:r>
                      <a:endParaRPr lang="en-US" sz="1200" dirty="0"/>
                    </a:p>
                  </a:txBody>
                  <a:tcPr marL="91447" marR="91447"/>
                </a:tc>
                <a:tc>
                  <a:txBody>
                    <a:bodyPr/>
                    <a:lstStyle/>
                    <a:p>
                      <a:pPr algn="ctr"/>
                      <a:r>
                        <a:rPr lang="en-US" sz="1200" dirty="0" smtClean="0"/>
                        <a:t>RI</a:t>
                      </a:r>
                      <a:endParaRPr lang="en-US" sz="1200" dirty="0"/>
                    </a:p>
                  </a:txBody>
                  <a:tcPr marL="91447" marR="91447"/>
                </a:tc>
                <a:tc>
                  <a:txBody>
                    <a:bodyPr/>
                    <a:lstStyle/>
                    <a:p>
                      <a:pPr algn="ctr"/>
                      <a:r>
                        <a:rPr lang="en-US" sz="1200" dirty="0" smtClean="0"/>
                        <a:t>N</a:t>
                      </a:r>
                      <a:endParaRPr lang="en-US" sz="1200" dirty="0"/>
                    </a:p>
                  </a:txBody>
                  <a:tcPr marL="91447" marR="91447"/>
                </a:tc>
                <a:tc>
                  <a:txBody>
                    <a:bodyPr/>
                    <a:lstStyle/>
                    <a:p>
                      <a:pPr algn="ctr"/>
                      <a:r>
                        <a:rPr lang="en-US" sz="1200" u="none" dirty="0" smtClean="0">
                          <a:solidFill>
                            <a:srgbClr val="000000"/>
                          </a:solidFill>
                        </a:rPr>
                        <a:t>66</a:t>
                      </a:r>
                      <a:endParaRPr lang="en-US" sz="1200" u="none" dirty="0">
                        <a:solidFill>
                          <a:srgbClr val="000000"/>
                        </a:solidFill>
                      </a:endParaRPr>
                    </a:p>
                  </a:txBody>
                  <a:tcPr marL="91447" marR="91447"/>
                </a:tc>
                <a:tc>
                  <a:txBody>
                    <a:bodyPr/>
                    <a:lstStyle/>
                    <a:p>
                      <a:pPr algn="ctr"/>
                      <a:r>
                        <a:rPr lang="en-US" sz="1200" b="1" dirty="0" smtClean="0">
                          <a:solidFill>
                            <a:srgbClr val="FF0000"/>
                          </a:solidFill>
                        </a:rPr>
                        <a:t>?</a:t>
                      </a:r>
                      <a:endParaRPr lang="en-US" sz="1200" b="1" dirty="0">
                        <a:solidFill>
                          <a:srgbClr val="FF0000"/>
                        </a:solidFill>
                      </a:endParaRPr>
                    </a:p>
                  </a:txBody>
                  <a:tcPr marL="91447" marR="91447"/>
                </a:tc>
                <a:tc>
                  <a:txBody>
                    <a:bodyPr/>
                    <a:lstStyle/>
                    <a:p>
                      <a:pPr algn="ctr"/>
                      <a:r>
                        <a:rPr lang="en-US" sz="1200" dirty="0" smtClean="0"/>
                        <a:t>F</a:t>
                      </a:r>
                      <a:endParaRPr lang="en-US" sz="1200" dirty="0"/>
                    </a:p>
                  </a:txBody>
                  <a:tcPr marL="91447" marR="91447"/>
                </a:tc>
                <a:tc>
                  <a:txBody>
                    <a:bodyPr/>
                    <a:lstStyle/>
                    <a:p>
                      <a:pPr algn="ctr"/>
                      <a:r>
                        <a:rPr lang="en-US" sz="1200" b="1" dirty="0" smtClean="0">
                          <a:solidFill>
                            <a:srgbClr val="FF0000"/>
                          </a:solidFill>
                        </a:rPr>
                        <a:t>$19,012.25</a:t>
                      </a:r>
                      <a:endParaRPr lang="en-US" sz="1200" b="1" dirty="0">
                        <a:solidFill>
                          <a:srgbClr val="FF0000"/>
                        </a:solidFill>
                      </a:endParaRPr>
                    </a:p>
                  </a:txBody>
                  <a:tcPr marL="91447" marR="91447"/>
                </a:tc>
              </a:tr>
            </a:tbl>
          </a:graphicData>
        </a:graphic>
      </p:graphicFrame>
      <p:graphicFrame>
        <p:nvGraphicFramePr>
          <p:cNvPr id="25" name="Table 24"/>
          <p:cNvGraphicFramePr>
            <a:graphicFrameLocks noGrp="1"/>
          </p:cNvGraphicFramePr>
          <p:nvPr>
            <p:extLst>
              <p:ext uri="{D42A27DB-BD31-4B8C-83A1-F6EECF244321}">
                <p14:modId xmlns:p14="http://schemas.microsoft.com/office/powerpoint/2010/main" val="1427020573"/>
              </p:ext>
            </p:extLst>
          </p:nvPr>
        </p:nvGraphicFramePr>
        <p:xfrm>
          <a:off x="543648" y="2144216"/>
          <a:ext cx="8024618" cy="2311400"/>
        </p:xfrm>
        <a:graphic>
          <a:graphicData uri="http://schemas.openxmlformats.org/drawingml/2006/table">
            <a:tbl>
              <a:tblPr firstRow="1" bandRow="1">
                <a:tableStyleId>{5C22544A-7EE6-4342-B048-85BDC9FD1C3A}</a:tableStyleId>
              </a:tblPr>
              <a:tblGrid>
                <a:gridCol w="806042"/>
                <a:gridCol w="644835"/>
                <a:gridCol w="985166"/>
                <a:gridCol w="1003077"/>
                <a:gridCol w="985166"/>
                <a:gridCol w="1450880"/>
                <a:gridCol w="788132"/>
                <a:gridCol w="1361320"/>
              </a:tblGrid>
              <a:tr h="454869">
                <a:tc>
                  <a:txBody>
                    <a:bodyPr/>
                    <a:lstStyle/>
                    <a:p>
                      <a:pPr algn="ctr"/>
                      <a:r>
                        <a:rPr lang="en-US" sz="1200" b="0" dirty="0" smtClean="0"/>
                        <a:t>Name</a:t>
                      </a:r>
                      <a:endParaRPr lang="en-US" sz="1200" b="0" dirty="0"/>
                    </a:p>
                  </a:txBody>
                  <a:tcPr marL="91447" marR="91447"/>
                </a:tc>
                <a:tc>
                  <a:txBody>
                    <a:bodyPr/>
                    <a:lstStyle/>
                    <a:p>
                      <a:pPr algn="ctr"/>
                      <a:r>
                        <a:rPr lang="en-US" sz="1200" b="0" dirty="0" smtClean="0"/>
                        <a:t>Age</a:t>
                      </a:r>
                      <a:endParaRPr lang="en-US" sz="1200" b="0" dirty="0"/>
                    </a:p>
                  </a:txBody>
                  <a:tcPr marL="91447" marR="91447"/>
                </a:tc>
                <a:tc>
                  <a:txBody>
                    <a:bodyPr/>
                    <a:lstStyle/>
                    <a:p>
                      <a:pPr algn="ctr"/>
                      <a:r>
                        <a:rPr lang="en-US" sz="1200" b="0" dirty="0" smtClean="0"/>
                        <a:t>State</a:t>
                      </a:r>
                      <a:r>
                        <a:rPr lang="en-US" sz="1200" b="0" baseline="0" dirty="0" smtClean="0"/>
                        <a:t> of Residence</a:t>
                      </a:r>
                      <a:endParaRPr lang="en-US" sz="1200" b="0" dirty="0"/>
                    </a:p>
                  </a:txBody>
                  <a:tcPr marL="91447" marR="91447"/>
                </a:tc>
                <a:tc>
                  <a:txBody>
                    <a:bodyPr/>
                    <a:lstStyle/>
                    <a:p>
                      <a:pPr algn="ctr"/>
                      <a:r>
                        <a:rPr lang="en-US" sz="1200" b="0" dirty="0" smtClean="0"/>
                        <a:t>Living Relatives</a:t>
                      </a:r>
                      <a:endParaRPr lang="en-US" sz="1200" b="0" dirty="0"/>
                    </a:p>
                  </a:txBody>
                  <a:tcPr marL="91447" marR="91447"/>
                </a:tc>
                <a:tc>
                  <a:txBody>
                    <a:bodyPr/>
                    <a:lstStyle/>
                    <a:p>
                      <a:pPr algn="ctr"/>
                      <a:r>
                        <a:rPr lang="en-US" sz="1200" b="0" dirty="0" smtClean="0"/>
                        <a:t>Age of Retirement</a:t>
                      </a:r>
                      <a:endParaRPr lang="en-US" sz="1200" b="0" dirty="0"/>
                    </a:p>
                  </a:txBody>
                  <a:tcPr marL="91447" marR="91447"/>
                </a:tc>
                <a:tc>
                  <a:txBody>
                    <a:bodyPr/>
                    <a:lstStyle/>
                    <a:p>
                      <a:pPr algn="ctr"/>
                      <a:r>
                        <a:rPr lang="en-US" sz="1200" b="0" u="none" dirty="0" smtClean="0">
                          <a:solidFill>
                            <a:srgbClr val="FFFFFF"/>
                          </a:solidFill>
                        </a:rPr>
                        <a:t>Serious Medical Conditions</a:t>
                      </a:r>
                      <a:endParaRPr lang="en-US" sz="1200" b="0" u="none" dirty="0">
                        <a:solidFill>
                          <a:srgbClr val="FFFFFF"/>
                        </a:solidFill>
                      </a:endParaRPr>
                    </a:p>
                  </a:txBody>
                  <a:tcPr marL="91447" marR="91447"/>
                </a:tc>
                <a:tc>
                  <a:txBody>
                    <a:bodyPr/>
                    <a:lstStyle/>
                    <a:p>
                      <a:pPr algn="ctr"/>
                      <a:r>
                        <a:rPr lang="en-US" sz="1200" b="0" dirty="0" smtClean="0"/>
                        <a:t>Gender</a:t>
                      </a:r>
                      <a:endParaRPr lang="en-US" sz="1200" b="0" dirty="0"/>
                    </a:p>
                  </a:txBody>
                  <a:tcPr marL="91447" marR="91447"/>
                </a:tc>
                <a:tc>
                  <a:txBody>
                    <a:bodyPr/>
                    <a:lstStyle/>
                    <a:p>
                      <a:pPr algn="ctr"/>
                      <a:r>
                        <a:rPr lang="en-US" sz="1200" b="0" u="none" dirty="0" smtClean="0">
                          <a:solidFill>
                            <a:srgbClr val="FFFFFF"/>
                          </a:solidFill>
                        </a:rPr>
                        <a:t>Annual Social Security Benefit</a:t>
                      </a:r>
                      <a:endParaRPr lang="en-US" sz="1200" b="0" dirty="0"/>
                    </a:p>
                  </a:txBody>
                  <a:tcPr marL="91447" marR="91447"/>
                </a:tc>
              </a:tr>
              <a:tr h="370840">
                <a:tc>
                  <a:txBody>
                    <a:bodyPr/>
                    <a:lstStyle/>
                    <a:p>
                      <a:r>
                        <a:rPr lang="en-US" sz="1200" dirty="0" smtClean="0"/>
                        <a:t>John C.</a:t>
                      </a:r>
                      <a:endParaRPr lang="en-US" sz="1200" dirty="0"/>
                    </a:p>
                  </a:txBody>
                  <a:tcPr marL="91447" marR="91447"/>
                </a:tc>
                <a:tc>
                  <a:txBody>
                    <a:bodyPr/>
                    <a:lstStyle/>
                    <a:p>
                      <a:pPr algn="ctr"/>
                      <a:r>
                        <a:rPr lang="en-US" sz="1200" dirty="0" smtClean="0"/>
                        <a:t>89</a:t>
                      </a:r>
                      <a:endParaRPr lang="en-US" sz="1200" dirty="0"/>
                    </a:p>
                  </a:txBody>
                  <a:tcPr marL="91447" marR="91447"/>
                </a:tc>
                <a:tc>
                  <a:txBody>
                    <a:bodyPr/>
                    <a:lstStyle/>
                    <a:p>
                      <a:pPr algn="ctr"/>
                      <a:r>
                        <a:rPr lang="en-US" sz="1200" dirty="0" smtClean="0"/>
                        <a:t>NY</a:t>
                      </a:r>
                      <a:endParaRPr lang="en-US" sz="1200" dirty="0"/>
                    </a:p>
                  </a:txBody>
                  <a:tcPr marL="91447" marR="91447"/>
                </a:tc>
                <a:tc>
                  <a:txBody>
                    <a:bodyPr/>
                    <a:lstStyle/>
                    <a:p>
                      <a:pPr algn="ctr"/>
                      <a:r>
                        <a:rPr lang="en-US" sz="1200" dirty="0" smtClean="0"/>
                        <a:t>Y</a:t>
                      </a:r>
                      <a:endParaRPr lang="en-US" sz="1200" dirty="0"/>
                    </a:p>
                  </a:txBody>
                  <a:tcPr marL="91447" marR="91447"/>
                </a:tc>
                <a:tc>
                  <a:txBody>
                    <a:bodyPr/>
                    <a:lstStyle/>
                    <a:p>
                      <a:pPr algn="ctr"/>
                      <a:r>
                        <a:rPr lang="en-US" sz="1200" u="none" dirty="0" smtClean="0">
                          <a:solidFill>
                            <a:srgbClr val="000000"/>
                          </a:solidFill>
                        </a:rPr>
                        <a:t>70</a:t>
                      </a:r>
                      <a:endParaRPr lang="en-US" sz="1200" u="none" dirty="0">
                        <a:solidFill>
                          <a:srgbClr val="000000"/>
                        </a:solidFill>
                      </a:endParaRPr>
                    </a:p>
                  </a:txBody>
                  <a:tcPr marL="91447" marR="91447"/>
                </a:tc>
                <a:tc>
                  <a:txBody>
                    <a:bodyPr/>
                    <a:lstStyle/>
                    <a:p>
                      <a:pPr algn="ctr"/>
                      <a:r>
                        <a:rPr lang="en-US" sz="1200" dirty="0" smtClean="0"/>
                        <a:t>Diabetes</a:t>
                      </a:r>
                      <a:endParaRPr lang="en-US" sz="1200" dirty="0"/>
                    </a:p>
                  </a:txBody>
                  <a:tcPr marL="91447" marR="91447"/>
                </a:tc>
                <a:tc>
                  <a:txBody>
                    <a:bodyPr/>
                    <a:lstStyle/>
                    <a:p>
                      <a:pPr algn="ctr"/>
                      <a:r>
                        <a:rPr lang="en-US" sz="1200" b="1" dirty="0" smtClean="0">
                          <a:solidFill>
                            <a:srgbClr val="FF0000"/>
                          </a:solidFill>
                        </a:rPr>
                        <a:t>Male</a:t>
                      </a:r>
                      <a:endParaRPr lang="en-US" sz="1200" b="1" dirty="0">
                        <a:solidFill>
                          <a:srgbClr val="FF0000"/>
                        </a:solidFill>
                      </a:endParaRPr>
                    </a:p>
                  </a:txBody>
                  <a:tcPr marL="91447" marR="91447"/>
                </a:tc>
                <a:tc>
                  <a:txBody>
                    <a:bodyPr/>
                    <a:lstStyle/>
                    <a:p>
                      <a:pPr algn="ctr"/>
                      <a:r>
                        <a:rPr lang="en-US" sz="1200" dirty="0" smtClean="0"/>
                        <a:t>$32,000</a:t>
                      </a:r>
                      <a:endParaRPr lang="en-US" sz="1200" dirty="0"/>
                    </a:p>
                  </a:txBody>
                  <a:tcPr marL="91447" marR="91447"/>
                </a:tc>
              </a:tr>
              <a:tr h="370840">
                <a:tc>
                  <a:txBody>
                    <a:bodyPr/>
                    <a:lstStyle/>
                    <a:p>
                      <a:r>
                        <a:rPr lang="en-US" sz="1200" dirty="0" smtClean="0"/>
                        <a:t>Bill</a:t>
                      </a:r>
                      <a:r>
                        <a:rPr lang="en-US" sz="1200" baseline="0" dirty="0" smtClean="0"/>
                        <a:t> R.</a:t>
                      </a:r>
                      <a:endParaRPr lang="en-US" sz="1200" dirty="0"/>
                    </a:p>
                  </a:txBody>
                  <a:tcPr marL="91447" marR="91447"/>
                </a:tc>
                <a:tc>
                  <a:txBody>
                    <a:bodyPr/>
                    <a:lstStyle/>
                    <a:p>
                      <a:pPr algn="ctr"/>
                      <a:r>
                        <a:rPr lang="en-US" sz="1200" dirty="0" smtClean="0"/>
                        <a:t>78</a:t>
                      </a:r>
                      <a:endParaRPr lang="en-US" sz="1200" dirty="0"/>
                    </a:p>
                  </a:txBody>
                  <a:tcPr marL="91447" marR="91447"/>
                </a:tc>
                <a:tc>
                  <a:txBody>
                    <a:bodyPr/>
                    <a:lstStyle/>
                    <a:p>
                      <a:pPr algn="ctr"/>
                      <a:r>
                        <a:rPr lang="en-US" sz="1200" b="1" dirty="0" smtClean="0">
                          <a:solidFill>
                            <a:srgbClr val="FF0000"/>
                          </a:solidFill>
                        </a:rPr>
                        <a:t>TX</a:t>
                      </a:r>
                      <a:endParaRPr lang="en-US" sz="1200" b="1" dirty="0">
                        <a:solidFill>
                          <a:srgbClr val="FF0000"/>
                        </a:solidFill>
                      </a:endParaRPr>
                    </a:p>
                  </a:txBody>
                  <a:tcPr marL="91447" marR="91447"/>
                </a:tc>
                <a:tc>
                  <a:txBody>
                    <a:bodyPr/>
                    <a:lstStyle/>
                    <a:p>
                      <a:pPr algn="ctr"/>
                      <a:r>
                        <a:rPr lang="en-US" sz="1200" b="1" dirty="0" smtClean="0">
                          <a:solidFill>
                            <a:srgbClr val="FF0000"/>
                          </a:solidFill>
                        </a:rPr>
                        <a:t>NO</a:t>
                      </a:r>
                      <a:endParaRPr lang="en-US" sz="1200" b="1" dirty="0">
                        <a:solidFill>
                          <a:srgbClr val="FF0000"/>
                        </a:solidFill>
                      </a:endParaRPr>
                    </a:p>
                  </a:txBody>
                  <a:tcPr marL="91447" marR="91447"/>
                </a:tc>
                <a:tc>
                  <a:txBody>
                    <a:bodyPr/>
                    <a:lstStyle/>
                    <a:p>
                      <a:pPr algn="ctr"/>
                      <a:r>
                        <a:rPr lang="en-US" sz="1200" dirty="0" smtClean="0"/>
                        <a:t>68</a:t>
                      </a:r>
                      <a:endParaRPr lang="en-US" sz="1200" dirty="0"/>
                    </a:p>
                  </a:txBody>
                  <a:tcPr marL="91447" marR="91447"/>
                </a:tc>
                <a:tc>
                  <a:txBody>
                    <a:bodyPr/>
                    <a:lstStyle/>
                    <a:p>
                      <a:pPr algn="ctr"/>
                      <a:r>
                        <a:rPr lang="en-US" sz="1200" dirty="0" smtClean="0"/>
                        <a:t>None</a:t>
                      </a:r>
                      <a:endParaRPr lang="en-US" sz="1200" dirty="0"/>
                    </a:p>
                  </a:txBody>
                  <a:tcPr marL="91447" marR="91447"/>
                </a:tc>
                <a:tc>
                  <a:txBody>
                    <a:bodyPr/>
                    <a:lstStyle/>
                    <a:p>
                      <a:pPr algn="ctr"/>
                      <a:r>
                        <a:rPr lang="en-US" sz="1200" dirty="0" smtClean="0"/>
                        <a:t>M</a:t>
                      </a:r>
                      <a:endParaRPr lang="en-US" sz="1200" dirty="0"/>
                    </a:p>
                  </a:txBody>
                  <a:tcPr marL="91447" marR="91447"/>
                </a:tc>
                <a:tc>
                  <a:txBody>
                    <a:bodyPr/>
                    <a:lstStyle/>
                    <a:p>
                      <a:pPr algn="ctr"/>
                      <a:r>
                        <a:rPr lang="en-US" sz="1200" dirty="0" smtClean="0"/>
                        <a:t>$24,000</a:t>
                      </a:r>
                      <a:endParaRPr lang="en-US" sz="1200" dirty="0"/>
                    </a:p>
                  </a:txBody>
                  <a:tcPr marL="91447" marR="91447"/>
                </a:tc>
              </a:tr>
              <a:tr h="370840">
                <a:tc>
                  <a:txBody>
                    <a:bodyPr/>
                    <a:lstStyle/>
                    <a:p>
                      <a:r>
                        <a:rPr lang="en-US" sz="1200" dirty="0" smtClean="0"/>
                        <a:t>Clif</a:t>
                      </a:r>
                      <a:r>
                        <a:rPr lang="en-US" sz="1200" baseline="0" dirty="0" smtClean="0"/>
                        <a:t>f J.</a:t>
                      </a:r>
                      <a:endParaRPr lang="en-US" sz="1200" dirty="0"/>
                    </a:p>
                  </a:txBody>
                  <a:tcPr marL="91447" marR="91447"/>
                </a:tc>
                <a:tc>
                  <a:txBody>
                    <a:bodyPr/>
                    <a:lstStyle/>
                    <a:p>
                      <a:pPr algn="ctr"/>
                      <a:r>
                        <a:rPr lang="en-US" sz="1200" dirty="0" smtClean="0"/>
                        <a:t>76</a:t>
                      </a:r>
                      <a:endParaRPr lang="en-US" sz="1200" dirty="0"/>
                    </a:p>
                  </a:txBody>
                  <a:tcPr marL="91447" marR="91447"/>
                </a:tc>
                <a:tc>
                  <a:txBody>
                    <a:bodyPr/>
                    <a:lstStyle/>
                    <a:p>
                      <a:pPr algn="ctr"/>
                      <a:r>
                        <a:rPr lang="en-US" sz="1200" dirty="0" smtClean="0"/>
                        <a:t>FL</a:t>
                      </a:r>
                      <a:endParaRPr lang="en-US" sz="1200" dirty="0"/>
                    </a:p>
                  </a:txBody>
                  <a:tcPr marL="91447" marR="91447"/>
                </a:tc>
                <a:tc>
                  <a:txBody>
                    <a:bodyPr/>
                    <a:lstStyle/>
                    <a:p>
                      <a:pPr algn="ctr"/>
                      <a:r>
                        <a:rPr lang="en-US" sz="1200" dirty="0" smtClean="0"/>
                        <a:t>Y</a:t>
                      </a:r>
                      <a:endParaRPr lang="en-US" sz="1200" dirty="0"/>
                    </a:p>
                  </a:txBody>
                  <a:tcPr marL="91447" marR="91447"/>
                </a:tc>
                <a:tc>
                  <a:txBody>
                    <a:bodyPr/>
                    <a:lstStyle/>
                    <a:p>
                      <a:pPr algn="ctr"/>
                      <a:r>
                        <a:rPr lang="en-US" sz="1200" dirty="0" smtClean="0"/>
                        <a:t>56</a:t>
                      </a:r>
                      <a:endParaRPr lang="en-US" sz="1200" dirty="0"/>
                    </a:p>
                  </a:txBody>
                  <a:tcPr marL="91447" marR="91447"/>
                </a:tc>
                <a:tc>
                  <a:txBody>
                    <a:bodyPr/>
                    <a:lstStyle/>
                    <a:p>
                      <a:pPr algn="ctr"/>
                      <a:r>
                        <a:rPr lang="en-US" sz="1200" dirty="0" smtClean="0"/>
                        <a:t>COPD</a:t>
                      </a:r>
                      <a:endParaRPr lang="en-US" sz="1200" dirty="0"/>
                    </a:p>
                  </a:txBody>
                  <a:tcPr marL="91447" marR="91447"/>
                </a:tc>
                <a:tc>
                  <a:txBody>
                    <a:bodyPr/>
                    <a:lstStyle/>
                    <a:p>
                      <a:pPr algn="ctr"/>
                      <a:r>
                        <a:rPr lang="en-US" sz="1200" dirty="0" smtClean="0"/>
                        <a:t>M</a:t>
                      </a:r>
                      <a:endParaRPr lang="en-US" sz="1200" dirty="0"/>
                    </a:p>
                  </a:txBody>
                  <a:tcPr marL="91447" marR="91447"/>
                </a:tc>
                <a:tc>
                  <a:txBody>
                    <a:bodyPr/>
                    <a:lstStyle/>
                    <a:p>
                      <a:pPr algn="ctr"/>
                      <a:r>
                        <a:rPr lang="en-US" sz="1200" b="1" dirty="0" smtClean="0">
                          <a:solidFill>
                            <a:srgbClr val="FF0000"/>
                          </a:solidFill>
                        </a:rPr>
                        <a:t>18,000</a:t>
                      </a:r>
                      <a:endParaRPr lang="en-US" sz="1200" b="1" dirty="0">
                        <a:solidFill>
                          <a:srgbClr val="FF0000"/>
                        </a:solidFill>
                      </a:endParaRPr>
                    </a:p>
                  </a:txBody>
                  <a:tcPr marL="91447" marR="91447"/>
                </a:tc>
              </a:tr>
              <a:tr h="370840">
                <a:tc>
                  <a:txBody>
                    <a:bodyPr/>
                    <a:lstStyle/>
                    <a:p>
                      <a:r>
                        <a:rPr lang="en-US" sz="1200" dirty="0" smtClean="0"/>
                        <a:t>Ann S.</a:t>
                      </a:r>
                      <a:endParaRPr lang="en-US" sz="1200" dirty="0"/>
                    </a:p>
                  </a:txBody>
                  <a:tcPr marL="91447" marR="91447"/>
                </a:tc>
                <a:tc>
                  <a:txBody>
                    <a:bodyPr/>
                    <a:lstStyle/>
                    <a:p>
                      <a:pPr algn="ctr"/>
                      <a:r>
                        <a:rPr lang="en-US" sz="1200" dirty="0" smtClean="0"/>
                        <a:t>72</a:t>
                      </a:r>
                      <a:endParaRPr lang="en-US" sz="1200" dirty="0"/>
                    </a:p>
                  </a:txBody>
                  <a:tcPr marL="91447" marR="91447"/>
                </a:tc>
                <a:tc>
                  <a:txBody>
                    <a:bodyPr/>
                    <a:lstStyle/>
                    <a:p>
                      <a:pPr algn="ctr"/>
                      <a:r>
                        <a:rPr lang="en-US" sz="1200" b="1" dirty="0" smtClean="0">
                          <a:solidFill>
                            <a:srgbClr val="FF0000"/>
                          </a:solidFill>
                        </a:rPr>
                        <a:t>08</a:t>
                      </a:r>
                      <a:endParaRPr lang="en-US" sz="1200" b="1" dirty="0">
                        <a:solidFill>
                          <a:srgbClr val="FF0000"/>
                        </a:solidFill>
                      </a:endParaRPr>
                    </a:p>
                  </a:txBody>
                  <a:tcPr marL="91447" marR="91447"/>
                </a:tc>
                <a:tc>
                  <a:txBody>
                    <a:bodyPr/>
                    <a:lstStyle/>
                    <a:p>
                      <a:pPr algn="ctr"/>
                      <a:r>
                        <a:rPr lang="en-US" sz="1200" b="1" dirty="0" smtClean="0">
                          <a:solidFill>
                            <a:srgbClr val="FF0000"/>
                          </a:solidFill>
                        </a:rPr>
                        <a:t>Yes</a:t>
                      </a:r>
                      <a:endParaRPr lang="en-US" sz="1200" b="1" dirty="0">
                        <a:solidFill>
                          <a:srgbClr val="FF0000"/>
                        </a:solidFill>
                      </a:endParaRPr>
                    </a:p>
                  </a:txBody>
                  <a:tcPr marL="91447" marR="91447"/>
                </a:tc>
                <a:tc>
                  <a:txBody>
                    <a:bodyPr/>
                    <a:lstStyle/>
                    <a:p>
                      <a:pPr algn="ctr"/>
                      <a:r>
                        <a:rPr lang="en-US" sz="1200" dirty="0" smtClean="0"/>
                        <a:t>62</a:t>
                      </a:r>
                      <a:endParaRPr lang="en-US" sz="1200" dirty="0"/>
                    </a:p>
                  </a:txBody>
                  <a:tcPr marL="91447" marR="91447"/>
                </a:tc>
                <a:tc>
                  <a:txBody>
                    <a:bodyPr/>
                    <a:lstStyle/>
                    <a:p>
                      <a:pPr algn="ctr"/>
                      <a:r>
                        <a:rPr lang="en-US" sz="1200" dirty="0" smtClean="0"/>
                        <a:t>Alzheimer's</a:t>
                      </a:r>
                      <a:endParaRPr lang="en-US" sz="1200" dirty="0"/>
                    </a:p>
                  </a:txBody>
                  <a:tcPr marL="91447" marR="91447"/>
                </a:tc>
                <a:tc>
                  <a:txBody>
                    <a:bodyPr/>
                    <a:lstStyle/>
                    <a:p>
                      <a:pPr algn="ctr"/>
                      <a:r>
                        <a:rPr lang="en-US" sz="1200" dirty="0" smtClean="0"/>
                        <a:t>F</a:t>
                      </a:r>
                      <a:endParaRPr lang="en-US" sz="1200" dirty="0"/>
                    </a:p>
                  </a:txBody>
                  <a:tcPr marL="91447" marR="91447"/>
                </a:tc>
                <a:tc>
                  <a:txBody>
                    <a:bodyPr/>
                    <a:lstStyle/>
                    <a:p>
                      <a:pPr algn="ctr"/>
                      <a:r>
                        <a:rPr lang="en-US" sz="1200" b="1" dirty="0" smtClean="0">
                          <a:solidFill>
                            <a:srgbClr val="FF0000"/>
                          </a:solidFill>
                        </a:rPr>
                        <a:t>$16720</a:t>
                      </a:r>
                      <a:endParaRPr lang="en-US" sz="1200" b="1" dirty="0">
                        <a:solidFill>
                          <a:srgbClr val="FF0000"/>
                        </a:solidFill>
                      </a:endParaRPr>
                    </a:p>
                  </a:txBody>
                  <a:tcPr marL="91447" marR="91447"/>
                </a:tc>
              </a:tr>
              <a:tr h="370840">
                <a:tc>
                  <a:txBody>
                    <a:bodyPr/>
                    <a:lstStyle/>
                    <a:p>
                      <a:r>
                        <a:rPr lang="en-US" sz="1200" dirty="0" smtClean="0"/>
                        <a:t>Jill Q.</a:t>
                      </a:r>
                      <a:endParaRPr lang="en-US" sz="1200" dirty="0"/>
                    </a:p>
                  </a:txBody>
                  <a:tcPr marL="91447" marR="91447"/>
                </a:tc>
                <a:tc>
                  <a:txBody>
                    <a:bodyPr/>
                    <a:lstStyle/>
                    <a:p>
                      <a:pPr algn="ctr"/>
                      <a:r>
                        <a:rPr lang="en-US" sz="1200" dirty="0" smtClean="0"/>
                        <a:t>71</a:t>
                      </a:r>
                      <a:endParaRPr lang="en-US" sz="1200" dirty="0"/>
                    </a:p>
                  </a:txBody>
                  <a:tcPr marL="91447" marR="91447"/>
                </a:tc>
                <a:tc>
                  <a:txBody>
                    <a:bodyPr/>
                    <a:lstStyle/>
                    <a:p>
                      <a:pPr algn="ctr"/>
                      <a:r>
                        <a:rPr lang="en-US" sz="1200" dirty="0" smtClean="0"/>
                        <a:t>RI</a:t>
                      </a:r>
                      <a:endParaRPr lang="en-US" sz="1200" dirty="0"/>
                    </a:p>
                  </a:txBody>
                  <a:tcPr marL="91447" marR="91447"/>
                </a:tc>
                <a:tc>
                  <a:txBody>
                    <a:bodyPr/>
                    <a:lstStyle/>
                    <a:p>
                      <a:pPr algn="ctr"/>
                      <a:r>
                        <a:rPr lang="en-US" sz="1200" dirty="0" smtClean="0"/>
                        <a:t>N</a:t>
                      </a:r>
                      <a:endParaRPr lang="en-US" sz="1200" dirty="0"/>
                    </a:p>
                  </a:txBody>
                  <a:tcPr marL="91447" marR="91447"/>
                </a:tc>
                <a:tc>
                  <a:txBody>
                    <a:bodyPr/>
                    <a:lstStyle/>
                    <a:p>
                      <a:pPr algn="ctr"/>
                      <a:r>
                        <a:rPr lang="en-US" sz="1200" u="none" dirty="0" smtClean="0">
                          <a:solidFill>
                            <a:srgbClr val="000000"/>
                          </a:solidFill>
                        </a:rPr>
                        <a:t>66</a:t>
                      </a:r>
                      <a:endParaRPr lang="en-US" sz="1200" u="none" dirty="0">
                        <a:solidFill>
                          <a:srgbClr val="000000"/>
                        </a:solidFill>
                      </a:endParaRPr>
                    </a:p>
                  </a:txBody>
                  <a:tcPr marL="91447" marR="91447"/>
                </a:tc>
                <a:tc>
                  <a:txBody>
                    <a:bodyPr/>
                    <a:lstStyle/>
                    <a:p>
                      <a:pPr algn="ctr"/>
                      <a:r>
                        <a:rPr lang="en-US" sz="1200" b="1" dirty="0" smtClean="0">
                          <a:solidFill>
                            <a:srgbClr val="FF0000"/>
                          </a:solidFill>
                        </a:rPr>
                        <a:t>?</a:t>
                      </a:r>
                      <a:endParaRPr lang="en-US" sz="1200" b="1" dirty="0">
                        <a:solidFill>
                          <a:srgbClr val="FF0000"/>
                        </a:solidFill>
                      </a:endParaRPr>
                    </a:p>
                  </a:txBody>
                  <a:tcPr marL="91447" marR="91447"/>
                </a:tc>
                <a:tc>
                  <a:txBody>
                    <a:bodyPr/>
                    <a:lstStyle/>
                    <a:p>
                      <a:pPr algn="ctr"/>
                      <a:r>
                        <a:rPr lang="en-US" sz="1200" dirty="0" smtClean="0"/>
                        <a:t>F</a:t>
                      </a:r>
                      <a:endParaRPr lang="en-US" sz="1200" dirty="0"/>
                    </a:p>
                  </a:txBody>
                  <a:tcPr marL="91447" marR="91447"/>
                </a:tc>
                <a:tc>
                  <a:txBody>
                    <a:bodyPr/>
                    <a:lstStyle/>
                    <a:p>
                      <a:pPr algn="ctr"/>
                      <a:r>
                        <a:rPr lang="en-US" sz="1200" b="1" dirty="0" smtClean="0">
                          <a:solidFill>
                            <a:srgbClr val="FF0000"/>
                          </a:solidFill>
                        </a:rPr>
                        <a:t>$19,012.25</a:t>
                      </a:r>
                      <a:endParaRPr lang="en-US" sz="1200" b="1" dirty="0">
                        <a:solidFill>
                          <a:srgbClr val="FF0000"/>
                        </a:solidFill>
                      </a:endParaRPr>
                    </a:p>
                  </a:txBody>
                  <a:tcPr marL="91447" marR="91447"/>
                </a:tc>
              </a:tr>
            </a:tbl>
          </a:graphicData>
        </a:graphic>
      </p:graphicFrame>
      <p:graphicFrame>
        <p:nvGraphicFramePr>
          <p:cNvPr id="26" name="Table 25"/>
          <p:cNvGraphicFramePr>
            <a:graphicFrameLocks noGrp="1"/>
          </p:cNvGraphicFramePr>
          <p:nvPr>
            <p:extLst>
              <p:ext uri="{D42A27DB-BD31-4B8C-83A1-F6EECF244321}">
                <p14:modId xmlns:p14="http://schemas.microsoft.com/office/powerpoint/2010/main" val="3167372572"/>
              </p:ext>
            </p:extLst>
          </p:nvPr>
        </p:nvGraphicFramePr>
        <p:xfrm>
          <a:off x="543648" y="2144216"/>
          <a:ext cx="8024618" cy="2311400"/>
        </p:xfrm>
        <a:graphic>
          <a:graphicData uri="http://schemas.openxmlformats.org/drawingml/2006/table">
            <a:tbl>
              <a:tblPr firstRow="1" bandRow="1">
                <a:tableStyleId>{5C22544A-7EE6-4342-B048-85BDC9FD1C3A}</a:tableStyleId>
              </a:tblPr>
              <a:tblGrid>
                <a:gridCol w="806042"/>
                <a:gridCol w="644835"/>
                <a:gridCol w="985166"/>
                <a:gridCol w="1003077"/>
                <a:gridCol w="985166"/>
                <a:gridCol w="1450880"/>
                <a:gridCol w="788132"/>
                <a:gridCol w="1361320"/>
              </a:tblGrid>
              <a:tr h="454869">
                <a:tc>
                  <a:txBody>
                    <a:bodyPr/>
                    <a:lstStyle/>
                    <a:p>
                      <a:pPr algn="ctr"/>
                      <a:r>
                        <a:rPr lang="en-US" sz="1200" b="0" dirty="0" smtClean="0"/>
                        <a:t>Name</a:t>
                      </a:r>
                      <a:endParaRPr lang="en-US" sz="1200" b="0" dirty="0"/>
                    </a:p>
                  </a:txBody>
                  <a:tcPr marL="91447" marR="91447"/>
                </a:tc>
                <a:tc>
                  <a:txBody>
                    <a:bodyPr/>
                    <a:lstStyle/>
                    <a:p>
                      <a:pPr algn="ctr"/>
                      <a:r>
                        <a:rPr lang="en-US" sz="1200" b="0" dirty="0" smtClean="0"/>
                        <a:t>Age</a:t>
                      </a:r>
                      <a:endParaRPr lang="en-US" sz="1200" b="0" dirty="0"/>
                    </a:p>
                  </a:txBody>
                  <a:tcPr marL="91447" marR="91447"/>
                </a:tc>
                <a:tc>
                  <a:txBody>
                    <a:bodyPr/>
                    <a:lstStyle/>
                    <a:p>
                      <a:pPr algn="ctr"/>
                      <a:r>
                        <a:rPr lang="en-US" sz="1200" b="0" dirty="0" smtClean="0"/>
                        <a:t>State</a:t>
                      </a:r>
                      <a:r>
                        <a:rPr lang="en-US" sz="1200" b="0" baseline="0" dirty="0" smtClean="0"/>
                        <a:t> of Residence</a:t>
                      </a:r>
                      <a:endParaRPr lang="en-US" sz="1200" b="0" dirty="0"/>
                    </a:p>
                  </a:txBody>
                  <a:tcPr marL="91447" marR="91447"/>
                </a:tc>
                <a:tc>
                  <a:txBody>
                    <a:bodyPr/>
                    <a:lstStyle/>
                    <a:p>
                      <a:pPr algn="ctr"/>
                      <a:r>
                        <a:rPr lang="en-US" sz="1200" b="0" dirty="0" smtClean="0"/>
                        <a:t>Living Relatives</a:t>
                      </a:r>
                      <a:endParaRPr lang="en-US" sz="1200" b="0" dirty="0"/>
                    </a:p>
                  </a:txBody>
                  <a:tcPr marL="91447" marR="91447"/>
                </a:tc>
                <a:tc>
                  <a:txBody>
                    <a:bodyPr/>
                    <a:lstStyle/>
                    <a:p>
                      <a:pPr algn="ctr"/>
                      <a:r>
                        <a:rPr lang="en-US" sz="1200" b="0" dirty="0" smtClean="0"/>
                        <a:t>Age of Retirement</a:t>
                      </a:r>
                      <a:endParaRPr lang="en-US" sz="1200" b="0" dirty="0"/>
                    </a:p>
                  </a:txBody>
                  <a:tcPr marL="91447" marR="91447"/>
                </a:tc>
                <a:tc>
                  <a:txBody>
                    <a:bodyPr/>
                    <a:lstStyle/>
                    <a:p>
                      <a:pPr algn="ctr"/>
                      <a:r>
                        <a:rPr lang="en-US" sz="1200" b="0" u="none" dirty="0" smtClean="0">
                          <a:solidFill>
                            <a:srgbClr val="FFFFFF"/>
                          </a:solidFill>
                        </a:rPr>
                        <a:t>Serious Medical Conditions</a:t>
                      </a:r>
                      <a:endParaRPr lang="en-US" sz="1200" b="0" u="none" dirty="0">
                        <a:solidFill>
                          <a:srgbClr val="FFFFFF"/>
                        </a:solidFill>
                      </a:endParaRPr>
                    </a:p>
                  </a:txBody>
                  <a:tcPr marL="91447" marR="91447"/>
                </a:tc>
                <a:tc>
                  <a:txBody>
                    <a:bodyPr/>
                    <a:lstStyle/>
                    <a:p>
                      <a:pPr algn="ctr"/>
                      <a:r>
                        <a:rPr lang="en-US" sz="1200" b="0" dirty="0" smtClean="0"/>
                        <a:t>Gender</a:t>
                      </a:r>
                      <a:endParaRPr lang="en-US" sz="1200" b="0" dirty="0"/>
                    </a:p>
                  </a:txBody>
                  <a:tcPr marL="91447" marR="91447"/>
                </a:tc>
                <a:tc>
                  <a:txBody>
                    <a:bodyPr/>
                    <a:lstStyle/>
                    <a:p>
                      <a:pPr algn="ctr"/>
                      <a:r>
                        <a:rPr lang="en-US" sz="1200" b="0" u="none" dirty="0" smtClean="0">
                          <a:solidFill>
                            <a:srgbClr val="FFFFFF"/>
                          </a:solidFill>
                        </a:rPr>
                        <a:t>Annual Social Security Benefit</a:t>
                      </a:r>
                      <a:endParaRPr lang="en-US" sz="1200" b="0" dirty="0"/>
                    </a:p>
                  </a:txBody>
                  <a:tcPr marL="91447" marR="91447"/>
                </a:tc>
              </a:tr>
              <a:tr h="370840">
                <a:tc>
                  <a:txBody>
                    <a:bodyPr/>
                    <a:lstStyle/>
                    <a:p>
                      <a:r>
                        <a:rPr lang="en-US" sz="1200" dirty="0" smtClean="0"/>
                        <a:t>John C.</a:t>
                      </a:r>
                      <a:endParaRPr lang="en-US" sz="1200" dirty="0"/>
                    </a:p>
                  </a:txBody>
                  <a:tcPr marL="91447" marR="91447"/>
                </a:tc>
                <a:tc>
                  <a:txBody>
                    <a:bodyPr/>
                    <a:lstStyle/>
                    <a:p>
                      <a:pPr algn="ctr"/>
                      <a:r>
                        <a:rPr lang="en-US" sz="1200" dirty="0" smtClean="0"/>
                        <a:t>89</a:t>
                      </a:r>
                      <a:endParaRPr lang="en-US" sz="1200" dirty="0"/>
                    </a:p>
                  </a:txBody>
                  <a:tcPr marL="91447" marR="91447"/>
                </a:tc>
                <a:tc>
                  <a:txBody>
                    <a:bodyPr/>
                    <a:lstStyle/>
                    <a:p>
                      <a:pPr algn="ctr"/>
                      <a:r>
                        <a:rPr lang="en-US" sz="1200" dirty="0" smtClean="0"/>
                        <a:t>NY</a:t>
                      </a:r>
                      <a:endParaRPr lang="en-US" sz="1200" dirty="0"/>
                    </a:p>
                  </a:txBody>
                  <a:tcPr marL="91447" marR="91447"/>
                </a:tc>
                <a:tc>
                  <a:txBody>
                    <a:bodyPr/>
                    <a:lstStyle/>
                    <a:p>
                      <a:pPr algn="ctr"/>
                      <a:r>
                        <a:rPr lang="en-US" sz="1200" dirty="0" smtClean="0"/>
                        <a:t>Y</a:t>
                      </a:r>
                      <a:endParaRPr lang="en-US" sz="1200" dirty="0"/>
                    </a:p>
                  </a:txBody>
                  <a:tcPr marL="91447" marR="91447"/>
                </a:tc>
                <a:tc>
                  <a:txBody>
                    <a:bodyPr/>
                    <a:lstStyle/>
                    <a:p>
                      <a:pPr algn="ctr"/>
                      <a:r>
                        <a:rPr lang="en-US" sz="1200" u="none" dirty="0" smtClean="0">
                          <a:solidFill>
                            <a:srgbClr val="000000"/>
                          </a:solidFill>
                        </a:rPr>
                        <a:t>70</a:t>
                      </a:r>
                      <a:endParaRPr lang="en-US" sz="1200" u="none" dirty="0">
                        <a:solidFill>
                          <a:srgbClr val="000000"/>
                        </a:solidFill>
                      </a:endParaRPr>
                    </a:p>
                  </a:txBody>
                  <a:tcPr marL="91447" marR="91447"/>
                </a:tc>
                <a:tc>
                  <a:txBody>
                    <a:bodyPr/>
                    <a:lstStyle/>
                    <a:p>
                      <a:pPr algn="ctr"/>
                      <a:r>
                        <a:rPr lang="en-US" sz="1200" dirty="0" smtClean="0"/>
                        <a:t>Diabetes</a:t>
                      </a:r>
                      <a:endParaRPr lang="en-US" sz="1200" dirty="0"/>
                    </a:p>
                  </a:txBody>
                  <a:tcPr marL="91447" marR="91447"/>
                </a:tc>
                <a:tc>
                  <a:txBody>
                    <a:bodyPr/>
                    <a:lstStyle/>
                    <a:p>
                      <a:pPr algn="ctr"/>
                      <a:r>
                        <a:rPr lang="en-US" sz="1200" b="1" dirty="0" smtClean="0">
                          <a:solidFill>
                            <a:srgbClr val="FF0000"/>
                          </a:solidFill>
                        </a:rPr>
                        <a:t>Male</a:t>
                      </a:r>
                      <a:endParaRPr lang="en-US" sz="1200" b="1" dirty="0">
                        <a:solidFill>
                          <a:srgbClr val="FF0000"/>
                        </a:solidFill>
                      </a:endParaRPr>
                    </a:p>
                  </a:txBody>
                  <a:tcPr marL="91447" marR="91447"/>
                </a:tc>
                <a:tc>
                  <a:txBody>
                    <a:bodyPr/>
                    <a:lstStyle/>
                    <a:p>
                      <a:pPr algn="ctr"/>
                      <a:r>
                        <a:rPr lang="en-US" sz="1200" dirty="0" smtClean="0"/>
                        <a:t>$32,000</a:t>
                      </a:r>
                      <a:endParaRPr lang="en-US" sz="1200" dirty="0"/>
                    </a:p>
                  </a:txBody>
                  <a:tcPr marL="91447" marR="91447"/>
                </a:tc>
              </a:tr>
              <a:tr h="370840">
                <a:tc>
                  <a:txBody>
                    <a:bodyPr/>
                    <a:lstStyle/>
                    <a:p>
                      <a:r>
                        <a:rPr lang="en-US" sz="1200" dirty="0" smtClean="0"/>
                        <a:t>Bill</a:t>
                      </a:r>
                      <a:r>
                        <a:rPr lang="en-US" sz="1200" baseline="0" dirty="0" smtClean="0"/>
                        <a:t> R.</a:t>
                      </a:r>
                      <a:endParaRPr lang="en-US" sz="1200" dirty="0"/>
                    </a:p>
                  </a:txBody>
                  <a:tcPr marL="91447" marR="91447"/>
                </a:tc>
                <a:tc>
                  <a:txBody>
                    <a:bodyPr/>
                    <a:lstStyle/>
                    <a:p>
                      <a:pPr algn="ctr"/>
                      <a:r>
                        <a:rPr lang="en-US" sz="1200" dirty="0" smtClean="0"/>
                        <a:t>78</a:t>
                      </a:r>
                      <a:endParaRPr lang="en-US" sz="1200" dirty="0"/>
                    </a:p>
                  </a:txBody>
                  <a:tcPr marL="91447" marR="91447"/>
                </a:tc>
                <a:tc>
                  <a:txBody>
                    <a:bodyPr/>
                    <a:lstStyle/>
                    <a:p>
                      <a:pPr algn="ctr"/>
                      <a:r>
                        <a:rPr lang="en-US" sz="1200" b="1" dirty="0" smtClean="0">
                          <a:solidFill>
                            <a:srgbClr val="FF0000"/>
                          </a:solidFill>
                        </a:rPr>
                        <a:t>TX</a:t>
                      </a:r>
                      <a:endParaRPr lang="en-US" sz="1200" b="1" dirty="0">
                        <a:solidFill>
                          <a:srgbClr val="FF0000"/>
                        </a:solidFill>
                      </a:endParaRPr>
                    </a:p>
                  </a:txBody>
                  <a:tcPr marL="91447" marR="91447"/>
                </a:tc>
                <a:tc>
                  <a:txBody>
                    <a:bodyPr/>
                    <a:lstStyle/>
                    <a:p>
                      <a:pPr algn="ctr"/>
                      <a:r>
                        <a:rPr lang="en-US" sz="1200" b="1" dirty="0" smtClean="0">
                          <a:solidFill>
                            <a:srgbClr val="FF0000"/>
                          </a:solidFill>
                        </a:rPr>
                        <a:t>NO</a:t>
                      </a:r>
                      <a:endParaRPr lang="en-US" sz="1200" b="1" dirty="0">
                        <a:solidFill>
                          <a:srgbClr val="FF0000"/>
                        </a:solidFill>
                      </a:endParaRPr>
                    </a:p>
                  </a:txBody>
                  <a:tcPr marL="91447" marR="91447"/>
                </a:tc>
                <a:tc>
                  <a:txBody>
                    <a:bodyPr/>
                    <a:lstStyle/>
                    <a:p>
                      <a:pPr algn="ctr"/>
                      <a:r>
                        <a:rPr lang="en-US" sz="1200" dirty="0" smtClean="0"/>
                        <a:t>68</a:t>
                      </a:r>
                      <a:endParaRPr lang="en-US" sz="1200" dirty="0"/>
                    </a:p>
                  </a:txBody>
                  <a:tcPr marL="91447" marR="91447"/>
                </a:tc>
                <a:tc>
                  <a:txBody>
                    <a:bodyPr/>
                    <a:lstStyle/>
                    <a:p>
                      <a:pPr algn="ctr"/>
                      <a:r>
                        <a:rPr lang="en-US" sz="1200" dirty="0" smtClean="0"/>
                        <a:t>None</a:t>
                      </a:r>
                      <a:endParaRPr lang="en-US" sz="1200" dirty="0"/>
                    </a:p>
                  </a:txBody>
                  <a:tcPr marL="91447" marR="91447"/>
                </a:tc>
                <a:tc>
                  <a:txBody>
                    <a:bodyPr/>
                    <a:lstStyle/>
                    <a:p>
                      <a:pPr algn="ctr"/>
                      <a:r>
                        <a:rPr lang="en-US" sz="1200" dirty="0" smtClean="0"/>
                        <a:t>M</a:t>
                      </a:r>
                      <a:endParaRPr lang="en-US" sz="1200" dirty="0"/>
                    </a:p>
                  </a:txBody>
                  <a:tcPr marL="91447" marR="91447"/>
                </a:tc>
                <a:tc>
                  <a:txBody>
                    <a:bodyPr/>
                    <a:lstStyle/>
                    <a:p>
                      <a:pPr algn="ctr"/>
                      <a:r>
                        <a:rPr lang="en-US" sz="1200" dirty="0" smtClean="0"/>
                        <a:t>$24,000</a:t>
                      </a:r>
                      <a:endParaRPr lang="en-US" sz="1200" dirty="0"/>
                    </a:p>
                  </a:txBody>
                  <a:tcPr marL="91447" marR="91447"/>
                </a:tc>
              </a:tr>
              <a:tr h="370840">
                <a:tc>
                  <a:txBody>
                    <a:bodyPr/>
                    <a:lstStyle/>
                    <a:p>
                      <a:r>
                        <a:rPr lang="en-US" sz="1200" dirty="0" smtClean="0"/>
                        <a:t>Clif</a:t>
                      </a:r>
                      <a:r>
                        <a:rPr lang="en-US" sz="1200" baseline="0" dirty="0" smtClean="0"/>
                        <a:t>f J.</a:t>
                      </a:r>
                      <a:endParaRPr lang="en-US" sz="1200" dirty="0"/>
                    </a:p>
                  </a:txBody>
                  <a:tcPr marL="91447" marR="91447"/>
                </a:tc>
                <a:tc>
                  <a:txBody>
                    <a:bodyPr/>
                    <a:lstStyle/>
                    <a:p>
                      <a:pPr algn="ctr"/>
                      <a:r>
                        <a:rPr lang="en-US" sz="1200" dirty="0" smtClean="0"/>
                        <a:t>76</a:t>
                      </a:r>
                      <a:endParaRPr lang="en-US" sz="1200" dirty="0"/>
                    </a:p>
                  </a:txBody>
                  <a:tcPr marL="91447" marR="91447"/>
                </a:tc>
                <a:tc>
                  <a:txBody>
                    <a:bodyPr/>
                    <a:lstStyle/>
                    <a:p>
                      <a:pPr algn="ctr"/>
                      <a:r>
                        <a:rPr lang="en-US" sz="1200" dirty="0" smtClean="0"/>
                        <a:t>FL</a:t>
                      </a:r>
                      <a:endParaRPr lang="en-US" sz="1200" dirty="0"/>
                    </a:p>
                  </a:txBody>
                  <a:tcPr marL="91447" marR="91447"/>
                </a:tc>
                <a:tc>
                  <a:txBody>
                    <a:bodyPr/>
                    <a:lstStyle/>
                    <a:p>
                      <a:pPr algn="ctr"/>
                      <a:r>
                        <a:rPr lang="en-US" sz="1200" dirty="0" smtClean="0"/>
                        <a:t>Y</a:t>
                      </a:r>
                      <a:endParaRPr lang="en-US" sz="1200" dirty="0"/>
                    </a:p>
                  </a:txBody>
                  <a:tcPr marL="91447" marR="91447"/>
                </a:tc>
                <a:tc>
                  <a:txBody>
                    <a:bodyPr/>
                    <a:lstStyle/>
                    <a:p>
                      <a:pPr algn="ctr"/>
                      <a:r>
                        <a:rPr lang="en-US" sz="1200" dirty="0" smtClean="0"/>
                        <a:t>56</a:t>
                      </a:r>
                      <a:endParaRPr lang="en-US" sz="1200" dirty="0"/>
                    </a:p>
                  </a:txBody>
                  <a:tcPr marL="91447" marR="91447"/>
                </a:tc>
                <a:tc>
                  <a:txBody>
                    <a:bodyPr/>
                    <a:lstStyle/>
                    <a:p>
                      <a:pPr algn="ctr"/>
                      <a:r>
                        <a:rPr lang="en-US" sz="1200" dirty="0" smtClean="0"/>
                        <a:t>COPD</a:t>
                      </a:r>
                      <a:endParaRPr lang="en-US" sz="1200" dirty="0"/>
                    </a:p>
                  </a:txBody>
                  <a:tcPr marL="91447" marR="91447"/>
                </a:tc>
                <a:tc>
                  <a:txBody>
                    <a:bodyPr/>
                    <a:lstStyle/>
                    <a:p>
                      <a:pPr algn="ctr"/>
                      <a:r>
                        <a:rPr lang="en-US" sz="1200" dirty="0" smtClean="0"/>
                        <a:t>M</a:t>
                      </a:r>
                      <a:endParaRPr lang="en-US" sz="1200" dirty="0"/>
                    </a:p>
                  </a:txBody>
                  <a:tcPr marL="91447" marR="91447"/>
                </a:tc>
                <a:tc>
                  <a:txBody>
                    <a:bodyPr/>
                    <a:lstStyle/>
                    <a:p>
                      <a:pPr algn="ctr"/>
                      <a:r>
                        <a:rPr lang="en-US" sz="1200" b="1" dirty="0" smtClean="0">
                          <a:solidFill>
                            <a:srgbClr val="FF0000"/>
                          </a:solidFill>
                        </a:rPr>
                        <a:t>18,000</a:t>
                      </a:r>
                      <a:endParaRPr lang="en-US" sz="1200" b="1" dirty="0">
                        <a:solidFill>
                          <a:srgbClr val="FF0000"/>
                        </a:solidFill>
                      </a:endParaRPr>
                    </a:p>
                  </a:txBody>
                  <a:tcPr marL="91447" marR="91447"/>
                </a:tc>
              </a:tr>
              <a:tr h="370840">
                <a:tc>
                  <a:txBody>
                    <a:bodyPr/>
                    <a:lstStyle/>
                    <a:p>
                      <a:r>
                        <a:rPr lang="en-US" sz="1200" dirty="0" smtClean="0"/>
                        <a:t>Ann S.</a:t>
                      </a:r>
                      <a:endParaRPr lang="en-US" sz="1200" dirty="0"/>
                    </a:p>
                  </a:txBody>
                  <a:tcPr marL="91447" marR="91447"/>
                </a:tc>
                <a:tc>
                  <a:txBody>
                    <a:bodyPr/>
                    <a:lstStyle/>
                    <a:p>
                      <a:pPr algn="ctr"/>
                      <a:r>
                        <a:rPr lang="en-US" sz="1200" dirty="0" smtClean="0"/>
                        <a:t>72</a:t>
                      </a:r>
                      <a:endParaRPr lang="en-US" sz="1200" dirty="0"/>
                    </a:p>
                  </a:txBody>
                  <a:tcPr marL="91447" marR="91447"/>
                </a:tc>
                <a:tc>
                  <a:txBody>
                    <a:bodyPr/>
                    <a:lstStyle/>
                    <a:p>
                      <a:pPr algn="ctr"/>
                      <a:r>
                        <a:rPr lang="en-US" sz="1200" b="1" dirty="0" smtClean="0">
                          <a:solidFill>
                            <a:srgbClr val="FF0000"/>
                          </a:solidFill>
                        </a:rPr>
                        <a:t>FL</a:t>
                      </a:r>
                      <a:endParaRPr lang="en-US" sz="1200" b="1" dirty="0">
                        <a:solidFill>
                          <a:srgbClr val="FF0000"/>
                        </a:solidFill>
                      </a:endParaRPr>
                    </a:p>
                  </a:txBody>
                  <a:tcPr marL="91447" marR="91447"/>
                </a:tc>
                <a:tc>
                  <a:txBody>
                    <a:bodyPr/>
                    <a:lstStyle/>
                    <a:p>
                      <a:pPr algn="ctr"/>
                      <a:r>
                        <a:rPr lang="en-US" sz="1200" b="1" dirty="0" smtClean="0">
                          <a:solidFill>
                            <a:srgbClr val="FF0000"/>
                          </a:solidFill>
                        </a:rPr>
                        <a:t>Yes</a:t>
                      </a:r>
                      <a:endParaRPr lang="en-US" sz="1200" b="1" dirty="0">
                        <a:solidFill>
                          <a:srgbClr val="FF0000"/>
                        </a:solidFill>
                      </a:endParaRPr>
                    </a:p>
                  </a:txBody>
                  <a:tcPr marL="91447" marR="91447"/>
                </a:tc>
                <a:tc>
                  <a:txBody>
                    <a:bodyPr/>
                    <a:lstStyle/>
                    <a:p>
                      <a:pPr algn="ctr"/>
                      <a:r>
                        <a:rPr lang="en-US" sz="1200" dirty="0" smtClean="0"/>
                        <a:t>62</a:t>
                      </a:r>
                      <a:endParaRPr lang="en-US" sz="1200" dirty="0"/>
                    </a:p>
                  </a:txBody>
                  <a:tcPr marL="91447" marR="91447"/>
                </a:tc>
                <a:tc>
                  <a:txBody>
                    <a:bodyPr/>
                    <a:lstStyle/>
                    <a:p>
                      <a:pPr algn="ctr"/>
                      <a:r>
                        <a:rPr lang="en-US" sz="1200" dirty="0" smtClean="0"/>
                        <a:t>Alzheimer's</a:t>
                      </a:r>
                      <a:endParaRPr lang="en-US" sz="1200" dirty="0"/>
                    </a:p>
                  </a:txBody>
                  <a:tcPr marL="91447" marR="91447"/>
                </a:tc>
                <a:tc>
                  <a:txBody>
                    <a:bodyPr/>
                    <a:lstStyle/>
                    <a:p>
                      <a:pPr algn="ctr"/>
                      <a:r>
                        <a:rPr lang="en-US" sz="1200" dirty="0" smtClean="0"/>
                        <a:t>F</a:t>
                      </a:r>
                      <a:endParaRPr lang="en-US" sz="1200" dirty="0"/>
                    </a:p>
                  </a:txBody>
                  <a:tcPr marL="91447" marR="91447"/>
                </a:tc>
                <a:tc>
                  <a:txBody>
                    <a:bodyPr/>
                    <a:lstStyle/>
                    <a:p>
                      <a:pPr algn="ctr"/>
                      <a:r>
                        <a:rPr lang="en-US" sz="1200" b="1" dirty="0" smtClean="0">
                          <a:solidFill>
                            <a:srgbClr val="FF0000"/>
                          </a:solidFill>
                        </a:rPr>
                        <a:t>$16720</a:t>
                      </a:r>
                      <a:endParaRPr lang="en-US" sz="1200" b="1" dirty="0">
                        <a:solidFill>
                          <a:srgbClr val="FF0000"/>
                        </a:solidFill>
                      </a:endParaRPr>
                    </a:p>
                  </a:txBody>
                  <a:tcPr marL="91447" marR="91447"/>
                </a:tc>
              </a:tr>
              <a:tr h="370840">
                <a:tc>
                  <a:txBody>
                    <a:bodyPr/>
                    <a:lstStyle/>
                    <a:p>
                      <a:r>
                        <a:rPr lang="en-US" sz="1200" dirty="0" smtClean="0"/>
                        <a:t>Jill Q.</a:t>
                      </a:r>
                      <a:endParaRPr lang="en-US" sz="1200" dirty="0"/>
                    </a:p>
                  </a:txBody>
                  <a:tcPr marL="91447" marR="91447"/>
                </a:tc>
                <a:tc>
                  <a:txBody>
                    <a:bodyPr/>
                    <a:lstStyle/>
                    <a:p>
                      <a:pPr algn="ctr"/>
                      <a:r>
                        <a:rPr lang="en-US" sz="1200" dirty="0" smtClean="0"/>
                        <a:t>71</a:t>
                      </a:r>
                      <a:endParaRPr lang="en-US" sz="1200" dirty="0"/>
                    </a:p>
                  </a:txBody>
                  <a:tcPr marL="91447" marR="91447"/>
                </a:tc>
                <a:tc>
                  <a:txBody>
                    <a:bodyPr/>
                    <a:lstStyle/>
                    <a:p>
                      <a:pPr algn="ctr"/>
                      <a:r>
                        <a:rPr lang="en-US" sz="1200" dirty="0" smtClean="0"/>
                        <a:t>RI</a:t>
                      </a:r>
                      <a:endParaRPr lang="en-US" sz="1200" dirty="0"/>
                    </a:p>
                  </a:txBody>
                  <a:tcPr marL="91447" marR="91447"/>
                </a:tc>
                <a:tc>
                  <a:txBody>
                    <a:bodyPr/>
                    <a:lstStyle/>
                    <a:p>
                      <a:pPr algn="ctr"/>
                      <a:r>
                        <a:rPr lang="en-US" sz="1200" dirty="0" smtClean="0"/>
                        <a:t>N</a:t>
                      </a:r>
                      <a:endParaRPr lang="en-US" sz="1200" dirty="0"/>
                    </a:p>
                  </a:txBody>
                  <a:tcPr marL="91447" marR="91447"/>
                </a:tc>
                <a:tc>
                  <a:txBody>
                    <a:bodyPr/>
                    <a:lstStyle/>
                    <a:p>
                      <a:pPr algn="ctr"/>
                      <a:r>
                        <a:rPr lang="en-US" sz="1200" u="none" dirty="0" smtClean="0">
                          <a:solidFill>
                            <a:srgbClr val="000000"/>
                          </a:solidFill>
                        </a:rPr>
                        <a:t>66</a:t>
                      </a:r>
                      <a:endParaRPr lang="en-US" sz="1200" u="none" dirty="0">
                        <a:solidFill>
                          <a:srgbClr val="000000"/>
                        </a:solidFill>
                      </a:endParaRPr>
                    </a:p>
                  </a:txBody>
                  <a:tcPr marL="91447" marR="91447"/>
                </a:tc>
                <a:tc>
                  <a:txBody>
                    <a:bodyPr/>
                    <a:lstStyle/>
                    <a:p>
                      <a:pPr algn="ctr"/>
                      <a:r>
                        <a:rPr lang="en-US" sz="1200" b="1" dirty="0" smtClean="0">
                          <a:solidFill>
                            <a:srgbClr val="FF0000"/>
                          </a:solidFill>
                        </a:rPr>
                        <a:t>?</a:t>
                      </a:r>
                      <a:endParaRPr lang="en-US" sz="1200" b="1" dirty="0">
                        <a:solidFill>
                          <a:srgbClr val="FF0000"/>
                        </a:solidFill>
                      </a:endParaRPr>
                    </a:p>
                  </a:txBody>
                  <a:tcPr marL="91447" marR="91447"/>
                </a:tc>
                <a:tc>
                  <a:txBody>
                    <a:bodyPr/>
                    <a:lstStyle/>
                    <a:p>
                      <a:pPr algn="ctr"/>
                      <a:r>
                        <a:rPr lang="en-US" sz="1200" dirty="0" smtClean="0"/>
                        <a:t>F</a:t>
                      </a:r>
                      <a:endParaRPr lang="en-US" sz="1200" dirty="0"/>
                    </a:p>
                  </a:txBody>
                  <a:tcPr marL="91447" marR="91447"/>
                </a:tc>
                <a:tc>
                  <a:txBody>
                    <a:bodyPr/>
                    <a:lstStyle/>
                    <a:p>
                      <a:pPr algn="ctr"/>
                      <a:r>
                        <a:rPr lang="en-US" sz="1200" b="1" dirty="0" smtClean="0">
                          <a:solidFill>
                            <a:srgbClr val="FF0000"/>
                          </a:solidFill>
                        </a:rPr>
                        <a:t>$19,012.25</a:t>
                      </a:r>
                      <a:endParaRPr lang="en-US" sz="1200" b="1" dirty="0">
                        <a:solidFill>
                          <a:srgbClr val="FF0000"/>
                        </a:solidFill>
                      </a:endParaRPr>
                    </a:p>
                  </a:txBody>
                  <a:tcPr marL="91447" marR="91447"/>
                </a:tc>
              </a:tr>
            </a:tbl>
          </a:graphicData>
        </a:graphic>
      </p:graphicFrame>
      <p:graphicFrame>
        <p:nvGraphicFramePr>
          <p:cNvPr id="27" name="Table 26"/>
          <p:cNvGraphicFramePr>
            <a:graphicFrameLocks noGrp="1"/>
          </p:cNvGraphicFramePr>
          <p:nvPr>
            <p:extLst>
              <p:ext uri="{D42A27DB-BD31-4B8C-83A1-F6EECF244321}">
                <p14:modId xmlns:p14="http://schemas.microsoft.com/office/powerpoint/2010/main" val="3294974193"/>
              </p:ext>
            </p:extLst>
          </p:nvPr>
        </p:nvGraphicFramePr>
        <p:xfrm>
          <a:off x="543648" y="2144216"/>
          <a:ext cx="8024618" cy="2311400"/>
        </p:xfrm>
        <a:graphic>
          <a:graphicData uri="http://schemas.openxmlformats.org/drawingml/2006/table">
            <a:tbl>
              <a:tblPr firstRow="1" bandRow="1">
                <a:tableStyleId>{5C22544A-7EE6-4342-B048-85BDC9FD1C3A}</a:tableStyleId>
              </a:tblPr>
              <a:tblGrid>
                <a:gridCol w="806042"/>
                <a:gridCol w="644835"/>
                <a:gridCol w="985166"/>
                <a:gridCol w="1003077"/>
                <a:gridCol w="985166"/>
                <a:gridCol w="1450880"/>
                <a:gridCol w="788132"/>
                <a:gridCol w="1361320"/>
              </a:tblGrid>
              <a:tr h="454869">
                <a:tc>
                  <a:txBody>
                    <a:bodyPr/>
                    <a:lstStyle/>
                    <a:p>
                      <a:pPr algn="ctr"/>
                      <a:r>
                        <a:rPr lang="en-US" sz="1200" b="0" dirty="0" smtClean="0"/>
                        <a:t>Name</a:t>
                      </a:r>
                      <a:endParaRPr lang="en-US" sz="1200" b="0" dirty="0"/>
                    </a:p>
                  </a:txBody>
                  <a:tcPr marL="91447" marR="91447"/>
                </a:tc>
                <a:tc>
                  <a:txBody>
                    <a:bodyPr/>
                    <a:lstStyle/>
                    <a:p>
                      <a:pPr algn="ctr"/>
                      <a:r>
                        <a:rPr lang="en-US" sz="1200" b="0" dirty="0" smtClean="0"/>
                        <a:t>Age</a:t>
                      </a:r>
                      <a:endParaRPr lang="en-US" sz="1200" b="0" dirty="0"/>
                    </a:p>
                  </a:txBody>
                  <a:tcPr marL="91447" marR="91447"/>
                </a:tc>
                <a:tc>
                  <a:txBody>
                    <a:bodyPr/>
                    <a:lstStyle/>
                    <a:p>
                      <a:pPr algn="ctr"/>
                      <a:r>
                        <a:rPr lang="en-US" sz="1200" b="0" dirty="0" smtClean="0"/>
                        <a:t>State</a:t>
                      </a:r>
                      <a:r>
                        <a:rPr lang="en-US" sz="1200" b="0" baseline="0" dirty="0" smtClean="0"/>
                        <a:t> of Residence</a:t>
                      </a:r>
                      <a:endParaRPr lang="en-US" sz="1200" b="0" dirty="0"/>
                    </a:p>
                  </a:txBody>
                  <a:tcPr marL="91447" marR="91447"/>
                </a:tc>
                <a:tc>
                  <a:txBody>
                    <a:bodyPr/>
                    <a:lstStyle/>
                    <a:p>
                      <a:pPr algn="ctr"/>
                      <a:r>
                        <a:rPr lang="en-US" sz="1200" b="0" dirty="0" smtClean="0"/>
                        <a:t>Living Relatives</a:t>
                      </a:r>
                      <a:endParaRPr lang="en-US" sz="1200" b="0" dirty="0"/>
                    </a:p>
                  </a:txBody>
                  <a:tcPr marL="91447" marR="91447"/>
                </a:tc>
                <a:tc>
                  <a:txBody>
                    <a:bodyPr/>
                    <a:lstStyle/>
                    <a:p>
                      <a:pPr algn="ctr"/>
                      <a:r>
                        <a:rPr lang="en-US" sz="1200" b="0" dirty="0" smtClean="0"/>
                        <a:t>Age of Retirement</a:t>
                      </a:r>
                      <a:endParaRPr lang="en-US" sz="1200" b="0" dirty="0"/>
                    </a:p>
                  </a:txBody>
                  <a:tcPr marL="91447" marR="91447"/>
                </a:tc>
                <a:tc>
                  <a:txBody>
                    <a:bodyPr/>
                    <a:lstStyle/>
                    <a:p>
                      <a:pPr algn="ctr"/>
                      <a:r>
                        <a:rPr lang="en-US" sz="1200" b="0" u="none" dirty="0" smtClean="0">
                          <a:solidFill>
                            <a:srgbClr val="FFFFFF"/>
                          </a:solidFill>
                        </a:rPr>
                        <a:t>Serious Medical Conditions</a:t>
                      </a:r>
                      <a:endParaRPr lang="en-US" sz="1200" b="0" u="none" dirty="0">
                        <a:solidFill>
                          <a:srgbClr val="FFFFFF"/>
                        </a:solidFill>
                      </a:endParaRPr>
                    </a:p>
                  </a:txBody>
                  <a:tcPr marL="91447" marR="91447"/>
                </a:tc>
                <a:tc>
                  <a:txBody>
                    <a:bodyPr/>
                    <a:lstStyle/>
                    <a:p>
                      <a:pPr algn="ctr"/>
                      <a:r>
                        <a:rPr lang="en-US" sz="1200" b="0" dirty="0" smtClean="0"/>
                        <a:t>Gender</a:t>
                      </a:r>
                      <a:endParaRPr lang="en-US" sz="1200" b="0" dirty="0"/>
                    </a:p>
                  </a:txBody>
                  <a:tcPr marL="91447" marR="91447"/>
                </a:tc>
                <a:tc>
                  <a:txBody>
                    <a:bodyPr/>
                    <a:lstStyle/>
                    <a:p>
                      <a:pPr algn="ctr"/>
                      <a:r>
                        <a:rPr lang="en-US" sz="1200" b="0" u="none" dirty="0" smtClean="0">
                          <a:solidFill>
                            <a:srgbClr val="FFFFFF"/>
                          </a:solidFill>
                        </a:rPr>
                        <a:t>Annual Social Security Benefit</a:t>
                      </a:r>
                      <a:endParaRPr lang="en-US" sz="1200" b="0" dirty="0"/>
                    </a:p>
                  </a:txBody>
                  <a:tcPr marL="91447" marR="91447"/>
                </a:tc>
              </a:tr>
              <a:tr h="370840">
                <a:tc>
                  <a:txBody>
                    <a:bodyPr/>
                    <a:lstStyle/>
                    <a:p>
                      <a:r>
                        <a:rPr lang="en-US" sz="1200" dirty="0" smtClean="0"/>
                        <a:t>John C.</a:t>
                      </a:r>
                      <a:endParaRPr lang="en-US" sz="1200" dirty="0"/>
                    </a:p>
                  </a:txBody>
                  <a:tcPr marL="91447" marR="91447"/>
                </a:tc>
                <a:tc>
                  <a:txBody>
                    <a:bodyPr/>
                    <a:lstStyle/>
                    <a:p>
                      <a:pPr algn="ctr"/>
                      <a:r>
                        <a:rPr lang="en-US" sz="1200" dirty="0" smtClean="0"/>
                        <a:t>89</a:t>
                      </a:r>
                      <a:endParaRPr lang="en-US" sz="1200" dirty="0"/>
                    </a:p>
                  </a:txBody>
                  <a:tcPr marL="91447" marR="91447"/>
                </a:tc>
                <a:tc>
                  <a:txBody>
                    <a:bodyPr/>
                    <a:lstStyle/>
                    <a:p>
                      <a:pPr algn="ctr"/>
                      <a:r>
                        <a:rPr lang="en-US" sz="1200" dirty="0" smtClean="0"/>
                        <a:t>NY</a:t>
                      </a:r>
                      <a:endParaRPr lang="en-US" sz="1200" dirty="0"/>
                    </a:p>
                  </a:txBody>
                  <a:tcPr marL="91447" marR="91447"/>
                </a:tc>
                <a:tc>
                  <a:txBody>
                    <a:bodyPr/>
                    <a:lstStyle/>
                    <a:p>
                      <a:pPr algn="ctr"/>
                      <a:r>
                        <a:rPr lang="en-US" sz="1200" dirty="0" smtClean="0"/>
                        <a:t>Y</a:t>
                      </a:r>
                      <a:endParaRPr lang="en-US" sz="1200" dirty="0"/>
                    </a:p>
                  </a:txBody>
                  <a:tcPr marL="91447" marR="91447"/>
                </a:tc>
                <a:tc>
                  <a:txBody>
                    <a:bodyPr/>
                    <a:lstStyle/>
                    <a:p>
                      <a:pPr algn="ctr"/>
                      <a:r>
                        <a:rPr lang="en-US" sz="1200" u="none" dirty="0" smtClean="0">
                          <a:solidFill>
                            <a:srgbClr val="000000"/>
                          </a:solidFill>
                        </a:rPr>
                        <a:t>70</a:t>
                      </a:r>
                      <a:endParaRPr lang="en-US" sz="1200" u="none" dirty="0">
                        <a:solidFill>
                          <a:srgbClr val="000000"/>
                        </a:solidFill>
                      </a:endParaRPr>
                    </a:p>
                  </a:txBody>
                  <a:tcPr marL="91447" marR="91447"/>
                </a:tc>
                <a:tc>
                  <a:txBody>
                    <a:bodyPr/>
                    <a:lstStyle/>
                    <a:p>
                      <a:pPr algn="ctr"/>
                      <a:r>
                        <a:rPr lang="en-US" sz="1200" dirty="0" smtClean="0"/>
                        <a:t>Diabetes</a:t>
                      </a:r>
                      <a:endParaRPr lang="en-US" sz="1200" dirty="0"/>
                    </a:p>
                  </a:txBody>
                  <a:tcPr marL="91447" marR="91447"/>
                </a:tc>
                <a:tc>
                  <a:txBody>
                    <a:bodyPr/>
                    <a:lstStyle/>
                    <a:p>
                      <a:pPr algn="ctr"/>
                      <a:r>
                        <a:rPr lang="en-US" sz="1200" b="1" dirty="0" smtClean="0">
                          <a:solidFill>
                            <a:srgbClr val="FF0000"/>
                          </a:solidFill>
                        </a:rPr>
                        <a:t>Male</a:t>
                      </a:r>
                      <a:endParaRPr lang="en-US" sz="1200" b="1" dirty="0">
                        <a:solidFill>
                          <a:srgbClr val="FF0000"/>
                        </a:solidFill>
                      </a:endParaRPr>
                    </a:p>
                  </a:txBody>
                  <a:tcPr marL="91447" marR="91447"/>
                </a:tc>
                <a:tc>
                  <a:txBody>
                    <a:bodyPr/>
                    <a:lstStyle/>
                    <a:p>
                      <a:pPr algn="ctr"/>
                      <a:r>
                        <a:rPr lang="en-US" sz="1200" dirty="0" smtClean="0"/>
                        <a:t>$32,000</a:t>
                      </a:r>
                      <a:endParaRPr lang="en-US" sz="1200" dirty="0"/>
                    </a:p>
                  </a:txBody>
                  <a:tcPr marL="91447" marR="91447"/>
                </a:tc>
              </a:tr>
              <a:tr h="370840">
                <a:tc>
                  <a:txBody>
                    <a:bodyPr/>
                    <a:lstStyle/>
                    <a:p>
                      <a:r>
                        <a:rPr lang="en-US" sz="1200" dirty="0" smtClean="0"/>
                        <a:t>Bill</a:t>
                      </a:r>
                      <a:r>
                        <a:rPr lang="en-US" sz="1200" baseline="0" dirty="0" smtClean="0"/>
                        <a:t> R.</a:t>
                      </a:r>
                      <a:endParaRPr lang="en-US" sz="1200" dirty="0"/>
                    </a:p>
                  </a:txBody>
                  <a:tcPr marL="91447" marR="91447"/>
                </a:tc>
                <a:tc>
                  <a:txBody>
                    <a:bodyPr/>
                    <a:lstStyle/>
                    <a:p>
                      <a:pPr algn="ctr"/>
                      <a:r>
                        <a:rPr lang="en-US" sz="1200" dirty="0" smtClean="0"/>
                        <a:t>78</a:t>
                      </a:r>
                      <a:endParaRPr lang="en-US" sz="1200" dirty="0"/>
                    </a:p>
                  </a:txBody>
                  <a:tcPr marL="91447" marR="91447"/>
                </a:tc>
                <a:tc>
                  <a:txBody>
                    <a:bodyPr/>
                    <a:lstStyle/>
                    <a:p>
                      <a:pPr algn="ctr"/>
                      <a:r>
                        <a:rPr lang="en-US" sz="1200" b="1" dirty="0" smtClean="0">
                          <a:solidFill>
                            <a:srgbClr val="FF0000"/>
                          </a:solidFill>
                        </a:rPr>
                        <a:t>TX</a:t>
                      </a:r>
                      <a:endParaRPr lang="en-US" sz="1200" b="1" dirty="0">
                        <a:solidFill>
                          <a:srgbClr val="FF0000"/>
                        </a:solidFill>
                      </a:endParaRPr>
                    </a:p>
                  </a:txBody>
                  <a:tcPr marL="91447" marR="91447"/>
                </a:tc>
                <a:tc>
                  <a:txBody>
                    <a:bodyPr/>
                    <a:lstStyle/>
                    <a:p>
                      <a:pPr algn="ctr"/>
                      <a:r>
                        <a:rPr lang="en-US" sz="1200" b="1" dirty="0" smtClean="0">
                          <a:solidFill>
                            <a:srgbClr val="FF0000"/>
                          </a:solidFill>
                        </a:rPr>
                        <a:t>N</a:t>
                      </a:r>
                      <a:endParaRPr lang="en-US" sz="1200" b="1" dirty="0">
                        <a:solidFill>
                          <a:srgbClr val="FF0000"/>
                        </a:solidFill>
                      </a:endParaRPr>
                    </a:p>
                  </a:txBody>
                  <a:tcPr marL="91447" marR="91447"/>
                </a:tc>
                <a:tc>
                  <a:txBody>
                    <a:bodyPr/>
                    <a:lstStyle/>
                    <a:p>
                      <a:pPr algn="ctr"/>
                      <a:r>
                        <a:rPr lang="en-US" sz="1200" dirty="0" smtClean="0"/>
                        <a:t>68</a:t>
                      </a:r>
                      <a:endParaRPr lang="en-US" sz="1200" dirty="0"/>
                    </a:p>
                  </a:txBody>
                  <a:tcPr marL="91447" marR="91447"/>
                </a:tc>
                <a:tc>
                  <a:txBody>
                    <a:bodyPr/>
                    <a:lstStyle/>
                    <a:p>
                      <a:pPr algn="ctr"/>
                      <a:r>
                        <a:rPr lang="en-US" sz="1200" dirty="0" smtClean="0"/>
                        <a:t>None</a:t>
                      </a:r>
                      <a:endParaRPr lang="en-US" sz="1200" dirty="0"/>
                    </a:p>
                  </a:txBody>
                  <a:tcPr marL="91447" marR="91447"/>
                </a:tc>
                <a:tc>
                  <a:txBody>
                    <a:bodyPr/>
                    <a:lstStyle/>
                    <a:p>
                      <a:pPr algn="ctr"/>
                      <a:r>
                        <a:rPr lang="en-US" sz="1200" dirty="0" smtClean="0"/>
                        <a:t>M</a:t>
                      </a:r>
                      <a:endParaRPr lang="en-US" sz="1200" dirty="0"/>
                    </a:p>
                  </a:txBody>
                  <a:tcPr marL="91447" marR="91447"/>
                </a:tc>
                <a:tc>
                  <a:txBody>
                    <a:bodyPr/>
                    <a:lstStyle/>
                    <a:p>
                      <a:pPr algn="ctr"/>
                      <a:r>
                        <a:rPr lang="en-US" sz="1200" dirty="0" smtClean="0"/>
                        <a:t>$24,000</a:t>
                      </a:r>
                      <a:endParaRPr lang="en-US" sz="1200" dirty="0"/>
                    </a:p>
                  </a:txBody>
                  <a:tcPr marL="91447" marR="91447"/>
                </a:tc>
              </a:tr>
              <a:tr h="370840">
                <a:tc>
                  <a:txBody>
                    <a:bodyPr/>
                    <a:lstStyle/>
                    <a:p>
                      <a:r>
                        <a:rPr lang="en-US" sz="1200" dirty="0" smtClean="0"/>
                        <a:t>Clif</a:t>
                      </a:r>
                      <a:r>
                        <a:rPr lang="en-US" sz="1200" baseline="0" dirty="0" smtClean="0"/>
                        <a:t>f J.</a:t>
                      </a:r>
                      <a:endParaRPr lang="en-US" sz="1200" dirty="0"/>
                    </a:p>
                  </a:txBody>
                  <a:tcPr marL="91447" marR="91447"/>
                </a:tc>
                <a:tc>
                  <a:txBody>
                    <a:bodyPr/>
                    <a:lstStyle/>
                    <a:p>
                      <a:pPr algn="ctr"/>
                      <a:r>
                        <a:rPr lang="en-US" sz="1200" dirty="0" smtClean="0"/>
                        <a:t>76</a:t>
                      </a:r>
                      <a:endParaRPr lang="en-US" sz="1200" dirty="0"/>
                    </a:p>
                  </a:txBody>
                  <a:tcPr marL="91447" marR="91447"/>
                </a:tc>
                <a:tc>
                  <a:txBody>
                    <a:bodyPr/>
                    <a:lstStyle/>
                    <a:p>
                      <a:pPr algn="ctr"/>
                      <a:r>
                        <a:rPr lang="en-US" sz="1200" dirty="0" smtClean="0"/>
                        <a:t>FL</a:t>
                      </a:r>
                      <a:endParaRPr lang="en-US" sz="1200" dirty="0"/>
                    </a:p>
                  </a:txBody>
                  <a:tcPr marL="91447" marR="91447"/>
                </a:tc>
                <a:tc>
                  <a:txBody>
                    <a:bodyPr/>
                    <a:lstStyle/>
                    <a:p>
                      <a:pPr algn="ctr"/>
                      <a:r>
                        <a:rPr lang="en-US" sz="1200" dirty="0" smtClean="0"/>
                        <a:t>Y</a:t>
                      </a:r>
                      <a:endParaRPr lang="en-US" sz="1200" dirty="0"/>
                    </a:p>
                  </a:txBody>
                  <a:tcPr marL="91447" marR="91447"/>
                </a:tc>
                <a:tc>
                  <a:txBody>
                    <a:bodyPr/>
                    <a:lstStyle/>
                    <a:p>
                      <a:pPr algn="ctr"/>
                      <a:r>
                        <a:rPr lang="en-US" sz="1200" dirty="0" smtClean="0"/>
                        <a:t>56</a:t>
                      </a:r>
                      <a:endParaRPr lang="en-US" sz="1200" dirty="0"/>
                    </a:p>
                  </a:txBody>
                  <a:tcPr marL="91447" marR="91447"/>
                </a:tc>
                <a:tc>
                  <a:txBody>
                    <a:bodyPr/>
                    <a:lstStyle/>
                    <a:p>
                      <a:pPr algn="ctr"/>
                      <a:r>
                        <a:rPr lang="en-US" sz="1200" dirty="0" smtClean="0"/>
                        <a:t>COPD</a:t>
                      </a:r>
                      <a:endParaRPr lang="en-US" sz="1200" dirty="0"/>
                    </a:p>
                  </a:txBody>
                  <a:tcPr marL="91447" marR="91447"/>
                </a:tc>
                <a:tc>
                  <a:txBody>
                    <a:bodyPr/>
                    <a:lstStyle/>
                    <a:p>
                      <a:pPr algn="ctr"/>
                      <a:r>
                        <a:rPr lang="en-US" sz="1200" dirty="0" smtClean="0"/>
                        <a:t>M</a:t>
                      </a:r>
                      <a:endParaRPr lang="en-US" sz="1200" dirty="0"/>
                    </a:p>
                  </a:txBody>
                  <a:tcPr marL="91447" marR="91447"/>
                </a:tc>
                <a:tc>
                  <a:txBody>
                    <a:bodyPr/>
                    <a:lstStyle/>
                    <a:p>
                      <a:pPr algn="ctr"/>
                      <a:r>
                        <a:rPr lang="en-US" sz="1200" b="1" dirty="0" smtClean="0">
                          <a:solidFill>
                            <a:srgbClr val="FF0000"/>
                          </a:solidFill>
                        </a:rPr>
                        <a:t>18,000</a:t>
                      </a:r>
                      <a:endParaRPr lang="en-US" sz="1200" b="1" dirty="0">
                        <a:solidFill>
                          <a:srgbClr val="FF0000"/>
                        </a:solidFill>
                      </a:endParaRPr>
                    </a:p>
                  </a:txBody>
                  <a:tcPr marL="91447" marR="91447"/>
                </a:tc>
              </a:tr>
              <a:tr h="370840">
                <a:tc>
                  <a:txBody>
                    <a:bodyPr/>
                    <a:lstStyle/>
                    <a:p>
                      <a:r>
                        <a:rPr lang="en-US" sz="1200" dirty="0" smtClean="0"/>
                        <a:t>Ann S.</a:t>
                      </a:r>
                      <a:endParaRPr lang="en-US" sz="1200" dirty="0"/>
                    </a:p>
                  </a:txBody>
                  <a:tcPr marL="91447" marR="91447"/>
                </a:tc>
                <a:tc>
                  <a:txBody>
                    <a:bodyPr/>
                    <a:lstStyle/>
                    <a:p>
                      <a:pPr algn="ctr"/>
                      <a:r>
                        <a:rPr lang="en-US" sz="1200" dirty="0" smtClean="0"/>
                        <a:t>72</a:t>
                      </a:r>
                      <a:endParaRPr lang="en-US" sz="1200" dirty="0"/>
                    </a:p>
                  </a:txBody>
                  <a:tcPr marL="91447" marR="91447"/>
                </a:tc>
                <a:tc>
                  <a:txBody>
                    <a:bodyPr/>
                    <a:lstStyle/>
                    <a:p>
                      <a:pPr algn="ctr"/>
                      <a:r>
                        <a:rPr lang="en-US" sz="1200" b="1" dirty="0" smtClean="0">
                          <a:solidFill>
                            <a:srgbClr val="FF0000"/>
                          </a:solidFill>
                        </a:rPr>
                        <a:t>FL</a:t>
                      </a:r>
                      <a:endParaRPr lang="en-US" sz="1200" b="1" dirty="0">
                        <a:solidFill>
                          <a:srgbClr val="FF0000"/>
                        </a:solidFill>
                      </a:endParaRPr>
                    </a:p>
                  </a:txBody>
                  <a:tcPr marL="91447" marR="91447"/>
                </a:tc>
                <a:tc>
                  <a:txBody>
                    <a:bodyPr/>
                    <a:lstStyle/>
                    <a:p>
                      <a:pPr algn="ctr"/>
                      <a:r>
                        <a:rPr lang="en-US" sz="1200" b="1" dirty="0" smtClean="0">
                          <a:solidFill>
                            <a:srgbClr val="FF0000"/>
                          </a:solidFill>
                        </a:rPr>
                        <a:t>Yes</a:t>
                      </a:r>
                      <a:endParaRPr lang="en-US" sz="1200" b="1" dirty="0">
                        <a:solidFill>
                          <a:srgbClr val="FF0000"/>
                        </a:solidFill>
                      </a:endParaRPr>
                    </a:p>
                  </a:txBody>
                  <a:tcPr marL="91447" marR="91447"/>
                </a:tc>
                <a:tc>
                  <a:txBody>
                    <a:bodyPr/>
                    <a:lstStyle/>
                    <a:p>
                      <a:pPr algn="ctr"/>
                      <a:r>
                        <a:rPr lang="en-US" sz="1200" dirty="0" smtClean="0"/>
                        <a:t>62</a:t>
                      </a:r>
                      <a:endParaRPr lang="en-US" sz="1200" dirty="0"/>
                    </a:p>
                  </a:txBody>
                  <a:tcPr marL="91447" marR="91447"/>
                </a:tc>
                <a:tc>
                  <a:txBody>
                    <a:bodyPr/>
                    <a:lstStyle/>
                    <a:p>
                      <a:pPr algn="ctr"/>
                      <a:r>
                        <a:rPr lang="en-US" sz="1200" dirty="0" smtClean="0"/>
                        <a:t>Alzheimer's</a:t>
                      </a:r>
                      <a:endParaRPr lang="en-US" sz="1200" dirty="0"/>
                    </a:p>
                  </a:txBody>
                  <a:tcPr marL="91447" marR="91447"/>
                </a:tc>
                <a:tc>
                  <a:txBody>
                    <a:bodyPr/>
                    <a:lstStyle/>
                    <a:p>
                      <a:pPr algn="ctr"/>
                      <a:r>
                        <a:rPr lang="en-US" sz="1200" dirty="0" smtClean="0"/>
                        <a:t>F</a:t>
                      </a:r>
                      <a:endParaRPr lang="en-US" sz="1200" dirty="0"/>
                    </a:p>
                  </a:txBody>
                  <a:tcPr marL="91447" marR="91447"/>
                </a:tc>
                <a:tc>
                  <a:txBody>
                    <a:bodyPr/>
                    <a:lstStyle/>
                    <a:p>
                      <a:pPr algn="ctr"/>
                      <a:r>
                        <a:rPr lang="en-US" sz="1200" b="1" dirty="0" smtClean="0">
                          <a:solidFill>
                            <a:srgbClr val="FF0000"/>
                          </a:solidFill>
                        </a:rPr>
                        <a:t>$16720</a:t>
                      </a:r>
                      <a:endParaRPr lang="en-US" sz="1200" b="1" dirty="0">
                        <a:solidFill>
                          <a:srgbClr val="FF0000"/>
                        </a:solidFill>
                      </a:endParaRPr>
                    </a:p>
                  </a:txBody>
                  <a:tcPr marL="91447" marR="91447"/>
                </a:tc>
              </a:tr>
              <a:tr h="370840">
                <a:tc>
                  <a:txBody>
                    <a:bodyPr/>
                    <a:lstStyle/>
                    <a:p>
                      <a:r>
                        <a:rPr lang="en-US" sz="1200" dirty="0" smtClean="0"/>
                        <a:t>Jill Q.</a:t>
                      </a:r>
                      <a:endParaRPr lang="en-US" sz="1200" dirty="0"/>
                    </a:p>
                  </a:txBody>
                  <a:tcPr marL="91447" marR="91447"/>
                </a:tc>
                <a:tc>
                  <a:txBody>
                    <a:bodyPr/>
                    <a:lstStyle/>
                    <a:p>
                      <a:pPr algn="ctr"/>
                      <a:r>
                        <a:rPr lang="en-US" sz="1200" dirty="0" smtClean="0"/>
                        <a:t>71</a:t>
                      </a:r>
                      <a:endParaRPr lang="en-US" sz="1200" dirty="0"/>
                    </a:p>
                  </a:txBody>
                  <a:tcPr marL="91447" marR="91447"/>
                </a:tc>
                <a:tc>
                  <a:txBody>
                    <a:bodyPr/>
                    <a:lstStyle/>
                    <a:p>
                      <a:pPr algn="ctr"/>
                      <a:r>
                        <a:rPr lang="en-US" sz="1200" dirty="0" smtClean="0"/>
                        <a:t>RI</a:t>
                      </a:r>
                      <a:endParaRPr lang="en-US" sz="1200" dirty="0"/>
                    </a:p>
                  </a:txBody>
                  <a:tcPr marL="91447" marR="91447"/>
                </a:tc>
                <a:tc>
                  <a:txBody>
                    <a:bodyPr/>
                    <a:lstStyle/>
                    <a:p>
                      <a:pPr algn="ctr"/>
                      <a:r>
                        <a:rPr lang="en-US" sz="1200" dirty="0" smtClean="0"/>
                        <a:t>N</a:t>
                      </a:r>
                      <a:endParaRPr lang="en-US" sz="1200" dirty="0"/>
                    </a:p>
                  </a:txBody>
                  <a:tcPr marL="91447" marR="91447"/>
                </a:tc>
                <a:tc>
                  <a:txBody>
                    <a:bodyPr/>
                    <a:lstStyle/>
                    <a:p>
                      <a:pPr algn="ctr"/>
                      <a:r>
                        <a:rPr lang="en-US" sz="1200" u="none" dirty="0" smtClean="0">
                          <a:solidFill>
                            <a:srgbClr val="000000"/>
                          </a:solidFill>
                        </a:rPr>
                        <a:t>66</a:t>
                      </a:r>
                      <a:endParaRPr lang="en-US" sz="1200" u="none" dirty="0">
                        <a:solidFill>
                          <a:srgbClr val="000000"/>
                        </a:solidFill>
                      </a:endParaRPr>
                    </a:p>
                  </a:txBody>
                  <a:tcPr marL="91447" marR="91447"/>
                </a:tc>
                <a:tc>
                  <a:txBody>
                    <a:bodyPr/>
                    <a:lstStyle/>
                    <a:p>
                      <a:pPr algn="ctr"/>
                      <a:r>
                        <a:rPr lang="en-US" sz="1200" b="1" dirty="0" smtClean="0">
                          <a:solidFill>
                            <a:srgbClr val="FF0000"/>
                          </a:solidFill>
                        </a:rPr>
                        <a:t>?</a:t>
                      </a:r>
                      <a:endParaRPr lang="en-US" sz="1200" b="1" dirty="0">
                        <a:solidFill>
                          <a:srgbClr val="FF0000"/>
                        </a:solidFill>
                      </a:endParaRPr>
                    </a:p>
                  </a:txBody>
                  <a:tcPr marL="91447" marR="91447"/>
                </a:tc>
                <a:tc>
                  <a:txBody>
                    <a:bodyPr/>
                    <a:lstStyle/>
                    <a:p>
                      <a:pPr algn="ctr"/>
                      <a:r>
                        <a:rPr lang="en-US" sz="1200" dirty="0" smtClean="0"/>
                        <a:t>F</a:t>
                      </a:r>
                      <a:endParaRPr lang="en-US" sz="1200" dirty="0"/>
                    </a:p>
                  </a:txBody>
                  <a:tcPr marL="91447" marR="91447"/>
                </a:tc>
                <a:tc>
                  <a:txBody>
                    <a:bodyPr/>
                    <a:lstStyle/>
                    <a:p>
                      <a:pPr algn="ctr"/>
                      <a:r>
                        <a:rPr lang="en-US" sz="1200" b="1" dirty="0" smtClean="0">
                          <a:solidFill>
                            <a:srgbClr val="FF0000"/>
                          </a:solidFill>
                        </a:rPr>
                        <a:t>$19,012.25</a:t>
                      </a:r>
                      <a:endParaRPr lang="en-US" sz="1200" b="1" dirty="0">
                        <a:solidFill>
                          <a:srgbClr val="FF0000"/>
                        </a:solidFill>
                      </a:endParaRPr>
                    </a:p>
                  </a:txBody>
                  <a:tcPr marL="91447" marR="91447"/>
                </a:tc>
              </a:tr>
            </a:tbl>
          </a:graphicData>
        </a:graphic>
      </p:graphicFrame>
      <p:graphicFrame>
        <p:nvGraphicFramePr>
          <p:cNvPr id="28" name="Table 27"/>
          <p:cNvGraphicFramePr>
            <a:graphicFrameLocks noGrp="1"/>
          </p:cNvGraphicFramePr>
          <p:nvPr>
            <p:extLst>
              <p:ext uri="{D42A27DB-BD31-4B8C-83A1-F6EECF244321}">
                <p14:modId xmlns:p14="http://schemas.microsoft.com/office/powerpoint/2010/main" val="124716856"/>
              </p:ext>
            </p:extLst>
          </p:nvPr>
        </p:nvGraphicFramePr>
        <p:xfrm>
          <a:off x="543648" y="2144216"/>
          <a:ext cx="8024618" cy="2311400"/>
        </p:xfrm>
        <a:graphic>
          <a:graphicData uri="http://schemas.openxmlformats.org/drawingml/2006/table">
            <a:tbl>
              <a:tblPr firstRow="1" bandRow="1">
                <a:tableStyleId>{5C22544A-7EE6-4342-B048-85BDC9FD1C3A}</a:tableStyleId>
              </a:tblPr>
              <a:tblGrid>
                <a:gridCol w="806042"/>
                <a:gridCol w="644835"/>
                <a:gridCol w="985166"/>
                <a:gridCol w="1003077"/>
                <a:gridCol w="985166"/>
                <a:gridCol w="1450880"/>
                <a:gridCol w="788132"/>
                <a:gridCol w="1361320"/>
              </a:tblGrid>
              <a:tr h="454869">
                <a:tc>
                  <a:txBody>
                    <a:bodyPr/>
                    <a:lstStyle/>
                    <a:p>
                      <a:pPr algn="ctr"/>
                      <a:r>
                        <a:rPr lang="en-US" sz="1200" b="0" dirty="0" smtClean="0"/>
                        <a:t>Name</a:t>
                      </a:r>
                      <a:endParaRPr lang="en-US" sz="1200" b="0" dirty="0"/>
                    </a:p>
                  </a:txBody>
                  <a:tcPr marL="91447" marR="91447"/>
                </a:tc>
                <a:tc>
                  <a:txBody>
                    <a:bodyPr/>
                    <a:lstStyle/>
                    <a:p>
                      <a:pPr algn="ctr"/>
                      <a:r>
                        <a:rPr lang="en-US" sz="1200" b="0" dirty="0" smtClean="0"/>
                        <a:t>Age</a:t>
                      </a:r>
                      <a:endParaRPr lang="en-US" sz="1200" b="0" dirty="0"/>
                    </a:p>
                  </a:txBody>
                  <a:tcPr marL="91447" marR="91447"/>
                </a:tc>
                <a:tc>
                  <a:txBody>
                    <a:bodyPr/>
                    <a:lstStyle/>
                    <a:p>
                      <a:pPr algn="ctr"/>
                      <a:r>
                        <a:rPr lang="en-US" sz="1200" b="0" dirty="0" smtClean="0"/>
                        <a:t>State</a:t>
                      </a:r>
                      <a:r>
                        <a:rPr lang="en-US" sz="1200" b="0" baseline="0" dirty="0" smtClean="0"/>
                        <a:t> of Residence</a:t>
                      </a:r>
                      <a:endParaRPr lang="en-US" sz="1200" b="0" dirty="0"/>
                    </a:p>
                  </a:txBody>
                  <a:tcPr marL="91447" marR="91447"/>
                </a:tc>
                <a:tc>
                  <a:txBody>
                    <a:bodyPr/>
                    <a:lstStyle/>
                    <a:p>
                      <a:pPr algn="ctr"/>
                      <a:r>
                        <a:rPr lang="en-US" sz="1200" b="0" dirty="0" smtClean="0"/>
                        <a:t>Living Relatives</a:t>
                      </a:r>
                      <a:endParaRPr lang="en-US" sz="1200" b="0" dirty="0"/>
                    </a:p>
                  </a:txBody>
                  <a:tcPr marL="91447" marR="91447"/>
                </a:tc>
                <a:tc>
                  <a:txBody>
                    <a:bodyPr/>
                    <a:lstStyle/>
                    <a:p>
                      <a:pPr algn="ctr"/>
                      <a:r>
                        <a:rPr lang="en-US" sz="1200" b="0" dirty="0" smtClean="0"/>
                        <a:t>Age of Retirement</a:t>
                      </a:r>
                      <a:endParaRPr lang="en-US" sz="1200" b="0" dirty="0"/>
                    </a:p>
                  </a:txBody>
                  <a:tcPr marL="91447" marR="91447"/>
                </a:tc>
                <a:tc>
                  <a:txBody>
                    <a:bodyPr/>
                    <a:lstStyle/>
                    <a:p>
                      <a:pPr algn="ctr"/>
                      <a:r>
                        <a:rPr lang="en-US" sz="1200" b="0" u="none" dirty="0" smtClean="0">
                          <a:solidFill>
                            <a:srgbClr val="FFFFFF"/>
                          </a:solidFill>
                        </a:rPr>
                        <a:t>Serious Medical Conditions</a:t>
                      </a:r>
                      <a:endParaRPr lang="en-US" sz="1200" b="0" u="none" dirty="0">
                        <a:solidFill>
                          <a:srgbClr val="FFFFFF"/>
                        </a:solidFill>
                      </a:endParaRPr>
                    </a:p>
                  </a:txBody>
                  <a:tcPr marL="91447" marR="91447"/>
                </a:tc>
                <a:tc>
                  <a:txBody>
                    <a:bodyPr/>
                    <a:lstStyle/>
                    <a:p>
                      <a:pPr algn="ctr"/>
                      <a:r>
                        <a:rPr lang="en-US" sz="1200" b="0" dirty="0" smtClean="0"/>
                        <a:t>Gender</a:t>
                      </a:r>
                      <a:endParaRPr lang="en-US" sz="1200" b="0" dirty="0"/>
                    </a:p>
                  </a:txBody>
                  <a:tcPr marL="91447" marR="91447"/>
                </a:tc>
                <a:tc>
                  <a:txBody>
                    <a:bodyPr/>
                    <a:lstStyle/>
                    <a:p>
                      <a:pPr algn="ctr"/>
                      <a:r>
                        <a:rPr lang="en-US" sz="1200" b="0" u="none" dirty="0" smtClean="0">
                          <a:solidFill>
                            <a:srgbClr val="FFFFFF"/>
                          </a:solidFill>
                        </a:rPr>
                        <a:t>Annual Social Security Benefit</a:t>
                      </a:r>
                      <a:endParaRPr lang="en-US" sz="1200" b="0" dirty="0"/>
                    </a:p>
                  </a:txBody>
                  <a:tcPr marL="91447" marR="91447"/>
                </a:tc>
              </a:tr>
              <a:tr h="370840">
                <a:tc>
                  <a:txBody>
                    <a:bodyPr/>
                    <a:lstStyle/>
                    <a:p>
                      <a:r>
                        <a:rPr lang="en-US" sz="1200" dirty="0" smtClean="0"/>
                        <a:t>John C.</a:t>
                      </a:r>
                      <a:endParaRPr lang="en-US" sz="1200" dirty="0"/>
                    </a:p>
                  </a:txBody>
                  <a:tcPr marL="91447" marR="91447"/>
                </a:tc>
                <a:tc>
                  <a:txBody>
                    <a:bodyPr/>
                    <a:lstStyle/>
                    <a:p>
                      <a:pPr algn="ctr"/>
                      <a:r>
                        <a:rPr lang="en-US" sz="1200" dirty="0" smtClean="0"/>
                        <a:t>89</a:t>
                      </a:r>
                      <a:endParaRPr lang="en-US" sz="1200" dirty="0"/>
                    </a:p>
                  </a:txBody>
                  <a:tcPr marL="91447" marR="91447"/>
                </a:tc>
                <a:tc>
                  <a:txBody>
                    <a:bodyPr/>
                    <a:lstStyle/>
                    <a:p>
                      <a:pPr algn="ctr"/>
                      <a:r>
                        <a:rPr lang="en-US" sz="1200" dirty="0" smtClean="0"/>
                        <a:t>NY</a:t>
                      </a:r>
                      <a:endParaRPr lang="en-US" sz="1200" dirty="0"/>
                    </a:p>
                  </a:txBody>
                  <a:tcPr marL="91447" marR="91447"/>
                </a:tc>
                <a:tc>
                  <a:txBody>
                    <a:bodyPr/>
                    <a:lstStyle/>
                    <a:p>
                      <a:pPr algn="ctr"/>
                      <a:r>
                        <a:rPr lang="en-US" sz="1200" dirty="0" smtClean="0"/>
                        <a:t>Y</a:t>
                      </a:r>
                      <a:endParaRPr lang="en-US" sz="1200" dirty="0"/>
                    </a:p>
                  </a:txBody>
                  <a:tcPr marL="91447" marR="91447"/>
                </a:tc>
                <a:tc>
                  <a:txBody>
                    <a:bodyPr/>
                    <a:lstStyle/>
                    <a:p>
                      <a:pPr algn="ctr"/>
                      <a:r>
                        <a:rPr lang="en-US" sz="1200" u="none" dirty="0" smtClean="0">
                          <a:solidFill>
                            <a:srgbClr val="000000"/>
                          </a:solidFill>
                        </a:rPr>
                        <a:t>70</a:t>
                      </a:r>
                      <a:endParaRPr lang="en-US" sz="1200" u="none" dirty="0">
                        <a:solidFill>
                          <a:srgbClr val="000000"/>
                        </a:solidFill>
                      </a:endParaRPr>
                    </a:p>
                  </a:txBody>
                  <a:tcPr marL="91447" marR="91447"/>
                </a:tc>
                <a:tc>
                  <a:txBody>
                    <a:bodyPr/>
                    <a:lstStyle/>
                    <a:p>
                      <a:pPr algn="ctr"/>
                      <a:r>
                        <a:rPr lang="en-US" sz="1200" dirty="0" smtClean="0"/>
                        <a:t>Diabetes</a:t>
                      </a:r>
                      <a:endParaRPr lang="en-US" sz="1200" dirty="0"/>
                    </a:p>
                  </a:txBody>
                  <a:tcPr marL="91447" marR="91447"/>
                </a:tc>
                <a:tc>
                  <a:txBody>
                    <a:bodyPr/>
                    <a:lstStyle/>
                    <a:p>
                      <a:pPr algn="ctr"/>
                      <a:r>
                        <a:rPr lang="en-US" sz="1200" b="1" dirty="0" smtClean="0">
                          <a:solidFill>
                            <a:srgbClr val="FF0000"/>
                          </a:solidFill>
                        </a:rPr>
                        <a:t>Male</a:t>
                      </a:r>
                      <a:endParaRPr lang="en-US" sz="1200" b="1" dirty="0">
                        <a:solidFill>
                          <a:srgbClr val="FF0000"/>
                        </a:solidFill>
                      </a:endParaRPr>
                    </a:p>
                  </a:txBody>
                  <a:tcPr marL="91447" marR="91447"/>
                </a:tc>
                <a:tc>
                  <a:txBody>
                    <a:bodyPr/>
                    <a:lstStyle/>
                    <a:p>
                      <a:pPr algn="ctr"/>
                      <a:r>
                        <a:rPr lang="en-US" sz="1200" dirty="0" smtClean="0"/>
                        <a:t>$32,000</a:t>
                      </a:r>
                      <a:endParaRPr lang="en-US" sz="1200" dirty="0"/>
                    </a:p>
                  </a:txBody>
                  <a:tcPr marL="91447" marR="91447"/>
                </a:tc>
              </a:tr>
              <a:tr h="370840">
                <a:tc>
                  <a:txBody>
                    <a:bodyPr/>
                    <a:lstStyle/>
                    <a:p>
                      <a:r>
                        <a:rPr lang="en-US" sz="1200" dirty="0" smtClean="0"/>
                        <a:t>Bill</a:t>
                      </a:r>
                      <a:r>
                        <a:rPr lang="en-US" sz="1200" baseline="0" dirty="0" smtClean="0"/>
                        <a:t> R.</a:t>
                      </a:r>
                      <a:endParaRPr lang="en-US" sz="1200" dirty="0"/>
                    </a:p>
                  </a:txBody>
                  <a:tcPr marL="91447" marR="91447"/>
                </a:tc>
                <a:tc>
                  <a:txBody>
                    <a:bodyPr/>
                    <a:lstStyle/>
                    <a:p>
                      <a:pPr algn="ctr"/>
                      <a:r>
                        <a:rPr lang="en-US" sz="1200" dirty="0" smtClean="0"/>
                        <a:t>78</a:t>
                      </a:r>
                      <a:endParaRPr lang="en-US" sz="1200" dirty="0"/>
                    </a:p>
                  </a:txBody>
                  <a:tcPr marL="91447" marR="91447"/>
                </a:tc>
                <a:tc>
                  <a:txBody>
                    <a:bodyPr/>
                    <a:lstStyle/>
                    <a:p>
                      <a:pPr algn="ctr"/>
                      <a:r>
                        <a:rPr lang="en-US" sz="1200" b="1" dirty="0" smtClean="0">
                          <a:solidFill>
                            <a:srgbClr val="FF0000"/>
                          </a:solidFill>
                        </a:rPr>
                        <a:t>TX</a:t>
                      </a:r>
                      <a:endParaRPr lang="en-US" sz="1200" b="1" dirty="0">
                        <a:solidFill>
                          <a:srgbClr val="FF0000"/>
                        </a:solidFill>
                      </a:endParaRPr>
                    </a:p>
                  </a:txBody>
                  <a:tcPr marL="91447" marR="91447"/>
                </a:tc>
                <a:tc>
                  <a:txBody>
                    <a:bodyPr/>
                    <a:lstStyle/>
                    <a:p>
                      <a:pPr algn="ctr"/>
                      <a:r>
                        <a:rPr lang="en-US" sz="1200" b="1" dirty="0" smtClean="0">
                          <a:solidFill>
                            <a:srgbClr val="FF0000"/>
                          </a:solidFill>
                        </a:rPr>
                        <a:t>N</a:t>
                      </a:r>
                      <a:endParaRPr lang="en-US" sz="1200" b="1" dirty="0">
                        <a:solidFill>
                          <a:srgbClr val="FF0000"/>
                        </a:solidFill>
                      </a:endParaRPr>
                    </a:p>
                  </a:txBody>
                  <a:tcPr marL="91447" marR="91447"/>
                </a:tc>
                <a:tc>
                  <a:txBody>
                    <a:bodyPr/>
                    <a:lstStyle/>
                    <a:p>
                      <a:pPr algn="ctr"/>
                      <a:r>
                        <a:rPr lang="en-US" sz="1200" dirty="0" smtClean="0"/>
                        <a:t>68</a:t>
                      </a:r>
                      <a:endParaRPr lang="en-US" sz="1200" dirty="0"/>
                    </a:p>
                  </a:txBody>
                  <a:tcPr marL="91447" marR="91447"/>
                </a:tc>
                <a:tc>
                  <a:txBody>
                    <a:bodyPr/>
                    <a:lstStyle/>
                    <a:p>
                      <a:pPr algn="ctr"/>
                      <a:r>
                        <a:rPr lang="en-US" sz="1200" dirty="0" smtClean="0"/>
                        <a:t>None</a:t>
                      </a:r>
                      <a:endParaRPr lang="en-US" sz="1200" dirty="0"/>
                    </a:p>
                  </a:txBody>
                  <a:tcPr marL="91447" marR="91447"/>
                </a:tc>
                <a:tc>
                  <a:txBody>
                    <a:bodyPr/>
                    <a:lstStyle/>
                    <a:p>
                      <a:pPr algn="ctr"/>
                      <a:r>
                        <a:rPr lang="en-US" sz="1200" dirty="0" smtClean="0"/>
                        <a:t>M</a:t>
                      </a:r>
                      <a:endParaRPr lang="en-US" sz="1200" dirty="0"/>
                    </a:p>
                  </a:txBody>
                  <a:tcPr marL="91447" marR="91447"/>
                </a:tc>
                <a:tc>
                  <a:txBody>
                    <a:bodyPr/>
                    <a:lstStyle/>
                    <a:p>
                      <a:pPr algn="ctr"/>
                      <a:r>
                        <a:rPr lang="en-US" sz="1200" dirty="0" smtClean="0"/>
                        <a:t>$24,000</a:t>
                      </a:r>
                      <a:endParaRPr lang="en-US" sz="1200" dirty="0"/>
                    </a:p>
                  </a:txBody>
                  <a:tcPr marL="91447" marR="91447"/>
                </a:tc>
              </a:tr>
              <a:tr h="370840">
                <a:tc>
                  <a:txBody>
                    <a:bodyPr/>
                    <a:lstStyle/>
                    <a:p>
                      <a:r>
                        <a:rPr lang="en-US" sz="1200" dirty="0" smtClean="0"/>
                        <a:t>Clif</a:t>
                      </a:r>
                      <a:r>
                        <a:rPr lang="en-US" sz="1200" baseline="0" dirty="0" smtClean="0"/>
                        <a:t>f J.</a:t>
                      </a:r>
                      <a:endParaRPr lang="en-US" sz="1200" dirty="0"/>
                    </a:p>
                  </a:txBody>
                  <a:tcPr marL="91447" marR="91447"/>
                </a:tc>
                <a:tc>
                  <a:txBody>
                    <a:bodyPr/>
                    <a:lstStyle/>
                    <a:p>
                      <a:pPr algn="ctr"/>
                      <a:r>
                        <a:rPr lang="en-US" sz="1200" dirty="0" smtClean="0"/>
                        <a:t>76</a:t>
                      </a:r>
                      <a:endParaRPr lang="en-US" sz="1200" dirty="0"/>
                    </a:p>
                  </a:txBody>
                  <a:tcPr marL="91447" marR="91447"/>
                </a:tc>
                <a:tc>
                  <a:txBody>
                    <a:bodyPr/>
                    <a:lstStyle/>
                    <a:p>
                      <a:pPr algn="ctr"/>
                      <a:r>
                        <a:rPr lang="en-US" sz="1200" dirty="0" smtClean="0"/>
                        <a:t>FL</a:t>
                      </a:r>
                      <a:endParaRPr lang="en-US" sz="1200" dirty="0"/>
                    </a:p>
                  </a:txBody>
                  <a:tcPr marL="91447" marR="91447"/>
                </a:tc>
                <a:tc>
                  <a:txBody>
                    <a:bodyPr/>
                    <a:lstStyle/>
                    <a:p>
                      <a:pPr algn="ctr"/>
                      <a:r>
                        <a:rPr lang="en-US" sz="1200" dirty="0" smtClean="0"/>
                        <a:t>Y</a:t>
                      </a:r>
                      <a:endParaRPr lang="en-US" sz="1200" dirty="0"/>
                    </a:p>
                  </a:txBody>
                  <a:tcPr marL="91447" marR="91447"/>
                </a:tc>
                <a:tc>
                  <a:txBody>
                    <a:bodyPr/>
                    <a:lstStyle/>
                    <a:p>
                      <a:pPr algn="ctr"/>
                      <a:r>
                        <a:rPr lang="en-US" sz="1200" dirty="0" smtClean="0"/>
                        <a:t>56</a:t>
                      </a:r>
                      <a:endParaRPr lang="en-US" sz="1200" dirty="0"/>
                    </a:p>
                  </a:txBody>
                  <a:tcPr marL="91447" marR="91447"/>
                </a:tc>
                <a:tc>
                  <a:txBody>
                    <a:bodyPr/>
                    <a:lstStyle/>
                    <a:p>
                      <a:pPr algn="ctr"/>
                      <a:r>
                        <a:rPr lang="en-US" sz="1200" dirty="0" smtClean="0"/>
                        <a:t>COPD</a:t>
                      </a:r>
                      <a:endParaRPr lang="en-US" sz="1200" dirty="0"/>
                    </a:p>
                  </a:txBody>
                  <a:tcPr marL="91447" marR="91447"/>
                </a:tc>
                <a:tc>
                  <a:txBody>
                    <a:bodyPr/>
                    <a:lstStyle/>
                    <a:p>
                      <a:pPr algn="ctr"/>
                      <a:r>
                        <a:rPr lang="en-US" sz="1200" dirty="0" smtClean="0"/>
                        <a:t>M</a:t>
                      </a:r>
                      <a:endParaRPr lang="en-US" sz="1200" dirty="0"/>
                    </a:p>
                  </a:txBody>
                  <a:tcPr marL="91447" marR="91447"/>
                </a:tc>
                <a:tc>
                  <a:txBody>
                    <a:bodyPr/>
                    <a:lstStyle/>
                    <a:p>
                      <a:pPr algn="ctr"/>
                      <a:r>
                        <a:rPr lang="en-US" sz="1200" b="1" dirty="0" smtClean="0">
                          <a:solidFill>
                            <a:srgbClr val="FF0000"/>
                          </a:solidFill>
                        </a:rPr>
                        <a:t>18,000</a:t>
                      </a:r>
                      <a:endParaRPr lang="en-US" sz="1200" b="1" dirty="0">
                        <a:solidFill>
                          <a:srgbClr val="FF0000"/>
                        </a:solidFill>
                      </a:endParaRPr>
                    </a:p>
                  </a:txBody>
                  <a:tcPr marL="91447" marR="91447"/>
                </a:tc>
              </a:tr>
              <a:tr h="370840">
                <a:tc>
                  <a:txBody>
                    <a:bodyPr/>
                    <a:lstStyle/>
                    <a:p>
                      <a:r>
                        <a:rPr lang="en-US" sz="1200" dirty="0" smtClean="0"/>
                        <a:t>Ann S.</a:t>
                      </a:r>
                      <a:endParaRPr lang="en-US" sz="1200" dirty="0"/>
                    </a:p>
                  </a:txBody>
                  <a:tcPr marL="91447" marR="91447"/>
                </a:tc>
                <a:tc>
                  <a:txBody>
                    <a:bodyPr/>
                    <a:lstStyle/>
                    <a:p>
                      <a:pPr algn="ctr"/>
                      <a:r>
                        <a:rPr lang="en-US" sz="1200" dirty="0" smtClean="0"/>
                        <a:t>72</a:t>
                      </a:r>
                      <a:endParaRPr lang="en-US" sz="1200" dirty="0"/>
                    </a:p>
                  </a:txBody>
                  <a:tcPr marL="91447" marR="91447"/>
                </a:tc>
                <a:tc>
                  <a:txBody>
                    <a:bodyPr/>
                    <a:lstStyle/>
                    <a:p>
                      <a:pPr algn="ctr"/>
                      <a:r>
                        <a:rPr lang="en-US" sz="1200" b="1" dirty="0" smtClean="0">
                          <a:solidFill>
                            <a:srgbClr val="FF0000"/>
                          </a:solidFill>
                        </a:rPr>
                        <a:t>FL</a:t>
                      </a:r>
                      <a:endParaRPr lang="en-US" sz="1200" b="1" dirty="0">
                        <a:solidFill>
                          <a:srgbClr val="FF0000"/>
                        </a:solidFill>
                      </a:endParaRPr>
                    </a:p>
                  </a:txBody>
                  <a:tcPr marL="91447" marR="91447"/>
                </a:tc>
                <a:tc>
                  <a:txBody>
                    <a:bodyPr/>
                    <a:lstStyle/>
                    <a:p>
                      <a:pPr algn="ctr"/>
                      <a:r>
                        <a:rPr lang="en-US" sz="1200" b="1" dirty="0" smtClean="0">
                          <a:solidFill>
                            <a:srgbClr val="FF0000"/>
                          </a:solidFill>
                        </a:rPr>
                        <a:t>Y</a:t>
                      </a:r>
                      <a:endParaRPr lang="en-US" sz="1200" b="1" dirty="0">
                        <a:solidFill>
                          <a:srgbClr val="FF0000"/>
                        </a:solidFill>
                      </a:endParaRPr>
                    </a:p>
                  </a:txBody>
                  <a:tcPr marL="91447" marR="91447"/>
                </a:tc>
                <a:tc>
                  <a:txBody>
                    <a:bodyPr/>
                    <a:lstStyle/>
                    <a:p>
                      <a:pPr algn="ctr"/>
                      <a:r>
                        <a:rPr lang="en-US" sz="1200" dirty="0" smtClean="0"/>
                        <a:t>62</a:t>
                      </a:r>
                      <a:endParaRPr lang="en-US" sz="1200" dirty="0"/>
                    </a:p>
                  </a:txBody>
                  <a:tcPr marL="91447" marR="91447"/>
                </a:tc>
                <a:tc>
                  <a:txBody>
                    <a:bodyPr/>
                    <a:lstStyle/>
                    <a:p>
                      <a:pPr algn="ctr"/>
                      <a:r>
                        <a:rPr lang="en-US" sz="1200" dirty="0" smtClean="0"/>
                        <a:t>Alzheimer's</a:t>
                      </a:r>
                      <a:endParaRPr lang="en-US" sz="1200" dirty="0"/>
                    </a:p>
                  </a:txBody>
                  <a:tcPr marL="91447" marR="91447"/>
                </a:tc>
                <a:tc>
                  <a:txBody>
                    <a:bodyPr/>
                    <a:lstStyle/>
                    <a:p>
                      <a:pPr algn="ctr"/>
                      <a:r>
                        <a:rPr lang="en-US" sz="1200" dirty="0" smtClean="0"/>
                        <a:t>F</a:t>
                      </a:r>
                      <a:endParaRPr lang="en-US" sz="1200" dirty="0"/>
                    </a:p>
                  </a:txBody>
                  <a:tcPr marL="91447" marR="91447"/>
                </a:tc>
                <a:tc>
                  <a:txBody>
                    <a:bodyPr/>
                    <a:lstStyle/>
                    <a:p>
                      <a:pPr algn="ctr"/>
                      <a:r>
                        <a:rPr lang="en-US" sz="1200" b="1" dirty="0" smtClean="0">
                          <a:solidFill>
                            <a:srgbClr val="FF0000"/>
                          </a:solidFill>
                        </a:rPr>
                        <a:t>$16720</a:t>
                      </a:r>
                      <a:endParaRPr lang="en-US" sz="1200" b="1" dirty="0">
                        <a:solidFill>
                          <a:srgbClr val="FF0000"/>
                        </a:solidFill>
                      </a:endParaRPr>
                    </a:p>
                  </a:txBody>
                  <a:tcPr marL="91447" marR="91447"/>
                </a:tc>
              </a:tr>
              <a:tr h="370840">
                <a:tc>
                  <a:txBody>
                    <a:bodyPr/>
                    <a:lstStyle/>
                    <a:p>
                      <a:r>
                        <a:rPr lang="en-US" sz="1200" dirty="0" smtClean="0"/>
                        <a:t>Jill Q.</a:t>
                      </a:r>
                      <a:endParaRPr lang="en-US" sz="1200" dirty="0"/>
                    </a:p>
                  </a:txBody>
                  <a:tcPr marL="91447" marR="91447"/>
                </a:tc>
                <a:tc>
                  <a:txBody>
                    <a:bodyPr/>
                    <a:lstStyle/>
                    <a:p>
                      <a:pPr algn="ctr"/>
                      <a:r>
                        <a:rPr lang="en-US" sz="1200" dirty="0" smtClean="0"/>
                        <a:t>71</a:t>
                      </a:r>
                      <a:endParaRPr lang="en-US" sz="1200" dirty="0"/>
                    </a:p>
                  </a:txBody>
                  <a:tcPr marL="91447" marR="91447"/>
                </a:tc>
                <a:tc>
                  <a:txBody>
                    <a:bodyPr/>
                    <a:lstStyle/>
                    <a:p>
                      <a:pPr algn="ctr"/>
                      <a:r>
                        <a:rPr lang="en-US" sz="1200" dirty="0" smtClean="0"/>
                        <a:t>RI</a:t>
                      </a:r>
                      <a:endParaRPr lang="en-US" sz="1200" dirty="0"/>
                    </a:p>
                  </a:txBody>
                  <a:tcPr marL="91447" marR="91447"/>
                </a:tc>
                <a:tc>
                  <a:txBody>
                    <a:bodyPr/>
                    <a:lstStyle/>
                    <a:p>
                      <a:pPr algn="ctr"/>
                      <a:r>
                        <a:rPr lang="en-US" sz="1200" dirty="0" smtClean="0"/>
                        <a:t>N</a:t>
                      </a:r>
                      <a:endParaRPr lang="en-US" sz="1200" dirty="0"/>
                    </a:p>
                  </a:txBody>
                  <a:tcPr marL="91447" marR="91447"/>
                </a:tc>
                <a:tc>
                  <a:txBody>
                    <a:bodyPr/>
                    <a:lstStyle/>
                    <a:p>
                      <a:pPr algn="ctr"/>
                      <a:r>
                        <a:rPr lang="en-US" sz="1200" u="none" dirty="0" smtClean="0">
                          <a:solidFill>
                            <a:srgbClr val="000000"/>
                          </a:solidFill>
                        </a:rPr>
                        <a:t>66</a:t>
                      </a:r>
                      <a:endParaRPr lang="en-US" sz="1200" u="none" dirty="0">
                        <a:solidFill>
                          <a:srgbClr val="000000"/>
                        </a:solidFill>
                      </a:endParaRPr>
                    </a:p>
                  </a:txBody>
                  <a:tcPr marL="91447" marR="91447"/>
                </a:tc>
                <a:tc>
                  <a:txBody>
                    <a:bodyPr/>
                    <a:lstStyle/>
                    <a:p>
                      <a:pPr algn="ctr"/>
                      <a:r>
                        <a:rPr lang="en-US" sz="1200" b="1" dirty="0" smtClean="0">
                          <a:solidFill>
                            <a:srgbClr val="FF0000"/>
                          </a:solidFill>
                        </a:rPr>
                        <a:t>?</a:t>
                      </a:r>
                      <a:endParaRPr lang="en-US" sz="1200" b="1" dirty="0">
                        <a:solidFill>
                          <a:srgbClr val="FF0000"/>
                        </a:solidFill>
                      </a:endParaRPr>
                    </a:p>
                  </a:txBody>
                  <a:tcPr marL="91447" marR="91447"/>
                </a:tc>
                <a:tc>
                  <a:txBody>
                    <a:bodyPr/>
                    <a:lstStyle/>
                    <a:p>
                      <a:pPr algn="ctr"/>
                      <a:r>
                        <a:rPr lang="en-US" sz="1200" dirty="0" smtClean="0"/>
                        <a:t>F</a:t>
                      </a:r>
                      <a:endParaRPr lang="en-US" sz="1200" dirty="0"/>
                    </a:p>
                  </a:txBody>
                  <a:tcPr marL="91447" marR="91447"/>
                </a:tc>
                <a:tc>
                  <a:txBody>
                    <a:bodyPr/>
                    <a:lstStyle/>
                    <a:p>
                      <a:pPr algn="ctr"/>
                      <a:r>
                        <a:rPr lang="en-US" sz="1200" b="1" dirty="0" smtClean="0">
                          <a:solidFill>
                            <a:srgbClr val="FF0000"/>
                          </a:solidFill>
                        </a:rPr>
                        <a:t>$19,012.25</a:t>
                      </a:r>
                      <a:endParaRPr lang="en-US" sz="1200" b="1" dirty="0">
                        <a:solidFill>
                          <a:srgbClr val="FF0000"/>
                        </a:solidFill>
                      </a:endParaRPr>
                    </a:p>
                  </a:txBody>
                  <a:tcPr marL="91447" marR="91447"/>
                </a:tc>
              </a:tr>
            </a:tbl>
          </a:graphicData>
        </a:graphic>
      </p:graphicFrame>
      <p:graphicFrame>
        <p:nvGraphicFramePr>
          <p:cNvPr id="29" name="Table 28"/>
          <p:cNvGraphicFramePr>
            <a:graphicFrameLocks noGrp="1"/>
          </p:cNvGraphicFramePr>
          <p:nvPr>
            <p:extLst>
              <p:ext uri="{D42A27DB-BD31-4B8C-83A1-F6EECF244321}">
                <p14:modId xmlns:p14="http://schemas.microsoft.com/office/powerpoint/2010/main" val="3666301280"/>
              </p:ext>
            </p:extLst>
          </p:nvPr>
        </p:nvGraphicFramePr>
        <p:xfrm>
          <a:off x="543648" y="2144216"/>
          <a:ext cx="8024618" cy="2311400"/>
        </p:xfrm>
        <a:graphic>
          <a:graphicData uri="http://schemas.openxmlformats.org/drawingml/2006/table">
            <a:tbl>
              <a:tblPr firstRow="1" bandRow="1">
                <a:tableStyleId>{5C22544A-7EE6-4342-B048-85BDC9FD1C3A}</a:tableStyleId>
              </a:tblPr>
              <a:tblGrid>
                <a:gridCol w="806042"/>
                <a:gridCol w="644835"/>
                <a:gridCol w="985166"/>
                <a:gridCol w="1003077"/>
                <a:gridCol w="985166"/>
                <a:gridCol w="1450880"/>
                <a:gridCol w="788132"/>
                <a:gridCol w="1361320"/>
              </a:tblGrid>
              <a:tr h="454869">
                <a:tc>
                  <a:txBody>
                    <a:bodyPr/>
                    <a:lstStyle/>
                    <a:p>
                      <a:pPr algn="ctr"/>
                      <a:r>
                        <a:rPr lang="en-US" sz="1200" b="0" dirty="0" smtClean="0"/>
                        <a:t>Name</a:t>
                      </a:r>
                      <a:endParaRPr lang="en-US" sz="1200" b="0" dirty="0"/>
                    </a:p>
                  </a:txBody>
                  <a:tcPr marL="91447" marR="91447"/>
                </a:tc>
                <a:tc>
                  <a:txBody>
                    <a:bodyPr/>
                    <a:lstStyle/>
                    <a:p>
                      <a:pPr algn="ctr"/>
                      <a:r>
                        <a:rPr lang="en-US" sz="1200" b="0" dirty="0" smtClean="0"/>
                        <a:t>Age</a:t>
                      </a:r>
                      <a:endParaRPr lang="en-US" sz="1200" b="0" dirty="0"/>
                    </a:p>
                  </a:txBody>
                  <a:tcPr marL="91447" marR="91447"/>
                </a:tc>
                <a:tc>
                  <a:txBody>
                    <a:bodyPr/>
                    <a:lstStyle/>
                    <a:p>
                      <a:pPr algn="ctr"/>
                      <a:r>
                        <a:rPr lang="en-US" sz="1200" b="0" dirty="0" smtClean="0"/>
                        <a:t>State</a:t>
                      </a:r>
                      <a:r>
                        <a:rPr lang="en-US" sz="1200" b="0" baseline="0" dirty="0" smtClean="0"/>
                        <a:t> of Residence</a:t>
                      </a:r>
                      <a:endParaRPr lang="en-US" sz="1200" b="0" dirty="0"/>
                    </a:p>
                  </a:txBody>
                  <a:tcPr marL="91447" marR="91447"/>
                </a:tc>
                <a:tc>
                  <a:txBody>
                    <a:bodyPr/>
                    <a:lstStyle/>
                    <a:p>
                      <a:pPr algn="ctr"/>
                      <a:r>
                        <a:rPr lang="en-US" sz="1200" b="0" dirty="0" smtClean="0"/>
                        <a:t>Living Relatives</a:t>
                      </a:r>
                      <a:endParaRPr lang="en-US" sz="1200" b="0" dirty="0"/>
                    </a:p>
                  </a:txBody>
                  <a:tcPr marL="91447" marR="91447"/>
                </a:tc>
                <a:tc>
                  <a:txBody>
                    <a:bodyPr/>
                    <a:lstStyle/>
                    <a:p>
                      <a:pPr algn="ctr"/>
                      <a:r>
                        <a:rPr lang="en-US" sz="1200" b="0" dirty="0" smtClean="0"/>
                        <a:t>Age of Retirement</a:t>
                      </a:r>
                      <a:endParaRPr lang="en-US" sz="1200" b="0" dirty="0"/>
                    </a:p>
                  </a:txBody>
                  <a:tcPr marL="91447" marR="91447"/>
                </a:tc>
                <a:tc>
                  <a:txBody>
                    <a:bodyPr/>
                    <a:lstStyle/>
                    <a:p>
                      <a:pPr algn="ctr"/>
                      <a:r>
                        <a:rPr lang="en-US" sz="1200" b="0" u="none" dirty="0" smtClean="0">
                          <a:solidFill>
                            <a:srgbClr val="FFFFFF"/>
                          </a:solidFill>
                        </a:rPr>
                        <a:t>Serious Medical Conditions</a:t>
                      </a:r>
                      <a:endParaRPr lang="en-US" sz="1200" b="0" u="none" dirty="0">
                        <a:solidFill>
                          <a:srgbClr val="FFFFFF"/>
                        </a:solidFill>
                      </a:endParaRPr>
                    </a:p>
                  </a:txBody>
                  <a:tcPr marL="91447" marR="91447"/>
                </a:tc>
                <a:tc>
                  <a:txBody>
                    <a:bodyPr/>
                    <a:lstStyle/>
                    <a:p>
                      <a:pPr algn="ctr"/>
                      <a:r>
                        <a:rPr lang="en-US" sz="1200" b="0" dirty="0" smtClean="0"/>
                        <a:t>Gender</a:t>
                      </a:r>
                      <a:endParaRPr lang="en-US" sz="1200" b="0" dirty="0"/>
                    </a:p>
                  </a:txBody>
                  <a:tcPr marL="91447" marR="91447"/>
                </a:tc>
                <a:tc>
                  <a:txBody>
                    <a:bodyPr/>
                    <a:lstStyle/>
                    <a:p>
                      <a:pPr algn="ctr"/>
                      <a:r>
                        <a:rPr lang="en-US" sz="1200" b="0" u="none" dirty="0" smtClean="0">
                          <a:solidFill>
                            <a:srgbClr val="FFFFFF"/>
                          </a:solidFill>
                        </a:rPr>
                        <a:t>Annual Social Security Benefit</a:t>
                      </a:r>
                      <a:endParaRPr lang="en-US" sz="1200" b="0" dirty="0"/>
                    </a:p>
                  </a:txBody>
                  <a:tcPr marL="91447" marR="91447"/>
                </a:tc>
              </a:tr>
              <a:tr h="370840">
                <a:tc>
                  <a:txBody>
                    <a:bodyPr/>
                    <a:lstStyle/>
                    <a:p>
                      <a:r>
                        <a:rPr lang="en-US" sz="1200" dirty="0" smtClean="0"/>
                        <a:t>John C.</a:t>
                      </a:r>
                      <a:endParaRPr lang="en-US" sz="1200" dirty="0"/>
                    </a:p>
                  </a:txBody>
                  <a:tcPr marL="91447" marR="91447"/>
                </a:tc>
                <a:tc>
                  <a:txBody>
                    <a:bodyPr/>
                    <a:lstStyle/>
                    <a:p>
                      <a:pPr algn="ctr"/>
                      <a:r>
                        <a:rPr lang="en-US" sz="1200" dirty="0" smtClean="0"/>
                        <a:t>89</a:t>
                      </a:r>
                      <a:endParaRPr lang="en-US" sz="1200" dirty="0"/>
                    </a:p>
                  </a:txBody>
                  <a:tcPr marL="91447" marR="91447"/>
                </a:tc>
                <a:tc>
                  <a:txBody>
                    <a:bodyPr/>
                    <a:lstStyle/>
                    <a:p>
                      <a:pPr algn="ctr"/>
                      <a:r>
                        <a:rPr lang="en-US" sz="1200" dirty="0" smtClean="0"/>
                        <a:t>NY</a:t>
                      </a:r>
                      <a:endParaRPr lang="en-US" sz="1200" dirty="0"/>
                    </a:p>
                  </a:txBody>
                  <a:tcPr marL="91447" marR="91447"/>
                </a:tc>
                <a:tc>
                  <a:txBody>
                    <a:bodyPr/>
                    <a:lstStyle/>
                    <a:p>
                      <a:pPr algn="ctr"/>
                      <a:r>
                        <a:rPr lang="en-US" sz="1200" dirty="0" smtClean="0"/>
                        <a:t>Y</a:t>
                      </a:r>
                      <a:endParaRPr lang="en-US" sz="1200" dirty="0"/>
                    </a:p>
                  </a:txBody>
                  <a:tcPr marL="91447" marR="91447"/>
                </a:tc>
                <a:tc>
                  <a:txBody>
                    <a:bodyPr/>
                    <a:lstStyle/>
                    <a:p>
                      <a:pPr algn="ctr"/>
                      <a:r>
                        <a:rPr lang="en-US" sz="1200" u="none" dirty="0" smtClean="0">
                          <a:solidFill>
                            <a:srgbClr val="000000"/>
                          </a:solidFill>
                        </a:rPr>
                        <a:t>70</a:t>
                      </a:r>
                      <a:endParaRPr lang="en-US" sz="1200" u="none" dirty="0">
                        <a:solidFill>
                          <a:srgbClr val="000000"/>
                        </a:solidFill>
                      </a:endParaRPr>
                    </a:p>
                  </a:txBody>
                  <a:tcPr marL="91447" marR="91447"/>
                </a:tc>
                <a:tc>
                  <a:txBody>
                    <a:bodyPr/>
                    <a:lstStyle/>
                    <a:p>
                      <a:pPr algn="ctr"/>
                      <a:r>
                        <a:rPr lang="en-US" sz="1200" dirty="0" smtClean="0"/>
                        <a:t>Diabetes</a:t>
                      </a:r>
                      <a:endParaRPr lang="en-US" sz="1200" dirty="0"/>
                    </a:p>
                  </a:txBody>
                  <a:tcPr marL="91447" marR="91447"/>
                </a:tc>
                <a:tc>
                  <a:txBody>
                    <a:bodyPr/>
                    <a:lstStyle/>
                    <a:p>
                      <a:pPr algn="ctr"/>
                      <a:r>
                        <a:rPr lang="en-US" sz="1200" b="1" dirty="0" smtClean="0">
                          <a:solidFill>
                            <a:srgbClr val="FF0000"/>
                          </a:solidFill>
                        </a:rPr>
                        <a:t>Male</a:t>
                      </a:r>
                      <a:endParaRPr lang="en-US" sz="1200" b="1" dirty="0">
                        <a:solidFill>
                          <a:srgbClr val="FF0000"/>
                        </a:solidFill>
                      </a:endParaRPr>
                    </a:p>
                  </a:txBody>
                  <a:tcPr marL="91447" marR="91447"/>
                </a:tc>
                <a:tc>
                  <a:txBody>
                    <a:bodyPr/>
                    <a:lstStyle/>
                    <a:p>
                      <a:pPr algn="ctr"/>
                      <a:r>
                        <a:rPr lang="en-US" sz="1200" dirty="0" smtClean="0"/>
                        <a:t>$32,000</a:t>
                      </a:r>
                      <a:endParaRPr lang="en-US" sz="1200" dirty="0"/>
                    </a:p>
                  </a:txBody>
                  <a:tcPr marL="91447" marR="91447"/>
                </a:tc>
              </a:tr>
              <a:tr h="370840">
                <a:tc>
                  <a:txBody>
                    <a:bodyPr/>
                    <a:lstStyle/>
                    <a:p>
                      <a:r>
                        <a:rPr lang="en-US" sz="1200" dirty="0" smtClean="0"/>
                        <a:t>Bill</a:t>
                      </a:r>
                      <a:r>
                        <a:rPr lang="en-US" sz="1200" baseline="0" dirty="0" smtClean="0"/>
                        <a:t> R.</a:t>
                      </a:r>
                      <a:endParaRPr lang="en-US" sz="1200" dirty="0"/>
                    </a:p>
                  </a:txBody>
                  <a:tcPr marL="91447" marR="91447"/>
                </a:tc>
                <a:tc>
                  <a:txBody>
                    <a:bodyPr/>
                    <a:lstStyle/>
                    <a:p>
                      <a:pPr algn="ctr"/>
                      <a:r>
                        <a:rPr lang="en-US" sz="1200" dirty="0" smtClean="0"/>
                        <a:t>78</a:t>
                      </a:r>
                      <a:endParaRPr lang="en-US" sz="1200" dirty="0"/>
                    </a:p>
                  </a:txBody>
                  <a:tcPr marL="91447" marR="91447"/>
                </a:tc>
                <a:tc>
                  <a:txBody>
                    <a:bodyPr/>
                    <a:lstStyle/>
                    <a:p>
                      <a:pPr algn="ctr"/>
                      <a:r>
                        <a:rPr lang="en-US" sz="1200" b="1" dirty="0" smtClean="0">
                          <a:solidFill>
                            <a:srgbClr val="FF0000"/>
                          </a:solidFill>
                        </a:rPr>
                        <a:t>TX</a:t>
                      </a:r>
                      <a:endParaRPr lang="en-US" sz="1200" b="1" dirty="0">
                        <a:solidFill>
                          <a:srgbClr val="FF0000"/>
                        </a:solidFill>
                      </a:endParaRPr>
                    </a:p>
                  </a:txBody>
                  <a:tcPr marL="91447" marR="91447"/>
                </a:tc>
                <a:tc>
                  <a:txBody>
                    <a:bodyPr/>
                    <a:lstStyle/>
                    <a:p>
                      <a:pPr algn="ctr"/>
                      <a:r>
                        <a:rPr lang="en-US" sz="1200" b="1" dirty="0" smtClean="0">
                          <a:solidFill>
                            <a:srgbClr val="FF0000"/>
                          </a:solidFill>
                        </a:rPr>
                        <a:t>N</a:t>
                      </a:r>
                      <a:endParaRPr lang="en-US" sz="1200" b="1" dirty="0">
                        <a:solidFill>
                          <a:srgbClr val="FF0000"/>
                        </a:solidFill>
                      </a:endParaRPr>
                    </a:p>
                  </a:txBody>
                  <a:tcPr marL="91447" marR="91447"/>
                </a:tc>
                <a:tc>
                  <a:txBody>
                    <a:bodyPr/>
                    <a:lstStyle/>
                    <a:p>
                      <a:pPr algn="ctr"/>
                      <a:r>
                        <a:rPr lang="en-US" sz="1200" dirty="0" smtClean="0"/>
                        <a:t>68</a:t>
                      </a:r>
                      <a:endParaRPr lang="en-US" sz="1200" dirty="0"/>
                    </a:p>
                  </a:txBody>
                  <a:tcPr marL="91447" marR="91447"/>
                </a:tc>
                <a:tc>
                  <a:txBody>
                    <a:bodyPr/>
                    <a:lstStyle/>
                    <a:p>
                      <a:pPr algn="ctr"/>
                      <a:r>
                        <a:rPr lang="en-US" sz="1200" dirty="0" smtClean="0"/>
                        <a:t>None</a:t>
                      </a:r>
                      <a:endParaRPr lang="en-US" sz="1200" dirty="0"/>
                    </a:p>
                  </a:txBody>
                  <a:tcPr marL="91447" marR="91447"/>
                </a:tc>
                <a:tc>
                  <a:txBody>
                    <a:bodyPr/>
                    <a:lstStyle/>
                    <a:p>
                      <a:pPr algn="ctr"/>
                      <a:r>
                        <a:rPr lang="en-US" sz="1200" dirty="0" smtClean="0"/>
                        <a:t>M</a:t>
                      </a:r>
                      <a:endParaRPr lang="en-US" sz="1200" dirty="0"/>
                    </a:p>
                  </a:txBody>
                  <a:tcPr marL="91447" marR="91447"/>
                </a:tc>
                <a:tc>
                  <a:txBody>
                    <a:bodyPr/>
                    <a:lstStyle/>
                    <a:p>
                      <a:pPr algn="ctr"/>
                      <a:r>
                        <a:rPr lang="en-US" sz="1200" dirty="0" smtClean="0"/>
                        <a:t>$24,000</a:t>
                      </a:r>
                      <a:endParaRPr lang="en-US" sz="1200" dirty="0"/>
                    </a:p>
                  </a:txBody>
                  <a:tcPr marL="91447" marR="91447"/>
                </a:tc>
              </a:tr>
              <a:tr h="370840">
                <a:tc>
                  <a:txBody>
                    <a:bodyPr/>
                    <a:lstStyle/>
                    <a:p>
                      <a:r>
                        <a:rPr lang="en-US" sz="1200" dirty="0" smtClean="0"/>
                        <a:t>Clif</a:t>
                      </a:r>
                      <a:r>
                        <a:rPr lang="en-US" sz="1200" baseline="0" dirty="0" smtClean="0"/>
                        <a:t>f J.</a:t>
                      </a:r>
                      <a:endParaRPr lang="en-US" sz="1200" dirty="0"/>
                    </a:p>
                  </a:txBody>
                  <a:tcPr marL="91447" marR="91447"/>
                </a:tc>
                <a:tc>
                  <a:txBody>
                    <a:bodyPr/>
                    <a:lstStyle/>
                    <a:p>
                      <a:pPr algn="ctr"/>
                      <a:r>
                        <a:rPr lang="en-US" sz="1200" dirty="0" smtClean="0"/>
                        <a:t>76</a:t>
                      </a:r>
                      <a:endParaRPr lang="en-US" sz="1200" dirty="0"/>
                    </a:p>
                  </a:txBody>
                  <a:tcPr marL="91447" marR="91447"/>
                </a:tc>
                <a:tc>
                  <a:txBody>
                    <a:bodyPr/>
                    <a:lstStyle/>
                    <a:p>
                      <a:pPr algn="ctr"/>
                      <a:r>
                        <a:rPr lang="en-US" sz="1200" dirty="0" smtClean="0"/>
                        <a:t>FL</a:t>
                      </a:r>
                      <a:endParaRPr lang="en-US" sz="1200" dirty="0"/>
                    </a:p>
                  </a:txBody>
                  <a:tcPr marL="91447" marR="91447"/>
                </a:tc>
                <a:tc>
                  <a:txBody>
                    <a:bodyPr/>
                    <a:lstStyle/>
                    <a:p>
                      <a:pPr algn="ctr"/>
                      <a:r>
                        <a:rPr lang="en-US" sz="1200" dirty="0" smtClean="0"/>
                        <a:t>Y</a:t>
                      </a:r>
                      <a:endParaRPr lang="en-US" sz="1200" dirty="0"/>
                    </a:p>
                  </a:txBody>
                  <a:tcPr marL="91447" marR="91447"/>
                </a:tc>
                <a:tc>
                  <a:txBody>
                    <a:bodyPr/>
                    <a:lstStyle/>
                    <a:p>
                      <a:pPr algn="ctr"/>
                      <a:r>
                        <a:rPr lang="en-US" sz="1200" dirty="0" smtClean="0"/>
                        <a:t>56</a:t>
                      </a:r>
                      <a:endParaRPr lang="en-US" sz="1200" dirty="0"/>
                    </a:p>
                  </a:txBody>
                  <a:tcPr marL="91447" marR="91447"/>
                </a:tc>
                <a:tc>
                  <a:txBody>
                    <a:bodyPr/>
                    <a:lstStyle/>
                    <a:p>
                      <a:pPr algn="ctr"/>
                      <a:r>
                        <a:rPr lang="en-US" sz="1200" dirty="0" smtClean="0"/>
                        <a:t>COPD</a:t>
                      </a:r>
                      <a:endParaRPr lang="en-US" sz="1200" dirty="0"/>
                    </a:p>
                  </a:txBody>
                  <a:tcPr marL="91447" marR="91447"/>
                </a:tc>
                <a:tc>
                  <a:txBody>
                    <a:bodyPr/>
                    <a:lstStyle/>
                    <a:p>
                      <a:pPr algn="ctr"/>
                      <a:r>
                        <a:rPr lang="en-US" sz="1200" dirty="0" smtClean="0"/>
                        <a:t>M</a:t>
                      </a:r>
                      <a:endParaRPr lang="en-US" sz="1200" dirty="0"/>
                    </a:p>
                  </a:txBody>
                  <a:tcPr marL="91447" marR="91447"/>
                </a:tc>
                <a:tc>
                  <a:txBody>
                    <a:bodyPr/>
                    <a:lstStyle/>
                    <a:p>
                      <a:pPr algn="ctr"/>
                      <a:r>
                        <a:rPr lang="en-US" sz="1200" b="1" dirty="0" smtClean="0">
                          <a:solidFill>
                            <a:srgbClr val="FF0000"/>
                          </a:solidFill>
                        </a:rPr>
                        <a:t>18,000</a:t>
                      </a:r>
                      <a:endParaRPr lang="en-US" sz="1200" b="1" dirty="0">
                        <a:solidFill>
                          <a:srgbClr val="FF0000"/>
                        </a:solidFill>
                      </a:endParaRPr>
                    </a:p>
                  </a:txBody>
                  <a:tcPr marL="91447" marR="91447"/>
                </a:tc>
              </a:tr>
              <a:tr h="370840">
                <a:tc>
                  <a:txBody>
                    <a:bodyPr/>
                    <a:lstStyle/>
                    <a:p>
                      <a:r>
                        <a:rPr lang="en-US" sz="1200" dirty="0" smtClean="0"/>
                        <a:t>Ann S.</a:t>
                      </a:r>
                      <a:endParaRPr lang="en-US" sz="1200" dirty="0"/>
                    </a:p>
                  </a:txBody>
                  <a:tcPr marL="91447" marR="91447"/>
                </a:tc>
                <a:tc>
                  <a:txBody>
                    <a:bodyPr/>
                    <a:lstStyle/>
                    <a:p>
                      <a:pPr algn="ctr"/>
                      <a:r>
                        <a:rPr lang="en-US" sz="1200" dirty="0" smtClean="0"/>
                        <a:t>72</a:t>
                      </a:r>
                      <a:endParaRPr lang="en-US" sz="1200" dirty="0"/>
                    </a:p>
                  </a:txBody>
                  <a:tcPr marL="91447" marR="91447"/>
                </a:tc>
                <a:tc>
                  <a:txBody>
                    <a:bodyPr/>
                    <a:lstStyle/>
                    <a:p>
                      <a:pPr algn="ctr"/>
                      <a:r>
                        <a:rPr lang="en-US" sz="1200" b="1" dirty="0" smtClean="0">
                          <a:solidFill>
                            <a:srgbClr val="FF0000"/>
                          </a:solidFill>
                        </a:rPr>
                        <a:t>FL</a:t>
                      </a:r>
                      <a:endParaRPr lang="en-US" sz="1200" b="1" dirty="0">
                        <a:solidFill>
                          <a:srgbClr val="FF0000"/>
                        </a:solidFill>
                      </a:endParaRPr>
                    </a:p>
                  </a:txBody>
                  <a:tcPr marL="91447" marR="91447"/>
                </a:tc>
                <a:tc>
                  <a:txBody>
                    <a:bodyPr/>
                    <a:lstStyle/>
                    <a:p>
                      <a:pPr algn="ctr"/>
                      <a:r>
                        <a:rPr lang="en-US" sz="1200" b="1" dirty="0" smtClean="0">
                          <a:solidFill>
                            <a:srgbClr val="FF0000"/>
                          </a:solidFill>
                        </a:rPr>
                        <a:t>Y</a:t>
                      </a:r>
                      <a:endParaRPr lang="en-US" sz="1200" b="1" dirty="0">
                        <a:solidFill>
                          <a:srgbClr val="FF0000"/>
                        </a:solidFill>
                      </a:endParaRPr>
                    </a:p>
                  </a:txBody>
                  <a:tcPr marL="91447" marR="91447"/>
                </a:tc>
                <a:tc>
                  <a:txBody>
                    <a:bodyPr/>
                    <a:lstStyle/>
                    <a:p>
                      <a:pPr algn="ctr"/>
                      <a:r>
                        <a:rPr lang="en-US" sz="1200" dirty="0" smtClean="0"/>
                        <a:t>62</a:t>
                      </a:r>
                      <a:endParaRPr lang="en-US" sz="1200" dirty="0"/>
                    </a:p>
                  </a:txBody>
                  <a:tcPr marL="91447" marR="91447"/>
                </a:tc>
                <a:tc>
                  <a:txBody>
                    <a:bodyPr/>
                    <a:lstStyle/>
                    <a:p>
                      <a:pPr algn="ctr"/>
                      <a:r>
                        <a:rPr lang="en-US" sz="1200" dirty="0" smtClean="0"/>
                        <a:t>Alzheimer's</a:t>
                      </a:r>
                      <a:endParaRPr lang="en-US" sz="1200" dirty="0"/>
                    </a:p>
                  </a:txBody>
                  <a:tcPr marL="91447" marR="91447"/>
                </a:tc>
                <a:tc>
                  <a:txBody>
                    <a:bodyPr/>
                    <a:lstStyle/>
                    <a:p>
                      <a:pPr algn="ctr"/>
                      <a:r>
                        <a:rPr lang="en-US" sz="1200" dirty="0" smtClean="0"/>
                        <a:t>F</a:t>
                      </a:r>
                      <a:endParaRPr lang="en-US" sz="1200" dirty="0"/>
                    </a:p>
                  </a:txBody>
                  <a:tcPr marL="91447" marR="91447"/>
                </a:tc>
                <a:tc>
                  <a:txBody>
                    <a:bodyPr/>
                    <a:lstStyle/>
                    <a:p>
                      <a:pPr algn="ctr"/>
                      <a:r>
                        <a:rPr lang="en-US" sz="1200" b="1" dirty="0" smtClean="0">
                          <a:solidFill>
                            <a:srgbClr val="FF0000"/>
                          </a:solidFill>
                        </a:rPr>
                        <a:t>$16720</a:t>
                      </a:r>
                      <a:endParaRPr lang="en-US" sz="1200" b="1" dirty="0">
                        <a:solidFill>
                          <a:srgbClr val="FF0000"/>
                        </a:solidFill>
                      </a:endParaRPr>
                    </a:p>
                  </a:txBody>
                  <a:tcPr marL="91447" marR="91447"/>
                </a:tc>
              </a:tr>
              <a:tr h="370840">
                <a:tc>
                  <a:txBody>
                    <a:bodyPr/>
                    <a:lstStyle/>
                    <a:p>
                      <a:r>
                        <a:rPr lang="en-US" sz="1200" dirty="0" smtClean="0"/>
                        <a:t>Jill Q.</a:t>
                      </a:r>
                      <a:endParaRPr lang="en-US" sz="1200" dirty="0"/>
                    </a:p>
                  </a:txBody>
                  <a:tcPr marL="91447" marR="91447"/>
                </a:tc>
                <a:tc>
                  <a:txBody>
                    <a:bodyPr/>
                    <a:lstStyle/>
                    <a:p>
                      <a:pPr algn="ctr"/>
                      <a:r>
                        <a:rPr lang="en-US" sz="1200" dirty="0" smtClean="0"/>
                        <a:t>71</a:t>
                      </a:r>
                      <a:endParaRPr lang="en-US" sz="1200" dirty="0"/>
                    </a:p>
                  </a:txBody>
                  <a:tcPr marL="91447" marR="91447"/>
                </a:tc>
                <a:tc>
                  <a:txBody>
                    <a:bodyPr/>
                    <a:lstStyle/>
                    <a:p>
                      <a:pPr algn="ctr"/>
                      <a:r>
                        <a:rPr lang="en-US" sz="1200" dirty="0" smtClean="0"/>
                        <a:t>RI</a:t>
                      </a:r>
                      <a:endParaRPr lang="en-US" sz="1200" dirty="0"/>
                    </a:p>
                  </a:txBody>
                  <a:tcPr marL="91447" marR="91447"/>
                </a:tc>
                <a:tc>
                  <a:txBody>
                    <a:bodyPr/>
                    <a:lstStyle/>
                    <a:p>
                      <a:pPr algn="ctr"/>
                      <a:r>
                        <a:rPr lang="en-US" sz="1200" dirty="0" smtClean="0"/>
                        <a:t>N</a:t>
                      </a:r>
                      <a:endParaRPr lang="en-US" sz="1200" dirty="0"/>
                    </a:p>
                  </a:txBody>
                  <a:tcPr marL="91447" marR="91447"/>
                </a:tc>
                <a:tc>
                  <a:txBody>
                    <a:bodyPr/>
                    <a:lstStyle/>
                    <a:p>
                      <a:pPr algn="ctr"/>
                      <a:r>
                        <a:rPr lang="en-US" sz="1200" u="none" dirty="0" smtClean="0">
                          <a:solidFill>
                            <a:srgbClr val="000000"/>
                          </a:solidFill>
                        </a:rPr>
                        <a:t>66</a:t>
                      </a:r>
                      <a:endParaRPr lang="en-US" sz="1200" u="none" dirty="0">
                        <a:solidFill>
                          <a:srgbClr val="000000"/>
                        </a:solidFill>
                      </a:endParaRPr>
                    </a:p>
                  </a:txBody>
                  <a:tcPr marL="91447" marR="91447"/>
                </a:tc>
                <a:tc>
                  <a:txBody>
                    <a:bodyPr/>
                    <a:lstStyle/>
                    <a:p>
                      <a:pPr algn="ctr"/>
                      <a:r>
                        <a:rPr lang="en-US" sz="1200" b="1" dirty="0" smtClean="0">
                          <a:solidFill>
                            <a:srgbClr val="FF0000"/>
                          </a:solidFill>
                        </a:rPr>
                        <a:t>None</a:t>
                      </a:r>
                      <a:endParaRPr lang="en-US" sz="1200" b="1" dirty="0">
                        <a:solidFill>
                          <a:srgbClr val="FF0000"/>
                        </a:solidFill>
                      </a:endParaRPr>
                    </a:p>
                  </a:txBody>
                  <a:tcPr marL="91447" marR="91447"/>
                </a:tc>
                <a:tc>
                  <a:txBody>
                    <a:bodyPr/>
                    <a:lstStyle/>
                    <a:p>
                      <a:pPr algn="ctr"/>
                      <a:r>
                        <a:rPr lang="en-US" sz="1200" dirty="0" smtClean="0"/>
                        <a:t>F</a:t>
                      </a:r>
                      <a:endParaRPr lang="en-US" sz="1200" dirty="0"/>
                    </a:p>
                  </a:txBody>
                  <a:tcPr marL="91447" marR="91447"/>
                </a:tc>
                <a:tc>
                  <a:txBody>
                    <a:bodyPr/>
                    <a:lstStyle/>
                    <a:p>
                      <a:pPr algn="ctr"/>
                      <a:r>
                        <a:rPr lang="en-US" sz="1200" b="1" dirty="0" smtClean="0">
                          <a:solidFill>
                            <a:srgbClr val="FF0000"/>
                          </a:solidFill>
                        </a:rPr>
                        <a:t>$19,012.25</a:t>
                      </a:r>
                      <a:endParaRPr lang="en-US" sz="1200" b="1" dirty="0">
                        <a:solidFill>
                          <a:srgbClr val="FF0000"/>
                        </a:solidFill>
                      </a:endParaRPr>
                    </a:p>
                  </a:txBody>
                  <a:tcPr marL="91447" marR="91447"/>
                </a:tc>
              </a:tr>
            </a:tbl>
          </a:graphicData>
        </a:graphic>
      </p:graphicFrame>
      <p:graphicFrame>
        <p:nvGraphicFramePr>
          <p:cNvPr id="30" name="Table 29"/>
          <p:cNvGraphicFramePr>
            <a:graphicFrameLocks noGrp="1"/>
          </p:cNvGraphicFramePr>
          <p:nvPr>
            <p:extLst>
              <p:ext uri="{D42A27DB-BD31-4B8C-83A1-F6EECF244321}">
                <p14:modId xmlns:p14="http://schemas.microsoft.com/office/powerpoint/2010/main" val="2383067319"/>
              </p:ext>
            </p:extLst>
          </p:nvPr>
        </p:nvGraphicFramePr>
        <p:xfrm>
          <a:off x="543648" y="2144216"/>
          <a:ext cx="8024618" cy="2311400"/>
        </p:xfrm>
        <a:graphic>
          <a:graphicData uri="http://schemas.openxmlformats.org/drawingml/2006/table">
            <a:tbl>
              <a:tblPr firstRow="1" bandRow="1">
                <a:tableStyleId>{5C22544A-7EE6-4342-B048-85BDC9FD1C3A}</a:tableStyleId>
              </a:tblPr>
              <a:tblGrid>
                <a:gridCol w="806042"/>
                <a:gridCol w="644835"/>
                <a:gridCol w="985166"/>
                <a:gridCol w="1003077"/>
                <a:gridCol w="985166"/>
                <a:gridCol w="1450880"/>
                <a:gridCol w="788132"/>
                <a:gridCol w="1361320"/>
              </a:tblGrid>
              <a:tr h="454869">
                <a:tc>
                  <a:txBody>
                    <a:bodyPr/>
                    <a:lstStyle/>
                    <a:p>
                      <a:pPr algn="ctr"/>
                      <a:r>
                        <a:rPr lang="en-US" sz="1200" b="0" dirty="0" smtClean="0"/>
                        <a:t>Name</a:t>
                      </a:r>
                      <a:endParaRPr lang="en-US" sz="1200" b="0" dirty="0"/>
                    </a:p>
                  </a:txBody>
                  <a:tcPr marL="91447" marR="91447"/>
                </a:tc>
                <a:tc>
                  <a:txBody>
                    <a:bodyPr/>
                    <a:lstStyle/>
                    <a:p>
                      <a:pPr algn="ctr"/>
                      <a:r>
                        <a:rPr lang="en-US" sz="1200" b="0" dirty="0" smtClean="0"/>
                        <a:t>Age</a:t>
                      </a:r>
                      <a:endParaRPr lang="en-US" sz="1200" b="0" dirty="0"/>
                    </a:p>
                  </a:txBody>
                  <a:tcPr marL="91447" marR="91447"/>
                </a:tc>
                <a:tc>
                  <a:txBody>
                    <a:bodyPr/>
                    <a:lstStyle/>
                    <a:p>
                      <a:pPr algn="ctr"/>
                      <a:r>
                        <a:rPr lang="en-US" sz="1200" b="0" dirty="0" smtClean="0"/>
                        <a:t>State</a:t>
                      </a:r>
                      <a:r>
                        <a:rPr lang="en-US" sz="1200" b="0" baseline="0" dirty="0" smtClean="0"/>
                        <a:t> of Residence</a:t>
                      </a:r>
                      <a:endParaRPr lang="en-US" sz="1200" b="0" dirty="0"/>
                    </a:p>
                  </a:txBody>
                  <a:tcPr marL="91447" marR="91447"/>
                </a:tc>
                <a:tc>
                  <a:txBody>
                    <a:bodyPr/>
                    <a:lstStyle/>
                    <a:p>
                      <a:pPr algn="ctr"/>
                      <a:r>
                        <a:rPr lang="en-US" sz="1200" b="0" dirty="0" smtClean="0"/>
                        <a:t>Living Relatives</a:t>
                      </a:r>
                      <a:endParaRPr lang="en-US" sz="1200" b="0" dirty="0"/>
                    </a:p>
                  </a:txBody>
                  <a:tcPr marL="91447" marR="91447"/>
                </a:tc>
                <a:tc>
                  <a:txBody>
                    <a:bodyPr/>
                    <a:lstStyle/>
                    <a:p>
                      <a:pPr algn="ctr"/>
                      <a:r>
                        <a:rPr lang="en-US" sz="1200" b="0" dirty="0" smtClean="0"/>
                        <a:t>Age of Retirement</a:t>
                      </a:r>
                      <a:endParaRPr lang="en-US" sz="1200" b="0" dirty="0"/>
                    </a:p>
                  </a:txBody>
                  <a:tcPr marL="91447" marR="91447"/>
                </a:tc>
                <a:tc>
                  <a:txBody>
                    <a:bodyPr/>
                    <a:lstStyle/>
                    <a:p>
                      <a:pPr algn="ctr"/>
                      <a:r>
                        <a:rPr lang="en-US" sz="1200" b="0" u="none" dirty="0" smtClean="0">
                          <a:solidFill>
                            <a:srgbClr val="FFFFFF"/>
                          </a:solidFill>
                        </a:rPr>
                        <a:t>Serious Medical Conditions</a:t>
                      </a:r>
                      <a:endParaRPr lang="en-US" sz="1200" b="0" u="none" dirty="0">
                        <a:solidFill>
                          <a:srgbClr val="FFFFFF"/>
                        </a:solidFill>
                      </a:endParaRPr>
                    </a:p>
                  </a:txBody>
                  <a:tcPr marL="91447" marR="91447"/>
                </a:tc>
                <a:tc>
                  <a:txBody>
                    <a:bodyPr/>
                    <a:lstStyle/>
                    <a:p>
                      <a:pPr algn="ctr"/>
                      <a:r>
                        <a:rPr lang="en-US" sz="1200" b="0" dirty="0" smtClean="0"/>
                        <a:t>Gender</a:t>
                      </a:r>
                      <a:endParaRPr lang="en-US" sz="1200" b="0" dirty="0"/>
                    </a:p>
                  </a:txBody>
                  <a:tcPr marL="91447" marR="91447"/>
                </a:tc>
                <a:tc>
                  <a:txBody>
                    <a:bodyPr/>
                    <a:lstStyle/>
                    <a:p>
                      <a:pPr algn="ctr"/>
                      <a:r>
                        <a:rPr lang="en-US" sz="1200" b="0" u="none" dirty="0" smtClean="0">
                          <a:solidFill>
                            <a:srgbClr val="FFFFFF"/>
                          </a:solidFill>
                        </a:rPr>
                        <a:t>Annual Social Security Benefit</a:t>
                      </a:r>
                      <a:endParaRPr lang="en-US" sz="1200" b="0" dirty="0"/>
                    </a:p>
                  </a:txBody>
                  <a:tcPr marL="91447" marR="91447"/>
                </a:tc>
              </a:tr>
              <a:tr h="370840">
                <a:tc>
                  <a:txBody>
                    <a:bodyPr/>
                    <a:lstStyle/>
                    <a:p>
                      <a:r>
                        <a:rPr lang="en-US" sz="1200" dirty="0" smtClean="0"/>
                        <a:t>John C.</a:t>
                      </a:r>
                      <a:endParaRPr lang="en-US" sz="1200" dirty="0"/>
                    </a:p>
                  </a:txBody>
                  <a:tcPr marL="91447" marR="91447"/>
                </a:tc>
                <a:tc>
                  <a:txBody>
                    <a:bodyPr/>
                    <a:lstStyle/>
                    <a:p>
                      <a:pPr algn="ctr"/>
                      <a:r>
                        <a:rPr lang="en-US" sz="1200" dirty="0" smtClean="0"/>
                        <a:t>89</a:t>
                      </a:r>
                      <a:endParaRPr lang="en-US" sz="1200" dirty="0"/>
                    </a:p>
                  </a:txBody>
                  <a:tcPr marL="91447" marR="91447"/>
                </a:tc>
                <a:tc>
                  <a:txBody>
                    <a:bodyPr/>
                    <a:lstStyle/>
                    <a:p>
                      <a:pPr algn="ctr"/>
                      <a:r>
                        <a:rPr lang="en-US" sz="1200" dirty="0" smtClean="0"/>
                        <a:t>NY</a:t>
                      </a:r>
                      <a:endParaRPr lang="en-US" sz="1200" dirty="0"/>
                    </a:p>
                  </a:txBody>
                  <a:tcPr marL="91447" marR="91447"/>
                </a:tc>
                <a:tc>
                  <a:txBody>
                    <a:bodyPr/>
                    <a:lstStyle/>
                    <a:p>
                      <a:pPr algn="ctr"/>
                      <a:r>
                        <a:rPr lang="en-US" sz="1200" dirty="0" smtClean="0"/>
                        <a:t>Y</a:t>
                      </a:r>
                      <a:endParaRPr lang="en-US" sz="1200" dirty="0"/>
                    </a:p>
                  </a:txBody>
                  <a:tcPr marL="91447" marR="91447"/>
                </a:tc>
                <a:tc>
                  <a:txBody>
                    <a:bodyPr/>
                    <a:lstStyle/>
                    <a:p>
                      <a:pPr algn="ctr"/>
                      <a:r>
                        <a:rPr lang="en-US" sz="1200" u="none" dirty="0" smtClean="0">
                          <a:solidFill>
                            <a:srgbClr val="000000"/>
                          </a:solidFill>
                        </a:rPr>
                        <a:t>70</a:t>
                      </a:r>
                      <a:endParaRPr lang="en-US" sz="1200" u="none" dirty="0">
                        <a:solidFill>
                          <a:srgbClr val="000000"/>
                        </a:solidFill>
                      </a:endParaRPr>
                    </a:p>
                  </a:txBody>
                  <a:tcPr marL="91447" marR="91447"/>
                </a:tc>
                <a:tc>
                  <a:txBody>
                    <a:bodyPr/>
                    <a:lstStyle/>
                    <a:p>
                      <a:pPr algn="ctr"/>
                      <a:r>
                        <a:rPr lang="en-US" sz="1200" dirty="0" smtClean="0"/>
                        <a:t>Diabetes</a:t>
                      </a:r>
                      <a:endParaRPr lang="en-US" sz="1200" dirty="0"/>
                    </a:p>
                  </a:txBody>
                  <a:tcPr marL="91447" marR="91447"/>
                </a:tc>
                <a:tc>
                  <a:txBody>
                    <a:bodyPr/>
                    <a:lstStyle/>
                    <a:p>
                      <a:pPr algn="ctr"/>
                      <a:r>
                        <a:rPr lang="en-US" sz="1200" b="1" dirty="0" smtClean="0">
                          <a:solidFill>
                            <a:srgbClr val="FF0000"/>
                          </a:solidFill>
                        </a:rPr>
                        <a:t>M</a:t>
                      </a:r>
                      <a:endParaRPr lang="en-US" sz="1200" b="1" dirty="0">
                        <a:solidFill>
                          <a:srgbClr val="FF0000"/>
                        </a:solidFill>
                      </a:endParaRPr>
                    </a:p>
                  </a:txBody>
                  <a:tcPr marL="91447" marR="91447"/>
                </a:tc>
                <a:tc>
                  <a:txBody>
                    <a:bodyPr/>
                    <a:lstStyle/>
                    <a:p>
                      <a:pPr algn="ctr"/>
                      <a:r>
                        <a:rPr lang="en-US" sz="1200" dirty="0" smtClean="0"/>
                        <a:t>$32,000</a:t>
                      </a:r>
                      <a:endParaRPr lang="en-US" sz="1200" dirty="0"/>
                    </a:p>
                  </a:txBody>
                  <a:tcPr marL="91447" marR="91447"/>
                </a:tc>
              </a:tr>
              <a:tr h="370840">
                <a:tc>
                  <a:txBody>
                    <a:bodyPr/>
                    <a:lstStyle/>
                    <a:p>
                      <a:r>
                        <a:rPr lang="en-US" sz="1200" dirty="0" smtClean="0"/>
                        <a:t>Bill</a:t>
                      </a:r>
                      <a:r>
                        <a:rPr lang="en-US" sz="1200" baseline="0" dirty="0" smtClean="0"/>
                        <a:t> R.</a:t>
                      </a:r>
                      <a:endParaRPr lang="en-US" sz="1200" dirty="0"/>
                    </a:p>
                  </a:txBody>
                  <a:tcPr marL="91447" marR="91447"/>
                </a:tc>
                <a:tc>
                  <a:txBody>
                    <a:bodyPr/>
                    <a:lstStyle/>
                    <a:p>
                      <a:pPr algn="ctr"/>
                      <a:r>
                        <a:rPr lang="en-US" sz="1200" dirty="0" smtClean="0"/>
                        <a:t>78</a:t>
                      </a:r>
                      <a:endParaRPr lang="en-US" sz="1200" dirty="0"/>
                    </a:p>
                  </a:txBody>
                  <a:tcPr marL="91447" marR="91447"/>
                </a:tc>
                <a:tc>
                  <a:txBody>
                    <a:bodyPr/>
                    <a:lstStyle/>
                    <a:p>
                      <a:pPr algn="ctr"/>
                      <a:r>
                        <a:rPr lang="en-US" sz="1200" b="1" dirty="0" smtClean="0">
                          <a:solidFill>
                            <a:srgbClr val="FF0000"/>
                          </a:solidFill>
                        </a:rPr>
                        <a:t>TX</a:t>
                      </a:r>
                      <a:endParaRPr lang="en-US" sz="1200" b="1" dirty="0">
                        <a:solidFill>
                          <a:srgbClr val="FF0000"/>
                        </a:solidFill>
                      </a:endParaRPr>
                    </a:p>
                  </a:txBody>
                  <a:tcPr marL="91447" marR="91447"/>
                </a:tc>
                <a:tc>
                  <a:txBody>
                    <a:bodyPr/>
                    <a:lstStyle/>
                    <a:p>
                      <a:pPr algn="ctr"/>
                      <a:r>
                        <a:rPr lang="en-US" sz="1200" b="1" dirty="0" smtClean="0">
                          <a:solidFill>
                            <a:srgbClr val="FF0000"/>
                          </a:solidFill>
                        </a:rPr>
                        <a:t>N</a:t>
                      </a:r>
                      <a:endParaRPr lang="en-US" sz="1200" b="1" dirty="0">
                        <a:solidFill>
                          <a:srgbClr val="FF0000"/>
                        </a:solidFill>
                      </a:endParaRPr>
                    </a:p>
                  </a:txBody>
                  <a:tcPr marL="91447" marR="91447"/>
                </a:tc>
                <a:tc>
                  <a:txBody>
                    <a:bodyPr/>
                    <a:lstStyle/>
                    <a:p>
                      <a:pPr algn="ctr"/>
                      <a:r>
                        <a:rPr lang="en-US" sz="1200" dirty="0" smtClean="0"/>
                        <a:t>68</a:t>
                      </a:r>
                      <a:endParaRPr lang="en-US" sz="1200" dirty="0"/>
                    </a:p>
                  </a:txBody>
                  <a:tcPr marL="91447" marR="91447"/>
                </a:tc>
                <a:tc>
                  <a:txBody>
                    <a:bodyPr/>
                    <a:lstStyle/>
                    <a:p>
                      <a:pPr algn="ctr"/>
                      <a:r>
                        <a:rPr lang="en-US" sz="1200" dirty="0" smtClean="0"/>
                        <a:t>None</a:t>
                      </a:r>
                      <a:endParaRPr lang="en-US" sz="1200" dirty="0"/>
                    </a:p>
                  </a:txBody>
                  <a:tcPr marL="91447" marR="91447"/>
                </a:tc>
                <a:tc>
                  <a:txBody>
                    <a:bodyPr/>
                    <a:lstStyle/>
                    <a:p>
                      <a:pPr algn="ctr"/>
                      <a:r>
                        <a:rPr lang="en-US" sz="1200" dirty="0" smtClean="0"/>
                        <a:t>M</a:t>
                      </a:r>
                      <a:endParaRPr lang="en-US" sz="1200" dirty="0"/>
                    </a:p>
                  </a:txBody>
                  <a:tcPr marL="91447" marR="91447"/>
                </a:tc>
                <a:tc>
                  <a:txBody>
                    <a:bodyPr/>
                    <a:lstStyle/>
                    <a:p>
                      <a:pPr algn="ctr"/>
                      <a:r>
                        <a:rPr lang="en-US" sz="1200" dirty="0" smtClean="0"/>
                        <a:t>$24,000</a:t>
                      </a:r>
                      <a:endParaRPr lang="en-US" sz="1200" dirty="0"/>
                    </a:p>
                  </a:txBody>
                  <a:tcPr marL="91447" marR="91447"/>
                </a:tc>
              </a:tr>
              <a:tr h="370840">
                <a:tc>
                  <a:txBody>
                    <a:bodyPr/>
                    <a:lstStyle/>
                    <a:p>
                      <a:r>
                        <a:rPr lang="en-US" sz="1200" dirty="0" smtClean="0"/>
                        <a:t>Clif</a:t>
                      </a:r>
                      <a:r>
                        <a:rPr lang="en-US" sz="1200" baseline="0" dirty="0" smtClean="0"/>
                        <a:t>f J.</a:t>
                      </a:r>
                      <a:endParaRPr lang="en-US" sz="1200" dirty="0"/>
                    </a:p>
                  </a:txBody>
                  <a:tcPr marL="91447" marR="91447"/>
                </a:tc>
                <a:tc>
                  <a:txBody>
                    <a:bodyPr/>
                    <a:lstStyle/>
                    <a:p>
                      <a:pPr algn="ctr"/>
                      <a:r>
                        <a:rPr lang="en-US" sz="1200" dirty="0" smtClean="0"/>
                        <a:t>76</a:t>
                      </a:r>
                      <a:endParaRPr lang="en-US" sz="1200" dirty="0"/>
                    </a:p>
                  </a:txBody>
                  <a:tcPr marL="91447" marR="91447"/>
                </a:tc>
                <a:tc>
                  <a:txBody>
                    <a:bodyPr/>
                    <a:lstStyle/>
                    <a:p>
                      <a:pPr algn="ctr"/>
                      <a:r>
                        <a:rPr lang="en-US" sz="1200" dirty="0" smtClean="0"/>
                        <a:t>FL</a:t>
                      </a:r>
                      <a:endParaRPr lang="en-US" sz="1200" dirty="0"/>
                    </a:p>
                  </a:txBody>
                  <a:tcPr marL="91447" marR="91447"/>
                </a:tc>
                <a:tc>
                  <a:txBody>
                    <a:bodyPr/>
                    <a:lstStyle/>
                    <a:p>
                      <a:pPr algn="ctr"/>
                      <a:r>
                        <a:rPr lang="en-US" sz="1200" dirty="0" smtClean="0"/>
                        <a:t>Y</a:t>
                      </a:r>
                      <a:endParaRPr lang="en-US" sz="1200" dirty="0"/>
                    </a:p>
                  </a:txBody>
                  <a:tcPr marL="91447" marR="91447"/>
                </a:tc>
                <a:tc>
                  <a:txBody>
                    <a:bodyPr/>
                    <a:lstStyle/>
                    <a:p>
                      <a:pPr algn="ctr"/>
                      <a:r>
                        <a:rPr lang="en-US" sz="1200" dirty="0" smtClean="0"/>
                        <a:t>56</a:t>
                      </a:r>
                      <a:endParaRPr lang="en-US" sz="1200" dirty="0"/>
                    </a:p>
                  </a:txBody>
                  <a:tcPr marL="91447" marR="91447"/>
                </a:tc>
                <a:tc>
                  <a:txBody>
                    <a:bodyPr/>
                    <a:lstStyle/>
                    <a:p>
                      <a:pPr algn="ctr"/>
                      <a:r>
                        <a:rPr lang="en-US" sz="1200" dirty="0" smtClean="0"/>
                        <a:t>COPD</a:t>
                      </a:r>
                      <a:endParaRPr lang="en-US" sz="1200" dirty="0"/>
                    </a:p>
                  </a:txBody>
                  <a:tcPr marL="91447" marR="91447"/>
                </a:tc>
                <a:tc>
                  <a:txBody>
                    <a:bodyPr/>
                    <a:lstStyle/>
                    <a:p>
                      <a:pPr algn="ctr"/>
                      <a:r>
                        <a:rPr lang="en-US" sz="1200" dirty="0" smtClean="0"/>
                        <a:t>M</a:t>
                      </a:r>
                      <a:endParaRPr lang="en-US" sz="1200" dirty="0"/>
                    </a:p>
                  </a:txBody>
                  <a:tcPr marL="91447" marR="91447"/>
                </a:tc>
                <a:tc>
                  <a:txBody>
                    <a:bodyPr/>
                    <a:lstStyle/>
                    <a:p>
                      <a:pPr algn="ctr"/>
                      <a:r>
                        <a:rPr lang="en-US" sz="1200" b="1" dirty="0" smtClean="0">
                          <a:solidFill>
                            <a:srgbClr val="FF0000"/>
                          </a:solidFill>
                        </a:rPr>
                        <a:t>18,000</a:t>
                      </a:r>
                      <a:endParaRPr lang="en-US" sz="1200" b="1" dirty="0">
                        <a:solidFill>
                          <a:srgbClr val="FF0000"/>
                        </a:solidFill>
                      </a:endParaRPr>
                    </a:p>
                  </a:txBody>
                  <a:tcPr marL="91447" marR="91447"/>
                </a:tc>
              </a:tr>
              <a:tr h="370840">
                <a:tc>
                  <a:txBody>
                    <a:bodyPr/>
                    <a:lstStyle/>
                    <a:p>
                      <a:r>
                        <a:rPr lang="en-US" sz="1200" dirty="0" smtClean="0"/>
                        <a:t>Ann S.</a:t>
                      </a:r>
                      <a:endParaRPr lang="en-US" sz="1200" dirty="0"/>
                    </a:p>
                  </a:txBody>
                  <a:tcPr marL="91447" marR="91447"/>
                </a:tc>
                <a:tc>
                  <a:txBody>
                    <a:bodyPr/>
                    <a:lstStyle/>
                    <a:p>
                      <a:pPr algn="ctr"/>
                      <a:r>
                        <a:rPr lang="en-US" sz="1200" dirty="0" smtClean="0"/>
                        <a:t>72</a:t>
                      </a:r>
                      <a:endParaRPr lang="en-US" sz="1200" dirty="0"/>
                    </a:p>
                  </a:txBody>
                  <a:tcPr marL="91447" marR="91447"/>
                </a:tc>
                <a:tc>
                  <a:txBody>
                    <a:bodyPr/>
                    <a:lstStyle/>
                    <a:p>
                      <a:pPr algn="ctr"/>
                      <a:r>
                        <a:rPr lang="en-US" sz="1200" b="1" dirty="0" smtClean="0">
                          <a:solidFill>
                            <a:srgbClr val="FF0000"/>
                          </a:solidFill>
                        </a:rPr>
                        <a:t>FL</a:t>
                      </a:r>
                      <a:endParaRPr lang="en-US" sz="1200" b="1" dirty="0">
                        <a:solidFill>
                          <a:srgbClr val="FF0000"/>
                        </a:solidFill>
                      </a:endParaRPr>
                    </a:p>
                  </a:txBody>
                  <a:tcPr marL="91447" marR="91447"/>
                </a:tc>
                <a:tc>
                  <a:txBody>
                    <a:bodyPr/>
                    <a:lstStyle/>
                    <a:p>
                      <a:pPr algn="ctr"/>
                      <a:r>
                        <a:rPr lang="en-US" sz="1200" b="1" dirty="0" smtClean="0">
                          <a:solidFill>
                            <a:srgbClr val="FF0000"/>
                          </a:solidFill>
                        </a:rPr>
                        <a:t>Y</a:t>
                      </a:r>
                      <a:endParaRPr lang="en-US" sz="1200" b="1" dirty="0">
                        <a:solidFill>
                          <a:srgbClr val="FF0000"/>
                        </a:solidFill>
                      </a:endParaRPr>
                    </a:p>
                  </a:txBody>
                  <a:tcPr marL="91447" marR="91447"/>
                </a:tc>
                <a:tc>
                  <a:txBody>
                    <a:bodyPr/>
                    <a:lstStyle/>
                    <a:p>
                      <a:pPr algn="ctr"/>
                      <a:r>
                        <a:rPr lang="en-US" sz="1200" dirty="0" smtClean="0"/>
                        <a:t>62</a:t>
                      </a:r>
                      <a:endParaRPr lang="en-US" sz="1200" dirty="0"/>
                    </a:p>
                  </a:txBody>
                  <a:tcPr marL="91447" marR="91447"/>
                </a:tc>
                <a:tc>
                  <a:txBody>
                    <a:bodyPr/>
                    <a:lstStyle/>
                    <a:p>
                      <a:pPr algn="ctr"/>
                      <a:r>
                        <a:rPr lang="en-US" sz="1200" dirty="0" smtClean="0"/>
                        <a:t>Alzheimer's</a:t>
                      </a:r>
                      <a:endParaRPr lang="en-US" sz="1200" dirty="0"/>
                    </a:p>
                  </a:txBody>
                  <a:tcPr marL="91447" marR="91447"/>
                </a:tc>
                <a:tc>
                  <a:txBody>
                    <a:bodyPr/>
                    <a:lstStyle/>
                    <a:p>
                      <a:pPr algn="ctr"/>
                      <a:r>
                        <a:rPr lang="en-US" sz="1200" dirty="0" smtClean="0"/>
                        <a:t>F</a:t>
                      </a:r>
                      <a:endParaRPr lang="en-US" sz="1200" dirty="0"/>
                    </a:p>
                  </a:txBody>
                  <a:tcPr marL="91447" marR="91447"/>
                </a:tc>
                <a:tc>
                  <a:txBody>
                    <a:bodyPr/>
                    <a:lstStyle/>
                    <a:p>
                      <a:pPr algn="ctr"/>
                      <a:r>
                        <a:rPr lang="en-US" sz="1200" b="1" dirty="0" smtClean="0">
                          <a:solidFill>
                            <a:srgbClr val="FF0000"/>
                          </a:solidFill>
                        </a:rPr>
                        <a:t>$16720</a:t>
                      </a:r>
                      <a:endParaRPr lang="en-US" sz="1200" b="1" dirty="0">
                        <a:solidFill>
                          <a:srgbClr val="FF0000"/>
                        </a:solidFill>
                      </a:endParaRPr>
                    </a:p>
                  </a:txBody>
                  <a:tcPr marL="91447" marR="91447"/>
                </a:tc>
              </a:tr>
              <a:tr h="370840">
                <a:tc>
                  <a:txBody>
                    <a:bodyPr/>
                    <a:lstStyle/>
                    <a:p>
                      <a:r>
                        <a:rPr lang="en-US" sz="1200" dirty="0" smtClean="0"/>
                        <a:t>Jill Q.</a:t>
                      </a:r>
                      <a:endParaRPr lang="en-US" sz="1200" dirty="0"/>
                    </a:p>
                  </a:txBody>
                  <a:tcPr marL="91447" marR="91447"/>
                </a:tc>
                <a:tc>
                  <a:txBody>
                    <a:bodyPr/>
                    <a:lstStyle/>
                    <a:p>
                      <a:pPr algn="ctr"/>
                      <a:r>
                        <a:rPr lang="en-US" sz="1200" dirty="0" smtClean="0"/>
                        <a:t>71</a:t>
                      </a:r>
                      <a:endParaRPr lang="en-US" sz="1200" dirty="0"/>
                    </a:p>
                  </a:txBody>
                  <a:tcPr marL="91447" marR="91447"/>
                </a:tc>
                <a:tc>
                  <a:txBody>
                    <a:bodyPr/>
                    <a:lstStyle/>
                    <a:p>
                      <a:pPr algn="ctr"/>
                      <a:r>
                        <a:rPr lang="en-US" sz="1200" dirty="0" smtClean="0"/>
                        <a:t>RI</a:t>
                      </a:r>
                      <a:endParaRPr lang="en-US" sz="1200" dirty="0"/>
                    </a:p>
                  </a:txBody>
                  <a:tcPr marL="91447" marR="91447"/>
                </a:tc>
                <a:tc>
                  <a:txBody>
                    <a:bodyPr/>
                    <a:lstStyle/>
                    <a:p>
                      <a:pPr algn="ctr"/>
                      <a:r>
                        <a:rPr lang="en-US" sz="1200" dirty="0" smtClean="0"/>
                        <a:t>N</a:t>
                      </a:r>
                      <a:endParaRPr lang="en-US" sz="1200" dirty="0"/>
                    </a:p>
                  </a:txBody>
                  <a:tcPr marL="91447" marR="91447"/>
                </a:tc>
                <a:tc>
                  <a:txBody>
                    <a:bodyPr/>
                    <a:lstStyle/>
                    <a:p>
                      <a:pPr algn="ctr"/>
                      <a:r>
                        <a:rPr lang="en-US" sz="1200" u="none" dirty="0" smtClean="0">
                          <a:solidFill>
                            <a:srgbClr val="000000"/>
                          </a:solidFill>
                        </a:rPr>
                        <a:t>66</a:t>
                      </a:r>
                      <a:endParaRPr lang="en-US" sz="1200" u="none" dirty="0">
                        <a:solidFill>
                          <a:srgbClr val="000000"/>
                        </a:solidFill>
                      </a:endParaRPr>
                    </a:p>
                  </a:txBody>
                  <a:tcPr marL="91447" marR="91447"/>
                </a:tc>
                <a:tc>
                  <a:txBody>
                    <a:bodyPr/>
                    <a:lstStyle/>
                    <a:p>
                      <a:pPr algn="ctr"/>
                      <a:r>
                        <a:rPr lang="en-US" sz="1200" b="1" dirty="0" smtClean="0">
                          <a:solidFill>
                            <a:srgbClr val="FF0000"/>
                          </a:solidFill>
                        </a:rPr>
                        <a:t>None</a:t>
                      </a:r>
                      <a:endParaRPr lang="en-US" sz="1200" b="1" dirty="0">
                        <a:solidFill>
                          <a:srgbClr val="FF0000"/>
                        </a:solidFill>
                      </a:endParaRPr>
                    </a:p>
                  </a:txBody>
                  <a:tcPr marL="91447" marR="91447"/>
                </a:tc>
                <a:tc>
                  <a:txBody>
                    <a:bodyPr/>
                    <a:lstStyle/>
                    <a:p>
                      <a:pPr algn="ctr"/>
                      <a:r>
                        <a:rPr lang="en-US" sz="1200" dirty="0" smtClean="0"/>
                        <a:t>F</a:t>
                      </a:r>
                      <a:endParaRPr lang="en-US" sz="1200" dirty="0"/>
                    </a:p>
                  </a:txBody>
                  <a:tcPr marL="91447" marR="91447"/>
                </a:tc>
                <a:tc>
                  <a:txBody>
                    <a:bodyPr/>
                    <a:lstStyle/>
                    <a:p>
                      <a:pPr algn="ctr"/>
                      <a:r>
                        <a:rPr lang="en-US" sz="1200" b="1" dirty="0" smtClean="0">
                          <a:solidFill>
                            <a:srgbClr val="FF0000"/>
                          </a:solidFill>
                        </a:rPr>
                        <a:t>$19,012.25</a:t>
                      </a:r>
                      <a:endParaRPr lang="en-US" sz="1200" b="1" dirty="0">
                        <a:solidFill>
                          <a:srgbClr val="FF0000"/>
                        </a:solidFill>
                      </a:endParaRPr>
                    </a:p>
                  </a:txBody>
                  <a:tcPr marL="91447" marR="91447"/>
                </a:tc>
              </a:tr>
            </a:tbl>
          </a:graphicData>
        </a:graphic>
      </p:graphicFrame>
      <p:graphicFrame>
        <p:nvGraphicFramePr>
          <p:cNvPr id="31" name="Table 30"/>
          <p:cNvGraphicFramePr>
            <a:graphicFrameLocks noGrp="1"/>
          </p:cNvGraphicFramePr>
          <p:nvPr>
            <p:extLst>
              <p:ext uri="{D42A27DB-BD31-4B8C-83A1-F6EECF244321}">
                <p14:modId xmlns:p14="http://schemas.microsoft.com/office/powerpoint/2010/main" val="662820540"/>
              </p:ext>
            </p:extLst>
          </p:nvPr>
        </p:nvGraphicFramePr>
        <p:xfrm>
          <a:off x="543648" y="2144216"/>
          <a:ext cx="8024618" cy="2311400"/>
        </p:xfrm>
        <a:graphic>
          <a:graphicData uri="http://schemas.openxmlformats.org/drawingml/2006/table">
            <a:tbl>
              <a:tblPr firstRow="1" bandRow="1">
                <a:tableStyleId>{5C22544A-7EE6-4342-B048-85BDC9FD1C3A}</a:tableStyleId>
              </a:tblPr>
              <a:tblGrid>
                <a:gridCol w="806042"/>
                <a:gridCol w="644835"/>
                <a:gridCol w="985166"/>
                <a:gridCol w="1003077"/>
                <a:gridCol w="985166"/>
                <a:gridCol w="1450880"/>
                <a:gridCol w="788132"/>
                <a:gridCol w="1361320"/>
              </a:tblGrid>
              <a:tr h="454869">
                <a:tc>
                  <a:txBody>
                    <a:bodyPr/>
                    <a:lstStyle/>
                    <a:p>
                      <a:pPr algn="ctr"/>
                      <a:r>
                        <a:rPr lang="en-US" sz="1200" b="0" dirty="0" smtClean="0"/>
                        <a:t>Name</a:t>
                      </a:r>
                      <a:endParaRPr lang="en-US" sz="1200" b="0" dirty="0"/>
                    </a:p>
                  </a:txBody>
                  <a:tcPr marL="91447" marR="91447"/>
                </a:tc>
                <a:tc>
                  <a:txBody>
                    <a:bodyPr/>
                    <a:lstStyle/>
                    <a:p>
                      <a:pPr algn="ctr"/>
                      <a:r>
                        <a:rPr lang="en-US" sz="1200" b="0" dirty="0" smtClean="0"/>
                        <a:t>Age</a:t>
                      </a:r>
                      <a:endParaRPr lang="en-US" sz="1200" b="0" dirty="0"/>
                    </a:p>
                  </a:txBody>
                  <a:tcPr marL="91447" marR="91447"/>
                </a:tc>
                <a:tc>
                  <a:txBody>
                    <a:bodyPr/>
                    <a:lstStyle/>
                    <a:p>
                      <a:pPr algn="ctr"/>
                      <a:r>
                        <a:rPr lang="en-US" sz="1200" b="0" dirty="0" smtClean="0"/>
                        <a:t>State</a:t>
                      </a:r>
                      <a:r>
                        <a:rPr lang="en-US" sz="1200" b="0" baseline="0" dirty="0" smtClean="0"/>
                        <a:t> of Residence</a:t>
                      </a:r>
                      <a:endParaRPr lang="en-US" sz="1200" b="0" dirty="0"/>
                    </a:p>
                  </a:txBody>
                  <a:tcPr marL="91447" marR="91447"/>
                </a:tc>
                <a:tc>
                  <a:txBody>
                    <a:bodyPr/>
                    <a:lstStyle/>
                    <a:p>
                      <a:pPr algn="ctr"/>
                      <a:r>
                        <a:rPr lang="en-US" sz="1200" b="0" dirty="0" smtClean="0"/>
                        <a:t>Living Relatives</a:t>
                      </a:r>
                      <a:endParaRPr lang="en-US" sz="1200" b="0" dirty="0"/>
                    </a:p>
                  </a:txBody>
                  <a:tcPr marL="91447" marR="91447"/>
                </a:tc>
                <a:tc>
                  <a:txBody>
                    <a:bodyPr/>
                    <a:lstStyle/>
                    <a:p>
                      <a:pPr algn="ctr"/>
                      <a:r>
                        <a:rPr lang="en-US" sz="1200" b="0" dirty="0" smtClean="0"/>
                        <a:t>Age of Retirement</a:t>
                      </a:r>
                      <a:endParaRPr lang="en-US" sz="1200" b="0" dirty="0"/>
                    </a:p>
                  </a:txBody>
                  <a:tcPr marL="91447" marR="91447"/>
                </a:tc>
                <a:tc>
                  <a:txBody>
                    <a:bodyPr/>
                    <a:lstStyle/>
                    <a:p>
                      <a:pPr algn="ctr"/>
                      <a:r>
                        <a:rPr lang="en-US" sz="1200" b="0" u="none" dirty="0" smtClean="0">
                          <a:solidFill>
                            <a:srgbClr val="FFFFFF"/>
                          </a:solidFill>
                        </a:rPr>
                        <a:t>Serious Medical Conditions</a:t>
                      </a:r>
                      <a:endParaRPr lang="en-US" sz="1200" b="0" u="none" dirty="0">
                        <a:solidFill>
                          <a:srgbClr val="FFFFFF"/>
                        </a:solidFill>
                      </a:endParaRPr>
                    </a:p>
                  </a:txBody>
                  <a:tcPr marL="91447" marR="91447"/>
                </a:tc>
                <a:tc>
                  <a:txBody>
                    <a:bodyPr/>
                    <a:lstStyle/>
                    <a:p>
                      <a:pPr algn="ctr"/>
                      <a:r>
                        <a:rPr lang="en-US" sz="1200" b="0" dirty="0" smtClean="0"/>
                        <a:t>Gender</a:t>
                      </a:r>
                      <a:endParaRPr lang="en-US" sz="1200" b="0" dirty="0"/>
                    </a:p>
                  </a:txBody>
                  <a:tcPr marL="91447" marR="91447"/>
                </a:tc>
                <a:tc>
                  <a:txBody>
                    <a:bodyPr/>
                    <a:lstStyle/>
                    <a:p>
                      <a:pPr algn="ctr"/>
                      <a:r>
                        <a:rPr lang="en-US" sz="1200" b="0" u="none" dirty="0" smtClean="0">
                          <a:solidFill>
                            <a:srgbClr val="FFFFFF"/>
                          </a:solidFill>
                        </a:rPr>
                        <a:t>Annual Social Security Benefit</a:t>
                      </a:r>
                      <a:endParaRPr lang="en-US" sz="1200" b="0" dirty="0"/>
                    </a:p>
                  </a:txBody>
                  <a:tcPr marL="91447" marR="91447"/>
                </a:tc>
              </a:tr>
              <a:tr h="370840">
                <a:tc>
                  <a:txBody>
                    <a:bodyPr/>
                    <a:lstStyle/>
                    <a:p>
                      <a:r>
                        <a:rPr lang="en-US" sz="1200" dirty="0" smtClean="0"/>
                        <a:t>John C.</a:t>
                      </a:r>
                      <a:endParaRPr lang="en-US" sz="1200" dirty="0"/>
                    </a:p>
                  </a:txBody>
                  <a:tcPr marL="91447" marR="91447"/>
                </a:tc>
                <a:tc>
                  <a:txBody>
                    <a:bodyPr/>
                    <a:lstStyle/>
                    <a:p>
                      <a:pPr algn="ctr"/>
                      <a:r>
                        <a:rPr lang="en-US" sz="1200" dirty="0" smtClean="0"/>
                        <a:t>89</a:t>
                      </a:r>
                      <a:endParaRPr lang="en-US" sz="1200" dirty="0"/>
                    </a:p>
                  </a:txBody>
                  <a:tcPr marL="91447" marR="91447"/>
                </a:tc>
                <a:tc>
                  <a:txBody>
                    <a:bodyPr/>
                    <a:lstStyle/>
                    <a:p>
                      <a:pPr algn="ctr"/>
                      <a:r>
                        <a:rPr lang="en-US" sz="1200" dirty="0" smtClean="0"/>
                        <a:t>NY</a:t>
                      </a:r>
                      <a:endParaRPr lang="en-US" sz="1200" dirty="0"/>
                    </a:p>
                  </a:txBody>
                  <a:tcPr marL="91447" marR="91447"/>
                </a:tc>
                <a:tc>
                  <a:txBody>
                    <a:bodyPr/>
                    <a:lstStyle/>
                    <a:p>
                      <a:pPr algn="ctr"/>
                      <a:r>
                        <a:rPr lang="en-US" sz="1200" dirty="0" smtClean="0"/>
                        <a:t>Y</a:t>
                      </a:r>
                      <a:endParaRPr lang="en-US" sz="1200" dirty="0"/>
                    </a:p>
                  </a:txBody>
                  <a:tcPr marL="91447" marR="91447"/>
                </a:tc>
                <a:tc>
                  <a:txBody>
                    <a:bodyPr/>
                    <a:lstStyle/>
                    <a:p>
                      <a:pPr algn="ctr"/>
                      <a:r>
                        <a:rPr lang="en-US" sz="1200" u="none" dirty="0" smtClean="0">
                          <a:solidFill>
                            <a:srgbClr val="000000"/>
                          </a:solidFill>
                        </a:rPr>
                        <a:t>70</a:t>
                      </a:r>
                      <a:endParaRPr lang="en-US" sz="1200" u="none" dirty="0">
                        <a:solidFill>
                          <a:srgbClr val="000000"/>
                        </a:solidFill>
                      </a:endParaRPr>
                    </a:p>
                  </a:txBody>
                  <a:tcPr marL="91447" marR="91447"/>
                </a:tc>
                <a:tc>
                  <a:txBody>
                    <a:bodyPr/>
                    <a:lstStyle/>
                    <a:p>
                      <a:pPr algn="ctr"/>
                      <a:r>
                        <a:rPr lang="en-US" sz="1200" dirty="0" smtClean="0"/>
                        <a:t>Diabetes</a:t>
                      </a:r>
                      <a:endParaRPr lang="en-US" sz="1200" dirty="0"/>
                    </a:p>
                  </a:txBody>
                  <a:tcPr marL="91447" marR="91447"/>
                </a:tc>
                <a:tc>
                  <a:txBody>
                    <a:bodyPr/>
                    <a:lstStyle/>
                    <a:p>
                      <a:pPr algn="ctr"/>
                      <a:r>
                        <a:rPr lang="en-US" sz="1200" b="1" dirty="0" smtClean="0">
                          <a:solidFill>
                            <a:srgbClr val="FF0000"/>
                          </a:solidFill>
                        </a:rPr>
                        <a:t>M</a:t>
                      </a:r>
                      <a:endParaRPr lang="en-US" sz="1200" b="1" dirty="0">
                        <a:solidFill>
                          <a:srgbClr val="FF0000"/>
                        </a:solidFill>
                      </a:endParaRPr>
                    </a:p>
                  </a:txBody>
                  <a:tcPr marL="91447" marR="91447"/>
                </a:tc>
                <a:tc>
                  <a:txBody>
                    <a:bodyPr/>
                    <a:lstStyle/>
                    <a:p>
                      <a:pPr algn="ctr"/>
                      <a:r>
                        <a:rPr lang="en-US" sz="1200" dirty="0" smtClean="0"/>
                        <a:t>$32,000</a:t>
                      </a:r>
                      <a:endParaRPr lang="en-US" sz="1200" dirty="0"/>
                    </a:p>
                  </a:txBody>
                  <a:tcPr marL="91447" marR="91447"/>
                </a:tc>
              </a:tr>
              <a:tr h="370840">
                <a:tc>
                  <a:txBody>
                    <a:bodyPr/>
                    <a:lstStyle/>
                    <a:p>
                      <a:r>
                        <a:rPr lang="en-US" sz="1200" dirty="0" smtClean="0"/>
                        <a:t>Bill</a:t>
                      </a:r>
                      <a:r>
                        <a:rPr lang="en-US" sz="1200" baseline="0" dirty="0" smtClean="0"/>
                        <a:t> R.</a:t>
                      </a:r>
                      <a:endParaRPr lang="en-US" sz="1200" dirty="0"/>
                    </a:p>
                  </a:txBody>
                  <a:tcPr marL="91447" marR="91447"/>
                </a:tc>
                <a:tc>
                  <a:txBody>
                    <a:bodyPr/>
                    <a:lstStyle/>
                    <a:p>
                      <a:pPr algn="ctr"/>
                      <a:r>
                        <a:rPr lang="en-US" sz="1200" dirty="0" smtClean="0"/>
                        <a:t>78</a:t>
                      </a:r>
                      <a:endParaRPr lang="en-US" sz="1200" dirty="0"/>
                    </a:p>
                  </a:txBody>
                  <a:tcPr marL="91447" marR="91447"/>
                </a:tc>
                <a:tc>
                  <a:txBody>
                    <a:bodyPr/>
                    <a:lstStyle/>
                    <a:p>
                      <a:pPr algn="ctr"/>
                      <a:r>
                        <a:rPr lang="en-US" sz="1200" b="1" dirty="0" smtClean="0">
                          <a:solidFill>
                            <a:srgbClr val="FF0000"/>
                          </a:solidFill>
                        </a:rPr>
                        <a:t>TX</a:t>
                      </a:r>
                      <a:endParaRPr lang="en-US" sz="1200" b="1" dirty="0">
                        <a:solidFill>
                          <a:srgbClr val="FF0000"/>
                        </a:solidFill>
                      </a:endParaRPr>
                    </a:p>
                  </a:txBody>
                  <a:tcPr marL="91447" marR="91447"/>
                </a:tc>
                <a:tc>
                  <a:txBody>
                    <a:bodyPr/>
                    <a:lstStyle/>
                    <a:p>
                      <a:pPr algn="ctr"/>
                      <a:r>
                        <a:rPr lang="en-US" sz="1200" b="1" dirty="0" smtClean="0">
                          <a:solidFill>
                            <a:srgbClr val="FF0000"/>
                          </a:solidFill>
                        </a:rPr>
                        <a:t>N</a:t>
                      </a:r>
                      <a:endParaRPr lang="en-US" sz="1200" b="1" dirty="0">
                        <a:solidFill>
                          <a:srgbClr val="FF0000"/>
                        </a:solidFill>
                      </a:endParaRPr>
                    </a:p>
                  </a:txBody>
                  <a:tcPr marL="91447" marR="91447"/>
                </a:tc>
                <a:tc>
                  <a:txBody>
                    <a:bodyPr/>
                    <a:lstStyle/>
                    <a:p>
                      <a:pPr algn="ctr"/>
                      <a:r>
                        <a:rPr lang="en-US" sz="1200" dirty="0" smtClean="0"/>
                        <a:t>68</a:t>
                      </a:r>
                      <a:endParaRPr lang="en-US" sz="1200" dirty="0"/>
                    </a:p>
                  </a:txBody>
                  <a:tcPr marL="91447" marR="91447"/>
                </a:tc>
                <a:tc>
                  <a:txBody>
                    <a:bodyPr/>
                    <a:lstStyle/>
                    <a:p>
                      <a:pPr algn="ctr"/>
                      <a:r>
                        <a:rPr lang="en-US" sz="1200" dirty="0" smtClean="0"/>
                        <a:t>None</a:t>
                      </a:r>
                      <a:endParaRPr lang="en-US" sz="1200" dirty="0"/>
                    </a:p>
                  </a:txBody>
                  <a:tcPr marL="91447" marR="91447"/>
                </a:tc>
                <a:tc>
                  <a:txBody>
                    <a:bodyPr/>
                    <a:lstStyle/>
                    <a:p>
                      <a:pPr algn="ctr"/>
                      <a:r>
                        <a:rPr lang="en-US" sz="1200" dirty="0" smtClean="0"/>
                        <a:t>M</a:t>
                      </a:r>
                      <a:endParaRPr lang="en-US" sz="1200" dirty="0"/>
                    </a:p>
                  </a:txBody>
                  <a:tcPr marL="91447" marR="91447"/>
                </a:tc>
                <a:tc>
                  <a:txBody>
                    <a:bodyPr/>
                    <a:lstStyle/>
                    <a:p>
                      <a:pPr algn="ctr"/>
                      <a:r>
                        <a:rPr lang="en-US" sz="1200" dirty="0" smtClean="0"/>
                        <a:t>$24,000</a:t>
                      </a:r>
                      <a:endParaRPr lang="en-US" sz="1200" dirty="0"/>
                    </a:p>
                  </a:txBody>
                  <a:tcPr marL="91447" marR="91447"/>
                </a:tc>
              </a:tr>
              <a:tr h="370840">
                <a:tc>
                  <a:txBody>
                    <a:bodyPr/>
                    <a:lstStyle/>
                    <a:p>
                      <a:r>
                        <a:rPr lang="en-US" sz="1200" dirty="0" smtClean="0"/>
                        <a:t>Clif</a:t>
                      </a:r>
                      <a:r>
                        <a:rPr lang="en-US" sz="1200" baseline="0" dirty="0" smtClean="0"/>
                        <a:t>f J.</a:t>
                      </a:r>
                      <a:endParaRPr lang="en-US" sz="1200" dirty="0"/>
                    </a:p>
                  </a:txBody>
                  <a:tcPr marL="91447" marR="91447"/>
                </a:tc>
                <a:tc>
                  <a:txBody>
                    <a:bodyPr/>
                    <a:lstStyle/>
                    <a:p>
                      <a:pPr algn="ctr"/>
                      <a:r>
                        <a:rPr lang="en-US" sz="1200" dirty="0" smtClean="0"/>
                        <a:t>76</a:t>
                      </a:r>
                      <a:endParaRPr lang="en-US" sz="1200" dirty="0"/>
                    </a:p>
                  </a:txBody>
                  <a:tcPr marL="91447" marR="91447"/>
                </a:tc>
                <a:tc>
                  <a:txBody>
                    <a:bodyPr/>
                    <a:lstStyle/>
                    <a:p>
                      <a:pPr algn="ctr"/>
                      <a:r>
                        <a:rPr lang="en-US" sz="1200" dirty="0" smtClean="0"/>
                        <a:t>FL</a:t>
                      </a:r>
                      <a:endParaRPr lang="en-US" sz="1200" dirty="0"/>
                    </a:p>
                  </a:txBody>
                  <a:tcPr marL="91447" marR="91447"/>
                </a:tc>
                <a:tc>
                  <a:txBody>
                    <a:bodyPr/>
                    <a:lstStyle/>
                    <a:p>
                      <a:pPr algn="ctr"/>
                      <a:r>
                        <a:rPr lang="en-US" sz="1200" dirty="0" smtClean="0"/>
                        <a:t>Y</a:t>
                      </a:r>
                      <a:endParaRPr lang="en-US" sz="1200" dirty="0"/>
                    </a:p>
                  </a:txBody>
                  <a:tcPr marL="91447" marR="91447"/>
                </a:tc>
                <a:tc>
                  <a:txBody>
                    <a:bodyPr/>
                    <a:lstStyle/>
                    <a:p>
                      <a:pPr algn="ctr"/>
                      <a:r>
                        <a:rPr lang="en-US" sz="1200" dirty="0" smtClean="0"/>
                        <a:t>56</a:t>
                      </a:r>
                      <a:endParaRPr lang="en-US" sz="1200" dirty="0"/>
                    </a:p>
                  </a:txBody>
                  <a:tcPr marL="91447" marR="91447"/>
                </a:tc>
                <a:tc>
                  <a:txBody>
                    <a:bodyPr/>
                    <a:lstStyle/>
                    <a:p>
                      <a:pPr algn="ctr"/>
                      <a:r>
                        <a:rPr lang="en-US" sz="1200" dirty="0" smtClean="0"/>
                        <a:t>COPD</a:t>
                      </a:r>
                      <a:endParaRPr lang="en-US" sz="1200" dirty="0"/>
                    </a:p>
                  </a:txBody>
                  <a:tcPr marL="91447" marR="91447"/>
                </a:tc>
                <a:tc>
                  <a:txBody>
                    <a:bodyPr/>
                    <a:lstStyle/>
                    <a:p>
                      <a:pPr algn="ctr"/>
                      <a:r>
                        <a:rPr lang="en-US" sz="1200" dirty="0" smtClean="0"/>
                        <a:t>M</a:t>
                      </a:r>
                      <a:endParaRPr lang="en-US" sz="1200" dirty="0"/>
                    </a:p>
                  </a:txBody>
                  <a:tcPr marL="91447" marR="91447"/>
                </a:tc>
                <a:tc>
                  <a:txBody>
                    <a:bodyPr/>
                    <a:lstStyle/>
                    <a:p>
                      <a:pPr algn="ctr"/>
                      <a:r>
                        <a:rPr lang="en-US" sz="1200" b="1" dirty="0" smtClean="0">
                          <a:solidFill>
                            <a:srgbClr val="FF0000"/>
                          </a:solidFill>
                        </a:rPr>
                        <a:t>$18,000</a:t>
                      </a:r>
                      <a:endParaRPr lang="en-US" sz="1200" b="1" dirty="0">
                        <a:solidFill>
                          <a:srgbClr val="FF0000"/>
                        </a:solidFill>
                      </a:endParaRPr>
                    </a:p>
                  </a:txBody>
                  <a:tcPr marL="91447" marR="91447"/>
                </a:tc>
              </a:tr>
              <a:tr h="370840">
                <a:tc>
                  <a:txBody>
                    <a:bodyPr/>
                    <a:lstStyle/>
                    <a:p>
                      <a:r>
                        <a:rPr lang="en-US" sz="1200" dirty="0" smtClean="0"/>
                        <a:t>Ann S.</a:t>
                      </a:r>
                      <a:endParaRPr lang="en-US" sz="1200" dirty="0"/>
                    </a:p>
                  </a:txBody>
                  <a:tcPr marL="91447" marR="91447"/>
                </a:tc>
                <a:tc>
                  <a:txBody>
                    <a:bodyPr/>
                    <a:lstStyle/>
                    <a:p>
                      <a:pPr algn="ctr"/>
                      <a:r>
                        <a:rPr lang="en-US" sz="1200" dirty="0" smtClean="0"/>
                        <a:t>72</a:t>
                      </a:r>
                      <a:endParaRPr lang="en-US" sz="1200" dirty="0"/>
                    </a:p>
                  </a:txBody>
                  <a:tcPr marL="91447" marR="91447"/>
                </a:tc>
                <a:tc>
                  <a:txBody>
                    <a:bodyPr/>
                    <a:lstStyle/>
                    <a:p>
                      <a:pPr algn="ctr"/>
                      <a:r>
                        <a:rPr lang="en-US" sz="1200" b="1" dirty="0" smtClean="0">
                          <a:solidFill>
                            <a:srgbClr val="FF0000"/>
                          </a:solidFill>
                        </a:rPr>
                        <a:t>FL</a:t>
                      </a:r>
                      <a:endParaRPr lang="en-US" sz="1200" b="1" dirty="0">
                        <a:solidFill>
                          <a:srgbClr val="FF0000"/>
                        </a:solidFill>
                      </a:endParaRPr>
                    </a:p>
                  </a:txBody>
                  <a:tcPr marL="91447" marR="91447"/>
                </a:tc>
                <a:tc>
                  <a:txBody>
                    <a:bodyPr/>
                    <a:lstStyle/>
                    <a:p>
                      <a:pPr algn="ctr"/>
                      <a:r>
                        <a:rPr lang="en-US" sz="1200" b="1" dirty="0" smtClean="0">
                          <a:solidFill>
                            <a:srgbClr val="FF0000"/>
                          </a:solidFill>
                        </a:rPr>
                        <a:t>Y</a:t>
                      </a:r>
                      <a:endParaRPr lang="en-US" sz="1200" b="1" dirty="0">
                        <a:solidFill>
                          <a:srgbClr val="FF0000"/>
                        </a:solidFill>
                      </a:endParaRPr>
                    </a:p>
                  </a:txBody>
                  <a:tcPr marL="91447" marR="91447"/>
                </a:tc>
                <a:tc>
                  <a:txBody>
                    <a:bodyPr/>
                    <a:lstStyle/>
                    <a:p>
                      <a:pPr algn="ctr"/>
                      <a:r>
                        <a:rPr lang="en-US" sz="1200" dirty="0" smtClean="0"/>
                        <a:t>62</a:t>
                      </a:r>
                      <a:endParaRPr lang="en-US" sz="1200" dirty="0"/>
                    </a:p>
                  </a:txBody>
                  <a:tcPr marL="91447" marR="91447"/>
                </a:tc>
                <a:tc>
                  <a:txBody>
                    <a:bodyPr/>
                    <a:lstStyle/>
                    <a:p>
                      <a:pPr algn="ctr"/>
                      <a:r>
                        <a:rPr lang="en-US" sz="1200" dirty="0" smtClean="0"/>
                        <a:t>Alzheimer's</a:t>
                      </a:r>
                      <a:endParaRPr lang="en-US" sz="1200" dirty="0"/>
                    </a:p>
                  </a:txBody>
                  <a:tcPr marL="91447" marR="91447"/>
                </a:tc>
                <a:tc>
                  <a:txBody>
                    <a:bodyPr/>
                    <a:lstStyle/>
                    <a:p>
                      <a:pPr algn="ctr"/>
                      <a:r>
                        <a:rPr lang="en-US" sz="1200" dirty="0" smtClean="0"/>
                        <a:t>F</a:t>
                      </a:r>
                      <a:endParaRPr lang="en-US" sz="1200" dirty="0"/>
                    </a:p>
                  </a:txBody>
                  <a:tcPr marL="91447" marR="91447"/>
                </a:tc>
                <a:tc>
                  <a:txBody>
                    <a:bodyPr/>
                    <a:lstStyle/>
                    <a:p>
                      <a:pPr algn="ctr"/>
                      <a:r>
                        <a:rPr lang="en-US" sz="1200" b="1" dirty="0" smtClean="0">
                          <a:solidFill>
                            <a:srgbClr val="FF0000"/>
                          </a:solidFill>
                        </a:rPr>
                        <a:t>$16720</a:t>
                      </a:r>
                      <a:endParaRPr lang="en-US" sz="1200" b="1" dirty="0">
                        <a:solidFill>
                          <a:srgbClr val="FF0000"/>
                        </a:solidFill>
                      </a:endParaRPr>
                    </a:p>
                  </a:txBody>
                  <a:tcPr marL="91447" marR="91447"/>
                </a:tc>
              </a:tr>
              <a:tr h="370840">
                <a:tc>
                  <a:txBody>
                    <a:bodyPr/>
                    <a:lstStyle/>
                    <a:p>
                      <a:r>
                        <a:rPr lang="en-US" sz="1200" dirty="0" smtClean="0"/>
                        <a:t>Jill Q.</a:t>
                      </a:r>
                      <a:endParaRPr lang="en-US" sz="1200" dirty="0"/>
                    </a:p>
                  </a:txBody>
                  <a:tcPr marL="91447" marR="91447"/>
                </a:tc>
                <a:tc>
                  <a:txBody>
                    <a:bodyPr/>
                    <a:lstStyle/>
                    <a:p>
                      <a:pPr algn="ctr"/>
                      <a:r>
                        <a:rPr lang="en-US" sz="1200" dirty="0" smtClean="0"/>
                        <a:t>71</a:t>
                      </a:r>
                      <a:endParaRPr lang="en-US" sz="1200" dirty="0"/>
                    </a:p>
                  </a:txBody>
                  <a:tcPr marL="91447" marR="91447"/>
                </a:tc>
                <a:tc>
                  <a:txBody>
                    <a:bodyPr/>
                    <a:lstStyle/>
                    <a:p>
                      <a:pPr algn="ctr"/>
                      <a:r>
                        <a:rPr lang="en-US" sz="1200" dirty="0" smtClean="0"/>
                        <a:t>RI</a:t>
                      </a:r>
                      <a:endParaRPr lang="en-US" sz="1200" dirty="0"/>
                    </a:p>
                  </a:txBody>
                  <a:tcPr marL="91447" marR="91447"/>
                </a:tc>
                <a:tc>
                  <a:txBody>
                    <a:bodyPr/>
                    <a:lstStyle/>
                    <a:p>
                      <a:pPr algn="ctr"/>
                      <a:r>
                        <a:rPr lang="en-US" sz="1200" dirty="0" smtClean="0"/>
                        <a:t>N</a:t>
                      </a:r>
                      <a:endParaRPr lang="en-US" sz="1200" dirty="0"/>
                    </a:p>
                  </a:txBody>
                  <a:tcPr marL="91447" marR="91447"/>
                </a:tc>
                <a:tc>
                  <a:txBody>
                    <a:bodyPr/>
                    <a:lstStyle/>
                    <a:p>
                      <a:pPr algn="ctr"/>
                      <a:r>
                        <a:rPr lang="en-US" sz="1200" u="none" dirty="0" smtClean="0">
                          <a:solidFill>
                            <a:srgbClr val="000000"/>
                          </a:solidFill>
                        </a:rPr>
                        <a:t>66</a:t>
                      </a:r>
                      <a:endParaRPr lang="en-US" sz="1200" u="none" dirty="0">
                        <a:solidFill>
                          <a:srgbClr val="000000"/>
                        </a:solidFill>
                      </a:endParaRPr>
                    </a:p>
                  </a:txBody>
                  <a:tcPr marL="91447" marR="91447"/>
                </a:tc>
                <a:tc>
                  <a:txBody>
                    <a:bodyPr/>
                    <a:lstStyle/>
                    <a:p>
                      <a:pPr algn="ctr"/>
                      <a:r>
                        <a:rPr lang="en-US" sz="1200" b="1" dirty="0" smtClean="0">
                          <a:solidFill>
                            <a:srgbClr val="FF0000"/>
                          </a:solidFill>
                        </a:rPr>
                        <a:t>None</a:t>
                      </a:r>
                      <a:endParaRPr lang="en-US" sz="1200" b="1" dirty="0">
                        <a:solidFill>
                          <a:srgbClr val="FF0000"/>
                        </a:solidFill>
                      </a:endParaRPr>
                    </a:p>
                  </a:txBody>
                  <a:tcPr marL="91447" marR="91447"/>
                </a:tc>
                <a:tc>
                  <a:txBody>
                    <a:bodyPr/>
                    <a:lstStyle/>
                    <a:p>
                      <a:pPr algn="ctr"/>
                      <a:r>
                        <a:rPr lang="en-US" sz="1200" dirty="0" smtClean="0"/>
                        <a:t>F</a:t>
                      </a:r>
                      <a:endParaRPr lang="en-US" sz="1200" dirty="0"/>
                    </a:p>
                  </a:txBody>
                  <a:tcPr marL="91447" marR="91447"/>
                </a:tc>
                <a:tc>
                  <a:txBody>
                    <a:bodyPr/>
                    <a:lstStyle/>
                    <a:p>
                      <a:pPr algn="ctr"/>
                      <a:r>
                        <a:rPr lang="en-US" sz="1200" b="1" dirty="0" smtClean="0">
                          <a:solidFill>
                            <a:srgbClr val="FF0000"/>
                          </a:solidFill>
                        </a:rPr>
                        <a:t>$19,012.25</a:t>
                      </a:r>
                      <a:endParaRPr lang="en-US" sz="1200" b="1" dirty="0">
                        <a:solidFill>
                          <a:srgbClr val="FF0000"/>
                        </a:solidFill>
                      </a:endParaRPr>
                    </a:p>
                  </a:txBody>
                  <a:tcPr marL="91447" marR="91447"/>
                </a:tc>
              </a:tr>
            </a:tbl>
          </a:graphicData>
        </a:graphic>
      </p:graphicFrame>
      <p:graphicFrame>
        <p:nvGraphicFramePr>
          <p:cNvPr id="32" name="Table 31"/>
          <p:cNvGraphicFramePr>
            <a:graphicFrameLocks noGrp="1"/>
          </p:cNvGraphicFramePr>
          <p:nvPr>
            <p:extLst>
              <p:ext uri="{D42A27DB-BD31-4B8C-83A1-F6EECF244321}">
                <p14:modId xmlns:p14="http://schemas.microsoft.com/office/powerpoint/2010/main" val="4222654406"/>
              </p:ext>
            </p:extLst>
          </p:nvPr>
        </p:nvGraphicFramePr>
        <p:xfrm>
          <a:off x="543648" y="2144216"/>
          <a:ext cx="8024618" cy="2311400"/>
        </p:xfrm>
        <a:graphic>
          <a:graphicData uri="http://schemas.openxmlformats.org/drawingml/2006/table">
            <a:tbl>
              <a:tblPr firstRow="1" bandRow="1">
                <a:tableStyleId>{5C22544A-7EE6-4342-B048-85BDC9FD1C3A}</a:tableStyleId>
              </a:tblPr>
              <a:tblGrid>
                <a:gridCol w="806042"/>
                <a:gridCol w="644835"/>
                <a:gridCol w="985166"/>
                <a:gridCol w="1003077"/>
                <a:gridCol w="985166"/>
                <a:gridCol w="1450880"/>
                <a:gridCol w="788132"/>
                <a:gridCol w="1361320"/>
              </a:tblGrid>
              <a:tr h="454869">
                <a:tc>
                  <a:txBody>
                    <a:bodyPr/>
                    <a:lstStyle/>
                    <a:p>
                      <a:pPr algn="ctr"/>
                      <a:r>
                        <a:rPr lang="en-US" sz="1200" b="0" dirty="0" smtClean="0"/>
                        <a:t>Name</a:t>
                      </a:r>
                      <a:endParaRPr lang="en-US" sz="1200" b="0" dirty="0"/>
                    </a:p>
                  </a:txBody>
                  <a:tcPr marL="91447" marR="91447"/>
                </a:tc>
                <a:tc>
                  <a:txBody>
                    <a:bodyPr/>
                    <a:lstStyle/>
                    <a:p>
                      <a:pPr algn="ctr"/>
                      <a:r>
                        <a:rPr lang="en-US" sz="1200" b="0" dirty="0" smtClean="0"/>
                        <a:t>Age</a:t>
                      </a:r>
                      <a:endParaRPr lang="en-US" sz="1200" b="0" dirty="0"/>
                    </a:p>
                  </a:txBody>
                  <a:tcPr marL="91447" marR="91447"/>
                </a:tc>
                <a:tc>
                  <a:txBody>
                    <a:bodyPr/>
                    <a:lstStyle/>
                    <a:p>
                      <a:pPr algn="ctr"/>
                      <a:r>
                        <a:rPr lang="en-US" sz="1200" b="0" dirty="0" smtClean="0"/>
                        <a:t>State</a:t>
                      </a:r>
                      <a:r>
                        <a:rPr lang="en-US" sz="1200" b="0" baseline="0" dirty="0" smtClean="0"/>
                        <a:t> of Residence</a:t>
                      </a:r>
                      <a:endParaRPr lang="en-US" sz="1200" b="0" dirty="0"/>
                    </a:p>
                  </a:txBody>
                  <a:tcPr marL="91447" marR="91447"/>
                </a:tc>
                <a:tc>
                  <a:txBody>
                    <a:bodyPr/>
                    <a:lstStyle/>
                    <a:p>
                      <a:pPr algn="ctr"/>
                      <a:r>
                        <a:rPr lang="en-US" sz="1200" b="0" dirty="0" smtClean="0"/>
                        <a:t>Living Relatives</a:t>
                      </a:r>
                      <a:endParaRPr lang="en-US" sz="1200" b="0" dirty="0"/>
                    </a:p>
                  </a:txBody>
                  <a:tcPr marL="91447" marR="91447"/>
                </a:tc>
                <a:tc>
                  <a:txBody>
                    <a:bodyPr/>
                    <a:lstStyle/>
                    <a:p>
                      <a:pPr algn="ctr"/>
                      <a:r>
                        <a:rPr lang="en-US" sz="1200" b="0" dirty="0" smtClean="0"/>
                        <a:t>Age of Retirement</a:t>
                      </a:r>
                      <a:endParaRPr lang="en-US" sz="1200" b="0" dirty="0"/>
                    </a:p>
                  </a:txBody>
                  <a:tcPr marL="91447" marR="91447"/>
                </a:tc>
                <a:tc>
                  <a:txBody>
                    <a:bodyPr/>
                    <a:lstStyle/>
                    <a:p>
                      <a:pPr algn="ctr"/>
                      <a:r>
                        <a:rPr lang="en-US" sz="1200" b="0" u="none" dirty="0" smtClean="0">
                          <a:solidFill>
                            <a:srgbClr val="FFFFFF"/>
                          </a:solidFill>
                        </a:rPr>
                        <a:t>Serious Medical Conditions</a:t>
                      </a:r>
                      <a:endParaRPr lang="en-US" sz="1200" b="0" u="none" dirty="0">
                        <a:solidFill>
                          <a:srgbClr val="FFFFFF"/>
                        </a:solidFill>
                      </a:endParaRPr>
                    </a:p>
                  </a:txBody>
                  <a:tcPr marL="91447" marR="91447"/>
                </a:tc>
                <a:tc>
                  <a:txBody>
                    <a:bodyPr/>
                    <a:lstStyle/>
                    <a:p>
                      <a:pPr algn="ctr"/>
                      <a:r>
                        <a:rPr lang="en-US" sz="1200" b="0" dirty="0" smtClean="0"/>
                        <a:t>Gender</a:t>
                      </a:r>
                      <a:endParaRPr lang="en-US" sz="1200" b="0" dirty="0"/>
                    </a:p>
                  </a:txBody>
                  <a:tcPr marL="91447" marR="91447"/>
                </a:tc>
                <a:tc>
                  <a:txBody>
                    <a:bodyPr/>
                    <a:lstStyle/>
                    <a:p>
                      <a:pPr algn="ctr"/>
                      <a:r>
                        <a:rPr lang="en-US" sz="1200" b="0" u="none" dirty="0" smtClean="0">
                          <a:solidFill>
                            <a:srgbClr val="FFFFFF"/>
                          </a:solidFill>
                        </a:rPr>
                        <a:t>Annual Social Security Benefit</a:t>
                      </a:r>
                      <a:endParaRPr lang="en-US" sz="1200" b="0" dirty="0"/>
                    </a:p>
                  </a:txBody>
                  <a:tcPr marL="91447" marR="91447"/>
                </a:tc>
              </a:tr>
              <a:tr h="370840">
                <a:tc>
                  <a:txBody>
                    <a:bodyPr/>
                    <a:lstStyle/>
                    <a:p>
                      <a:r>
                        <a:rPr lang="en-US" sz="1200" dirty="0" smtClean="0"/>
                        <a:t>John C.</a:t>
                      </a:r>
                      <a:endParaRPr lang="en-US" sz="1200" dirty="0"/>
                    </a:p>
                  </a:txBody>
                  <a:tcPr marL="91447" marR="91447"/>
                </a:tc>
                <a:tc>
                  <a:txBody>
                    <a:bodyPr/>
                    <a:lstStyle/>
                    <a:p>
                      <a:pPr algn="ctr"/>
                      <a:r>
                        <a:rPr lang="en-US" sz="1200" dirty="0" smtClean="0"/>
                        <a:t>89</a:t>
                      </a:r>
                      <a:endParaRPr lang="en-US" sz="1200" dirty="0"/>
                    </a:p>
                  </a:txBody>
                  <a:tcPr marL="91447" marR="91447"/>
                </a:tc>
                <a:tc>
                  <a:txBody>
                    <a:bodyPr/>
                    <a:lstStyle/>
                    <a:p>
                      <a:pPr algn="ctr"/>
                      <a:r>
                        <a:rPr lang="en-US" sz="1200" dirty="0" smtClean="0"/>
                        <a:t>NY</a:t>
                      </a:r>
                      <a:endParaRPr lang="en-US" sz="1200" dirty="0"/>
                    </a:p>
                  </a:txBody>
                  <a:tcPr marL="91447" marR="91447"/>
                </a:tc>
                <a:tc>
                  <a:txBody>
                    <a:bodyPr/>
                    <a:lstStyle/>
                    <a:p>
                      <a:pPr algn="ctr"/>
                      <a:r>
                        <a:rPr lang="en-US" sz="1200" dirty="0" smtClean="0"/>
                        <a:t>Y</a:t>
                      </a:r>
                      <a:endParaRPr lang="en-US" sz="1200" dirty="0"/>
                    </a:p>
                  </a:txBody>
                  <a:tcPr marL="91447" marR="91447"/>
                </a:tc>
                <a:tc>
                  <a:txBody>
                    <a:bodyPr/>
                    <a:lstStyle/>
                    <a:p>
                      <a:pPr algn="ctr"/>
                      <a:r>
                        <a:rPr lang="en-US" sz="1200" u="none" dirty="0" smtClean="0">
                          <a:solidFill>
                            <a:srgbClr val="000000"/>
                          </a:solidFill>
                        </a:rPr>
                        <a:t>70</a:t>
                      </a:r>
                      <a:endParaRPr lang="en-US" sz="1200" u="none" dirty="0">
                        <a:solidFill>
                          <a:srgbClr val="000000"/>
                        </a:solidFill>
                      </a:endParaRPr>
                    </a:p>
                  </a:txBody>
                  <a:tcPr marL="91447" marR="91447"/>
                </a:tc>
                <a:tc>
                  <a:txBody>
                    <a:bodyPr/>
                    <a:lstStyle/>
                    <a:p>
                      <a:pPr algn="ctr"/>
                      <a:r>
                        <a:rPr lang="en-US" sz="1200" dirty="0" smtClean="0"/>
                        <a:t>Diabetes</a:t>
                      </a:r>
                      <a:endParaRPr lang="en-US" sz="1200" dirty="0"/>
                    </a:p>
                  </a:txBody>
                  <a:tcPr marL="91447" marR="91447"/>
                </a:tc>
                <a:tc>
                  <a:txBody>
                    <a:bodyPr/>
                    <a:lstStyle/>
                    <a:p>
                      <a:pPr algn="ctr"/>
                      <a:r>
                        <a:rPr lang="en-US" sz="1200" b="1" dirty="0" smtClean="0">
                          <a:solidFill>
                            <a:srgbClr val="FF0000"/>
                          </a:solidFill>
                        </a:rPr>
                        <a:t>M</a:t>
                      </a:r>
                      <a:endParaRPr lang="en-US" sz="1200" b="1" dirty="0">
                        <a:solidFill>
                          <a:srgbClr val="FF0000"/>
                        </a:solidFill>
                      </a:endParaRPr>
                    </a:p>
                  </a:txBody>
                  <a:tcPr marL="91447" marR="91447"/>
                </a:tc>
                <a:tc>
                  <a:txBody>
                    <a:bodyPr/>
                    <a:lstStyle/>
                    <a:p>
                      <a:pPr algn="ctr"/>
                      <a:r>
                        <a:rPr lang="en-US" sz="1200" dirty="0" smtClean="0"/>
                        <a:t>$32,000</a:t>
                      </a:r>
                      <a:endParaRPr lang="en-US" sz="1200" dirty="0"/>
                    </a:p>
                  </a:txBody>
                  <a:tcPr marL="91447" marR="91447"/>
                </a:tc>
              </a:tr>
              <a:tr h="370840">
                <a:tc>
                  <a:txBody>
                    <a:bodyPr/>
                    <a:lstStyle/>
                    <a:p>
                      <a:r>
                        <a:rPr lang="en-US" sz="1200" dirty="0" smtClean="0"/>
                        <a:t>Bill</a:t>
                      </a:r>
                      <a:r>
                        <a:rPr lang="en-US" sz="1200" baseline="0" dirty="0" smtClean="0"/>
                        <a:t> R.</a:t>
                      </a:r>
                      <a:endParaRPr lang="en-US" sz="1200" dirty="0"/>
                    </a:p>
                  </a:txBody>
                  <a:tcPr marL="91447" marR="91447"/>
                </a:tc>
                <a:tc>
                  <a:txBody>
                    <a:bodyPr/>
                    <a:lstStyle/>
                    <a:p>
                      <a:pPr algn="ctr"/>
                      <a:r>
                        <a:rPr lang="en-US" sz="1200" dirty="0" smtClean="0"/>
                        <a:t>78</a:t>
                      </a:r>
                      <a:endParaRPr lang="en-US" sz="1200" dirty="0"/>
                    </a:p>
                  </a:txBody>
                  <a:tcPr marL="91447" marR="91447"/>
                </a:tc>
                <a:tc>
                  <a:txBody>
                    <a:bodyPr/>
                    <a:lstStyle/>
                    <a:p>
                      <a:pPr algn="ctr"/>
                      <a:r>
                        <a:rPr lang="en-US" sz="1200" b="1" dirty="0" smtClean="0">
                          <a:solidFill>
                            <a:srgbClr val="FF0000"/>
                          </a:solidFill>
                        </a:rPr>
                        <a:t>TX</a:t>
                      </a:r>
                      <a:endParaRPr lang="en-US" sz="1200" b="1" dirty="0">
                        <a:solidFill>
                          <a:srgbClr val="FF0000"/>
                        </a:solidFill>
                      </a:endParaRPr>
                    </a:p>
                  </a:txBody>
                  <a:tcPr marL="91447" marR="91447"/>
                </a:tc>
                <a:tc>
                  <a:txBody>
                    <a:bodyPr/>
                    <a:lstStyle/>
                    <a:p>
                      <a:pPr algn="ctr"/>
                      <a:r>
                        <a:rPr lang="en-US" sz="1200" b="1" dirty="0" smtClean="0">
                          <a:solidFill>
                            <a:srgbClr val="FF0000"/>
                          </a:solidFill>
                        </a:rPr>
                        <a:t>N</a:t>
                      </a:r>
                      <a:endParaRPr lang="en-US" sz="1200" b="1" dirty="0">
                        <a:solidFill>
                          <a:srgbClr val="FF0000"/>
                        </a:solidFill>
                      </a:endParaRPr>
                    </a:p>
                  </a:txBody>
                  <a:tcPr marL="91447" marR="91447"/>
                </a:tc>
                <a:tc>
                  <a:txBody>
                    <a:bodyPr/>
                    <a:lstStyle/>
                    <a:p>
                      <a:pPr algn="ctr"/>
                      <a:r>
                        <a:rPr lang="en-US" sz="1200" dirty="0" smtClean="0"/>
                        <a:t>68</a:t>
                      </a:r>
                      <a:endParaRPr lang="en-US" sz="1200" dirty="0"/>
                    </a:p>
                  </a:txBody>
                  <a:tcPr marL="91447" marR="91447"/>
                </a:tc>
                <a:tc>
                  <a:txBody>
                    <a:bodyPr/>
                    <a:lstStyle/>
                    <a:p>
                      <a:pPr algn="ctr"/>
                      <a:r>
                        <a:rPr lang="en-US" sz="1200" dirty="0" smtClean="0"/>
                        <a:t>None</a:t>
                      </a:r>
                      <a:endParaRPr lang="en-US" sz="1200" dirty="0"/>
                    </a:p>
                  </a:txBody>
                  <a:tcPr marL="91447" marR="91447"/>
                </a:tc>
                <a:tc>
                  <a:txBody>
                    <a:bodyPr/>
                    <a:lstStyle/>
                    <a:p>
                      <a:pPr algn="ctr"/>
                      <a:r>
                        <a:rPr lang="en-US" sz="1200" dirty="0" smtClean="0"/>
                        <a:t>M</a:t>
                      </a:r>
                      <a:endParaRPr lang="en-US" sz="1200" dirty="0"/>
                    </a:p>
                  </a:txBody>
                  <a:tcPr marL="91447" marR="91447"/>
                </a:tc>
                <a:tc>
                  <a:txBody>
                    <a:bodyPr/>
                    <a:lstStyle/>
                    <a:p>
                      <a:pPr algn="ctr"/>
                      <a:r>
                        <a:rPr lang="en-US" sz="1200" dirty="0" smtClean="0"/>
                        <a:t>$24,000</a:t>
                      </a:r>
                      <a:endParaRPr lang="en-US" sz="1200" dirty="0"/>
                    </a:p>
                  </a:txBody>
                  <a:tcPr marL="91447" marR="91447"/>
                </a:tc>
              </a:tr>
              <a:tr h="370840">
                <a:tc>
                  <a:txBody>
                    <a:bodyPr/>
                    <a:lstStyle/>
                    <a:p>
                      <a:r>
                        <a:rPr lang="en-US" sz="1200" dirty="0" smtClean="0"/>
                        <a:t>Clif</a:t>
                      </a:r>
                      <a:r>
                        <a:rPr lang="en-US" sz="1200" baseline="0" dirty="0" smtClean="0"/>
                        <a:t>f J.</a:t>
                      </a:r>
                      <a:endParaRPr lang="en-US" sz="1200" dirty="0"/>
                    </a:p>
                  </a:txBody>
                  <a:tcPr marL="91447" marR="91447"/>
                </a:tc>
                <a:tc>
                  <a:txBody>
                    <a:bodyPr/>
                    <a:lstStyle/>
                    <a:p>
                      <a:pPr algn="ctr"/>
                      <a:r>
                        <a:rPr lang="en-US" sz="1200" dirty="0" smtClean="0"/>
                        <a:t>76</a:t>
                      </a:r>
                      <a:endParaRPr lang="en-US" sz="1200" dirty="0"/>
                    </a:p>
                  </a:txBody>
                  <a:tcPr marL="91447" marR="91447"/>
                </a:tc>
                <a:tc>
                  <a:txBody>
                    <a:bodyPr/>
                    <a:lstStyle/>
                    <a:p>
                      <a:pPr algn="ctr"/>
                      <a:r>
                        <a:rPr lang="en-US" sz="1200" dirty="0" smtClean="0"/>
                        <a:t>FL</a:t>
                      </a:r>
                      <a:endParaRPr lang="en-US" sz="1200" dirty="0"/>
                    </a:p>
                  </a:txBody>
                  <a:tcPr marL="91447" marR="91447"/>
                </a:tc>
                <a:tc>
                  <a:txBody>
                    <a:bodyPr/>
                    <a:lstStyle/>
                    <a:p>
                      <a:pPr algn="ctr"/>
                      <a:r>
                        <a:rPr lang="en-US" sz="1200" dirty="0" smtClean="0"/>
                        <a:t>Y</a:t>
                      </a:r>
                      <a:endParaRPr lang="en-US" sz="1200" dirty="0"/>
                    </a:p>
                  </a:txBody>
                  <a:tcPr marL="91447" marR="91447"/>
                </a:tc>
                <a:tc>
                  <a:txBody>
                    <a:bodyPr/>
                    <a:lstStyle/>
                    <a:p>
                      <a:pPr algn="ctr"/>
                      <a:r>
                        <a:rPr lang="en-US" sz="1200" dirty="0" smtClean="0"/>
                        <a:t>56</a:t>
                      </a:r>
                      <a:endParaRPr lang="en-US" sz="1200" dirty="0"/>
                    </a:p>
                  </a:txBody>
                  <a:tcPr marL="91447" marR="91447"/>
                </a:tc>
                <a:tc>
                  <a:txBody>
                    <a:bodyPr/>
                    <a:lstStyle/>
                    <a:p>
                      <a:pPr algn="ctr"/>
                      <a:r>
                        <a:rPr lang="en-US" sz="1200" dirty="0" smtClean="0"/>
                        <a:t>COPD</a:t>
                      </a:r>
                      <a:endParaRPr lang="en-US" sz="1200" dirty="0"/>
                    </a:p>
                  </a:txBody>
                  <a:tcPr marL="91447" marR="91447"/>
                </a:tc>
                <a:tc>
                  <a:txBody>
                    <a:bodyPr/>
                    <a:lstStyle/>
                    <a:p>
                      <a:pPr algn="ctr"/>
                      <a:r>
                        <a:rPr lang="en-US" sz="1200" dirty="0" smtClean="0"/>
                        <a:t>M</a:t>
                      </a:r>
                      <a:endParaRPr lang="en-US" sz="1200" dirty="0"/>
                    </a:p>
                  </a:txBody>
                  <a:tcPr marL="91447" marR="91447"/>
                </a:tc>
                <a:tc>
                  <a:txBody>
                    <a:bodyPr/>
                    <a:lstStyle/>
                    <a:p>
                      <a:pPr algn="ctr"/>
                      <a:r>
                        <a:rPr lang="en-US" sz="1200" b="1" dirty="0" smtClean="0">
                          <a:solidFill>
                            <a:srgbClr val="FF0000"/>
                          </a:solidFill>
                        </a:rPr>
                        <a:t>$18,000</a:t>
                      </a:r>
                      <a:endParaRPr lang="en-US" sz="1200" b="1" dirty="0">
                        <a:solidFill>
                          <a:srgbClr val="FF0000"/>
                        </a:solidFill>
                      </a:endParaRPr>
                    </a:p>
                  </a:txBody>
                  <a:tcPr marL="91447" marR="91447"/>
                </a:tc>
              </a:tr>
              <a:tr h="370840">
                <a:tc>
                  <a:txBody>
                    <a:bodyPr/>
                    <a:lstStyle/>
                    <a:p>
                      <a:r>
                        <a:rPr lang="en-US" sz="1200" dirty="0" smtClean="0"/>
                        <a:t>Ann S.</a:t>
                      </a:r>
                      <a:endParaRPr lang="en-US" sz="1200" dirty="0"/>
                    </a:p>
                  </a:txBody>
                  <a:tcPr marL="91447" marR="91447"/>
                </a:tc>
                <a:tc>
                  <a:txBody>
                    <a:bodyPr/>
                    <a:lstStyle/>
                    <a:p>
                      <a:pPr algn="ctr"/>
                      <a:r>
                        <a:rPr lang="en-US" sz="1200" dirty="0" smtClean="0"/>
                        <a:t>72</a:t>
                      </a:r>
                      <a:endParaRPr lang="en-US" sz="1200" dirty="0"/>
                    </a:p>
                  </a:txBody>
                  <a:tcPr marL="91447" marR="91447"/>
                </a:tc>
                <a:tc>
                  <a:txBody>
                    <a:bodyPr/>
                    <a:lstStyle/>
                    <a:p>
                      <a:pPr algn="ctr"/>
                      <a:r>
                        <a:rPr lang="en-US" sz="1200" b="1" dirty="0" smtClean="0">
                          <a:solidFill>
                            <a:srgbClr val="FF0000"/>
                          </a:solidFill>
                        </a:rPr>
                        <a:t>FL</a:t>
                      </a:r>
                      <a:endParaRPr lang="en-US" sz="1200" b="1" dirty="0">
                        <a:solidFill>
                          <a:srgbClr val="FF0000"/>
                        </a:solidFill>
                      </a:endParaRPr>
                    </a:p>
                  </a:txBody>
                  <a:tcPr marL="91447" marR="91447"/>
                </a:tc>
                <a:tc>
                  <a:txBody>
                    <a:bodyPr/>
                    <a:lstStyle/>
                    <a:p>
                      <a:pPr algn="ctr"/>
                      <a:r>
                        <a:rPr lang="en-US" sz="1200" b="1" dirty="0" smtClean="0">
                          <a:solidFill>
                            <a:srgbClr val="FF0000"/>
                          </a:solidFill>
                        </a:rPr>
                        <a:t>Y</a:t>
                      </a:r>
                      <a:endParaRPr lang="en-US" sz="1200" b="1" dirty="0">
                        <a:solidFill>
                          <a:srgbClr val="FF0000"/>
                        </a:solidFill>
                      </a:endParaRPr>
                    </a:p>
                  </a:txBody>
                  <a:tcPr marL="91447" marR="91447"/>
                </a:tc>
                <a:tc>
                  <a:txBody>
                    <a:bodyPr/>
                    <a:lstStyle/>
                    <a:p>
                      <a:pPr algn="ctr"/>
                      <a:r>
                        <a:rPr lang="en-US" sz="1200" dirty="0" smtClean="0"/>
                        <a:t>62</a:t>
                      </a:r>
                      <a:endParaRPr lang="en-US" sz="1200" dirty="0"/>
                    </a:p>
                  </a:txBody>
                  <a:tcPr marL="91447" marR="91447"/>
                </a:tc>
                <a:tc>
                  <a:txBody>
                    <a:bodyPr/>
                    <a:lstStyle/>
                    <a:p>
                      <a:pPr algn="ctr"/>
                      <a:r>
                        <a:rPr lang="en-US" sz="1200" dirty="0" smtClean="0"/>
                        <a:t>Alzheimer's</a:t>
                      </a:r>
                      <a:endParaRPr lang="en-US" sz="1200" dirty="0"/>
                    </a:p>
                  </a:txBody>
                  <a:tcPr marL="91447" marR="91447"/>
                </a:tc>
                <a:tc>
                  <a:txBody>
                    <a:bodyPr/>
                    <a:lstStyle/>
                    <a:p>
                      <a:pPr algn="ctr"/>
                      <a:r>
                        <a:rPr lang="en-US" sz="1200" dirty="0" smtClean="0"/>
                        <a:t>F</a:t>
                      </a:r>
                      <a:endParaRPr lang="en-US" sz="1200" dirty="0"/>
                    </a:p>
                  </a:txBody>
                  <a:tcPr marL="91447" marR="91447"/>
                </a:tc>
                <a:tc>
                  <a:txBody>
                    <a:bodyPr/>
                    <a:lstStyle/>
                    <a:p>
                      <a:pPr algn="ctr"/>
                      <a:r>
                        <a:rPr lang="en-US" sz="1200" b="1" dirty="0" smtClean="0">
                          <a:solidFill>
                            <a:srgbClr val="FF0000"/>
                          </a:solidFill>
                        </a:rPr>
                        <a:t>$16,720</a:t>
                      </a:r>
                      <a:endParaRPr lang="en-US" sz="1200" b="1" dirty="0">
                        <a:solidFill>
                          <a:srgbClr val="FF0000"/>
                        </a:solidFill>
                      </a:endParaRPr>
                    </a:p>
                  </a:txBody>
                  <a:tcPr marL="91447" marR="91447"/>
                </a:tc>
              </a:tr>
              <a:tr h="370840">
                <a:tc>
                  <a:txBody>
                    <a:bodyPr/>
                    <a:lstStyle/>
                    <a:p>
                      <a:r>
                        <a:rPr lang="en-US" sz="1200" dirty="0" smtClean="0"/>
                        <a:t>Jill Q.</a:t>
                      </a:r>
                      <a:endParaRPr lang="en-US" sz="1200" dirty="0"/>
                    </a:p>
                  </a:txBody>
                  <a:tcPr marL="91447" marR="91447"/>
                </a:tc>
                <a:tc>
                  <a:txBody>
                    <a:bodyPr/>
                    <a:lstStyle/>
                    <a:p>
                      <a:pPr algn="ctr"/>
                      <a:r>
                        <a:rPr lang="en-US" sz="1200" dirty="0" smtClean="0"/>
                        <a:t>71</a:t>
                      </a:r>
                      <a:endParaRPr lang="en-US" sz="1200" dirty="0"/>
                    </a:p>
                  </a:txBody>
                  <a:tcPr marL="91447" marR="91447"/>
                </a:tc>
                <a:tc>
                  <a:txBody>
                    <a:bodyPr/>
                    <a:lstStyle/>
                    <a:p>
                      <a:pPr algn="ctr"/>
                      <a:r>
                        <a:rPr lang="en-US" sz="1200" dirty="0" smtClean="0"/>
                        <a:t>RI</a:t>
                      </a:r>
                      <a:endParaRPr lang="en-US" sz="1200" dirty="0"/>
                    </a:p>
                  </a:txBody>
                  <a:tcPr marL="91447" marR="91447"/>
                </a:tc>
                <a:tc>
                  <a:txBody>
                    <a:bodyPr/>
                    <a:lstStyle/>
                    <a:p>
                      <a:pPr algn="ctr"/>
                      <a:r>
                        <a:rPr lang="en-US" sz="1200" dirty="0" smtClean="0"/>
                        <a:t>N</a:t>
                      </a:r>
                      <a:endParaRPr lang="en-US" sz="1200" dirty="0"/>
                    </a:p>
                  </a:txBody>
                  <a:tcPr marL="91447" marR="91447"/>
                </a:tc>
                <a:tc>
                  <a:txBody>
                    <a:bodyPr/>
                    <a:lstStyle/>
                    <a:p>
                      <a:pPr algn="ctr"/>
                      <a:r>
                        <a:rPr lang="en-US" sz="1200" u="none" dirty="0" smtClean="0">
                          <a:solidFill>
                            <a:srgbClr val="000000"/>
                          </a:solidFill>
                        </a:rPr>
                        <a:t>66</a:t>
                      </a:r>
                      <a:endParaRPr lang="en-US" sz="1200" u="none" dirty="0">
                        <a:solidFill>
                          <a:srgbClr val="000000"/>
                        </a:solidFill>
                      </a:endParaRPr>
                    </a:p>
                  </a:txBody>
                  <a:tcPr marL="91447" marR="91447"/>
                </a:tc>
                <a:tc>
                  <a:txBody>
                    <a:bodyPr/>
                    <a:lstStyle/>
                    <a:p>
                      <a:pPr algn="ctr"/>
                      <a:r>
                        <a:rPr lang="en-US" sz="1200" b="1" dirty="0" smtClean="0">
                          <a:solidFill>
                            <a:srgbClr val="FF0000"/>
                          </a:solidFill>
                        </a:rPr>
                        <a:t>None</a:t>
                      </a:r>
                      <a:endParaRPr lang="en-US" sz="1200" b="1" dirty="0">
                        <a:solidFill>
                          <a:srgbClr val="FF0000"/>
                        </a:solidFill>
                      </a:endParaRPr>
                    </a:p>
                  </a:txBody>
                  <a:tcPr marL="91447" marR="91447"/>
                </a:tc>
                <a:tc>
                  <a:txBody>
                    <a:bodyPr/>
                    <a:lstStyle/>
                    <a:p>
                      <a:pPr algn="ctr"/>
                      <a:r>
                        <a:rPr lang="en-US" sz="1200" dirty="0" smtClean="0"/>
                        <a:t>F</a:t>
                      </a:r>
                      <a:endParaRPr lang="en-US" sz="1200" dirty="0"/>
                    </a:p>
                  </a:txBody>
                  <a:tcPr marL="91447" marR="91447"/>
                </a:tc>
                <a:tc>
                  <a:txBody>
                    <a:bodyPr/>
                    <a:lstStyle/>
                    <a:p>
                      <a:pPr algn="ctr"/>
                      <a:r>
                        <a:rPr lang="en-US" sz="1200" b="1" dirty="0" smtClean="0">
                          <a:solidFill>
                            <a:srgbClr val="FF0000"/>
                          </a:solidFill>
                        </a:rPr>
                        <a:t>$19,012.25</a:t>
                      </a:r>
                      <a:endParaRPr lang="en-US" sz="1200" b="1" dirty="0">
                        <a:solidFill>
                          <a:srgbClr val="FF0000"/>
                        </a:solidFill>
                      </a:endParaRPr>
                    </a:p>
                  </a:txBody>
                  <a:tcPr marL="91447" marR="91447"/>
                </a:tc>
              </a:tr>
            </a:tbl>
          </a:graphicData>
        </a:graphic>
      </p:graphicFrame>
      <p:graphicFrame>
        <p:nvGraphicFramePr>
          <p:cNvPr id="33" name="Table 32"/>
          <p:cNvGraphicFramePr>
            <a:graphicFrameLocks noGrp="1"/>
          </p:cNvGraphicFramePr>
          <p:nvPr>
            <p:extLst>
              <p:ext uri="{D42A27DB-BD31-4B8C-83A1-F6EECF244321}">
                <p14:modId xmlns:p14="http://schemas.microsoft.com/office/powerpoint/2010/main" val="2864209041"/>
              </p:ext>
            </p:extLst>
          </p:nvPr>
        </p:nvGraphicFramePr>
        <p:xfrm>
          <a:off x="543648" y="2144216"/>
          <a:ext cx="8024618" cy="2311400"/>
        </p:xfrm>
        <a:graphic>
          <a:graphicData uri="http://schemas.openxmlformats.org/drawingml/2006/table">
            <a:tbl>
              <a:tblPr firstRow="1" bandRow="1">
                <a:tableStyleId>{5C22544A-7EE6-4342-B048-85BDC9FD1C3A}</a:tableStyleId>
              </a:tblPr>
              <a:tblGrid>
                <a:gridCol w="806042"/>
                <a:gridCol w="644835"/>
                <a:gridCol w="985166"/>
                <a:gridCol w="1003077"/>
                <a:gridCol w="985166"/>
                <a:gridCol w="1450880"/>
                <a:gridCol w="788132"/>
                <a:gridCol w="1361320"/>
              </a:tblGrid>
              <a:tr h="454869">
                <a:tc>
                  <a:txBody>
                    <a:bodyPr/>
                    <a:lstStyle/>
                    <a:p>
                      <a:pPr algn="ctr"/>
                      <a:r>
                        <a:rPr lang="en-US" sz="1200" b="0" dirty="0" smtClean="0"/>
                        <a:t>Name</a:t>
                      </a:r>
                      <a:endParaRPr lang="en-US" sz="1200" b="0" dirty="0"/>
                    </a:p>
                  </a:txBody>
                  <a:tcPr marL="91447" marR="91447"/>
                </a:tc>
                <a:tc>
                  <a:txBody>
                    <a:bodyPr/>
                    <a:lstStyle/>
                    <a:p>
                      <a:pPr algn="ctr"/>
                      <a:r>
                        <a:rPr lang="en-US" sz="1200" b="0" dirty="0" smtClean="0"/>
                        <a:t>Age</a:t>
                      </a:r>
                      <a:endParaRPr lang="en-US" sz="1200" b="0" dirty="0"/>
                    </a:p>
                  </a:txBody>
                  <a:tcPr marL="91447" marR="91447"/>
                </a:tc>
                <a:tc>
                  <a:txBody>
                    <a:bodyPr/>
                    <a:lstStyle/>
                    <a:p>
                      <a:pPr algn="ctr"/>
                      <a:r>
                        <a:rPr lang="en-US" sz="1200" b="0" dirty="0" smtClean="0"/>
                        <a:t>State</a:t>
                      </a:r>
                      <a:r>
                        <a:rPr lang="en-US" sz="1200" b="0" baseline="0" dirty="0" smtClean="0"/>
                        <a:t> of Residence</a:t>
                      </a:r>
                      <a:endParaRPr lang="en-US" sz="1200" b="0" dirty="0"/>
                    </a:p>
                  </a:txBody>
                  <a:tcPr marL="91447" marR="91447"/>
                </a:tc>
                <a:tc>
                  <a:txBody>
                    <a:bodyPr/>
                    <a:lstStyle/>
                    <a:p>
                      <a:pPr algn="ctr"/>
                      <a:r>
                        <a:rPr lang="en-US" sz="1200" b="0" dirty="0" smtClean="0"/>
                        <a:t>Living Relatives</a:t>
                      </a:r>
                      <a:endParaRPr lang="en-US" sz="1200" b="0" dirty="0"/>
                    </a:p>
                  </a:txBody>
                  <a:tcPr marL="91447" marR="91447"/>
                </a:tc>
                <a:tc>
                  <a:txBody>
                    <a:bodyPr/>
                    <a:lstStyle/>
                    <a:p>
                      <a:pPr algn="ctr"/>
                      <a:r>
                        <a:rPr lang="en-US" sz="1200" b="0" dirty="0" smtClean="0"/>
                        <a:t>Age of Retirement</a:t>
                      </a:r>
                      <a:endParaRPr lang="en-US" sz="1200" b="0" dirty="0"/>
                    </a:p>
                  </a:txBody>
                  <a:tcPr marL="91447" marR="91447"/>
                </a:tc>
                <a:tc>
                  <a:txBody>
                    <a:bodyPr/>
                    <a:lstStyle/>
                    <a:p>
                      <a:pPr algn="ctr"/>
                      <a:r>
                        <a:rPr lang="en-US" sz="1200" b="0" u="none" dirty="0" smtClean="0">
                          <a:solidFill>
                            <a:srgbClr val="FFFFFF"/>
                          </a:solidFill>
                        </a:rPr>
                        <a:t>Serious Medical Conditions</a:t>
                      </a:r>
                      <a:endParaRPr lang="en-US" sz="1200" b="0" u="none" dirty="0">
                        <a:solidFill>
                          <a:srgbClr val="FFFFFF"/>
                        </a:solidFill>
                      </a:endParaRPr>
                    </a:p>
                  </a:txBody>
                  <a:tcPr marL="91447" marR="91447"/>
                </a:tc>
                <a:tc>
                  <a:txBody>
                    <a:bodyPr/>
                    <a:lstStyle/>
                    <a:p>
                      <a:pPr algn="ctr"/>
                      <a:r>
                        <a:rPr lang="en-US" sz="1200" b="0" dirty="0" smtClean="0"/>
                        <a:t>Gender</a:t>
                      </a:r>
                      <a:endParaRPr lang="en-US" sz="1200" b="0" dirty="0"/>
                    </a:p>
                  </a:txBody>
                  <a:tcPr marL="91447" marR="91447"/>
                </a:tc>
                <a:tc>
                  <a:txBody>
                    <a:bodyPr/>
                    <a:lstStyle/>
                    <a:p>
                      <a:pPr algn="ctr"/>
                      <a:r>
                        <a:rPr lang="en-US" sz="1200" b="0" u="none" dirty="0" smtClean="0">
                          <a:solidFill>
                            <a:srgbClr val="FFFFFF"/>
                          </a:solidFill>
                        </a:rPr>
                        <a:t>Annual Social Security Benefit</a:t>
                      </a:r>
                      <a:endParaRPr lang="en-US" sz="1200" b="0" dirty="0"/>
                    </a:p>
                  </a:txBody>
                  <a:tcPr marL="91447" marR="91447"/>
                </a:tc>
              </a:tr>
              <a:tr h="370840">
                <a:tc>
                  <a:txBody>
                    <a:bodyPr/>
                    <a:lstStyle/>
                    <a:p>
                      <a:r>
                        <a:rPr lang="en-US" sz="1200" dirty="0" smtClean="0"/>
                        <a:t>John C.</a:t>
                      </a:r>
                      <a:endParaRPr lang="en-US" sz="1200" dirty="0"/>
                    </a:p>
                  </a:txBody>
                  <a:tcPr marL="91447" marR="91447"/>
                </a:tc>
                <a:tc>
                  <a:txBody>
                    <a:bodyPr/>
                    <a:lstStyle/>
                    <a:p>
                      <a:pPr algn="ctr"/>
                      <a:r>
                        <a:rPr lang="en-US" sz="1200" dirty="0" smtClean="0"/>
                        <a:t>89</a:t>
                      </a:r>
                      <a:endParaRPr lang="en-US" sz="1200" dirty="0"/>
                    </a:p>
                  </a:txBody>
                  <a:tcPr marL="91447" marR="91447"/>
                </a:tc>
                <a:tc>
                  <a:txBody>
                    <a:bodyPr/>
                    <a:lstStyle/>
                    <a:p>
                      <a:pPr algn="ctr"/>
                      <a:r>
                        <a:rPr lang="en-US" sz="1200" dirty="0" smtClean="0"/>
                        <a:t>NY</a:t>
                      </a:r>
                      <a:endParaRPr lang="en-US" sz="1200" dirty="0"/>
                    </a:p>
                  </a:txBody>
                  <a:tcPr marL="91447" marR="91447"/>
                </a:tc>
                <a:tc>
                  <a:txBody>
                    <a:bodyPr/>
                    <a:lstStyle/>
                    <a:p>
                      <a:pPr algn="ctr"/>
                      <a:r>
                        <a:rPr lang="en-US" sz="1200" dirty="0" smtClean="0"/>
                        <a:t>Y</a:t>
                      </a:r>
                      <a:endParaRPr lang="en-US" sz="1200" dirty="0"/>
                    </a:p>
                  </a:txBody>
                  <a:tcPr marL="91447" marR="91447"/>
                </a:tc>
                <a:tc>
                  <a:txBody>
                    <a:bodyPr/>
                    <a:lstStyle/>
                    <a:p>
                      <a:pPr algn="ctr"/>
                      <a:r>
                        <a:rPr lang="en-US" sz="1200" u="none" dirty="0" smtClean="0">
                          <a:solidFill>
                            <a:srgbClr val="000000"/>
                          </a:solidFill>
                        </a:rPr>
                        <a:t>70</a:t>
                      </a:r>
                      <a:endParaRPr lang="en-US" sz="1200" u="none" dirty="0">
                        <a:solidFill>
                          <a:srgbClr val="000000"/>
                        </a:solidFill>
                      </a:endParaRPr>
                    </a:p>
                  </a:txBody>
                  <a:tcPr marL="91447" marR="91447"/>
                </a:tc>
                <a:tc>
                  <a:txBody>
                    <a:bodyPr/>
                    <a:lstStyle/>
                    <a:p>
                      <a:pPr algn="ctr"/>
                      <a:r>
                        <a:rPr lang="en-US" sz="1200" dirty="0" smtClean="0"/>
                        <a:t>Diabetes</a:t>
                      </a:r>
                      <a:endParaRPr lang="en-US" sz="1200" dirty="0"/>
                    </a:p>
                  </a:txBody>
                  <a:tcPr marL="91447" marR="91447"/>
                </a:tc>
                <a:tc>
                  <a:txBody>
                    <a:bodyPr/>
                    <a:lstStyle/>
                    <a:p>
                      <a:pPr algn="ctr"/>
                      <a:r>
                        <a:rPr lang="en-US" sz="1200" b="1" dirty="0" smtClean="0">
                          <a:solidFill>
                            <a:srgbClr val="FF0000"/>
                          </a:solidFill>
                        </a:rPr>
                        <a:t>M</a:t>
                      </a:r>
                      <a:endParaRPr lang="en-US" sz="1200" b="1" dirty="0">
                        <a:solidFill>
                          <a:srgbClr val="FF0000"/>
                        </a:solidFill>
                      </a:endParaRPr>
                    </a:p>
                  </a:txBody>
                  <a:tcPr marL="91447" marR="91447"/>
                </a:tc>
                <a:tc>
                  <a:txBody>
                    <a:bodyPr/>
                    <a:lstStyle/>
                    <a:p>
                      <a:pPr algn="ctr"/>
                      <a:r>
                        <a:rPr lang="en-US" sz="1200" dirty="0" smtClean="0"/>
                        <a:t>$32,000</a:t>
                      </a:r>
                      <a:endParaRPr lang="en-US" sz="1200" dirty="0"/>
                    </a:p>
                  </a:txBody>
                  <a:tcPr marL="91447" marR="91447"/>
                </a:tc>
              </a:tr>
              <a:tr h="370840">
                <a:tc>
                  <a:txBody>
                    <a:bodyPr/>
                    <a:lstStyle/>
                    <a:p>
                      <a:r>
                        <a:rPr lang="en-US" sz="1200" dirty="0" smtClean="0"/>
                        <a:t>Bill</a:t>
                      </a:r>
                      <a:r>
                        <a:rPr lang="en-US" sz="1200" baseline="0" dirty="0" smtClean="0"/>
                        <a:t> R.</a:t>
                      </a:r>
                      <a:endParaRPr lang="en-US" sz="1200" dirty="0"/>
                    </a:p>
                  </a:txBody>
                  <a:tcPr marL="91447" marR="91447"/>
                </a:tc>
                <a:tc>
                  <a:txBody>
                    <a:bodyPr/>
                    <a:lstStyle/>
                    <a:p>
                      <a:pPr algn="ctr"/>
                      <a:r>
                        <a:rPr lang="en-US" sz="1200" dirty="0" smtClean="0"/>
                        <a:t>78</a:t>
                      </a:r>
                      <a:endParaRPr lang="en-US" sz="1200" dirty="0"/>
                    </a:p>
                  </a:txBody>
                  <a:tcPr marL="91447" marR="91447"/>
                </a:tc>
                <a:tc>
                  <a:txBody>
                    <a:bodyPr/>
                    <a:lstStyle/>
                    <a:p>
                      <a:pPr algn="ctr"/>
                      <a:r>
                        <a:rPr lang="en-US" sz="1200" b="1" dirty="0" smtClean="0">
                          <a:solidFill>
                            <a:srgbClr val="FF0000"/>
                          </a:solidFill>
                        </a:rPr>
                        <a:t>TX</a:t>
                      </a:r>
                      <a:endParaRPr lang="en-US" sz="1200" b="1" dirty="0">
                        <a:solidFill>
                          <a:srgbClr val="FF0000"/>
                        </a:solidFill>
                      </a:endParaRPr>
                    </a:p>
                  </a:txBody>
                  <a:tcPr marL="91447" marR="91447"/>
                </a:tc>
                <a:tc>
                  <a:txBody>
                    <a:bodyPr/>
                    <a:lstStyle/>
                    <a:p>
                      <a:pPr algn="ctr"/>
                      <a:r>
                        <a:rPr lang="en-US" sz="1200" b="1" dirty="0" smtClean="0">
                          <a:solidFill>
                            <a:srgbClr val="FF0000"/>
                          </a:solidFill>
                        </a:rPr>
                        <a:t>N</a:t>
                      </a:r>
                      <a:endParaRPr lang="en-US" sz="1200" b="1" dirty="0">
                        <a:solidFill>
                          <a:srgbClr val="FF0000"/>
                        </a:solidFill>
                      </a:endParaRPr>
                    </a:p>
                  </a:txBody>
                  <a:tcPr marL="91447" marR="91447"/>
                </a:tc>
                <a:tc>
                  <a:txBody>
                    <a:bodyPr/>
                    <a:lstStyle/>
                    <a:p>
                      <a:pPr algn="ctr"/>
                      <a:r>
                        <a:rPr lang="en-US" sz="1200" dirty="0" smtClean="0"/>
                        <a:t>68</a:t>
                      </a:r>
                      <a:endParaRPr lang="en-US" sz="1200" dirty="0"/>
                    </a:p>
                  </a:txBody>
                  <a:tcPr marL="91447" marR="91447"/>
                </a:tc>
                <a:tc>
                  <a:txBody>
                    <a:bodyPr/>
                    <a:lstStyle/>
                    <a:p>
                      <a:pPr algn="ctr"/>
                      <a:r>
                        <a:rPr lang="en-US" sz="1200" dirty="0" smtClean="0"/>
                        <a:t>None</a:t>
                      </a:r>
                      <a:endParaRPr lang="en-US" sz="1200" dirty="0"/>
                    </a:p>
                  </a:txBody>
                  <a:tcPr marL="91447" marR="91447"/>
                </a:tc>
                <a:tc>
                  <a:txBody>
                    <a:bodyPr/>
                    <a:lstStyle/>
                    <a:p>
                      <a:pPr algn="ctr"/>
                      <a:r>
                        <a:rPr lang="en-US" sz="1200" dirty="0" smtClean="0"/>
                        <a:t>M</a:t>
                      </a:r>
                      <a:endParaRPr lang="en-US" sz="1200" dirty="0"/>
                    </a:p>
                  </a:txBody>
                  <a:tcPr marL="91447" marR="91447"/>
                </a:tc>
                <a:tc>
                  <a:txBody>
                    <a:bodyPr/>
                    <a:lstStyle/>
                    <a:p>
                      <a:pPr algn="ctr"/>
                      <a:r>
                        <a:rPr lang="en-US" sz="1200" dirty="0" smtClean="0"/>
                        <a:t>$24,000</a:t>
                      </a:r>
                      <a:endParaRPr lang="en-US" sz="1200" dirty="0"/>
                    </a:p>
                  </a:txBody>
                  <a:tcPr marL="91447" marR="91447"/>
                </a:tc>
              </a:tr>
              <a:tr h="370840">
                <a:tc>
                  <a:txBody>
                    <a:bodyPr/>
                    <a:lstStyle/>
                    <a:p>
                      <a:r>
                        <a:rPr lang="en-US" sz="1200" dirty="0" smtClean="0"/>
                        <a:t>Clif</a:t>
                      </a:r>
                      <a:r>
                        <a:rPr lang="en-US" sz="1200" baseline="0" dirty="0" smtClean="0"/>
                        <a:t>f J.</a:t>
                      </a:r>
                      <a:endParaRPr lang="en-US" sz="1200" dirty="0"/>
                    </a:p>
                  </a:txBody>
                  <a:tcPr marL="91447" marR="91447"/>
                </a:tc>
                <a:tc>
                  <a:txBody>
                    <a:bodyPr/>
                    <a:lstStyle/>
                    <a:p>
                      <a:pPr algn="ctr"/>
                      <a:r>
                        <a:rPr lang="en-US" sz="1200" dirty="0" smtClean="0"/>
                        <a:t>76</a:t>
                      </a:r>
                      <a:endParaRPr lang="en-US" sz="1200" dirty="0"/>
                    </a:p>
                  </a:txBody>
                  <a:tcPr marL="91447" marR="91447"/>
                </a:tc>
                <a:tc>
                  <a:txBody>
                    <a:bodyPr/>
                    <a:lstStyle/>
                    <a:p>
                      <a:pPr algn="ctr"/>
                      <a:r>
                        <a:rPr lang="en-US" sz="1200" dirty="0" smtClean="0"/>
                        <a:t>FL</a:t>
                      </a:r>
                      <a:endParaRPr lang="en-US" sz="1200" dirty="0"/>
                    </a:p>
                  </a:txBody>
                  <a:tcPr marL="91447" marR="91447"/>
                </a:tc>
                <a:tc>
                  <a:txBody>
                    <a:bodyPr/>
                    <a:lstStyle/>
                    <a:p>
                      <a:pPr algn="ctr"/>
                      <a:r>
                        <a:rPr lang="en-US" sz="1200" dirty="0" smtClean="0"/>
                        <a:t>Y</a:t>
                      </a:r>
                      <a:endParaRPr lang="en-US" sz="1200" dirty="0"/>
                    </a:p>
                  </a:txBody>
                  <a:tcPr marL="91447" marR="91447"/>
                </a:tc>
                <a:tc>
                  <a:txBody>
                    <a:bodyPr/>
                    <a:lstStyle/>
                    <a:p>
                      <a:pPr algn="ctr"/>
                      <a:r>
                        <a:rPr lang="en-US" sz="1200" dirty="0" smtClean="0"/>
                        <a:t>56</a:t>
                      </a:r>
                      <a:endParaRPr lang="en-US" sz="1200" dirty="0"/>
                    </a:p>
                  </a:txBody>
                  <a:tcPr marL="91447" marR="91447"/>
                </a:tc>
                <a:tc>
                  <a:txBody>
                    <a:bodyPr/>
                    <a:lstStyle/>
                    <a:p>
                      <a:pPr algn="ctr"/>
                      <a:r>
                        <a:rPr lang="en-US" sz="1200" dirty="0" smtClean="0"/>
                        <a:t>COPD</a:t>
                      </a:r>
                      <a:endParaRPr lang="en-US" sz="1200" dirty="0"/>
                    </a:p>
                  </a:txBody>
                  <a:tcPr marL="91447" marR="91447"/>
                </a:tc>
                <a:tc>
                  <a:txBody>
                    <a:bodyPr/>
                    <a:lstStyle/>
                    <a:p>
                      <a:pPr algn="ctr"/>
                      <a:r>
                        <a:rPr lang="en-US" sz="1200" dirty="0" smtClean="0"/>
                        <a:t>M</a:t>
                      </a:r>
                      <a:endParaRPr lang="en-US" sz="1200" dirty="0"/>
                    </a:p>
                  </a:txBody>
                  <a:tcPr marL="91447" marR="91447"/>
                </a:tc>
                <a:tc>
                  <a:txBody>
                    <a:bodyPr/>
                    <a:lstStyle/>
                    <a:p>
                      <a:pPr algn="ctr"/>
                      <a:r>
                        <a:rPr lang="en-US" sz="1200" b="1" dirty="0" smtClean="0">
                          <a:solidFill>
                            <a:srgbClr val="FF0000"/>
                          </a:solidFill>
                        </a:rPr>
                        <a:t>$18,000</a:t>
                      </a:r>
                      <a:endParaRPr lang="en-US" sz="1200" b="1" dirty="0">
                        <a:solidFill>
                          <a:srgbClr val="FF0000"/>
                        </a:solidFill>
                      </a:endParaRPr>
                    </a:p>
                  </a:txBody>
                  <a:tcPr marL="91447" marR="91447"/>
                </a:tc>
              </a:tr>
              <a:tr h="370840">
                <a:tc>
                  <a:txBody>
                    <a:bodyPr/>
                    <a:lstStyle/>
                    <a:p>
                      <a:r>
                        <a:rPr lang="en-US" sz="1200" dirty="0" smtClean="0"/>
                        <a:t>Ann S.</a:t>
                      </a:r>
                      <a:endParaRPr lang="en-US" sz="1200" dirty="0"/>
                    </a:p>
                  </a:txBody>
                  <a:tcPr marL="91447" marR="91447"/>
                </a:tc>
                <a:tc>
                  <a:txBody>
                    <a:bodyPr/>
                    <a:lstStyle/>
                    <a:p>
                      <a:pPr algn="ctr"/>
                      <a:r>
                        <a:rPr lang="en-US" sz="1200" dirty="0" smtClean="0"/>
                        <a:t>72</a:t>
                      </a:r>
                      <a:endParaRPr lang="en-US" sz="1200" dirty="0"/>
                    </a:p>
                  </a:txBody>
                  <a:tcPr marL="91447" marR="91447"/>
                </a:tc>
                <a:tc>
                  <a:txBody>
                    <a:bodyPr/>
                    <a:lstStyle/>
                    <a:p>
                      <a:pPr algn="ctr"/>
                      <a:r>
                        <a:rPr lang="en-US" sz="1200" b="1" dirty="0" smtClean="0">
                          <a:solidFill>
                            <a:srgbClr val="FF0000"/>
                          </a:solidFill>
                        </a:rPr>
                        <a:t>FL</a:t>
                      </a:r>
                      <a:endParaRPr lang="en-US" sz="1200" b="1" dirty="0">
                        <a:solidFill>
                          <a:srgbClr val="FF0000"/>
                        </a:solidFill>
                      </a:endParaRPr>
                    </a:p>
                  </a:txBody>
                  <a:tcPr marL="91447" marR="91447"/>
                </a:tc>
                <a:tc>
                  <a:txBody>
                    <a:bodyPr/>
                    <a:lstStyle/>
                    <a:p>
                      <a:pPr algn="ctr"/>
                      <a:r>
                        <a:rPr lang="en-US" sz="1200" b="1" dirty="0" smtClean="0">
                          <a:solidFill>
                            <a:srgbClr val="FF0000"/>
                          </a:solidFill>
                        </a:rPr>
                        <a:t>Y</a:t>
                      </a:r>
                      <a:endParaRPr lang="en-US" sz="1200" b="1" dirty="0">
                        <a:solidFill>
                          <a:srgbClr val="FF0000"/>
                        </a:solidFill>
                      </a:endParaRPr>
                    </a:p>
                  </a:txBody>
                  <a:tcPr marL="91447" marR="91447"/>
                </a:tc>
                <a:tc>
                  <a:txBody>
                    <a:bodyPr/>
                    <a:lstStyle/>
                    <a:p>
                      <a:pPr algn="ctr"/>
                      <a:r>
                        <a:rPr lang="en-US" sz="1200" dirty="0" smtClean="0"/>
                        <a:t>62</a:t>
                      </a:r>
                      <a:endParaRPr lang="en-US" sz="1200" dirty="0"/>
                    </a:p>
                  </a:txBody>
                  <a:tcPr marL="91447" marR="91447"/>
                </a:tc>
                <a:tc>
                  <a:txBody>
                    <a:bodyPr/>
                    <a:lstStyle/>
                    <a:p>
                      <a:pPr algn="ctr"/>
                      <a:r>
                        <a:rPr lang="en-US" sz="1200" dirty="0" smtClean="0"/>
                        <a:t>Alzheimer's</a:t>
                      </a:r>
                      <a:endParaRPr lang="en-US" sz="1200" dirty="0"/>
                    </a:p>
                  </a:txBody>
                  <a:tcPr marL="91447" marR="91447"/>
                </a:tc>
                <a:tc>
                  <a:txBody>
                    <a:bodyPr/>
                    <a:lstStyle/>
                    <a:p>
                      <a:pPr algn="ctr"/>
                      <a:r>
                        <a:rPr lang="en-US" sz="1200" dirty="0" smtClean="0"/>
                        <a:t>F</a:t>
                      </a:r>
                      <a:endParaRPr lang="en-US" sz="1200" dirty="0"/>
                    </a:p>
                  </a:txBody>
                  <a:tcPr marL="91447" marR="91447"/>
                </a:tc>
                <a:tc>
                  <a:txBody>
                    <a:bodyPr/>
                    <a:lstStyle/>
                    <a:p>
                      <a:pPr algn="ctr"/>
                      <a:r>
                        <a:rPr lang="en-US" sz="1200" b="1" dirty="0" smtClean="0">
                          <a:solidFill>
                            <a:srgbClr val="FF0000"/>
                          </a:solidFill>
                        </a:rPr>
                        <a:t>$16,720</a:t>
                      </a:r>
                      <a:endParaRPr lang="en-US" sz="1200" b="1" dirty="0">
                        <a:solidFill>
                          <a:srgbClr val="FF0000"/>
                        </a:solidFill>
                      </a:endParaRPr>
                    </a:p>
                  </a:txBody>
                  <a:tcPr marL="91447" marR="91447"/>
                </a:tc>
              </a:tr>
              <a:tr h="370840">
                <a:tc>
                  <a:txBody>
                    <a:bodyPr/>
                    <a:lstStyle/>
                    <a:p>
                      <a:r>
                        <a:rPr lang="en-US" sz="1200" dirty="0" smtClean="0"/>
                        <a:t>Jill Q.</a:t>
                      </a:r>
                      <a:endParaRPr lang="en-US" sz="1200" dirty="0"/>
                    </a:p>
                  </a:txBody>
                  <a:tcPr marL="91447" marR="91447"/>
                </a:tc>
                <a:tc>
                  <a:txBody>
                    <a:bodyPr/>
                    <a:lstStyle/>
                    <a:p>
                      <a:pPr algn="ctr"/>
                      <a:r>
                        <a:rPr lang="en-US" sz="1200" dirty="0" smtClean="0"/>
                        <a:t>71</a:t>
                      </a:r>
                      <a:endParaRPr lang="en-US" sz="1200" dirty="0"/>
                    </a:p>
                  </a:txBody>
                  <a:tcPr marL="91447" marR="91447"/>
                </a:tc>
                <a:tc>
                  <a:txBody>
                    <a:bodyPr/>
                    <a:lstStyle/>
                    <a:p>
                      <a:pPr algn="ctr"/>
                      <a:r>
                        <a:rPr lang="en-US" sz="1200" dirty="0" smtClean="0"/>
                        <a:t>RI</a:t>
                      </a:r>
                      <a:endParaRPr lang="en-US" sz="1200" dirty="0"/>
                    </a:p>
                  </a:txBody>
                  <a:tcPr marL="91447" marR="91447"/>
                </a:tc>
                <a:tc>
                  <a:txBody>
                    <a:bodyPr/>
                    <a:lstStyle/>
                    <a:p>
                      <a:pPr algn="ctr"/>
                      <a:r>
                        <a:rPr lang="en-US" sz="1200" dirty="0" smtClean="0"/>
                        <a:t>N</a:t>
                      </a:r>
                      <a:endParaRPr lang="en-US" sz="1200" dirty="0"/>
                    </a:p>
                  </a:txBody>
                  <a:tcPr marL="91447" marR="91447"/>
                </a:tc>
                <a:tc>
                  <a:txBody>
                    <a:bodyPr/>
                    <a:lstStyle/>
                    <a:p>
                      <a:pPr algn="ctr"/>
                      <a:r>
                        <a:rPr lang="en-US" sz="1200" u="none" dirty="0" smtClean="0">
                          <a:solidFill>
                            <a:srgbClr val="000000"/>
                          </a:solidFill>
                        </a:rPr>
                        <a:t>66</a:t>
                      </a:r>
                      <a:endParaRPr lang="en-US" sz="1200" u="none" dirty="0">
                        <a:solidFill>
                          <a:srgbClr val="000000"/>
                        </a:solidFill>
                      </a:endParaRPr>
                    </a:p>
                  </a:txBody>
                  <a:tcPr marL="91447" marR="91447"/>
                </a:tc>
                <a:tc>
                  <a:txBody>
                    <a:bodyPr/>
                    <a:lstStyle/>
                    <a:p>
                      <a:pPr algn="ctr"/>
                      <a:r>
                        <a:rPr lang="en-US" sz="1200" b="1" dirty="0" smtClean="0">
                          <a:solidFill>
                            <a:srgbClr val="FF0000"/>
                          </a:solidFill>
                        </a:rPr>
                        <a:t>None</a:t>
                      </a:r>
                      <a:endParaRPr lang="en-US" sz="1200" b="1" dirty="0">
                        <a:solidFill>
                          <a:srgbClr val="FF0000"/>
                        </a:solidFill>
                      </a:endParaRPr>
                    </a:p>
                  </a:txBody>
                  <a:tcPr marL="91447" marR="91447"/>
                </a:tc>
                <a:tc>
                  <a:txBody>
                    <a:bodyPr/>
                    <a:lstStyle/>
                    <a:p>
                      <a:pPr algn="ctr"/>
                      <a:r>
                        <a:rPr lang="en-US" sz="1200" dirty="0" smtClean="0"/>
                        <a:t>F</a:t>
                      </a:r>
                      <a:endParaRPr lang="en-US" sz="1200" dirty="0"/>
                    </a:p>
                  </a:txBody>
                  <a:tcPr marL="91447" marR="91447"/>
                </a:tc>
                <a:tc>
                  <a:txBody>
                    <a:bodyPr/>
                    <a:lstStyle/>
                    <a:p>
                      <a:pPr algn="ctr"/>
                      <a:r>
                        <a:rPr lang="en-US" sz="1200" b="1" dirty="0" smtClean="0">
                          <a:solidFill>
                            <a:srgbClr val="FF0000"/>
                          </a:solidFill>
                        </a:rPr>
                        <a:t>$19,012</a:t>
                      </a:r>
                      <a:endParaRPr lang="en-US" sz="1200" b="1" dirty="0">
                        <a:solidFill>
                          <a:srgbClr val="FF0000"/>
                        </a:solidFill>
                      </a:endParaRPr>
                    </a:p>
                  </a:txBody>
                  <a:tcPr marL="91447" marR="91447"/>
                </a:tc>
              </a:tr>
            </a:tbl>
          </a:graphicData>
        </a:graphic>
      </p:graphicFrame>
      <p:graphicFrame>
        <p:nvGraphicFramePr>
          <p:cNvPr id="35" name="Chart 34"/>
          <p:cNvGraphicFramePr>
            <a:graphicFrameLocks/>
          </p:cNvGraphicFramePr>
          <p:nvPr>
            <p:extLst>
              <p:ext uri="{D42A27DB-BD31-4B8C-83A1-F6EECF244321}">
                <p14:modId xmlns:p14="http://schemas.microsoft.com/office/powerpoint/2010/main" val="2266720026"/>
              </p:ext>
            </p:extLst>
          </p:nvPr>
        </p:nvGraphicFramePr>
        <p:xfrm>
          <a:off x="9421706" y="2755900"/>
          <a:ext cx="4572000" cy="2743200"/>
        </p:xfrm>
        <a:graphic>
          <a:graphicData uri="http://schemas.openxmlformats.org/drawingml/2006/chart">
            <c:chart xmlns:c="http://schemas.openxmlformats.org/drawingml/2006/chart" xmlns:r="http://schemas.openxmlformats.org/officeDocument/2006/relationships" r:id="rId3"/>
          </a:graphicData>
        </a:graphic>
      </p:graphicFrame>
      <p:pic>
        <p:nvPicPr>
          <p:cNvPr id="5" name="Picture 4"/>
          <p:cNvPicPr>
            <a:picLocks noChangeAspect="1"/>
          </p:cNvPicPr>
          <p:nvPr/>
        </p:nvPicPr>
        <p:blipFill>
          <a:blip r:embed="rId4"/>
          <a:stretch>
            <a:fillRect/>
          </a:stretch>
        </p:blipFill>
        <p:spPr>
          <a:xfrm>
            <a:off x="2273300" y="3804182"/>
            <a:ext cx="4597400" cy="2755900"/>
          </a:xfrm>
          <a:prstGeom prst="rect">
            <a:avLst/>
          </a:prstGeom>
        </p:spPr>
      </p:pic>
    </p:spTree>
    <p:extLst>
      <p:ext uri="{BB962C8B-B14F-4D97-AF65-F5344CB8AC3E}">
        <p14:creationId xmlns:p14="http://schemas.microsoft.com/office/powerpoint/2010/main" val="79519336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2000"/>
                                        <p:tgtEl>
                                          <p:spTgt spid="15"/>
                                        </p:tgtEl>
                                      </p:cBhvr>
                                    </p:animEffect>
                                  </p:childTnLst>
                                </p:cTn>
                              </p:par>
                            </p:childTnLst>
                          </p:cTn>
                        </p:par>
                        <p:par>
                          <p:cTn id="8" fill="hold">
                            <p:stCondLst>
                              <p:cond delay="2000"/>
                            </p:stCondLst>
                            <p:childTnLst>
                              <p:par>
                                <p:cTn id="9" presetID="10" presetClass="entr" presetSubtype="0" fill="hold"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fade">
                                      <p:cBhvr>
                                        <p:cTn id="11" dur="2000"/>
                                        <p:tgtEl>
                                          <p:spTgt spid="25"/>
                                        </p:tgtEl>
                                      </p:cBhvr>
                                    </p:animEffect>
                                  </p:childTnLst>
                                </p:cTn>
                              </p:par>
                            </p:childTnLst>
                          </p:cTn>
                        </p:par>
                        <p:par>
                          <p:cTn id="12" fill="hold">
                            <p:stCondLst>
                              <p:cond delay="4000"/>
                            </p:stCondLst>
                            <p:childTnLst>
                              <p:par>
                                <p:cTn id="13" presetID="10" presetClass="entr" presetSubtype="0" fill="hold" nodeType="afterEffect">
                                  <p:stCondLst>
                                    <p:cond delay="0"/>
                                  </p:stCondLst>
                                  <p:childTnLst>
                                    <p:set>
                                      <p:cBhvr>
                                        <p:cTn id="14" dur="1" fill="hold">
                                          <p:stCondLst>
                                            <p:cond delay="0"/>
                                          </p:stCondLst>
                                        </p:cTn>
                                        <p:tgtEl>
                                          <p:spTgt spid="26"/>
                                        </p:tgtEl>
                                        <p:attrNameLst>
                                          <p:attrName>style.visibility</p:attrName>
                                        </p:attrNameLst>
                                      </p:cBhvr>
                                      <p:to>
                                        <p:strVal val="visible"/>
                                      </p:to>
                                    </p:set>
                                    <p:animEffect transition="in" filter="fade">
                                      <p:cBhvr>
                                        <p:cTn id="15" dur="2000"/>
                                        <p:tgtEl>
                                          <p:spTgt spid="26"/>
                                        </p:tgtEl>
                                      </p:cBhvr>
                                    </p:animEffect>
                                  </p:childTnLst>
                                </p:cTn>
                              </p:par>
                            </p:childTnLst>
                          </p:cTn>
                        </p:par>
                        <p:par>
                          <p:cTn id="16" fill="hold">
                            <p:stCondLst>
                              <p:cond delay="6000"/>
                            </p:stCondLst>
                            <p:childTnLst>
                              <p:par>
                                <p:cTn id="17" presetID="10" presetClass="entr" presetSubtype="0" fill="hold" nodeType="after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fade">
                                      <p:cBhvr>
                                        <p:cTn id="19" dur="2000"/>
                                        <p:tgtEl>
                                          <p:spTgt spid="27"/>
                                        </p:tgtEl>
                                      </p:cBhvr>
                                    </p:animEffect>
                                  </p:childTnLst>
                                </p:cTn>
                              </p:par>
                            </p:childTnLst>
                          </p:cTn>
                        </p:par>
                        <p:par>
                          <p:cTn id="20" fill="hold">
                            <p:stCondLst>
                              <p:cond delay="8000"/>
                            </p:stCondLst>
                            <p:childTnLst>
                              <p:par>
                                <p:cTn id="21" presetID="10" presetClass="entr" presetSubtype="0" fill="hold" nodeType="afterEffect">
                                  <p:stCondLst>
                                    <p:cond delay="0"/>
                                  </p:stCondLst>
                                  <p:childTnLst>
                                    <p:set>
                                      <p:cBhvr>
                                        <p:cTn id="22" dur="1" fill="hold">
                                          <p:stCondLst>
                                            <p:cond delay="0"/>
                                          </p:stCondLst>
                                        </p:cTn>
                                        <p:tgtEl>
                                          <p:spTgt spid="28"/>
                                        </p:tgtEl>
                                        <p:attrNameLst>
                                          <p:attrName>style.visibility</p:attrName>
                                        </p:attrNameLst>
                                      </p:cBhvr>
                                      <p:to>
                                        <p:strVal val="visible"/>
                                      </p:to>
                                    </p:set>
                                    <p:animEffect transition="in" filter="fade">
                                      <p:cBhvr>
                                        <p:cTn id="23" dur="2000"/>
                                        <p:tgtEl>
                                          <p:spTgt spid="28"/>
                                        </p:tgtEl>
                                      </p:cBhvr>
                                    </p:animEffect>
                                  </p:childTnLst>
                                </p:cTn>
                              </p:par>
                            </p:childTnLst>
                          </p:cTn>
                        </p:par>
                        <p:par>
                          <p:cTn id="24" fill="hold">
                            <p:stCondLst>
                              <p:cond delay="10000"/>
                            </p:stCondLst>
                            <p:childTnLst>
                              <p:par>
                                <p:cTn id="25" presetID="10" presetClass="entr" presetSubtype="0" fill="hold" nodeType="afterEffect">
                                  <p:stCondLst>
                                    <p:cond delay="0"/>
                                  </p:stCondLst>
                                  <p:childTnLst>
                                    <p:set>
                                      <p:cBhvr>
                                        <p:cTn id="26" dur="1" fill="hold">
                                          <p:stCondLst>
                                            <p:cond delay="0"/>
                                          </p:stCondLst>
                                        </p:cTn>
                                        <p:tgtEl>
                                          <p:spTgt spid="29"/>
                                        </p:tgtEl>
                                        <p:attrNameLst>
                                          <p:attrName>style.visibility</p:attrName>
                                        </p:attrNameLst>
                                      </p:cBhvr>
                                      <p:to>
                                        <p:strVal val="visible"/>
                                      </p:to>
                                    </p:set>
                                    <p:animEffect transition="in" filter="fade">
                                      <p:cBhvr>
                                        <p:cTn id="27" dur="2000"/>
                                        <p:tgtEl>
                                          <p:spTgt spid="29"/>
                                        </p:tgtEl>
                                      </p:cBhvr>
                                    </p:animEffect>
                                  </p:childTnLst>
                                </p:cTn>
                              </p:par>
                            </p:childTnLst>
                          </p:cTn>
                        </p:par>
                        <p:par>
                          <p:cTn id="28" fill="hold">
                            <p:stCondLst>
                              <p:cond delay="12000"/>
                            </p:stCondLst>
                            <p:childTnLst>
                              <p:par>
                                <p:cTn id="29" presetID="10" presetClass="entr" presetSubtype="0" fill="hold" nodeType="afterEffect">
                                  <p:stCondLst>
                                    <p:cond delay="0"/>
                                  </p:stCondLst>
                                  <p:childTnLst>
                                    <p:set>
                                      <p:cBhvr>
                                        <p:cTn id="30" dur="1" fill="hold">
                                          <p:stCondLst>
                                            <p:cond delay="0"/>
                                          </p:stCondLst>
                                        </p:cTn>
                                        <p:tgtEl>
                                          <p:spTgt spid="30"/>
                                        </p:tgtEl>
                                        <p:attrNameLst>
                                          <p:attrName>style.visibility</p:attrName>
                                        </p:attrNameLst>
                                      </p:cBhvr>
                                      <p:to>
                                        <p:strVal val="visible"/>
                                      </p:to>
                                    </p:set>
                                    <p:animEffect transition="in" filter="fade">
                                      <p:cBhvr>
                                        <p:cTn id="31" dur="2000"/>
                                        <p:tgtEl>
                                          <p:spTgt spid="30"/>
                                        </p:tgtEl>
                                      </p:cBhvr>
                                    </p:animEffect>
                                  </p:childTnLst>
                                </p:cTn>
                              </p:par>
                            </p:childTnLst>
                          </p:cTn>
                        </p:par>
                        <p:par>
                          <p:cTn id="32" fill="hold">
                            <p:stCondLst>
                              <p:cond delay="14000"/>
                            </p:stCondLst>
                            <p:childTnLst>
                              <p:par>
                                <p:cTn id="33" presetID="10" presetClass="entr" presetSubtype="0" fill="hold" nodeType="afterEffect">
                                  <p:stCondLst>
                                    <p:cond delay="0"/>
                                  </p:stCondLst>
                                  <p:childTnLst>
                                    <p:set>
                                      <p:cBhvr>
                                        <p:cTn id="34" dur="1" fill="hold">
                                          <p:stCondLst>
                                            <p:cond delay="0"/>
                                          </p:stCondLst>
                                        </p:cTn>
                                        <p:tgtEl>
                                          <p:spTgt spid="31"/>
                                        </p:tgtEl>
                                        <p:attrNameLst>
                                          <p:attrName>style.visibility</p:attrName>
                                        </p:attrNameLst>
                                      </p:cBhvr>
                                      <p:to>
                                        <p:strVal val="visible"/>
                                      </p:to>
                                    </p:set>
                                    <p:animEffect transition="in" filter="fade">
                                      <p:cBhvr>
                                        <p:cTn id="35" dur="2000"/>
                                        <p:tgtEl>
                                          <p:spTgt spid="31"/>
                                        </p:tgtEl>
                                      </p:cBhvr>
                                    </p:animEffect>
                                  </p:childTnLst>
                                </p:cTn>
                              </p:par>
                            </p:childTnLst>
                          </p:cTn>
                        </p:par>
                        <p:par>
                          <p:cTn id="36" fill="hold">
                            <p:stCondLst>
                              <p:cond delay="16000"/>
                            </p:stCondLst>
                            <p:childTnLst>
                              <p:par>
                                <p:cTn id="37" presetID="10" presetClass="entr" presetSubtype="0" fill="hold" nodeType="afterEffect">
                                  <p:stCondLst>
                                    <p:cond delay="0"/>
                                  </p:stCondLst>
                                  <p:childTnLst>
                                    <p:set>
                                      <p:cBhvr>
                                        <p:cTn id="38" dur="1" fill="hold">
                                          <p:stCondLst>
                                            <p:cond delay="0"/>
                                          </p:stCondLst>
                                        </p:cTn>
                                        <p:tgtEl>
                                          <p:spTgt spid="32"/>
                                        </p:tgtEl>
                                        <p:attrNameLst>
                                          <p:attrName>style.visibility</p:attrName>
                                        </p:attrNameLst>
                                      </p:cBhvr>
                                      <p:to>
                                        <p:strVal val="visible"/>
                                      </p:to>
                                    </p:set>
                                    <p:animEffect transition="in" filter="fade">
                                      <p:cBhvr>
                                        <p:cTn id="39" dur="2000"/>
                                        <p:tgtEl>
                                          <p:spTgt spid="32"/>
                                        </p:tgtEl>
                                      </p:cBhvr>
                                    </p:animEffect>
                                  </p:childTnLst>
                                </p:cTn>
                              </p:par>
                            </p:childTnLst>
                          </p:cTn>
                        </p:par>
                        <p:par>
                          <p:cTn id="40" fill="hold">
                            <p:stCondLst>
                              <p:cond delay="18000"/>
                            </p:stCondLst>
                            <p:childTnLst>
                              <p:par>
                                <p:cTn id="41" presetID="10" presetClass="entr" presetSubtype="0" fill="hold" nodeType="afterEffect">
                                  <p:stCondLst>
                                    <p:cond delay="0"/>
                                  </p:stCondLst>
                                  <p:childTnLst>
                                    <p:set>
                                      <p:cBhvr>
                                        <p:cTn id="42" dur="1" fill="hold">
                                          <p:stCondLst>
                                            <p:cond delay="0"/>
                                          </p:stCondLst>
                                        </p:cTn>
                                        <p:tgtEl>
                                          <p:spTgt spid="33"/>
                                        </p:tgtEl>
                                        <p:attrNameLst>
                                          <p:attrName>style.visibility</p:attrName>
                                        </p:attrNameLst>
                                      </p:cBhvr>
                                      <p:to>
                                        <p:strVal val="visible"/>
                                      </p:to>
                                    </p:set>
                                    <p:animEffect transition="in" filter="fade">
                                      <p:cBhvr>
                                        <p:cTn id="43" dur="2000"/>
                                        <p:tgtEl>
                                          <p:spTgt spid="33"/>
                                        </p:tgtEl>
                                      </p:cBhvr>
                                    </p:animEffect>
                                  </p:childTnLst>
                                </p:cTn>
                              </p:par>
                            </p:childTnLst>
                          </p:cTn>
                        </p:par>
                      </p:childTnLst>
                    </p:cTn>
                  </p:par>
                  <p:par>
                    <p:cTn id="44" fill="hold">
                      <p:stCondLst>
                        <p:cond delay="indefinite"/>
                      </p:stCondLst>
                      <p:childTnLst>
                        <p:par>
                          <p:cTn id="45" fill="hold">
                            <p:stCondLst>
                              <p:cond delay="0"/>
                            </p:stCondLst>
                            <p:childTnLst>
                              <p:par>
                                <p:cTn id="46" presetID="0" presetClass="path" presetSubtype="0" accel="50000" decel="50000" fill="hold" nodeType="clickEffect">
                                  <p:stCondLst>
                                    <p:cond delay="0"/>
                                  </p:stCondLst>
                                  <p:childTnLst>
                                    <p:animMotion origin="layout" path="M 0 0 L 0 -0.12373 " pathEditMode="relative" ptsTypes="AA">
                                      <p:cBhvr>
                                        <p:cTn id="47" dur="2000" fill="hold"/>
                                        <p:tgtEl>
                                          <p:spTgt spid="9"/>
                                        </p:tgtEl>
                                        <p:attrNameLst>
                                          <p:attrName>ppt_x</p:attrName>
                                          <p:attrName>ppt_y</p:attrName>
                                        </p:attrNameLst>
                                      </p:cBhvr>
                                    </p:animMotion>
                                  </p:childTnLst>
                                </p:cTn>
                              </p:par>
                              <p:par>
                                <p:cTn id="48" presetID="0" presetClass="path" presetSubtype="0" accel="50000" decel="50000" fill="hold" nodeType="withEffect">
                                  <p:stCondLst>
                                    <p:cond delay="0"/>
                                  </p:stCondLst>
                                  <p:childTnLst>
                                    <p:animMotion origin="layout" path="M 0 0 L 0 -0.12373 " pathEditMode="relative" ptsTypes="AA">
                                      <p:cBhvr>
                                        <p:cTn id="49" dur="2000" fill="hold"/>
                                        <p:tgtEl>
                                          <p:spTgt spid="15"/>
                                        </p:tgtEl>
                                        <p:attrNameLst>
                                          <p:attrName>ppt_x</p:attrName>
                                          <p:attrName>ppt_y</p:attrName>
                                        </p:attrNameLst>
                                      </p:cBhvr>
                                    </p:animMotion>
                                  </p:childTnLst>
                                </p:cTn>
                              </p:par>
                              <p:par>
                                <p:cTn id="50" presetID="0" presetClass="path" presetSubtype="0" accel="50000" decel="50000" fill="hold" nodeType="withEffect">
                                  <p:stCondLst>
                                    <p:cond delay="0"/>
                                  </p:stCondLst>
                                  <p:childTnLst>
                                    <p:animMotion origin="layout" path="M 0 0 L 0 -0.12373 " pathEditMode="relative" ptsTypes="AA">
                                      <p:cBhvr>
                                        <p:cTn id="51" dur="2000" fill="hold"/>
                                        <p:tgtEl>
                                          <p:spTgt spid="25"/>
                                        </p:tgtEl>
                                        <p:attrNameLst>
                                          <p:attrName>ppt_x</p:attrName>
                                          <p:attrName>ppt_y</p:attrName>
                                        </p:attrNameLst>
                                      </p:cBhvr>
                                    </p:animMotion>
                                  </p:childTnLst>
                                </p:cTn>
                              </p:par>
                              <p:par>
                                <p:cTn id="52" presetID="0" presetClass="path" presetSubtype="0" accel="50000" decel="50000" fill="hold" nodeType="withEffect">
                                  <p:stCondLst>
                                    <p:cond delay="0"/>
                                  </p:stCondLst>
                                  <p:childTnLst>
                                    <p:animMotion origin="layout" path="M 0 0 L 0 -0.12373 " pathEditMode="relative" ptsTypes="AA">
                                      <p:cBhvr>
                                        <p:cTn id="53" dur="2000" fill="hold"/>
                                        <p:tgtEl>
                                          <p:spTgt spid="26"/>
                                        </p:tgtEl>
                                        <p:attrNameLst>
                                          <p:attrName>ppt_x</p:attrName>
                                          <p:attrName>ppt_y</p:attrName>
                                        </p:attrNameLst>
                                      </p:cBhvr>
                                    </p:animMotion>
                                  </p:childTnLst>
                                </p:cTn>
                              </p:par>
                              <p:par>
                                <p:cTn id="54" presetID="0" presetClass="path" presetSubtype="0" accel="50000" decel="50000" fill="hold" nodeType="withEffect">
                                  <p:stCondLst>
                                    <p:cond delay="0"/>
                                  </p:stCondLst>
                                  <p:childTnLst>
                                    <p:animMotion origin="layout" path="M 0 0 L 0 -0.12373 " pathEditMode="relative" ptsTypes="AA">
                                      <p:cBhvr>
                                        <p:cTn id="55" dur="2000" fill="hold"/>
                                        <p:tgtEl>
                                          <p:spTgt spid="27"/>
                                        </p:tgtEl>
                                        <p:attrNameLst>
                                          <p:attrName>ppt_x</p:attrName>
                                          <p:attrName>ppt_y</p:attrName>
                                        </p:attrNameLst>
                                      </p:cBhvr>
                                    </p:animMotion>
                                  </p:childTnLst>
                                </p:cTn>
                              </p:par>
                              <p:par>
                                <p:cTn id="56" presetID="0" presetClass="path" presetSubtype="0" accel="50000" decel="50000" fill="hold" nodeType="withEffect">
                                  <p:stCondLst>
                                    <p:cond delay="0"/>
                                  </p:stCondLst>
                                  <p:childTnLst>
                                    <p:animMotion origin="layout" path="M 0 0 L 0 -0.12373 " pathEditMode="relative" ptsTypes="AA">
                                      <p:cBhvr>
                                        <p:cTn id="57" dur="2000" fill="hold"/>
                                        <p:tgtEl>
                                          <p:spTgt spid="28"/>
                                        </p:tgtEl>
                                        <p:attrNameLst>
                                          <p:attrName>ppt_x</p:attrName>
                                          <p:attrName>ppt_y</p:attrName>
                                        </p:attrNameLst>
                                      </p:cBhvr>
                                    </p:animMotion>
                                  </p:childTnLst>
                                </p:cTn>
                              </p:par>
                              <p:par>
                                <p:cTn id="58" presetID="0" presetClass="path" presetSubtype="0" accel="50000" decel="50000" fill="hold" nodeType="withEffect">
                                  <p:stCondLst>
                                    <p:cond delay="0"/>
                                  </p:stCondLst>
                                  <p:childTnLst>
                                    <p:animMotion origin="layout" path="M 0 0 L 0 -0.12373 " pathEditMode="relative" ptsTypes="AA">
                                      <p:cBhvr>
                                        <p:cTn id="59" dur="2000" fill="hold"/>
                                        <p:tgtEl>
                                          <p:spTgt spid="29"/>
                                        </p:tgtEl>
                                        <p:attrNameLst>
                                          <p:attrName>ppt_x</p:attrName>
                                          <p:attrName>ppt_y</p:attrName>
                                        </p:attrNameLst>
                                      </p:cBhvr>
                                    </p:animMotion>
                                  </p:childTnLst>
                                </p:cTn>
                              </p:par>
                              <p:par>
                                <p:cTn id="60" presetID="0" presetClass="path" presetSubtype="0" accel="50000" decel="50000" fill="hold" nodeType="withEffect">
                                  <p:stCondLst>
                                    <p:cond delay="0"/>
                                  </p:stCondLst>
                                  <p:childTnLst>
                                    <p:animMotion origin="layout" path="M 0 0 L 0 -0.12373 " pathEditMode="relative" ptsTypes="AA">
                                      <p:cBhvr>
                                        <p:cTn id="61" dur="2000" fill="hold"/>
                                        <p:tgtEl>
                                          <p:spTgt spid="30"/>
                                        </p:tgtEl>
                                        <p:attrNameLst>
                                          <p:attrName>ppt_x</p:attrName>
                                          <p:attrName>ppt_y</p:attrName>
                                        </p:attrNameLst>
                                      </p:cBhvr>
                                    </p:animMotion>
                                  </p:childTnLst>
                                </p:cTn>
                              </p:par>
                              <p:par>
                                <p:cTn id="62" presetID="0" presetClass="path" presetSubtype="0" accel="50000" decel="50000" fill="hold" nodeType="withEffect">
                                  <p:stCondLst>
                                    <p:cond delay="0"/>
                                  </p:stCondLst>
                                  <p:childTnLst>
                                    <p:animMotion origin="layout" path="M 0 0 L 0 -0.12373 " pathEditMode="relative" ptsTypes="AA">
                                      <p:cBhvr>
                                        <p:cTn id="63" dur="2000" fill="hold"/>
                                        <p:tgtEl>
                                          <p:spTgt spid="31"/>
                                        </p:tgtEl>
                                        <p:attrNameLst>
                                          <p:attrName>ppt_x</p:attrName>
                                          <p:attrName>ppt_y</p:attrName>
                                        </p:attrNameLst>
                                      </p:cBhvr>
                                    </p:animMotion>
                                  </p:childTnLst>
                                </p:cTn>
                              </p:par>
                              <p:par>
                                <p:cTn id="64" presetID="0" presetClass="path" presetSubtype="0" accel="50000" decel="50000" fill="hold" nodeType="withEffect">
                                  <p:stCondLst>
                                    <p:cond delay="0"/>
                                  </p:stCondLst>
                                  <p:childTnLst>
                                    <p:animMotion origin="layout" path="M 0 0 L 0 -0.12373 " pathEditMode="relative" ptsTypes="AA">
                                      <p:cBhvr>
                                        <p:cTn id="65" dur="2000" fill="hold"/>
                                        <p:tgtEl>
                                          <p:spTgt spid="32"/>
                                        </p:tgtEl>
                                        <p:attrNameLst>
                                          <p:attrName>ppt_x</p:attrName>
                                          <p:attrName>ppt_y</p:attrName>
                                        </p:attrNameLst>
                                      </p:cBhvr>
                                    </p:animMotion>
                                  </p:childTnLst>
                                </p:cTn>
                              </p:par>
                              <p:par>
                                <p:cTn id="66" presetID="0" presetClass="path" presetSubtype="0" accel="50000" decel="50000" fill="hold" nodeType="withEffect">
                                  <p:stCondLst>
                                    <p:cond delay="0"/>
                                  </p:stCondLst>
                                  <p:childTnLst>
                                    <p:animMotion origin="layout" path="M 0 0 L 0 -0.12373 " pathEditMode="relative" ptsTypes="AA">
                                      <p:cBhvr>
                                        <p:cTn id="67" dur="2000" fill="hold"/>
                                        <p:tgtEl>
                                          <p:spTgt spid="33"/>
                                        </p:tgtEl>
                                        <p:attrNameLst>
                                          <p:attrName>ppt_x</p:attrName>
                                          <p:attrName>ppt_y</p:attrName>
                                        </p:attrNameLst>
                                      </p:cBhvr>
                                    </p:animMotion>
                                  </p:childTnLst>
                                </p:cTn>
                              </p:par>
                            </p:childTnLst>
                          </p:cTn>
                        </p:par>
                      </p:childTnLst>
                    </p:cTn>
                  </p:par>
                  <p:par>
                    <p:cTn id="68" fill="hold">
                      <p:stCondLst>
                        <p:cond delay="indefinite"/>
                      </p:stCondLst>
                      <p:childTnLst>
                        <p:par>
                          <p:cTn id="69" fill="hold">
                            <p:stCondLst>
                              <p:cond delay="0"/>
                            </p:stCondLst>
                            <p:childTnLst>
                              <p:par>
                                <p:cTn id="70" presetID="1" presetClass="entr" presetSubtype="0" fill="hold" nodeType="clickEffect">
                                  <p:stCondLst>
                                    <p:cond delay="0"/>
                                  </p:stCondLst>
                                  <p:childTnLst>
                                    <p:set>
                                      <p:cBhvr>
                                        <p:cTn id="71"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3"/>
          <p:cNvSpPr>
            <a:spLocks noGrp="1" noChangeArrowheads="1"/>
          </p:cNvSpPr>
          <p:nvPr>
            <p:ph idx="1"/>
          </p:nvPr>
        </p:nvSpPr>
        <p:spPr>
          <a:xfrm>
            <a:off x="685800" y="1071563"/>
            <a:ext cx="7848600" cy="1514883"/>
          </a:xfrm>
        </p:spPr>
        <p:txBody>
          <a:bodyPr>
            <a:normAutofit/>
          </a:bodyPr>
          <a:lstStyle/>
          <a:p>
            <a:pPr marL="457200" indent="-457200">
              <a:spcBef>
                <a:spcPts val="580"/>
              </a:spcBef>
              <a:buFont typeface="+mj-lt"/>
              <a:buAutoNum type="arabicPeriod"/>
              <a:defRPr/>
            </a:pPr>
            <a:r>
              <a:rPr lang="en-US" dirty="0" smtClean="0"/>
              <a:t>Create K bootstrap replicates of the data set.</a:t>
            </a:r>
          </a:p>
          <a:p>
            <a:pPr marL="457200" indent="-457200">
              <a:spcBef>
                <a:spcPts val="580"/>
              </a:spcBef>
              <a:buFont typeface="+mj-lt"/>
              <a:buAutoNum type="arabicPeriod"/>
              <a:defRPr/>
            </a:pPr>
            <a:r>
              <a:rPr lang="en-US" dirty="0" smtClean="0"/>
              <a:t>Fit a model to each of the replicates.</a:t>
            </a:r>
          </a:p>
          <a:p>
            <a:pPr marL="457200" indent="-457200">
              <a:spcBef>
                <a:spcPts val="580"/>
              </a:spcBef>
              <a:buFont typeface="+mj-lt"/>
              <a:buAutoNum type="arabicPeriod"/>
              <a:defRPr/>
            </a:pPr>
            <a:r>
              <a:rPr lang="en-US" dirty="0" smtClean="0"/>
              <a:t>Average (or vote) the predictions of the K models.</a:t>
            </a:r>
            <a:br>
              <a:rPr lang="en-US" dirty="0" smtClean="0"/>
            </a:br>
            <a:endParaRPr lang="en-US" sz="800" dirty="0" smtClean="0"/>
          </a:p>
        </p:txBody>
      </p:sp>
      <p:sp>
        <p:nvSpPr>
          <p:cNvPr id="5" name="Title 1"/>
          <p:cNvSpPr>
            <a:spLocks noGrp="1"/>
          </p:cNvSpPr>
          <p:nvPr>
            <p:ph type="title"/>
          </p:nvPr>
        </p:nvSpPr>
        <p:spPr/>
        <p:txBody>
          <a:bodyPr/>
          <a:lstStyle/>
          <a:p>
            <a:r>
              <a:rPr lang="en-US" sz="3200" dirty="0" smtClean="0"/>
              <a:t>Modeling Techniques: </a:t>
            </a:r>
            <a:r>
              <a:rPr lang="en-US" sz="3200" i="1" dirty="0" smtClean="0"/>
              <a:t>Bootstrapping/Bagging</a:t>
            </a:r>
            <a:endParaRPr lang="en-US" sz="3200" i="1" dirty="0"/>
          </a:p>
        </p:txBody>
      </p:sp>
      <p:sp>
        <p:nvSpPr>
          <p:cNvPr id="4" name="Rectangle 3"/>
          <p:cNvSpPr/>
          <p:nvPr/>
        </p:nvSpPr>
        <p:spPr bwMode="auto">
          <a:xfrm>
            <a:off x="7295640" y="3104813"/>
            <a:ext cx="1645920" cy="2222499"/>
          </a:xfrm>
          <a:prstGeom prst="rect">
            <a:avLst/>
          </a:prstGeom>
          <a:solidFill>
            <a:srgbClr val="FFFFFF"/>
          </a:solidFill>
          <a:ln w="381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8900" tIns="88900" rIns="88900" bIns="88900" numCol="1" rtlCol="0" anchor="t" anchorCtr="0" compatLnSpc="1">
            <a:prstTxWarp prst="textNoShape">
              <a:avLst/>
            </a:prstTxWarp>
          </a:bodyPr>
          <a:lstStyle/>
          <a:p>
            <a:pPr algn="ctr"/>
            <a:endParaRPr lang="en-US"/>
          </a:p>
        </p:txBody>
      </p:sp>
      <p:sp>
        <p:nvSpPr>
          <p:cNvPr id="6" name="Rectangle 5"/>
          <p:cNvSpPr/>
          <p:nvPr/>
        </p:nvSpPr>
        <p:spPr bwMode="auto">
          <a:xfrm>
            <a:off x="7407228" y="3198968"/>
            <a:ext cx="1417320" cy="384675"/>
          </a:xfrm>
          <a:prstGeom prst="rect">
            <a:avLst/>
          </a:prstGeom>
          <a:ln>
            <a:headEnd type="none" w="med" len="med"/>
            <a:tailEnd type="none" w="med" len="med"/>
          </a:ln>
          <a:extLst/>
        </p:spPr>
        <p:style>
          <a:lnRef idx="1">
            <a:schemeClr val="accent6"/>
          </a:lnRef>
          <a:fillRef idx="2">
            <a:schemeClr val="accent6"/>
          </a:fillRef>
          <a:effectRef idx="1">
            <a:schemeClr val="accent6"/>
          </a:effectRef>
          <a:fontRef idx="minor">
            <a:schemeClr val="dk1"/>
          </a:fontRef>
        </p:style>
        <p:txBody>
          <a:bodyPr vert="horz" wrap="square" lIns="88900" tIns="88900" rIns="88900" bIns="88900" numCol="1" rtlCol="0" anchor="ctr" anchorCtr="0" compatLnSpc="1">
            <a:prstTxWarp prst="textNoShape">
              <a:avLst/>
            </a:prstTxWarp>
          </a:bodyPr>
          <a:lstStyle/>
          <a:p>
            <a:pPr algn="ctr"/>
            <a:r>
              <a:rPr lang="en-US" sz="2000" dirty="0" smtClean="0">
                <a:solidFill>
                  <a:schemeClr val="tx1"/>
                </a:solidFill>
              </a:rPr>
              <a:t>Result 1</a:t>
            </a:r>
            <a:endParaRPr lang="en-US" sz="2000" dirty="0">
              <a:solidFill>
                <a:schemeClr val="tx1"/>
              </a:solidFill>
            </a:endParaRPr>
          </a:p>
        </p:txBody>
      </p:sp>
      <p:sp>
        <p:nvSpPr>
          <p:cNvPr id="7" name="Rectangle 6"/>
          <p:cNvSpPr/>
          <p:nvPr/>
        </p:nvSpPr>
        <p:spPr bwMode="auto">
          <a:xfrm>
            <a:off x="7392136" y="3721776"/>
            <a:ext cx="1417320" cy="384675"/>
          </a:xfrm>
          <a:prstGeom prst="rect">
            <a:avLst/>
          </a:prstGeom>
          <a:ln>
            <a:headEnd type="none" w="med" len="med"/>
            <a:tailEnd type="none" w="med" len="med"/>
          </a:ln>
          <a:extLst/>
        </p:spPr>
        <p:style>
          <a:lnRef idx="1">
            <a:schemeClr val="accent6"/>
          </a:lnRef>
          <a:fillRef idx="2">
            <a:schemeClr val="accent6"/>
          </a:fillRef>
          <a:effectRef idx="1">
            <a:schemeClr val="accent6"/>
          </a:effectRef>
          <a:fontRef idx="minor">
            <a:schemeClr val="dk1"/>
          </a:fontRef>
        </p:style>
        <p:txBody>
          <a:bodyPr vert="horz" wrap="square" lIns="88900" tIns="88900" rIns="88900" bIns="88900" numCol="1" rtlCol="0" anchor="ctr" anchorCtr="0" compatLnSpc="1">
            <a:prstTxWarp prst="textNoShape">
              <a:avLst/>
            </a:prstTxWarp>
          </a:bodyPr>
          <a:lstStyle/>
          <a:p>
            <a:pPr algn="ctr"/>
            <a:r>
              <a:rPr lang="en-US" sz="2000" dirty="0" smtClean="0">
                <a:solidFill>
                  <a:schemeClr val="tx1"/>
                </a:solidFill>
              </a:rPr>
              <a:t>Result 2</a:t>
            </a:r>
            <a:endParaRPr lang="en-US" sz="2000" dirty="0">
              <a:solidFill>
                <a:schemeClr val="tx1"/>
              </a:solidFill>
            </a:endParaRPr>
          </a:p>
        </p:txBody>
      </p:sp>
      <p:sp>
        <p:nvSpPr>
          <p:cNvPr id="8" name="Rectangle 7"/>
          <p:cNvSpPr/>
          <p:nvPr/>
        </p:nvSpPr>
        <p:spPr bwMode="auto">
          <a:xfrm>
            <a:off x="7407228" y="4234830"/>
            <a:ext cx="1417320" cy="384675"/>
          </a:xfrm>
          <a:prstGeom prst="rect">
            <a:avLst/>
          </a:prstGeom>
          <a:ln>
            <a:headEnd type="none" w="med" len="med"/>
            <a:tailEnd type="none" w="med" len="med"/>
          </a:ln>
          <a:extLst/>
        </p:spPr>
        <p:style>
          <a:lnRef idx="1">
            <a:schemeClr val="accent6"/>
          </a:lnRef>
          <a:fillRef idx="2">
            <a:schemeClr val="accent6"/>
          </a:fillRef>
          <a:effectRef idx="1">
            <a:schemeClr val="accent6"/>
          </a:effectRef>
          <a:fontRef idx="minor">
            <a:schemeClr val="dk1"/>
          </a:fontRef>
        </p:style>
        <p:txBody>
          <a:bodyPr vert="horz" wrap="square" lIns="88900" tIns="88900" rIns="88900" bIns="88900" numCol="1" rtlCol="0" anchor="b" anchorCtr="0" compatLnSpc="1">
            <a:prstTxWarp prst="textNoShape">
              <a:avLst/>
            </a:prstTxWarp>
          </a:bodyPr>
          <a:lstStyle/>
          <a:p>
            <a:pPr algn="ctr"/>
            <a:r>
              <a:rPr lang="en-US" sz="4000" dirty="0" smtClean="0">
                <a:solidFill>
                  <a:schemeClr val="tx1"/>
                </a:solidFill>
              </a:rPr>
              <a:t>…</a:t>
            </a:r>
            <a:endParaRPr lang="en-US" sz="4000" dirty="0">
              <a:solidFill>
                <a:schemeClr val="tx1"/>
              </a:solidFill>
            </a:endParaRPr>
          </a:p>
        </p:txBody>
      </p:sp>
      <p:sp>
        <p:nvSpPr>
          <p:cNvPr id="9" name="Rectangle 8"/>
          <p:cNvSpPr/>
          <p:nvPr/>
        </p:nvSpPr>
        <p:spPr bwMode="auto">
          <a:xfrm>
            <a:off x="7398012" y="4799203"/>
            <a:ext cx="1417320" cy="384675"/>
          </a:xfrm>
          <a:prstGeom prst="rect">
            <a:avLst/>
          </a:prstGeom>
          <a:ln>
            <a:headEnd type="none" w="med" len="med"/>
            <a:tailEnd type="none" w="med" len="med"/>
          </a:ln>
          <a:extLst/>
        </p:spPr>
        <p:style>
          <a:lnRef idx="1">
            <a:schemeClr val="accent6"/>
          </a:lnRef>
          <a:fillRef idx="2">
            <a:schemeClr val="accent6"/>
          </a:fillRef>
          <a:effectRef idx="1">
            <a:schemeClr val="accent6"/>
          </a:effectRef>
          <a:fontRef idx="minor">
            <a:schemeClr val="dk1"/>
          </a:fontRef>
        </p:style>
        <p:txBody>
          <a:bodyPr vert="horz" wrap="square" lIns="88900" tIns="88900" rIns="88900" bIns="88900" numCol="1" rtlCol="0" anchor="ctr" anchorCtr="0" compatLnSpc="1">
            <a:prstTxWarp prst="textNoShape">
              <a:avLst/>
            </a:prstTxWarp>
          </a:bodyPr>
          <a:lstStyle/>
          <a:p>
            <a:pPr algn="ctr"/>
            <a:r>
              <a:rPr lang="en-US" sz="2000" dirty="0" smtClean="0">
                <a:solidFill>
                  <a:schemeClr val="tx1"/>
                </a:solidFill>
              </a:rPr>
              <a:t>Result K</a:t>
            </a:r>
            <a:endParaRPr lang="en-US" sz="2000" dirty="0">
              <a:solidFill>
                <a:schemeClr val="tx1"/>
              </a:solidFill>
            </a:endParaRPr>
          </a:p>
        </p:txBody>
      </p:sp>
      <p:sp>
        <p:nvSpPr>
          <p:cNvPr id="2" name="Oval 1"/>
          <p:cNvSpPr/>
          <p:nvPr/>
        </p:nvSpPr>
        <p:spPr bwMode="auto">
          <a:xfrm>
            <a:off x="2654724" y="3362584"/>
            <a:ext cx="2920177" cy="1487734"/>
          </a:xfrm>
          <a:prstGeom prst="ellipse">
            <a:avLst/>
          </a:prstGeom>
          <a:solidFill>
            <a:schemeClr val="accent2"/>
          </a:solidFill>
          <a:ln w="28575" cap="flat" cmpd="sng" algn="ctr">
            <a:solidFill>
              <a:schemeClr val="bg2"/>
            </a:solidFill>
            <a:prstDash val="solid"/>
            <a:round/>
            <a:headEnd type="none" w="med" len="med"/>
            <a:tailEnd type="none" w="med" len="med"/>
          </a:ln>
          <a:effectLst/>
          <a:extLst/>
        </p:spPr>
        <p:txBody>
          <a:bodyPr vert="horz" wrap="square" lIns="88900" tIns="88900" rIns="88900" bIns="88900" numCol="1" rtlCol="0" anchor="ctr" anchorCtr="0" compatLnSpc="1">
            <a:prstTxWarp prst="textNoShape">
              <a:avLst/>
            </a:prstTxWarp>
          </a:bodyPr>
          <a:lstStyle/>
          <a:p>
            <a:pPr algn="ctr"/>
            <a:r>
              <a:rPr lang="en-US" dirty="0" smtClean="0"/>
              <a:t>average</a:t>
            </a:r>
            <a:endParaRPr lang="en-US" dirty="0"/>
          </a:p>
        </p:txBody>
      </p:sp>
      <p:sp>
        <p:nvSpPr>
          <p:cNvPr id="10" name="Rectangle 9"/>
          <p:cNvSpPr/>
          <p:nvPr/>
        </p:nvSpPr>
        <p:spPr bwMode="auto">
          <a:xfrm>
            <a:off x="3062713" y="5327312"/>
            <a:ext cx="2104199" cy="819615"/>
          </a:xfrm>
          <a:prstGeom prst="rect">
            <a:avLst/>
          </a:prstGeom>
          <a:ln>
            <a:headEnd type="none" w="med" len="med"/>
            <a:tailEnd type="none" w="med" len="med"/>
          </a:ln>
          <a:extLst/>
        </p:spPr>
        <p:style>
          <a:lnRef idx="1">
            <a:schemeClr val="accent6"/>
          </a:lnRef>
          <a:fillRef idx="2">
            <a:schemeClr val="accent6"/>
          </a:fillRef>
          <a:effectRef idx="1">
            <a:schemeClr val="accent6"/>
          </a:effectRef>
          <a:fontRef idx="minor">
            <a:schemeClr val="dk1"/>
          </a:fontRef>
        </p:style>
        <p:txBody>
          <a:bodyPr vert="horz" wrap="square" lIns="88900" tIns="88900" rIns="88900" bIns="88900" numCol="1" rtlCol="0" anchor="ctr" anchorCtr="0" compatLnSpc="1">
            <a:prstTxWarp prst="textNoShape">
              <a:avLst/>
            </a:prstTxWarp>
          </a:bodyPr>
          <a:lstStyle/>
          <a:p>
            <a:pPr algn="ctr"/>
            <a:r>
              <a:rPr lang="en-US" sz="2800" dirty="0" smtClean="0">
                <a:solidFill>
                  <a:schemeClr val="tx1"/>
                </a:solidFill>
              </a:rPr>
              <a:t>Final Result</a:t>
            </a:r>
            <a:endParaRPr lang="en-US" sz="2800" dirty="0">
              <a:solidFill>
                <a:schemeClr val="tx1"/>
              </a:solidFill>
            </a:endParaRPr>
          </a:p>
        </p:txBody>
      </p:sp>
      <p:sp>
        <p:nvSpPr>
          <p:cNvPr id="11" name="TextBox 10"/>
          <p:cNvSpPr txBox="1"/>
          <p:nvPr/>
        </p:nvSpPr>
        <p:spPr>
          <a:xfrm>
            <a:off x="578360" y="6079123"/>
            <a:ext cx="1518364" cy="338554"/>
          </a:xfrm>
          <a:prstGeom prst="rect">
            <a:avLst/>
          </a:prstGeom>
          <a:noFill/>
        </p:spPr>
        <p:txBody>
          <a:bodyPr wrap="none" rtlCol="0">
            <a:spAutoFit/>
          </a:bodyPr>
          <a:lstStyle/>
          <a:p>
            <a:r>
              <a:rPr lang="en-US" sz="1600" dirty="0" err="1" smtClean="0"/>
              <a:t>Breiman</a:t>
            </a:r>
            <a:r>
              <a:rPr lang="en-US" sz="1600" dirty="0" smtClean="0"/>
              <a:t>, 1996</a:t>
            </a:r>
            <a:endParaRPr lang="en-US" sz="1600" dirty="0"/>
          </a:p>
        </p:txBody>
      </p:sp>
    </p:spTree>
    <p:extLst>
      <p:ext uri="{BB962C8B-B14F-4D97-AF65-F5344CB8AC3E}">
        <p14:creationId xmlns:p14="http://schemas.microsoft.com/office/powerpoint/2010/main" val="414683821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99">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ID="35" presetClass="path" presetSubtype="0" accel="50000" decel="50000" fill="hold" grpId="0" nodeType="withEffect">
                                  <p:stCondLst>
                                    <p:cond delay="0"/>
                                  </p:stCondLst>
                                  <p:childTnLst>
                                    <p:animMotion origin="layout" path="M 0 -4.44444E-6 L -0.3434 0.07107 " pathEditMode="relative" rAng="0" ptsTypes="AA">
                                      <p:cBhvr>
                                        <p:cTn id="12" dur="2000" fill="hold"/>
                                        <p:tgtEl>
                                          <p:spTgt spid="6"/>
                                        </p:tgtEl>
                                        <p:attrNameLst>
                                          <p:attrName>ppt_x</p:attrName>
                                          <p:attrName>ppt_y</p:attrName>
                                        </p:attrNameLst>
                                      </p:cBhvr>
                                      <p:rCtr x="-17170" y="3542"/>
                                    </p:animMotion>
                                  </p:childTnLst>
                                </p:cTn>
                              </p:par>
                              <p:par>
                                <p:cTn id="13" presetID="35" presetClass="path" presetSubtype="0" accel="50000" decel="50000" fill="hold" grpId="0" nodeType="withEffect">
                                  <p:stCondLst>
                                    <p:cond delay="0"/>
                                  </p:stCondLst>
                                  <p:childTnLst>
                                    <p:animMotion origin="layout" path="M -3.88889E-6 -1.85185E-6 L -0.34513 0.02153 " pathEditMode="relative" rAng="0" ptsTypes="AA">
                                      <p:cBhvr>
                                        <p:cTn id="14" dur="2000" fill="hold"/>
                                        <p:tgtEl>
                                          <p:spTgt spid="7"/>
                                        </p:tgtEl>
                                        <p:attrNameLst>
                                          <p:attrName>ppt_x</p:attrName>
                                          <p:attrName>ppt_y</p:attrName>
                                        </p:attrNameLst>
                                      </p:cBhvr>
                                      <p:rCtr x="-17257" y="1065"/>
                                    </p:animMotion>
                                  </p:childTnLst>
                                </p:cTn>
                              </p:par>
                              <p:par>
                                <p:cTn id="15" presetID="35" presetClass="path" presetSubtype="0" accel="50000" decel="50000" fill="hold" grpId="0" nodeType="withEffect">
                                  <p:stCondLst>
                                    <p:cond delay="0"/>
                                  </p:stCondLst>
                                  <p:childTnLst>
                                    <p:animMotion origin="layout" path="M 0 -1.85185E-6 L -0.36128 -0.03217 " pathEditMode="relative" rAng="0" ptsTypes="AA">
                                      <p:cBhvr>
                                        <p:cTn id="16" dur="2000" fill="hold"/>
                                        <p:tgtEl>
                                          <p:spTgt spid="8"/>
                                        </p:tgtEl>
                                        <p:attrNameLst>
                                          <p:attrName>ppt_x</p:attrName>
                                          <p:attrName>ppt_y</p:attrName>
                                        </p:attrNameLst>
                                      </p:cBhvr>
                                      <p:rCtr x="-18073" y="-1620"/>
                                    </p:animMotion>
                                  </p:childTnLst>
                                </p:cTn>
                              </p:par>
                              <p:par>
                                <p:cTn id="17" presetID="35" presetClass="path" presetSubtype="0" accel="50000" decel="50000" fill="hold" grpId="0" nodeType="withEffect">
                                  <p:stCondLst>
                                    <p:cond delay="0"/>
                                  </p:stCondLst>
                                  <p:childTnLst>
                                    <p:animMotion origin="layout" path="M 1.66667E-6 2.22222E-6 L -0.34844 -0.09884 " pathEditMode="relative" rAng="0" ptsTypes="AA">
                                      <p:cBhvr>
                                        <p:cTn id="18" dur="2000" fill="hold"/>
                                        <p:tgtEl>
                                          <p:spTgt spid="9"/>
                                        </p:tgtEl>
                                        <p:attrNameLst>
                                          <p:attrName>ppt_x</p:attrName>
                                          <p:attrName>ppt_y</p:attrName>
                                        </p:attrNameLst>
                                      </p:cBhvr>
                                      <p:rCtr x="-17431" y="-4954"/>
                                    </p:animMotion>
                                  </p:childTnLst>
                                </p:cTn>
                              </p:par>
                              <p:par>
                                <p:cTn id="19" presetID="10" presetClass="exit" presetSubtype="0" fill="hold" grpId="0" nodeType="withEffect">
                                  <p:stCondLst>
                                    <p:cond delay="0"/>
                                  </p:stCondLst>
                                  <p:childTnLst>
                                    <p:animEffect transition="out" filter="fade">
                                      <p:cBhvr>
                                        <p:cTn id="20" dur="500"/>
                                        <p:tgtEl>
                                          <p:spTgt spid="4"/>
                                        </p:tgtEl>
                                      </p:cBhvr>
                                    </p:animEffect>
                                    <p:set>
                                      <p:cBhvr>
                                        <p:cTn id="21" dur="1" fill="hold">
                                          <p:stCondLst>
                                            <p:cond delay="499"/>
                                          </p:stCondLst>
                                        </p:cTn>
                                        <p:tgtEl>
                                          <p:spTgt spid="4"/>
                                        </p:tgtEl>
                                        <p:attrNameLst>
                                          <p:attrName>style.visibility</p:attrName>
                                        </p:attrNameLst>
                                      </p:cBhvr>
                                      <p:to>
                                        <p:strVal val="hidden"/>
                                      </p:to>
                                    </p:set>
                                  </p:childTnLst>
                                </p:cTn>
                              </p:par>
                            </p:childTnLst>
                          </p:cTn>
                        </p:par>
                        <p:par>
                          <p:cTn id="22" fill="hold">
                            <p:stCondLst>
                              <p:cond delay="2000"/>
                            </p:stCondLst>
                            <p:childTnLst>
                              <p:par>
                                <p:cTn id="23" presetID="10" presetClass="exit" presetSubtype="0" fill="hold" grpId="1" nodeType="afterEffect">
                                  <p:stCondLst>
                                    <p:cond delay="0"/>
                                  </p:stCondLst>
                                  <p:childTnLst>
                                    <p:animEffect transition="out" filter="fade">
                                      <p:cBhvr>
                                        <p:cTn id="24" dur="500"/>
                                        <p:tgtEl>
                                          <p:spTgt spid="6"/>
                                        </p:tgtEl>
                                      </p:cBhvr>
                                    </p:animEffect>
                                    <p:set>
                                      <p:cBhvr>
                                        <p:cTn id="25" dur="1" fill="hold">
                                          <p:stCondLst>
                                            <p:cond delay="499"/>
                                          </p:stCondLst>
                                        </p:cTn>
                                        <p:tgtEl>
                                          <p:spTgt spid="6"/>
                                        </p:tgtEl>
                                        <p:attrNameLst>
                                          <p:attrName>style.visibility</p:attrName>
                                        </p:attrNameLst>
                                      </p:cBhvr>
                                      <p:to>
                                        <p:strVal val="hidden"/>
                                      </p:to>
                                    </p:set>
                                  </p:childTnLst>
                                </p:cTn>
                              </p:par>
                            </p:childTnLst>
                          </p:cTn>
                        </p:par>
                        <p:par>
                          <p:cTn id="26" fill="hold">
                            <p:stCondLst>
                              <p:cond delay="2500"/>
                            </p:stCondLst>
                            <p:childTnLst>
                              <p:par>
                                <p:cTn id="27" presetID="10" presetClass="exit" presetSubtype="0" fill="hold" grpId="1" nodeType="afterEffect">
                                  <p:stCondLst>
                                    <p:cond delay="0"/>
                                  </p:stCondLst>
                                  <p:childTnLst>
                                    <p:animEffect transition="out" filter="fade">
                                      <p:cBhvr>
                                        <p:cTn id="28" dur="500"/>
                                        <p:tgtEl>
                                          <p:spTgt spid="7"/>
                                        </p:tgtEl>
                                      </p:cBhvr>
                                    </p:animEffect>
                                    <p:set>
                                      <p:cBhvr>
                                        <p:cTn id="29" dur="1" fill="hold">
                                          <p:stCondLst>
                                            <p:cond delay="499"/>
                                          </p:stCondLst>
                                        </p:cTn>
                                        <p:tgtEl>
                                          <p:spTgt spid="7"/>
                                        </p:tgtEl>
                                        <p:attrNameLst>
                                          <p:attrName>style.visibility</p:attrName>
                                        </p:attrNameLst>
                                      </p:cBhvr>
                                      <p:to>
                                        <p:strVal val="hidden"/>
                                      </p:to>
                                    </p:set>
                                  </p:childTnLst>
                                </p:cTn>
                              </p:par>
                            </p:childTnLst>
                          </p:cTn>
                        </p:par>
                        <p:par>
                          <p:cTn id="30" fill="hold">
                            <p:stCondLst>
                              <p:cond delay="3000"/>
                            </p:stCondLst>
                            <p:childTnLst>
                              <p:par>
                                <p:cTn id="31" presetID="10" presetClass="exit" presetSubtype="0" fill="hold" grpId="1" nodeType="afterEffect">
                                  <p:stCondLst>
                                    <p:cond delay="0"/>
                                  </p:stCondLst>
                                  <p:childTnLst>
                                    <p:animEffect transition="out" filter="fade">
                                      <p:cBhvr>
                                        <p:cTn id="32" dur="500"/>
                                        <p:tgtEl>
                                          <p:spTgt spid="8"/>
                                        </p:tgtEl>
                                      </p:cBhvr>
                                    </p:animEffect>
                                    <p:set>
                                      <p:cBhvr>
                                        <p:cTn id="33" dur="1" fill="hold">
                                          <p:stCondLst>
                                            <p:cond delay="499"/>
                                          </p:stCondLst>
                                        </p:cTn>
                                        <p:tgtEl>
                                          <p:spTgt spid="8"/>
                                        </p:tgtEl>
                                        <p:attrNameLst>
                                          <p:attrName>style.visibility</p:attrName>
                                        </p:attrNameLst>
                                      </p:cBhvr>
                                      <p:to>
                                        <p:strVal val="hidden"/>
                                      </p:to>
                                    </p:set>
                                  </p:childTnLst>
                                </p:cTn>
                              </p:par>
                            </p:childTnLst>
                          </p:cTn>
                        </p:par>
                        <p:par>
                          <p:cTn id="34" fill="hold">
                            <p:stCondLst>
                              <p:cond delay="3500"/>
                            </p:stCondLst>
                            <p:childTnLst>
                              <p:par>
                                <p:cTn id="35" presetID="10" presetClass="exit" presetSubtype="0" fill="hold" grpId="1" nodeType="afterEffect">
                                  <p:stCondLst>
                                    <p:cond delay="0"/>
                                  </p:stCondLst>
                                  <p:childTnLst>
                                    <p:animEffect transition="out" filter="fade">
                                      <p:cBhvr>
                                        <p:cTn id="36" dur="500"/>
                                        <p:tgtEl>
                                          <p:spTgt spid="9"/>
                                        </p:tgtEl>
                                      </p:cBhvr>
                                    </p:animEffect>
                                    <p:set>
                                      <p:cBhvr>
                                        <p:cTn id="37" dur="1" fill="hold">
                                          <p:stCondLst>
                                            <p:cond delay="499"/>
                                          </p:stCondLst>
                                        </p:cTn>
                                        <p:tgtEl>
                                          <p:spTgt spid="9"/>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47" presetClass="entr" presetSubtype="0" fill="hold" grpId="0" nodeType="click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fade">
                                      <p:cBhvr>
                                        <p:cTn id="42" dur="1000"/>
                                        <p:tgtEl>
                                          <p:spTgt spid="10"/>
                                        </p:tgtEl>
                                      </p:cBhvr>
                                    </p:animEffect>
                                    <p:anim calcmode="lin" valueType="num">
                                      <p:cBhvr>
                                        <p:cTn id="43" dur="1000" fill="hold"/>
                                        <p:tgtEl>
                                          <p:spTgt spid="10"/>
                                        </p:tgtEl>
                                        <p:attrNameLst>
                                          <p:attrName>ppt_x</p:attrName>
                                        </p:attrNameLst>
                                      </p:cBhvr>
                                      <p:tavLst>
                                        <p:tav tm="0">
                                          <p:val>
                                            <p:strVal val="#ppt_x"/>
                                          </p:val>
                                        </p:tav>
                                        <p:tav tm="100000">
                                          <p:val>
                                            <p:strVal val="#ppt_x"/>
                                          </p:val>
                                        </p:tav>
                                      </p:tavLst>
                                    </p:anim>
                                    <p:anim calcmode="lin" valueType="num">
                                      <p:cBhvr>
                                        <p:cTn id="44"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6" grpId="1" animBg="1"/>
      <p:bldP spid="7" grpId="0" animBg="1"/>
      <p:bldP spid="7" grpId="1" animBg="1"/>
      <p:bldP spid="8" grpId="0" animBg="1"/>
      <p:bldP spid="8" grpId="1" animBg="1"/>
      <p:bldP spid="9" grpId="0" animBg="1"/>
      <p:bldP spid="9" grpId="1" animBg="1"/>
      <p:bldP spid="2" grpId="0" animBg="1"/>
      <p:bldP spid="10"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Build Model: </a:t>
            </a:r>
            <a:r>
              <a:rPr lang="en-US" i="1" dirty="0" smtClean="0"/>
              <a:t>Model Description</a:t>
            </a:r>
            <a:endParaRPr lang="en-US" i="1" dirty="0"/>
          </a:p>
        </p:txBody>
      </p:sp>
      <p:pic>
        <p:nvPicPr>
          <p:cNvPr id="4" name="Picture 4" descr="http://www.marsdd.com/wp-content/uploads/2011/12/Document-icon5.png"/>
          <p:cNvPicPr>
            <a:picLocks noChangeAspect="1" noChangeArrowheads="1"/>
          </p:cNvPicPr>
          <p:nvPr/>
        </p:nvPicPr>
        <p:blipFill>
          <a:blip r:embed="rId3" cstate="email">
            <a:extLst>
              <a:ext uri="{BEBA8EAE-BF5A-486C-A8C5-ECC9F3942E4B}">
                <a14:imgProps xmlns:a14="http://schemas.microsoft.com/office/drawing/2010/main">
                  <a14:imgLayer r:embed="rId4">
                    <a14:imgEffect>
                      <a14:colorTemperature colorTemp="7200"/>
                    </a14:imgEffect>
                  </a14:imgLayer>
                </a14:imgProps>
              </a:ext>
              <a:ext uri="{28A0092B-C50C-407E-A947-70E740481C1C}">
                <a14:useLocalDpi xmlns:a14="http://schemas.microsoft.com/office/drawing/2010/main" val="0"/>
              </a:ext>
            </a:extLst>
          </a:blip>
          <a:srcRect/>
          <a:stretch>
            <a:fillRect/>
          </a:stretch>
        </p:blipFill>
        <p:spPr bwMode="auto">
          <a:xfrm>
            <a:off x="3200401" y="2057400"/>
            <a:ext cx="2743199" cy="27432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http://www.parascript.com/wp-content/uploads/2013/09/icon14Analysis.png"/>
          <p:cNvPicPr>
            <a:picLocks noChangeAspect="1" noChangeArrowheads="1"/>
          </p:cNvPicPr>
          <p:nvPr/>
        </p:nvPicPr>
        <p:blipFill>
          <a:blip r:embed="rId5" cstate="email">
            <a:duotone>
              <a:prstClr val="black"/>
              <a:schemeClr val="tx2">
                <a:lumMod val="40000"/>
                <a:lumOff val="60000"/>
                <a:tint val="45000"/>
                <a:satMod val="400000"/>
              </a:schemeClr>
            </a:duotone>
            <a:extLst>
              <a:ext uri="{28A0092B-C50C-407E-A947-70E740481C1C}">
                <a14:useLocalDpi xmlns:a14="http://schemas.microsoft.com/office/drawing/2010/main" val="0"/>
              </a:ext>
            </a:extLst>
          </a:blip>
          <a:srcRect/>
          <a:stretch>
            <a:fillRect/>
          </a:stretch>
        </p:blipFill>
        <p:spPr bwMode="auto">
          <a:xfrm>
            <a:off x="2743200" y="2057400"/>
            <a:ext cx="3657600" cy="2743200"/>
          </a:xfrm>
          <a:prstGeom prst="rect">
            <a:avLst/>
          </a:prstGeom>
          <a:noFill/>
          <a:extLst>
            <a:ext uri="{909E8E84-426E-40dd-AFC4-6F175D3DCCD1}">
              <a14:hiddenFill xmlns:a14="http://schemas.microsoft.com/office/drawing/2010/main">
                <a:solidFill>
                  <a:srgbClr val="FFFFFF"/>
                </a:solidFill>
              </a14:hiddenFill>
            </a:ext>
          </a:extLst>
        </p:spPr>
      </p:pic>
      <p:sp>
        <p:nvSpPr>
          <p:cNvPr id="6" name="Curved Left Arrow 5"/>
          <p:cNvSpPr/>
          <p:nvPr/>
        </p:nvSpPr>
        <p:spPr bwMode="auto">
          <a:xfrm rot="20343370">
            <a:off x="4796337" y="742996"/>
            <a:ext cx="2051431" cy="4803958"/>
          </a:xfrm>
          <a:prstGeom prst="curvedLeftArrow">
            <a:avLst/>
          </a:prstGeom>
          <a:solidFill>
            <a:schemeClr val="tx2">
              <a:lumMod val="40000"/>
              <a:lumOff val="60000"/>
            </a:schemeClr>
          </a:solidFill>
          <a:ln w="38100" cap="flat" cmpd="sng" algn="ctr">
            <a:solidFill>
              <a:schemeClr val="tx2"/>
            </a:solidFill>
            <a:prstDash val="solid"/>
            <a:round/>
            <a:headEnd type="none" w="med" len="med"/>
            <a:tailEnd type="none" w="med" len="med"/>
          </a:ln>
          <a:effectLst/>
          <a:extLst/>
        </p:spPr>
        <p:txBody>
          <a:bodyPr vert="horz" wrap="square" lIns="88900" tIns="88900" rIns="88900" bIns="88900" numCol="1" rtlCol="0" anchor="t" anchorCtr="0" compatLnSpc="1">
            <a:prstTxWarp prst="textNoShape">
              <a:avLst/>
            </a:prstTxWarp>
          </a:bodyPr>
          <a:lstStyle/>
          <a:p>
            <a:pPr algn="ctr"/>
            <a:endParaRPr lang="en-US"/>
          </a:p>
        </p:txBody>
      </p:sp>
      <p:sp>
        <p:nvSpPr>
          <p:cNvPr id="7" name="Curved Left Arrow 6"/>
          <p:cNvSpPr/>
          <p:nvPr/>
        </p:nvSpPr>
        <p:spPr bwMode="auto">
          <a:xfrm rot="9197045">
            <a:off x="2383147" y="1487310"/>
            <a:ext cx="2051431" cy="4803958"/>
          </a:xfrm>
          <a:prstGeom prst="curvedLeftArrow">
            <a:avLst/>
          </a:prstGeom>
          <a:solidFill>
            <a:schemeClr val="tx2">
              <a:lumMod val="40000"/>
              <a:lumOff val="60000"/>
            </a:schemeClr>
          </a:solidFill>
          <a:ln w="38100" cap="flat" cmpd="sng" algn="ctr">
            <a:solidFill>
              <a:schemeClr val="tx2"/>
            </a:solidFill>
            <a:prstDash val="solid"/>
            <a:round/>
            <a:headEnd type="none" w="med" len="med"/>
            <a:tailEnd type="none" w="med" len="med"/>
          </a:ln>
          <a:effectLst/>
          <a:extLst/>
        </p:spPr>
        <p:txBody>
          <a:bodyPr vert="horz" wrap="square" lIns="88900" tIns="88900" rIns="88900" bIns="88900" numCol="1" rtlCol="0" anchor="t" anchorCtr="0" compatLnSpc="1">
            <a:prstTxWarp prst="textNoShape">
              <a:avLst/>
            </a:prstTxWarp>
          </a:bodyPr>
          <a:lstStyle/>
          <a:p>
            <a:pPr algn="ctr"/>
            <a:endParaRPr lang="en-US"/>
          </a:p>
        </p:txBody>
      </p:sp>
      <p:sp>
        <p:nvSpPr>
          <p:cNvPr id="3" name="TextBox 2"/>
          <p:cNvSpPr txBox="1"/>
          <p:nvPr/>
        </p:nvSpPr>
        <p:spPr>
          <a:xfrm>
            <a:off x="260074" y="1657290"/>
            <a:ext cx="2071002" cy="1200329"/>
          </a:xfrm>
          <a:prstGeom prst="rect">
            <a:avLst/>
          </a:prstGeom>
          <a:noFill/>
        </p:spPr>
        <p:txBody>
          <a:bodyPr wrap="square" rtlCol="0">
            <a:spAutoFit/>
          </a:bodyPr>
          <a:lstStyle/>
          <a:p>
            <a:r>
              <a:rPr lang="en-US" dirty="0" smtClean="0"/>
              <a:t>algorithms considered</a:t>
            </a:r>
          </a:p>
          <a:p>
            <a:r>
              <a:rPr lang="en-US" dirty="0" smtClean="0"/>
              <a:t>&amp; used</a:t>
            </a:r>
            <a:endParaRPr lang="en-US" dirty="0"/>
          </a:p>
        </p:txBody>
      </p:sp>
      <p:sp>
        <p:nvSpPr>
          <p:cNvPr id="8" name="TextBox 7"/>
          <p:cNvSpPr txBox="1"/>
          <p:nvPr/>
        </p:nvSpPr>
        <p:spPr>
          <a:xfrm>
            <a:off x="412473" y="5554848"/>
            <a:ext cx="3849131" cy="461665"/>
          </a:xfrm>
          <a:prstGeom prst="rect">
            <a:avLst/>
          </a:prstGeom>
          <a:noFill/>
        </p:spPr>
        <p:txBody>
          <a:bodyPr wrap="none" rtlCol="0">
            <a:spAutoFit/>
          </a:bodyPr>
          <a:lstStyle/>
          <a:p>
            <a:r>
              <a:rPr lang="en-US" dirty="0"/>
              <a:t>m</a:t>
            </a:r>
            <a:r>
              <a:rPr lang="en-US" dirty="0" smtClean="0"/>
              <a:t>odel settings and options</a:t>
            </a:r>
            <a:endParaRPr lang="en-US" dirty="0"/>
          </a:p>
        </p:txBody>
      </p:sp>
      <p:sp>
        <p:nvSpPr>
          <p:cNvPr id="9" name="TextBox 8"/>
          <p:cNvSpPr txBox="1"/>
          <p:nvPr/>
        </p:nvSpPr>
        <p:spPr>
          <a:xfrm>
            <a:off x="6394911" y="1195624"/>
            <a:ext cx="2681760" cy="461665"/>
          </a:xfrm>
          <a:prstGeom prst="rect">
            <a:avLst/>
          </a:prstGeom>
          <a:noFill/>
        </p:spPr>
        <p:txBody>
          <a:bodyPr wrap="none" rtlCol="0">
            <a:spAutoFit/>
          </a:bodyPr>
          <a:lstStyle/>
          <a:p>
            <a:r>
              <a:rPr lang="en-US" dirty="0" smtClean="0"/>
              <a:t>variables included</a:t>
            </a:r>
            <a:endParaRPr lang="en-US" dirty="0"/>
          </a:p>
        </p:txBody>
      </p:sp>
      <p:sp>
        <p:nvSpPr>
          <p:cNvPr id="10" name="TextBox 9"/>
          <p:cNvSpPr txBox="1"/>
          <p:nvPr/>
        </p:nvSpPr>
        <p:spPr>
          <a:xfrm>
            <a:off x="412473" y="3871337"/>
            <a:ext cx="1659429" cy="461665"/>
          </a:xfrm>
          <a:prstGeom prst="rect">
            <a:avLst/>
          </a:prstGeom>
          <a:noFill/>
        </p:spPr>
        <p:txBody>
          <a:bodyPr wrap="none" rtlCol="0">
            <a:spAutoFit/>
          </a:bodyPr>
          <a:lstStyle/>
          <a:p>
            <a:r>
              <a:rPr lang="en-US" dirty="0" smtClean="0"/>
              <a:t>challenges</a:t>
            </a:r>
            <a:endParaRPr lang="en-US" dirty="0"/>
          </a:p>
        </p:txBody>
      </p:sp>
      <p:sp>
        <p:nvSpPr>
          <p:cNvPr id="11" name="TextBox 10"/>
          <p:cNvSpPr txBox="1"/>
          <p:nvPr/>
        </p:nvSpPr>
        <p:spPr>
          <a:xfrm>
            <a:off x="7160765" y="3889289"/>
            <a:ext cx="1983235" cy="461665"/>
          </a:xfrm>
          <a:prstGeom prst="rect">
            <a:avLst/>
          </a:prstGeom>
          <a:noFill/>
        </p:spPr>
        <p:txBody>
          <a:bodyPr wrap="none" rtlCol="0">
            <a:spAutoFit/>
          </a:bodyPr>
          <a:lstStyle/>
          <a:p>
            <a:r>
              <a:rPr lang="en-US" dirty="0" smtClean="0"/>
              <a:t>interpretation</a:t>
            </a:r>
            <a:endParaRPr lang="en-US" dirty="0"/>
          </a:p>
        </p:txBody>
      </p:sp>
      <p:sp>
        <p:nvSpPr>
          <p:cNvPr id="12" name="TextBox 11"/>
          <p:cNvSpPr txBox="1"/>
          <p:nvPr/>
        </p:nvSpPr>
        <p:spPr>
          <a:xfrm>
            <a:off x="7529252" y="2520509"/>
            <a:ext cx="1091966" cy="461665"/>
          </a:xfrm>
          <a:prstGeom prst="rect">
            <a:avLst/>
          </a:prstGeom>
          <a:noFill/>
        </p:spPr>
        <p:txBody>
          <a:bodyPr wrap="none" rtlCol="0">
            <a:spAutoFit/>
          </a:bodyPr>
          <a:lstStyle/>
          <a:p>
            <a:r>
              <a:rPr lang="en-US" dirty="0" smtClean="0"/>
              <a:t>results</a:t>
            </a:r>
            <a:endParaRPr lang="en-US" dirty="0"/>
          </a:p>
        </p:txBody>
      </p:sp>
    </p:spTree>
    <p:extLst>
      <p:ext uri="{BB962C8B-B14F-4D97-AF65-F5344CB8AC3E}">
        <p14:creationId xmlns:p14="http://schemas.microsoft.com/office/powerpoint/2010/main" val="20803771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3"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heel(3)">
                                      <p:cBhvr>
                                        <p:cTn id="7" dur="2000"/>
                                        <p:tgtEl>
                                          <p:spTgt spid="6"/>
                                        </p:tgtEl>
                                      </p:cBhvr>
                                    </p:animEffect>
                                  </p:childTnLst>
                                </p:cTn>
                              </p:par>
                              <p:par>
                                <p:cTn id="8" presetID="21" presetClass="entr" presetSubtype="3"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heel(3)">
                                      <p:cBhvr>
                                        <p:cTn id="10"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Model Assessment</a:t>
            </a:r>
            <a:endParaRPr lang="en-US" dirty="0"/>
          </a:p>
        </p:txBody>
      </p:sp>
      <p:cxnSp>
        <p:nvCxnSpPr>
          <p:cNvPr id="5" name="Straight Connector 4"/>
          <p:cNvCxnSpPr/>
          <p:nvPr/>
        </p:nvCxnSpPr>
        <p:spPr bwMode="auto">
          <a:xfrm>
            <a:off x="1251289" y="3625514"/>
            <a:ext cx="5390147" cy="0"/>
          </a:xfrm>
          <a:prstGeom prst="line">
            <a:avLst/>
          </a:prstGeom>
          <a:solidFill>
            <a:schemeClr val="accent1"/>
          </a:solidFill>
          <a:ln w="28575" cap="flat" cmpd="sng" algn="ctr">
            <a:solidFill>
              <a:srgbClr val="1D68FF"/>
            </a:solidFill>
            <a:prstDash val="solid"/>
            <a:round/>
            <a:headEnd type="arrow"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 name="Straight Connector 6"/>
          <p:cNvCxnSpPr/>
          <p:nvPr/>
        </p:nvCxnSpPr>
        <p:spPr bwMode="auto">
          <a:xfrm flipV="1">
            <a:off x="3946363" y="1437548"/>
            <a:ext cx="0" cy="4481989"/>
          </a:xfrm>
          <a:prstGeom prst="line">
            <a:avLst/>
          </a:prstGeom>
          <a:solidFill>
            <a:schemeClr val="accent1"/>
          </a:solidFill>
          <a:ln w="28575" cap="flat" cmpd="sng" algn="ctr">
            <a:solidFill>
              <a:srgbClr val="1D68FF"/>
            </a:solidFill>
            <a:prstDash val="solid"/>
            <a:round/>
            <a:headEnd type="arrow"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 name="TextBox 7"/>
          <p:cNvSpPr txBox="1"/>
          <p:nvPr/>
        </p:nvSpPr>
        <p:spPr>
          <a:xfrm>
            <a:off x="1251289" y="1790471"/>
            <a:ext cx="2254143" cy="461665"/>
          </a:xfrm>
          <a:prstGeom prst="rect">
            <a:avLst/>
          </a:prstGeom>
          <a:noFill/>
        </p:spPr>
        <p:txBody>
          <a:bodyPr wrap="none" rtlCol="0">
            <a:spAutoFit/>
          </a:bodyPr>
          <a:lstStyle/>
          <a:p>
            <a:r>
              <a:rPr lang="en-US" dirty="0" smtClean="0">
                <a:solidFill>
                  <a:srgbClr val="C00000"/>
                </a:solidFill>
              </a:rPr>
              <a:t>Goodness of fit</a:t>
            </a:r>
            <a:endParaRPr lang="en-US" dirty="0">
              <a:solidFill>
                <a:srgbClr val="C00000"/>
              </a:solidFill>
            </a:endParaRPr>
          </a:p>
        </p:txBody>
      </p:sp>
      <p:sp>
        <p:nvSpPr>
          <p:cNvPr id="9" name="TextBox 8"/>
          <p:cNvSpPr txBox="1"/>
          <p:nvPr/>
        </p:nvSpPr>
        <p:spPr>
          <a:xfrm>
            <a:off x="2080842" y="2855494"/>
            <a:ext cx="595035" cy="461665"/>
          </a:xfrm>
          <a:prstGeom prst="rect">
            <a:avLst/>
          </a:prstGeom>
          <a:noFill/>
        </p:spPr>
        <p:txBody>
          <a:bodyPr wrap="none" rtlCol="0">
            <a:spAutoFit/>
          </a:bodyPr>
          <a:lstStyle/>
          <a:p>
            <a:r>
              <a:rPr lang="en-US" dirty="0" smtClean="0">
                <a:solidFill>
                  <a:srgbClr val="C00000"/>
                </a:solidFill>
              </a:rPr>
              <a:t>Lift</a:t>
            </a:r>
            <a:endParaRPr lang="en-US" dirty="0">
              <a:solidFill>
                <a:srgbClr val="C00000"/>
              </a:solidFill>
            </a:endParaRPr>
          </a:p>
        </p:txBody>
      </p:sp>
      <p:sp>
        <p:nvSpPr>
          <p:cNvPr id="12" name="TextBox 11"/>
          <p:cNvSpPr txBox="1"/>
          <p:nvPr/>
        </p:nvSpPr>
        <p:spPr>
          <a:xfrm>
            <a:off x="1740803" y="3916235"/>
            <a:ext cx="1451038" cy="461665"/>
          </a:xfrm>
          <a:prstGeom prst="rect">
            <a:avLst/>
          </a:prstGeom>
          <a:noFill/>
        </p:spPr>
        <p:txBody>
          <a:bodyPr wrap="none" rtlCol="0">
            <a:spAutoFit/>
          </a:bodyPr>
          <a:lstStyle/>
          <a:p>
            <a:r>
              <a:rPr lang="en-US" dirty="0" smtClean="0">
                <a:solidFill>
                  <a:srgbClr val="008000"/>
                </a:solidFill>
              </a:rPr>
              <a:t>Accuracy</a:t>
            </a:r>
            <a:endParaRPr lang="en-US" dirty="0">
              <a:solidFill>
                <a:srgbClr val="008000"/>
              </a:solidFill>
            </a:endParaRPr>
          </a:p>
        </p:txBody>
      </p:sp>
      <p:sp>
        <p:nvSpPr>
          <p:cNvPr id="13" name="TextBox 12"/>
          <p:cNvSpPr txBox="1"/>
          <p:nvPr/>
        </p:nvSpPr>
        <p:spPr>
          <a:xfrm>
            <a:off x="1637997" y="5021181"/>
            <a:ext cx="1480726" cy="461665"/>
          </a:xfrm>
          <a:prstGeom prst="rect">
            <a:avLst/>
          </a:prstGeom>
          <a:noFill/>
        </p:spPr>
        <p:txBody>
          <a:bodyPr wrap="none" rtlCol="0">
            <a:spAutoFit/>
          </a:bodyPr>
          <a:lstStyle/>
          <a:p>
            <a:r>
              <a:rPr lang="en-US" dirty="0" smtClean="0">
                <a:solidFill>
                  <a:srgbClr val="008000"/>
                </a:solidFill>
              </a:rPr>
              <a:t>Workload</a:t>
            </a:r>
            <a:endParaRPr lang="en-US" dirty="0">
              <a:solidFill>
                <a:srgbClr val="008000"/>
              </a:solidFill>
            </a:endParaRPr>
          </a:p>
        </p:txBody>
      </p:sp>
      <p:sp>
        <p:nvSpPr>
          <p:cNvPr id="14" name="TextBox 13"/>
          <p:cNvSpPr txBox="1"/>
          <p:nvPr/>
        </p:nvSpPr>
        <p:spPr>
          <a:xfrm>
            <a:off x="4581932" y="3946360"/>
            <a:ext cx="1537600" cy="1200329"/>
          </a:xfrm>
          <a:prstGeom prst="rect">
            <a:avLst/>
          </a:prstGeom>
          <a:noFill/>
        </p:spPr>
        <p:txBody>
          <a:bodyPr wrap="none" rtlCol="0">
            <a:spAutoFit/>
          </a:bodyPr>
          <a:lstStyle/>
          <a:p>
            <a:pPr>
              <a:lnSpc>
                <a:spcPct val="150000"/>
              </a:lnSpc>
            </a:pPr>
            <a:r>
              <a:rPr lang="en-US" dirty="0" smtClean="0">
                <a:solidFill>
                  <a:srgbClr val="008000"/>
                </a:solidFill>
              </a:rPr>
              <a:t>Business </a:t>
            </a:r>
          </a:p>
          <a:p>
            <a:pPr>
              <a:lnSpc>
                <a:spcPct val="150000"/>
              </a:lnSpc>
            </a:pPr>
            <a:r>
              <a:rPr lang="en-US" dirty="0" smtClean="0">
                <a:solidFill>
                  <a:srgbClr val="008000"/>
                </a:solidFill>
              </a:rPr>
              <a:t>Measures</a:t>
            </a:r>
            <a:endParaRPr lang="en-US" dirty="0">
              <a:solidFill>
                <a:srgbClr val="008000"/>
              </a:solidFill>
            </a:endParaRPr>
          </a:p>
        </p:txBody>
      </p:sp>
      <p:sp>
        <p:nvSpPr>
          <p:cNvPr id="15" name="TextBox 14"/>
          <p:cNvSpPr txBox="1"/>
          <p:nvPr/>
        </p:nvSpPr>
        <p:spPr>
          <a:xfrm>
            <a:off x="4532238" y="1157455"/>
            <a:ext cx="1587294" cy="2308324"/>
          </a:xfrm>
          <a:prstGeom prst="rect">
            <a:avLst/>
          </a:prstGeom>
          <a:noFill/>
        </p:spPr>
        <p:txBody>
          <a:bodyPr wrap="none" rtlCol="0">
            <a:spAutoFit/>
          </a:bodyPr>
          <a:lstStyle/>
          <a:p>
            <a:pPr algn="ctr">
              <a:lnSpc>
                <a:spcPct val="150000"/>
              </a:lnSpc>
            </a:pPr>
            <a:r>
              <a:rPr lang="en-US" dirty="0" smtClean="0">
                <a:solidFill>
                  <a:srgbClr val="C00000"/>
                </a:solidFill>
              </a:rPr>
              <a:t>Technical </a:t>
            </a:r>
          </a:p>
          <a:p>
            <a:pPr algn="ctr">
              <a:lnSpc>
                <a:spcPct val="150000"/>
              </a:lnSpc>
            </a:pPr>
            <a:r>
              <a:rPr lang="en-US" dirty="0" smtClean="0">
                <a:solidFill>
                  <a:srgbClr val="C00000"/>
                </a:solidFill>
              </a:rPr>
              <a:t>&amp; </a:t>
            </a:r>
          </a:p>
          <a:p>
            <a:pPr algn="ctr">
              <a:lnSpc>
                <a:spcPct val="150000"/>
              </a:lnSpc>
            </a:pPr>
            <a:r>
              <a:rPr lang="en-US" dirty="0" smtClean="0">
                <a:solidFill>
                  <a:srgbClr val="C00000"/>
                </a:solidFill>
              </a:rPr>
              <a:t>Statistical </a:t>
            </a:r>
          </a:p>
          <a:p>
            <a:pPr algn="ctr">
              <a:lnSpc>
                <a:spcPct val="150000"/>
              </a:lnSpc>
            </a:pPr>
            <a:r>
              <a:rPr lang="en-US" dirty="0" smtClean="0">
                <a:solidFill>
                  <a:srgbClr val="C00000"/>
                </a:solidFill>
              </a:rPr>
              <a:t>Measures</a:t>
            </a:r>
            <a:endParaRPr lang="en-US" dirty="0">
              <a:solidFill>
                <a:srgbClr val="C00000"/>
              </a:solidFill>
            </a:endParaRPr>
          </a:p>
        </p:txBody>
      </p:sp>
      <p:sp>
        <p:nvSpPr>
          <p:cNvPr id="16" name="Oval 15"/>
          <p:cNvSpPr/>
          <p:nvPr/>
        </p:nvSpPr>
        <p:spPr bwMode="auto">
          <a:xfrm>
            <a:off x="593562" y="1196918"/>
            <a:ext cx="3352800" cy="4626368"/>
          </a:xfrm>
          <a:prstGeom prst="ellipse">
            <a:avLst/>
          </a:prstGeom>
          <a:noFill/>
          <a:ln w="38100" cap="flat" cmpd="sng" algn="ctr">
            <a:solidFill>
              <a:srgbClr val="000000"/>
            </a:solidFill>
            <a:prstDash val="solid"/>
            <a:round/>
            <a:headEnd type="none" w="med" len="med"/>
            <a:tailEnd type="none" w="med" len="med"/>
          </a:ln>
          <a:effectLst/>
          <a:extLst/>
        </p:spPr>
        <p:txBody>
          <a:bodyPr vert="horz" wrap="square" lIns="88900" tIns="88900" rIns="88900" bIns="88900" numCol="1" rtlCol="0" anchor="t" anchorCtr="0" compatLnSpc="1">
            <a:prstTxWarp prst="textNoShape">
              <a:avLst/>
            </a:prstTxWarp>
          </a:bodyPr>
          <a:lstStyle/>
          <a:p>
            <a:pPr algn="ctr"/>
            <a:endParaRPr lang="en-US"/>
          </a:p>
        </p:txBody>
      </p:sp>
    </p:spTree>
    <p:extLst>
      <p:ext uri="{BB962C8B-B14F-4D97-AF65-F5344CB8AC3E}">
        <p14:creationId xmlns:p14="http://schemas.microsoft.com/office/powerpoint/2010/main" val="118883063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AutoShape 6"/>
          <p:cNvSpPr>
            <a:spLocks noChangeAspect="1" noChangeArrowheads="1" noTextEdit="1"/>
          </p:cNvSpPr>
          <p:nvPr/>
        </p:nvSpPr>
        <p:spPr bwMode="auto">
          <a:xfrm>
            <a:off x="7237413" y="1062038"/>
            <a:ext cx="1100137" cy="180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0" fontAlgn="base" hangingPunct="0">
              <a:spcBef>
                <a:spcPct val="0"/>
              </a:spcBef>
              <a:spcAft>
                <a:spcPct val="0"/>
              </a:spcAft>
            </a:pPr>
            <a:endParaRPr lang="en-US" sz="2400">
              <a:solidFill>
                <a:srgbClr val="000000"/>
              </a:solidFill>
              <a:ea typeface="ＭＳ Ｐゴシック" pitchFamily="34" charset="-128"/>
            </a:endParaRPr>
          </a:p>
        </p:txBody>
      </p:sp>
      <p:sp>
        <p:nvSpPr>
          <p:cNvPr id="5" name="Title 4"/>
          <p:cNvSpPr txBox="1">
            <a:spLocks/>
          </p:cNvSpPr>
          <p:nvPr/>
        </p:nvSpPr>
        <p:spPr bwMode="auto">
          <a:xfrm>
            <a:off x="3581400" y="1527175"/>
            <a:ext cx="55626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b"/>
          <a:lstStyle>
            <a:lvl1pPr algn="l" rtl="0" eaLnBrk="0" fontAlgn="base" hangingPunct="0">
              <a:lnSpc>
                <a:spcPts val="3900"/>
              </a:lnSpc>
              <a:spcBef>
                <a:spcPct val="0"/>
              </a:spcBef>
              <a:spcAft>
                <a:spcPct val="0"/>
              </a:spcAft>
              <a:defRPr sz="4400" b="1">
                <a:solidFill>
                  <a:schemeClr val="tx1"/>
                </a:solidFill>
                <a:latin typeface="+mj-lt"/>
                <a:ea typeface="ＭＳ Ｐゴシック" charset="0"/>
                <a:cs typeface="ＭＳ Ｐゴシック" charset="0"/>
              </a:defRPr>
            </a:lvl1pPr>
            <a:lvl2pPr algn="l" rtl="0" eaLnBrk="0" fontAlgn="base" hangingPunct="0">
              <a:lnSpc>
                <a:spcPts val="3900"/>
              </a:lnSpc>
              <a:spcBef>
                <a:spcPct val="0"/>
              </a:spcBef>
              <a:spcAft>
                <a:spcPct val="0"/>
              </a:spcAft>
              <a:defRPr sz="3600" b="1">
                <a:solidFill>
                  <a:srgbClr val="003399"/>
                </a:solidFill>
                <a:latin typeface="Arial Narrow" pitchFamily="34" charset="0"/>
                <a:ea typeface="ＭＳ Ｐゴシック" charset="0"/>
                <a:cs typeface="ＭＳ Ｐゴシック" charset="0"/>
              </a:defRPr>
            </a:lvl2pPr>
            <a:lvl3pPr algn="l" rtl="0" eaLnBrk="0" fontAlgn="base" hangingPunct="0">
              <a:lnSpc>
                <a:spcPts val="3900"/>
              </a:lnSpc>
              <a:spcBef>
                <a:spcPct val="0"/>
              </a:spcBef>
              <a:spcAft>
                <a:spcPct val="0"/>
              </a:spcAft>
              <a:defRPr sz="3600" b="1">
                <a:solidFill>
                  <a:srgbClr val="003399"/>
                </a:solidFill>
                <a:latin typeface="Arial Narrow" pitchFamily="34" charset="0"/>
                <a:ea typeface="ＭＳ Ｐゴシック" charset="0"/>
                <a:cs typeface="ＭＳ Ｐゴシック" charset="0"/>
              </a:defRPr>
            </a:lvl3pPr>
            <a:lvl4pPr algn="l" rtl="0" eaLnBrk="0" fontAlgn="base" hangingPunct="0">
              <a:lnSpc>
                <a:spcPts val="3900"/>
              </a:lnSpc>
              <a:spcBef>
                <a:spcPct val="0"/>
              </a:spcBef>
              <a:spcAft>
                <a:spcPct val="0"/>
              </a:spcAft>
              <a:defRPr sz="3600" b="1">
                <a:solidFill>
                  <a:srgbClr val="003399"/>
                </a:solidFill>
                <a:latin typeface="Arial Narrow" pitchFamily="34" charset="0"/>
                <a:ea typeface="ＭＳ Ｐゴシック" charset="0"/>
                <a:cs typeface="ＭＳ Ｐゴシック" charset="0"/>
              </a:defRPr>
            </a:lvl4pPr>
            <a:lvl5pPr algn="l" rtl="0" eaLnBrk="0" fontAlgn="base" hangingPunct="0">
              <a:lnSpc>
                <a:spcPts val="3900"/>
              </a:lnSpc>
              <a:spcBef>
                <a:spcPct val="0"/>
              </a:spcBef>
              <a:spcAft>
                <a:spcPct val="0"/>
              </a:spcAft>
              <a:defRPr sz="3600" b="1">
                <a:solidFill>
                  <a:srgbClr val="003399"/>
                </a:solidFill>
                <a:latin typeface="Arial Narrow" pitchFamily="34" charset="0"/>
                <a:ea typeface="ＭＳ Ｐゴシック" charset="0"/>
                <a:cs typeface="ＭＳ Ｐゴシック" charset="0"/>
              </a:defRPr>
            </a:lvl5pPr>
            <a:lvl6pPr marL="457200" algn="l" rtl="0" eaLnBrk="1" fontAlgn="base" hangingPunct="1">
              <a:lnSpc>
                <a:spcPts val="3900"/>
              </a:lnSpc>
              <a:spcBef>
                <a:spcPct val="0"/>
              </a:spcBef>
              <a:spcAft>
                <a:spcPct val="0"/>
              </a:spcAft>
              <a:defRPr sz="3600" b="1">
                <a:solidFill>
                  <a:srgbClr val="003399"/>
                </a:solidFill>
                <a:latin typeface="Arial Narrow" pitchFamily="34" charset="0"/>
              </a:defRPr>
            </a:lvl6pPr>
            <a:lvl7pPr marL="914400" algn="l" rtl="0" eaLnBrk="1" fontAlgn="base" hangingPunct="1">
              <a:lnSpc>
                <a:spcPts val="3900"/>
              </a:lnSpc>
              <a:spcBef>
                <a:spcPct val="0"/>
              </a:spcBef>
              <a:spcAft>
                <a:spcPct val="0"/>
              </a:spcAft>
              <a:defRPr sz="3600" b="1">
                <a:solidFill>
                  <a:srgbClr val="003399"/>
                </a:solidFill>
                <a:latin typeface="Arial Narrow" pitchFamily="34" charset="0"/>
              </a:defRPr>
            </a:lvl7pPr>
            <a:lvl8pPr marL="1371600" algn="l" rtl="0" eaLnBrk="1" fontAlgn="base" hangingPunct="1">
              <a:lnSpc>
                <a:spcPts val="3900"/>
              </a:lnSpc>
              <a:spcBef>
                <a:spcPct val="0"/>
              </a:spcBef>
              <a:spcAft>
                <a:spcPct val="0"/>
              </a:spcAft>
              <a:defRPr sz="3600" b="1">
                <a:solidFill>
                  <a:srgbClr val="003399"/>
                </a:solidFill>
                <a:latin typeface="Arial Narrow" pitchFamily="34" charset="0"/>
              </a:defRPr>
            </a:lvl8pPr>
            <a:lvl9pPr marL="1828800" algn="l" rtl="0" eaLnBrk="1" fontAlgn="base" hangingPunct="1">
              <a:lnSpc>
                <a:spcPts val="3900"/>
              </a:lnSpc>
              <a:spcBef>
                <a:spcPct val="0"/>
              </a:spcBef>
              <a:spcAft>
                <a:spcPct val="0"/>
              </a:spcAft>
              <a:defRPr sz="3600" b="1">
                <a:solidFill>
                  <a:srgbClr val="003399"/>
                </a:solidFill>
                <a:latin typeface="Arial Narrow" pitchFamily="34" charset="0"/>
              </a:defRPr>
            </a:lvl9pPr>
          </a:lstStyle>
          <a:p>
            <a:pPr eaLnBrk="1" hangingPunct="1">
              <a:defRPr/>
            </a:pPr>
            <a:r>
              <a:rPr lang="en-US" kern="0" dirty="0" smtClean="0">
                <a:solidFill>
                  <a:srgbClr val="000000"/>
                </a:solidFill>
                <a:cs typeface="+mj-cs"/>
              </a:rPr>
              <a:t>Stage 5</a:t>
            </a:r>
            <a:endParaRPr lang="en-US" kern="0" dirty="0">
              <a:solidFill>
                <a:srgbClr val="000000"/>
              </a:solidFill>
              <a:cs typeface="+mj-cs"/>
            </a:endParaRPr>
          </a:p>
        </p:txBody>
      </p:sp>
      <p:sp>
        <p:nvSpPr>
          <p:cNvPr id="6" name="Content Placeholder 6"/>
          <p:cNvSpPr txBox="1">
            <a:spLocks/>
          </p:cNvSpPr>
          <p:nvPr/>
        </p:nvSpPr>
        <p:spPr bwMode="auto">
          <a:xfrm>
            <a:off x="3602038" y="2227263"/>
            <a:ext cx="5486400" cy="1177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lstStyle>
            <a:lvl1pPr marL="342900" indent="-342900" algn="l" rtl="0" eaLnBrk="0" fontAlgn="base" hangingPunct="0">
              <a:spcBef>
                <a:spcPct val="20000"/>
              </a:spcBef>
              <a:spcAft>
                <a:spcPct val="0"/>
              </a:spcAft>
              <a:buClr>
                <a:schemeClr val="tx1"/>
              </a:buClr>
              <a:buFont typeface="Monotype Sorts" charset="2"/>
              <a:defRPr sz="3600" b="1">
                <a:solidFill>
                  <a:srgbClr val="003399"/>
                </a:solidFill>
                <a:latin typeface="Arial Narrow" pitchFamily="34" charset="0"/>
                <a:ea typeface="ＭＳ Ｐゴシック" charset="0"/>
                <a:cs typeface="ＭＳ Ｐゴシック" charset="0"/>
              </a:defRPr>
            </a:lvl1pPr>
            <a:lvl2pPr marL="457200" indent="-342900" algn="l" rtl="0" eaLnBrk="0" fontAlgn="base" hangingPunct="0">
              <a:spcBef>
                <a:spcPct val="20000"/>
              </a:spcBef>
              <a:spcAft>
                <a:spcPct val="0"/>
              </a:spcAft>
              <a:buClr>
                <a:schemeClr val="tx2"/>
              </a:buClr>
              <a:buSzPct val="70000"/>
              <a:buFont typeface="Wingdings" pitchFamily="2" charset="2"/>
              <a:buChar char="n"/>
              <a:defRPr sz="2400">
                <a:solidFill>
                  <a:schemeClr val="tx1"/>
                </a:solidFill>
                <a:latin typeface="+mn-lt"/>
                <a:ea typeface="ＭＳ Ｐゴシック" charset="0"/>
              </a:defRPr>
            </a:lvl2pPr>
            <a:lvl3pPr marL="912813" indent="-341313" algn="l" rtl="0" eaLnBrk="0" fontAlgn="base" hangingPunct="0">
              <a:spcBef>
                <a:spcPct val="20000"/>
              </a:spcBef>
              <a:spcAft>
                <a:spcPct val="0"/>
              </a:spcAft>
              <a:buChar char="–"/>
              <a:defRPr sz="2400">
                <a:solidFill>
                  <a:schemeClr val="tx1"/>
                </a:solidFill>
                <a:latin typeface="+mn-lt"/>
                <a:ea typeface="ＭＳ Ｐゴシック" charset="0"/>
              </a:defRPr>
            </a:lvl3pPr>
            <a:lvl4pPr marL="1370013" indent="-342900" algn="l" rtl="0" eaLnBrk="0" fontAlgn="base" hangingPunct="0">
              <a:spcBef>
                <a:spcPct val="20000"/>
              </a:spcBef>
              <a:spcAft>
                <a:spcPct val="0"/>
              </a:spcAft>
              <a:buFont typeface="Wingdings" pitchFamily="2" charset="2"/>
              <a:buChar char="§"/>
              <a:defRPr sz="2400">
                <a:solidFill>
                  <a:schemeClr val="tx1"/>
                </a:solidFill>
                <a:latin typeface="+mn-lt"/>
                <a:ea typeface="ＭＳ Ｐゴシック" charset="0"/>
              </a:defRPr>
            </a:lvl4pPr>
            <a:lvl5pPr marL="1827213" indent="-342900" algn="l" rtl="0" eaLnBrk="0" fontAlgn="base" hangingPunct="0">
              <a:spcBef>
                <a:spcPct val="20000"/>
              </a:spcBef>
              <a:spcAft>
                <a:spcPct val="0"/>
              </a:spcAft>
              <a:buChar char="»"/>
              <a:defRPr sz="2400">
                <a:solidFill>
                  <a:schemeClr val="tx1"/>
                </a:solidFill>
                <a:latin typeface="+mn-lt"/>
                <a:ea typeface="ＭＳ Ｐゴシック" charset="0"/>
              </a:defRPr>
            </a:lvl5pPr>
            <a:lvl6pPr marL="2284413" indent="-342900" algn="l" rtl="0" eaLnBrk="1" fontAlgn="base" hangingPunct="1">
              <a:spcBef>
                <a:spcPct val="20000"/>
              </a:spcBef>
              <a:spcAft>
                <a:spcPct val="0"/>
              </a:spcAft>
              <a:buChar char="»"/>
              <a:defRPr sz="2400">
                <a:solidFill>
                  <a:schemeClr val="tx1"/>
                </a:solidFill>
                <a:latin typeface="+mn-lt"/>
              </a:defRPr>
            </a:lvl6pPr>
            <a:lvl7pPr marL="2741613" indent="-342900" algn="l" rtl="0" eaLnBrk="1" fontAlgn="base" hangingPunct="1">
              <a:spcBef>
                <a:spcPct val="20000"/>
              </a:spcBef>
              <a:spcAft>
                <a:spcPct val="0"/>
              </a:spcAft>
              <a:buChar char="»"/>
              <a:defRPr sz="2400">
                <a:solidFill>
                  <a:schemeClr val="tx1"/>
                </a:solidFill>
                <a:latin typeface="+mn-lt"/>
              </a:defRPr>
            </a:lvl7pPr>
            <a:lvl8pPr marL="3198813" indent="-342900" algn="l" rtl="0" eaLnBrk="1" fontAlgn="base" hangingPunct="1">
              <a:spcBef>
                <a:spcPct val="20000"/>
              </a:spcBef>
              <a:spcAft>
                <a:spcPct val="0"/>
              </a:spcAft>
              <a:buChar char="»"/>
              <a:defRPr sz="2400">
                <a:solidFill>
                  <a:schemeClr val="tx1"/>
                </a:solidFill>
                <a:latin typeface="+mn-lt"/>
              </a:defRPr>
            </a:lvl8pPr>
            <a:lvl9pPr marL="3656013" indent="-342900" algn="l" rtl="0" eaLnBrk="1" fontAlgn="base" hangingPunct="1">
              <a:spcBef>
                <a:spcPct val="20000"/>
              </a:spcBef>
              <a:spcAft>
                <a:spcPct val="0"/>
              </a:spcAft>
              <a:buChar char="»"/>
              <a:defRPr sz="2400">
                <a:solidFill>
                  <a:schemeClr val="tx1"/>
                </a:solidFill>
                <a:latin typeface="+mn-lt"/>
              </a:defRPr>
            </a:lvl9pPr>
          </a:lstStyle>
          <a:p>
            <a:pPr marL="0" indent="0" eaLnBrk="1" hangingPunct="1">
              <a:buClr>
                <a:srgbClr val="000000"/>
              </a:buClr>
              <a:buFont typeface="Monotype Sorts" charset="0"/>
              <a:buNone/>
              <a:defRPr/>
            </a:pPr>
            <a:r>
              <a:rPr lang="en-US" dirty="0" smtClean="0">
                <a:latin typeface="Arial Narrow" charset="0"/>
              </a:rPr>
              <a:t>Evaluation</a:t>
            </a:r>
            <a:endParaRPr lang="en-US" dirty="0">
              <a:latin typeface="Arial Narrow" charset="0"/>
            </a:endParaRPr>
          </a:p>
        </p:txBody>
      </p:sp>
      <p:sp>
        <p:nvSpPr>
          <p:cNvPr id="7173" name="AutoShape 6"/>
          <p:cNvSpPr>
            <a:spLocks noChangeAspect="1" noChangeArrowheads="1" noTextEdit="1"/>
          </p:cNvSpPr>
          <p:nvPr/>
        </p:nvSpPr>
        <p:spPr bwMode="auto">
          <a:xfrm>
            <a:off x="7389813" y="1214438"/>
            <a:ext cx="1100137" cy="180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0" fontAlgn="base" hangingPunct="0">
              <a:spcBef>
                <a:spcPct val="0"/>
              </a:spcBef>
              <a:spcAft>
                <a:spcPct val="0"/>
              </a:spcAft>
            </a:pPr>
            <a:endParaRPr lang="en-US" sz="2400">
              <a:solidFill>
                <a:srgbClr val="000000"/>
              </a:solidFill>
              <a:ea typeface="ＭＳ Ｐゴシック" pitchFamily="34" charset="-128"/>
            </a:endParaRPr>
          </a:p>
        </p:txBody>
      </p:sp>
    </p:spTree>
    <p:extLst>
      <p:ext uri="{BB962C8B-B14F-4D97-AF65-F5344CB8AC3E}">
        <p14:creationId xmlns:p14="http://schemas.microsoft.com/office/powerpoint/2010/main" val="2674500519"/>
      </p:ext>
    </p:extLst>
  </p:cSld>
  <p:clrMapOvr>
    <a:masterClrMapping/>
  </p:clrMapOvr>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Diagram 11"/>
          <p:cNvGraphicFramePr/>
          <p:nvPr>
            <p:extLst/>
          </p:nvPr>
        </p:nvGraphicFramePr>
        <p:xfrm>
          <a:off x="563301" y="1143000"/>
          <a:ext cx="8326056" cy="9815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147" name="Rectangle 3"/>
          <p:cNvSpPr>
            <a:spLocks noGrp="1" noChangeArrowheads="1"/>
          </p:cNvSpPr>
          <p:nvPr>
            <p:ph idx="1"/>
          </p:nvPr>
        </p:nvSpPr>
        <p:spPr>
          <a:xfrm>
            <a:off x="782638" y="2616200"/>
            <a:ext cx="7848600" cy="4567238"/>
          </a:xfrm>
        </p:spPr>
        <p:txBody>
          <a:bodyPr/>
          <a:lstStyle/>
          <a:p>
            <a:pPr marL="571500" lvl="1" indent="-457200">
              <a:spcBef>
                <a:spcPts val="600"/>
              </a:spcBef>
              <a:buClrTx/>
              <a:buSzPct val="100000"/>
              <a:buFont typeface="+mj-lt"/>
              <a:buAutoNum type="arabicPeriod"/>
            </a:pPr>
            <a:r>
              <a:rPr lang="en-US" b="1" dirty="0">
                <a:solidFill>
                  <a:srgbClr val="000000"/>
                </a:solidFill>
              </a:rPr>
              <a:t>Evaluate Results</a:t>
            </a:r>
          </a:p>
          <a:p>
            <a:pPr marL="571500" lvl="1" indent="-457200">
              <a:spcBef>
                <a:spcPts val="600"/>
              </a:spcBef>
              <a:buClrTx/>
              <a:buSzPct val="100000"/>
              <a:buFont typeface="+mj-lt"/>
              <a:buAutoNum type="arabicPeriod"/>
            </a:pPr>
            <a:r>
              <a:rPr lang="en-US" b="1" dirty="0">
                <a:solidFill>
                  <a:srgbClr val="000000"/>
                </a:solidFill>
              </a:rPr>
              <a:t>Review Process</a:t>
            </a:r>
          </a:p>
          <a:p>
            <a:pPr marL="571500" lvl="1" indent="-457200">
              <a:spcBef>
                <a:spcPts val="600"/>
              </a:spcBef>
              <a:buClrTx/>
              <a:buSzPct val="100000"/>
              <a:buFont typeface="+mj-lt"/>
              <a:buAutoNum type="arabicPeriod"/>
            </a:pPr>
            <a:r>
              <a:rPr lang="en-US" b="1" dirty="0">
                <a:solidFill>
                  <a:srgbClr val="000000"/>
                </a:solidFill>
              </a:rPr>
              <a:t>Determine Next Steps</a:t>
            </a:r>
          </a:p>
        </p:txBody>
      </p:sp>
      <p:sp>
        <p:nvSpPr>
          <p:cNvPr id="6146" name="Rectangle 2"/>
          <p:cNvSpPr>
            <a:spLocks noGrp="1" noChangeArrowheads="1"/>
          </p:cNvSpPr>
          <p:nvPr>
            <p:ph type="title"/>
          </p:nvPr>
        </p:nvSpPr>
        <p:spPr/>
        <p:txBody>
          <a:bodyPr/>
          <a:lstStyle/>
          <a:p>
            <a:pPr>
              <a:defRPr/>
            </a:pPr>
            <a:r>
              <a:rPr lang="en-US" altLang="en-US" dirty="0" smtClean="0">
                <a:ea typeface="ＭＳ Ｐゴシック" charset="0"/>
              </a:rPr>
              <a:t>Key Components of Evaluation</a:t>
            </a:r>
          </a:p>
        </p:txBody>
      </p:sp>
      <p:grpSp>
        <p:nvGrpSpPr>
          <p:cNvPr id="8" name="Group 7"/>
          <p:cNvGrpSpPr>
            <a:grpSpLocks/>
          </p:cNvGrpSpPr>
          <p:nvPr/>
        </p:nvGrpSpPr>
        <p:grpSpPr bwMode="auto">
          <a:xfrm>
            <a:off x="6030913" y="1325089"/>
            <a:ext cx="1512887" cy="604837"/>
            <a:chOff x="1365180" y="188328"/>
            <a:chExt cx="1512350" cy="604940"/>
          </a:xfrm>
          <a:solidFill>
            <a:srgbClr val="699BFF"/>
          </a:solidFill>
        </p:grpSpPr>
        <p:sp>
          <p:nvSpPr>
            <p:cNvPr id="9" name="Chevron 8"/>
            <p:cNvSpPr/>
            <p:nvPr/>
          </p:nvSpPr>
          <p:spPr>
            <a:xfrm>
              <a:off x="1365180" y="188328"/>
              <a:ext cx="1512350" cy="604940"/>
            </a:xfrm>
            <a:prstGeom prst="chevron">
              <a:avLst/>
            </a:prstGeom>
            <a:grpFill/>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sp>
        <p:sp>
          <p:nvSpPr>
            <p:cNvPr id="10" name="Chevron 4"/>
            <p:cNvSpPr/>
            <p:nvPr/>
          </p:nvSpPr>
          <p:spPr>
            <a:xfrm>
              <a:off x="1668284" y="188328"/>
              <a:ext cx="906141" cy="604940"/>
            </a:xfrm>
            <a:prstGeom prst="rect">
              <a:avLst/>
            </a:prstGeom>
            <a:grpFill/>
          </p:spPr>
          <p:style>
            <a:lnRef idx="0">
              <a:scrgbClr r="0" g="0" b="0"/>
            </a:lnRef>
            <a:fillRef idx="0">
              <a:scrgbClr r="0" g="0" b="0"/>
            </a:fillRef>
            <a:effectRef idx="0">
              <a:scrgbClr r="0" g="0" b="0"/>
            </a:effectRef>
            <a:fontRef idx="minor">
              <a:schemeClr val="lt1"/>
            </a:fontRef>
          </p:style>
          <p:txBody>
            <a:bodyPr lIns="40005" tIns="13335" rIns="13335" bIns="13335" spcCol="1270" anchor="ctr"/>
            <a:lstStyle/>
            <a:p>
              <a:pPr algn="ctr" defTabSz="444500">
                <a:lnSpc>
                  <a:spcPct val="90000"/>
                </a:lnSpc>
                <a:spcAft>
                  <a:spcPct val="35000"/>
                </a:spcAft>
                <a:defRPr/>
              </a:pPr>
              <a:r>
                <a:rPr lang="en-US" sz="900" b="1" dirty="0" smtClean="0">
                  <a:solidFill>
                    <a:schemeClr val="tx1"/>
                  </a:solidFill>
                </a:rPr>
                <a:t>Evaluation</a:t>
              </a:r>
              <a:endParaRPr lang="en-US" sz="900" b="1" dirty="0">
                <a:solidFill>
                  <a:schemeClr val="tx1"/>
                </a:solidFill>
              </a:endParaRPr>
            </a:p>
          </p:txBody>
        </p:sp>
      </p:grpSp>
    </p:spTree>
    <p:extLst>
      <p:ext uri="{BB962C8B-B14F-4D97-AF65-F5344CB8AC3E}">
        <p14:creationId xmlns:p14="http://schemas.microsoft.com/office/powerpoint/2010/main" val="197767137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6" presetClass="emph" presetSubtype="0" fill="hold" nodeType="clickEffect">
                                  <p:stCondLst>
                                    <p:cond delay="0"/>
                                  </p:stCondLst>
                                  <p:childTnLst>
                                    <p:animScale>
                                      <p:cBhvr>
                                        <p:cTn id="6" dur="2000" fill="hold"/>
                                        <p:tgtEl>
                                          <p:spTgt spid="8"/>
                                        </p:tgtEl>
                                      </p:cBhvr>
                                      <p:by x="150000" y="150000"/>
                                    </p:animScale>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147">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147">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14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7" grpId="0" build="p"/>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538" name="Picture 2" descr="C:\Users\Xandria\Desktop\Picture4.pn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966119" y="1499589"/>
            <a:ext cx="5211763" cy="4394200"/>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oup 20"/>
          <p:cNvGrpSpPr>
            <a:grpSpLocks/>
          </p:cNvGrpSpPr>
          <p:nvPr/>
        </p:nvGrpSpPr>
        <p:grpSpPr bwMode="auto">
          <a:xfrm>
            <a:off x="2362200" y="3455389"/>
            <a:ext cx="2095500" cy="3084513"/>
            <a:chOff x="1488" y="2016"/>
            <a:chExt cx="1320" cy="1943"/>
          </a:xfrm>
        </p:grpSpPr>
        <p:sp>
          <p:nvSpPr>
            <p:cNvPr id="22544" name="Line 6"/>
            <p:cNvSpPr>
              <a:spLocks noChangeShapeType="1"/>
            </p:cNvSpPr>
            <p:nvPr/>
          </p:nvSpPr>
          <p:spPr bwMode="auto">
            <a:xfrm flipV="1">
              <a:off x="2400" y="2016"/>
              <a:ext cx="0" cy="1304"/>
            </a:xfrm>
            <a:prstGeom prst="line">
              <a:avLst/>
            </a:prstGeom>
            <a:noFill/>
            <a:ln w="28575">
              <a:solidFill>
                <a:schemeClr val="tx2"/>
              </a:solidFill>
              <a:round/>
              <a:headEnd/>
              <a:tailEnd type="triangle" w="med" len="med"/>
            </a:ln>
            <a:extLst>
              <a:ext uri="{909E8E84-426E-40dd-AFC4-6F175D3DCCD1}">
                <a14:hiddenFill xmlns:a14="http://schemas.microsoft.com/office/drawing/2010/main">
                  <a:noFill/>
                </a14:hiddenFill>
              </a:ext>
            </a:extLst>
          </p:spPr>
          <p:txBody>
            <a:bodyPr wrap="none" anchor="ctr"/>
            <a:lstStyle/>
            <a:p>
              <a:pPr>
                <a:defRPr/>
              </a:pPr>
              <a:endParaRPr lang="en-US">
                <a:latin typeface="+mn-lt"/>
              </a:endParaRPr>
            </a:p>
          </p:txBody>
        </p:sp>
        <p:sp>
          <p:nvSpPr>
            <p:cNvPr id="22545" name="Text Box 7"/>
            <p:cNvSpPr txBox="1">
              <a:spLocks noChangeArrowheads="1"/>
            </p:cNvSpPr>
            <p:nvPr/>
          </p:nvSpPr>
          <p:spPr bwMode="auto">
            <a:xfrm>
              <a:off x="1488" y="3552"/>
              <a:ext cx="1320" cy="407"/>
            </a:xfrm>
            <a:prstGeom prst="rect">
              <a:avLst/>
            </a:prstGeom>
            <a:solidFill>
              <a:schemeClr val="accent5"/>
            </a:solidFill>
            <a:ln w="9525">
              <a:solidFill>
                <a:schemeClr val="accent5"/>
              </a:solidFill>
              <a:miter lim="800000"/>
              <a:headEnd/>
              <a:tailEnd/>
            </a:ln>
            <a:effectLst>
              <a:outerShdw blurRad="50800" dist="38100" dir="5400000" algn="t" rotWithShape="0">
                <a:prstClr val="black">
                  <a:alpha val="40000"/>
                </a:prstClr>
              </a:outerShdw>
            </a:effectLst>
            <a:extLst/>
          </p:spPr>
          <p:txBody>
            <a:bodyPr wrap="square">
              <a:spAutoFit/>
            </a:bodyPr>
            <a:lstStyle>
              <a:lvl1pPr eaLnBrk="0" hangingPunct="0">
                <a:defRPr sz="2400">
                  <a:solidFill>
                    <a:schemeClr val="tx1"/>
                  </a:solidFill>
                  <a:latin typeface="Arial" pitchFamily="34" charset="0"/>
                </a:defRPr>
              </a:lvl1pPr>
              <a:lvl2pPr marL="742950" indent="-285750" eaLnBrk="0" hangingPunct="0">
                <a:defRPr sz="2400">
                  <a:solidFill>
                    <a:schemeClr val="tx1"/>
                  </a:solidFill>
                  <a:latin typeface="Arial" pitchFamily="34" charset="0"/>
                </a:defRPr>
              </a:lvl2pPr>
              <a:lvl3pPr marL="1143000" indent="-228600" eaLnBrk="0" hangingPunct="0">
                <a:defRPr sz="2400">
                  <a:solidFill>
                    <a:schemeClr val="tx1"/>
                  </a:solidFill>
                  <a:latin typeface="Arial" pitchFamily="34" charset="0"/>
                </a:defRPr>
              </a:lvl3pPr>
              <a:lvl4pPr marL="1600200" indent="-228600" eaLnBrk="0" hangingPunct="0">
                <a:defRPr sz="2400">
                  <a:solidFill>
                    <a:schemeClr val="tx1"/>
                  </a:solidFill>
                  <a:latin typeface="Arial" pitchFamily="34" charset="0"/>
                </a:defRPr>
              </a:lvl4pPr>
              <a:lvl5pPr marL="2057400" indent="-228600" eaLnBrk="0" hangingPunct="0">
                <a:defRPr sz="2400">
                  <a:solidFill>
                    <a:schemeClr val="tx1"/>
                  </a:solidFill>
                  <a:latin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defRPr>
              </a:lvl9pPr>
            </a:lstStyle>
            <a:p>
              <a:pPr eaLnBrk="1" hangingPunct="1">
                <a:defRPr/>
              </a:pPr>
              <a:r>
                <a:rPr lang="en-US" sz="1800" dirty="0" smtClean="0">
                  <a:solidFill>
                    <a:schemeClr val="tx2"/>
                  </a:solidFill>
                  <a:latin typeface="+mn-lt"/>
                  <a:ea typeface="MS PGothic" pitchFamily="34" charset="-128"/>
                </a:rPr>
                <a:t>1a. </a:t>
              </a:r>
              <a:r>
                <a:rPr lang="en-US" sz="1800" dirty="0" smtClean="0">
                  <a:solidFill>
                    <a:schemeClr val="tx2"/>
                  </a:solidFill>
                  <a:ea typeface="MS PGothic" pitchFamily="34" charset="-128"/>
                </a:rPr>
                <a:t>Set investigation limit</a:t>
              </a:r>
              <a:endParaRPr lang="en-US" sz="1800" dirty="0">
                <a:solidFill>
                  <a:schemeClr val="tx2"/>
                </a:solidFill>
                <a:ea typeface="MS PGothic" pitchFamily="34" charset="-128"/>
              </a:endParaRPr>
            </a:p>
          </p:txBody>
        </p:sp>
      </p:grpSp>
      <p:grpSp>
        <p:nvGrpSpPr>
          <p:cNvPr id="3" name="Group 21"/>
          <p:cNvGrpSpPr>
            <a:grpSpLocks/>
          </p:cNvGrpSpPr>
          <p:nvPr/>
        </p:nvGrpSpPr>
        <p:grpSpPr bwMode="auto">
          <a:xfrm>
            <a:off x="609600" y="3302989"/>
            <a:ext cx="3200400" cy="915988"/>
            <a:chOff x="384" y="1920"/>
            <a:chExt cx="2016" cy="577"/>
          </a:xfrm>
        </p:grpSpPr>
        <p:sp>
          <p:nvSpPr>
            <p:cNvPr id="22542" name="Text Box 8"/>
            <p:cNvSpPr txBox="1">
              <a:spLocks noChangeArrowheads="1"/>
            </p:cNvSpPr>
            <p:nvPr/>
          </p:nvSpPr>
          <p:spPr bwMode="auto">
            <a:xfrm>
              <a:off x="384" y="1920"/>
              <a:ext cx="864" cy="577"/>
            </a:xfrm>
            <a:prstGeom prst="rect">
              <a:avLst/>
            </a:prstGeom>
            <a:solidFill>
              <a:schemeClr val="accent5"/>
            </a:solidFill>
            <a:ln>
              <a:noFill/>
            </a:ln>
            <a:effectLst>
              <a:outerShdw blurRad="50800" dist="38100" dir="5400000" algn="t" rotWithShape="0">
                <a:prstClr val="black">
                  <a:alpha val="40000"/>
                </a:prst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defRPr>
              </a:lvl1pPr>
              <a:lvl2pPr marL="742950" indent="-285750" eaLnBrk="0" hangingPunct="0">
                <a:defRPr sz="2400">
                  <a:solidFill>
                    <a:schemeClr val="tx1"/>
                  </a:solidFill>
                  <a:latin typeface="Arial" pitchFamily="34" charset="0"/>
                </a:defRPr>
              </a:lvl2pPr>
              <a:lvl3pPr marL="1143000" indent="-228600" eaLnBrk="0" hangingPunct="0">
                <a:defRPr sz="2400">
                  <a:solidFill>
                    <a:schemeClr val="tx1"/>
                  </a:solidFill>
                  <a:latin typeface="Arial" pitchFamily="34" charset="0"/>
                </a:defRPr>
              </a:lvl3pPr>
              <a:lvl4pPr marL="1600200" indent="-228600" eaLnBrk="0" hangingPunct="0">
                <a:defRPr sz="2400">
                  <a:solidFill>
                    <a:schemeClr val="tx1"/>
                  </a:solidFill>
                  <a:latin typeface="Arial" pitchFamily="34" charset="0"/>
                </a:defRPr>
              </a:lvl4pPr>
              <a:lvl5pPr marL="2057400" indent="-228600" eaLnBrk="0" hangingPunct="0">
                <a:defRPr sz="2400">
                  <a:solidFill>
                    <a:schemeClr val="tx1"/>
                  </a:solidFill>
                  <a:latin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defRPr>
              </a:lvl9pPr>
            </a:lstStyle>
            <a:p>
              <a:pPr eaLnBrk="1" hangingPunct="1">
                <a:defRPr/>
              </a:pPr>
              <a:r>
                <a:rPr lang="en-US" sz="1800" dirty="0" smtClean="0">
                  <a:solidFill>
                    <a:schemeClr val="tx2"/>
                  </a:solidFill>
                  <a:latin typeface="+mn-lt"/>
                  <a:ea typeface="MS PGothic" pitchFamily="34" charset="-128"/>
                </a:rPr>
                <a:t>1b. Note expected response</a:t>
              </a:r>
            </a:p>
          </p:txBody>
        </p:sp>
        <p:sp>
          <p:nvSpPr>
            <p:cNvPr id="22543" name="Line 9"/>
            <p:cNvSpPr>
              <a:spLocks noChangeShapeType="1"/>
            </p:cNvSpPr>
            <p:nvPr/>
          </p:nvSpPr>
          <p:spPr bwMode="auto">
            <a:xfrm flipH="1">
              <a:off x="1536" y="2016"/>
              <a:ext cx="864" cy="0"/>
            </a:xfrm>
            <a:prstGeom prst="line">
              <a:avLst/>
            </a:prstGeom>
            <a:noFill/>
            <a:ln w="28575">
              <a:solidFill>
                <a:schemeClr val="tx2"/>
              </a:solidFill>
              <a:prstDash val="lgDash"/>
              <a:round/>
              <a:headEnd/>
              <a:tailEnd type="triangle" w="med" len="med"/>
            </a:ln>
            <a:extLst>
              <a:ext uri="{909E8E84-426E-40dd-AFC4-6F175D3DCCD1}">
                <a14:hiddenFill xmlns:a14="http://schemas.microsoft.com/office/drawing/2010/main">
                  <a:noFill/>
                </a14:hiddenFill>
              </a:ext>
            </a:extLst>
          </p:spPr>
          <p:txBody>
            <a:bodyPr wrap="none" anchor="ctr"/>
            <a:lstStyle/>
            <a:p>
              <a:pPr>
                <a:defRPr/>
              </a:pPr>
              <a:endParaRPr lang="en-US">
                <a:latin typeface="+mn-lt"/>
              </a:endParaRPr>
            </a:p>
          </p:txBody>
        </p:sp>
      </p:grpSp>
      <p:grpSp>
        <p:nvGrpSpPr>
          <p:cNvPr id="4" name="Group 22"/>
          <p:cNvGrpSpPr>
            <a:grpSpLocks/>
          </p:cNvGrpSpPr>
          <p:nvPr/>
        </p:nvGrpSpPr>
        <p:grpSpPr bwMode="auto">
          <a:xfrm>
            <a:off x="322263" y="2024514"/>
            <a:ext cx="4630738" cy="923924"/>
            <a:chOff x="203" y="1151"/>
            <a:chExt cx="2917" cy="582"/>
          </a:xfrm>
        </p:grpSpPr>
        <p:sp>
          <p:nvSpPr>
            <p:cNvPr id="22540" name="Line 12"/>
            <p:cNvSpPr>
              <a:spLocks noChangeShapeType="1"/>
            </p:cNvSpPr>
            <p:nvPr/>
          </p:nvSpPr>
          <p:spPr bwMode="auto">
            <a:xfrm flipH="1">
              <a:off x="1584" y="1488"/>
              <a:ext cx="1536" cy="0"/>
            </a:xfrm>
            <a:prstGeom prst="line">
              <a:avLst/>
            </a:prstGeom>
            <a:noFill/>
            <a:ln w="28575">
              <a:solidFill>
                <a:schemeClr val="tx2"/>
              </a:solidFill>
              <a:round/>
              <a:headEnd type="triangle" w="med" len="med"/>
              <a:tailEnd/>
            </a:ln>
            <a:extLst>
              <a:ext uri="{909E8E84-426E-40dd-AFC4-6F175D3DCCD1}">
                <a14:hiddenFill xmlns:a14="http://schemas.microsoft.com/office/drawing/2010/main">
                  <a:noFill/>
                </a14:hiddenFill>
              </a:ext>
            </a:extLst>
          </p:spPr>
          <p:txBody>
            <a:bodyPr wrap="none" anchor="ctr"/>
            <a:lstStyle/>
            <a:p>
              <a:pPr>
                <a:defRPr/>
              </a:pPr>
              <a:endParaRPr lang="en-US">
                <a:latin typeface="+mn-lt"/>
              </a:endParaRPr>
            </a:p>
          </p:txBody>
        </p:sp>
        <p:sp>
          <p:nvSpPr>
            <p:cNvPr id="22541" name="Text Box 15"/>
            <p:cNvSpPr txBox="1">
              <a:spLocks noChangeArrowheads="1"/>
            </p:cNvSpPr>
            <p:nvPr/>
          </p:nvSpPr>
          <p:spPr bwMode="auto">
            <a:xfrm>
              <a:off x="203" y="1151"/>
              <a:ext cx="959" cy="582"/>
            </a:xfrm>
            <a:prstGeom prst="rect">
              <a:avLst/>
            </a:prstGeom>
            <a:solidFill>
              <a:schemeClr val="accent5"/>
            </a:solidFill>
            <a:ln>
              <a:noFill/>
            </a:ln>
            <a:effectLst>
              <a:outerShdw blurRad="50800" dist="38100" dir="5400000" algn="t" rotWithShape="0">
                <a:prstClr val="black">
                  <a:alpha val="40000"/>
                </a:prstClr>
              </a:outerShdw>
            </a:effectLst>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itchFamily="34" charset="0"/>
                </a:defRPr>
              </a:lvl1pPr>
              <a:lvl2pPr marL="742950" indent="-285750" eaLnBrk="0" hangingPunct="0">
                <a:defRPr sz="2400">
                  <a:solidFill>
                    <a:schemeClr val="tx1"/>
                  </a:solidFill>
                  <a:latin typeface="Arial" pitchFamily="34" charset="0"/>
                </a:defRPr>
              </a:lvl2pPr>
              <a:lvl3pPr marL="1143000" indent="-228600" eaLnBrk="0" hangingPunct="0">
                <a:defRPr sz="2400">
                  <a:solidFill>
                    <a:schemeClr val="tx1"/>
                  </a:solidFill>
                  <a:latin typeface="Arial" pitchFamily="34" charset="0"/>
                </a:defRPr>
              </a:lvl3pPr>
              <a:lvl4pPr marL="1600200" indent="-228600" eaLnBrk="0" hangingPunct="0">
                <a:defRPr sz="2400">
                  <a:solidFill>
                    <a:schemeClr val="tx1"/>
                  </a:solidFill>
                  <a:latin typeface="Arial" pitchFamily="34" charset="0"/>
                </a:defRPr>
              </a:lvl4pPr>
              <a:lvl5pPr marL="2057400" indent="-228600" eaLnBrk="0" hangingPunct="0">
                <a:defRPr sz="2400">
                  <a:solidFill>
                    <a:schemeClr val="tx1"/>
                  </a:solidFill>
                  <a:latin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defRPr>
              </a:lvl9pPr>
            </a:lstStyle>
            <a:p>
              <a:pPr algn="r" eaLnBrk="1" hangingPunct="1">
                <a:defRPr/>
              </a:pPr>
              <a:r>
                <a:rPr lang="en-US" sz="1800" dirty="0" smtClean="0">
                  <a:solidFill>
                    <a:schemeClr val="tx2"/>
                  </a:solidFill>
                  <a:latin typeface="+mn-lt"/>
                  <a:ea typeface="MS PGothic" pitchFamily="34" charset="-128"/>
                </a:rPr>
                <a:t>2a. Or, set desired response</a:t>
              </a:r>
            </a:p>
          </p:txBody>
        </p:sp>
      </p:grpSp>
      <p:grpSp>
        <p:nvGrpSpPr>
          <p:cNvPr id="5" name="Group 18"/>
          <p:cNvGrpSpPr>
            <a:grpSpLocks/>
          </p:cNvGrpSpPr>
          <p:nvPr/>
        </p:nvGrpSpPr>
        <p:grpSpPr bwMode="auto">
          <a:xfrm>
            <a:off x="4877877" y="2626714"/>
            <a:ext cx="1728789" cy="3922713"/>
            <a:chOff x="3024" y="1392"/>
            <a:chExt cx="1089" cy="2471"/>
          </a:xfrm>
        </p:grpSpPr>
        <p:sp>
          <p:nvSpPr>
            <p:cNvPr id="22538" name="Line 14"/>
            <p:cNvSpPr>
              <a:spLocks noChangeShapeType="1"/>
            </p:cNvSpPr>
            <p:nvPr/>
          </p:nvSpPr>
          <p:spPr bwMode="auto">
            <a:xfrm flipH="1" flipV="1">
              <a:off x="3120" y="1392"/>
              <a:ext cx="0" cy="1824"/>
            </a:xfrm>
            <a:prstGeom prst="line">
              <a:avLst/>
            </a:prstGeom>
            <a:noFill/>
            <a:ln w="28575">
              <a:solidFill>
                <a:schemeClr val="tx2"/>
              </a:solidFill>
              <a:prstDash val="lgDash"/>
              <a:round/>
              <a:headEnd type="triangle" w="med" len="med"/>
              <a:tailEnd/>
            </a:ln>
            <a:extLst>
              <a:ext uri="{909E8E84-426E-40dd-AFC4-6F175D3DCCD1}">
                <a14:hiddenFill xmlns:a14="http://schemas.microsoft.com/office/drawing/2010/main">
                  <a:noFill/>
                </a14:hiddenFill>
              </a:ext>
            </a:extLst>
          </p:spPr>
          <p:txBody>
            <a:bodyPr wrap="none" anchor="ctr"/>
            <a:lstStyle/>
            <a:p>
              <a:pPr>
                <a:defRPr/>
              </a:pPr>
              <a:endParaRPr lang="en-US">
                <a:latin typeface="+mn-lt"/>
              </a:endParaRPr>
            </a:p>
          </p:txBody>
        </p:sp>
        <p:sp>
          <p:nvSpPr>
            <p:cNvPr id="22539" name="Text Box 16"/>
            <p:cNvSpPr txBox="1">
              <a:spLocks noChangeArrowheads="1"/>
            </p:cNvSpPr>
            <p:nvPr/>
          </p:nvSpPr>
          <p:spPr bwMode="auto">
            <a:xfrm>
              <a:off x="3024" y="3456"/>
              <a:ext cx="1089" cy="407"/>
            </a:xfrm>
            <a:prstGeom prst="rect">
              <a:avLst/>
            </a:prstGeom>
            <a:solidFill>
              <a:schemeClr val="accent5"/>
            </a:solidFill>
            <a:ln>
              <a:noFill/>
            </a:ln>
            <a:effectLst>
              <a:outerShdw blurRad="50800" dist="38100" dir="5400000" algn="t" rotWithShape="0">
                <a:prstClr val="black">
                  <a:alpha val="40000"/>
                </a:prstClr>
              </a:outerShdw>
            </a:effectLst>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itchFamily="34" charset="0"/>
                </a:defRPr>
              </a:lvl1pPr>
              <a:lvl2pPr marL="742950" indent="-285750" eaLnBrk="0" hangingPunct="0">
                <a:defRPr sz="2400">
                  <a:solidFill>
                    <a:schemeClr val="tx1"/>
                  </a:solidFill>
                  <a:latin typeface="Arial" pitchFamily="34" charset="0"/>
                </a:defRPr>
              </a:lvl2pPr>
              <a:lvl3pPr marL="1143000" indent="-228600" eaLnBrk="0" hangingPunct="0">
                <a:defRPr sz="2400">
                  <a:solidFill>
                    <a:schemeClr val="tx1"/>
                  </a:solidFill>
                  <a:latin typeface="Arial" pitchFamily="34" charset="0"/>
                </a:defRPr>
              </a:lvl3pPr>
              <a:lvl4pPr marL="1600200" indent="-228600" eaLnBrk="0" hangingPunct="0">
                <a:defRPr sz="2400">
                  <a:solidFill>
                    <a:schemeClr val="tx1"/>
                  </a:solidFill>
                  <a:latin typeface="Arial" pitchFamily="34" charset="0"/>
                </a:defRPr>
              </a:lvl4pPr>
              <a:lvl5pPr marL="2057400" indent="-228600" eaLnBrk="0" hangingPunct="0">
                <a:defRPr sz="2400">
                  <a:solidFill>
                    <a:schemeClr val="tx1"/>
                  </a:solidFill>
                  <a:latin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defRPr>
              </a:lvl9pPr>
            </a:lstStyle>
            <a:p>
              <a:pPr eaLnBrk="1" hangingPunct="1">
                <a:defRPr/>
              </a:pPr>
              <a:r>
                <a:rPr lang="en-US" sz="1800" dirty="0" smtClean="0">
                  <a:solidFill>
                    <a:schemeClr val="tx2"/>
                  </a:solidFill>
                  <a:latin typeface="+mn-lt"/>
                  <a:ea typeface="MS PGothic" pitchFamily="34" charset="-128"/>
                </a:rPr>
                <a:t>2b. </a:t>
              </a:r>
              <a:r>
                <a:rPr lang="en-US" sz="1800" dirty="0" smtClean="0">
                  <a:solidFill>
                    <a:schemeClr val="tx2"/>
                  </a:solidFill>
                  <a:ea typeface="MS PGothic" pitchFamily="34" charset="-128"/>
                </a:rPr>
                <a:t>Note work requirements</a:t>
              </a:r>
              <a:endParaRPr lang="en-US" sz="1800" dirty="0">
                <a:solidFill>
                  <a:schemeClr val="tx2"/>
                </a:solidFill>
                <a:ea typeface="MS PGothic" pitchFamily="34" charset="-128"/>
              </a:endParaRPr>
            </a:p>
          </p:txBody>
        </p:sp>
      </p:grpSp>
      <p:sp>
        <p:nvSpPr>
          <p:cNvPr id="19" name="Rectangle 2"/>
          <p:cNvSpPr>
            <a:spLocks noGrp="1" noChangeArrowheads="1"/>
          </p:cNvSpPr>
          <p:nvPr>
            <p:ph type="title"/>
          </p:nvPr>
        </p:nvSpPr>
        <p:spPr>
          <a:xfrm>
            <a:off x="685800" y="457200"/>
            <a:ext cx="7848600" cy="685800"/>
          </a:xfrm>
        </p:spPr>
        <p:txBody>
          <a:bodyPr>
            <a:normAutofit fontScale="90000"/>
          </a:bodyPr>
          <a:lstStyle/>
          <a:p>
            <a:pPr>
              <a:defRPr/>
            </a:pPr>
            <a:r>
              <a:rPr lang="en-US" altLang="en-US" dirty="0" smtClean="0"/>
              <a:t>Model Assessment:</a:t>
            </a:r>
            <a:r>
              <a:rPr lang="en-US" altLang="en-US" i="1" dirty="0"/>
              <a:t> </a:t>
            </a:r>
            <a:r>
              <a:rPr lang="en-US" altLang="en-US" sz="2400" i="1" dirty="0" smtClean="0"/>
              <a:t/>
            </a:r>
            <a:br>
              <a:rPr lang="en-US" altLang="en-US" sz="2400" i="1" dirty="0" smtClean="0"/>
            </a:br>
            <a:r>
              <a:rPr lang="en-US" altLang="en-US" sz="2400" i="1" dirty="0" smtClean="0"/>
              <a:t>Cumulative % Captured Response Chart &amp; Confusion Matrix</a:t>
            </a:r>
          </a:p>
        </p:txBody>
      </p:sp>
      <p:sp>
        <p:nvSpPr>
          <p:cNvPr id="7" name="Isosceles Triangle 6"/>
          <p:cNvSpPr/>
          <p:nvPr/>
        </p:nvSpPr>
        <p:spPr bwMode="auto">
          <a:xfrm>
            <a:off x="5583937" y="5029661"/>
            <a:ext cx="109728" cy="137160"/>
          </a:xfrm>
          <a:prstGeom prst="triangle">
            <a:avLst/>
          </a:prstGeom>
          <a:solidFill>
            <a:srgbClr val="0000FF"/>
          </a:solidFill>
          <a:ln w="38100" cap="flat" cmpd="sng" algn="ctr">
            <a:noFill/>
            <a:prstDash val="solid"/>
            <a:round/>
            <a:headEnd type="none" w="med" len="med"/>
            <a:tailEnd type="none" w="med" len="med"/>
          </a:ln>
          <a:effectLst/>
          <a:extLst/>
        </p:spPr>
        <p:txBody>
          <a:bodyPr vert="horz" wrap="square" lIns="88900" tIns="88900" rIns="88900" bIns="88900" numCol="1" rtlCol="0" anchor="t" anchorCtr="0" compatLnSpc="1">
            <a:prstTxWarp prst="textNoShape">
              <a:avLst/>
            </a:prstTxWarp>
          </a:bodyPr>
          <a:lstStyle/>
          <a:p>
            <a:pPr algn="ctr"/>
            <a:endParaRPr lang="en-US" dirty="0"/>
          </a:p>
        </p:txBody>
      </p:sp>
      <p:sp>
        <p:nvSpPr>
          <p:cNvPr id="8" name="Rectangle 7"/>
          <p:cNvSpPr/>
          <p:nvPr/>
        </p:nvSpPr>
        <p:spPr>
          <a:xfrm>
            <a:off x="5638801" y="4836631"/>
            <a:ext cx="1013139" cy="523220"/>
          </a:xfrm>
          <a:prstGeom prst="rect">
            <a:avLst/>
          </a:prstGeom>
        </p:spPr>
        <p:txBody>
          <a:bodyPr wrap="square">
            <a:spAutoFit/>
          </a:bodyPr>
          <a:lstStyle/>
          <a:p>
            <a:pPr algn="r"/>
            <a:r>
              <a:rPr lang="en-US" sz="1400" dirty="0" smtClean="0"/>
              <a:t>Decision tree splits</a:t>
            </a:r>
            <a:endParaRPr lang="en-US" sz="1400" dirty="0"/>
          </a:p>
        </p:txBody>
      </p:sp>
    </p:spTree>
    <p:extLst>
      <p:ext uri="{BB962C8B-B14F-4D97-AF65-F5344CB8AC3E}">
        <p14:creationId xmlns:p14="http://schemas.microsoft.com/office/powerpoint/2010/main" val="229413027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2"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1+#ppt_w/2"/>
                                          </p:val>
                                        </p:tav>
                                        <p:tav tm="100000">
                                          <p:val>
                                            <p:strVal val="#ppt_x"/>
                                          </p:val>
                                        </p:tav>
                                      </p:tavLst>
                                    </p:anim>
                                    <p:anim calcmode="lin" valueType="num">
                                      <p:cBhvr additive="base">
                                        <p:cTn id="14"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0-#ppt_w/2"/>
                                          </p:val>
                                        </p:tav>
                                        <p:tav tm="100000">
                                          <p:val>
                                            <p:strVal val="#ppt_x"/>
                                          </p:val>
                                        </p:tav>
                                      </p:tavLst>
                                    </p:anim>
                                    <p:anim calcmode="lin" valueType="num">
                                      <p:cBhvr additive="base">
                                        <p:cTn id="20"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1"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additive="base">
                                        <p:cTn id="25" dur="500" fill="hold"/>
                                        <p:tgtEl>
                                          <p:spTgt spid="5"/>
                                        </p:tgtEl>
                                        <p:attrNameLst>
                                          <p:attrName>ppt_x</p:attrName>
                                        </p:attrNameLst>
                                      </p:cBhvr>
                                      <p:tavLst>
                                        <p:tav tm="0">
                                          <p:val>
                                            <p:strVal val="#ppt_x"/>
                                          </p:val>
                                        </p:tav>
                                        <p:tav tm="100000">
                                          <p:val>
                                            <p:strVal val="#ppt_x"/>
                                          </p:val>
                                        </p:tav>
                                      </p:tavLst>
                                    </p:anim>
                                    <p:anim calcmode="lin" valueType="num">
                                      <p:cBhvr additive="base">
                                        <p:cTn id="26" dur="500" fill="hold"/>
                                        <p:tgtEl>
                                          <p:spTgt spid="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Content Placeholder 3"/>
          <p:cNvSpPr>
            <a:spLocks noGrp="1"/>
          </p:cNvSpPr>
          <p:nvPr>
            <p:ph idx="1"/>
          </p:nvPr>
        </p:nvSpPr>
        <p:spPr/>
        <p:txBody>
          <a:bodyPr/>
          <a:lstStyle/>
          <a:p>
            <a:pPr>
              <a:defRPr/>
            </a:pPr>
            <a:r>
              <a:rPr lang="en-US" altLang="en-US" sz="2000" b="1" i="1" dirty="0" smtClean="0"/>
              <a:t>Design the criteria of merit </a:t>
            </a:r>
            <a:r>
              <a:rPr lang="en-US" altLang="en-US" sz="2000" b="1" i="1" dirty="0"/>
              <a:t>based on the need of the problem</a:t>
            </a:r>
            <a:r>
              <a:rPr lang="en-US" altLang="en-US" sz="2000" b="1" i="1" dirty="0" smtClean="0"/>
              <a:t>.</a:t>
            </a:r>
          </a:p>
          <a:p>
            <a:pPr>
              <a:buFont typeface="Monotype Sorts" charset="2"/>
              <a:buNone/>
              <a:defRPr/>
            </a:pPr>
            <a:endParaRPr lang="en-US" altLang="en-US" sz="2000" b="1" i="1" dirty="0" smtClean="0"/>
          </a:p>
          <a:p>
            <a:pPr>
              <a:buFont typeface="Monotype Sorts" charset="2"/>
              <a:buNone/>
              <a:defRPr/>
            </a:pPr>
            <a:r>
              <a:rPr lang="en-US" altLang="en-US" sz="2000" b="1" i="1" dirty="0" smtClean="0"/>
              <a:t>Fraud Detection Modeling </a:t>
            </a:r>
          </a:p>
          <a:p>
            <a:pPr>
              <a:buFont typeface="Monotype Sorts" charset="2"/>
              <a:buNone/>
              <a:defRPr/>
            </a:pPr>
            <a:r>
              <a:rPr lang="en-US" altLang="en-US" sz="2000" dirty="0" smtClean="0"/>
              <a:t>Business Goal: Increase detection while reducing resources!</a:t>
            </a:r>
          </a:p>
          <a:p>
            <a:pPr marL="342900" indent="-342900">
              <a:buFont typeface="Arial" panose="020B0604020202020204" pitchFamily="34" charset="0"/>
              <a:buChar char="•"/>
              <a:defRPr/>
            </a:pPr>
            <a:r>
              <a:rPr lang="en-US" altLang="en-US" sz="2000" dirty="0" smtClean="0"/>
              <a:t>Increase detection </a:t>
            </a:r>
            <a:r>
              <a:rPr lang="en-US" altLang="en-US" sz="2000" dirty="0" smtClean="0">
                <a:sym typeface="Wingdings" panose="05000000000000000000" pitchFamily="2" charset="2"/>
              </a:rPr>
              <a:t> minimize misclassification (false positives)</a:t>
            </a:r>
          </a:p>
          <a:p>
            <a:pPr marL="342900" indent="-342900">
              <a:buFont typeface="Arial" panose="020B0604020202020204" pitchFamily="34" charset="0"/>
              <a:buChar char="•"/>
              <a:defRPr/>
            </a:pPr>
            <a:r>
              <a:rPr lang="en-US" altLang="en-US" sz="2000" dirty="0">
                <a:sym typeface="Wingdings" panose="05000000000000000000" pitchFamily="2" charset="2"/>
              </a:rPr>
              <a:t>How many cases do you plan to investigate</a:t>
            </a:r>
            <a:r>
              <a:rPr lang="en-US" altLang="en-US" sz="2000" dirty="0" smtClean="0">
                <a:sym typeface="Wingdings" panose="05000000000000000000" pitchFamily="2" charset="2"/>
              </a:rPr>
              <a:t>?</a:t>
            </a:r>
          </a:p>
          <a:p>
            <a:pPr>
              <a:buFont typeface="Monotype Sorts" charset="2"/>
              <a:buNone/>
              <a:defRPr/>
            </a:pPr>
            <a:endParaRPr lang="en-US" altLang="en-US" sz="2000" dirty="0" smtClean="0"/>
          </a:p>
        </p:txBody>
      </p:sp>
      <p:sp>
        <p:nvSpPr>
          <p:cNvPr id="12290" name="Rectangle 2"/>
          <p:cNvSpPr>
            <a:spLocks noGrp="1" noChangeArrowheads="1"/>
          </p:cNvSpPr>
          <p:nvPr>
            <p:ph type="title"/>
          </p:nvPr>
        </p:nvSpPr>
        <p:spPr/>
        <p:txBody>
          <a:bodyPr/>
          <a:lstStyle/>
          <a:p>
            <a:pPr>
              <a:defRPr/>
            </a:pPr>
            <a:r>
              <a:rPr lang="en-US" altLang="en-US" dirty="0" smtClean="0"/>
              <a:t>Assess Data Mining Results</a:t>
            </a:r>
            <a:endParaRPr lang="en-US" altLang="en-US" i="1" dirty="0" smtClean="0"/>
          </a:p>
        </p:txBody>
      </p:sp>
      <p:sp>
        <p:nvSpPr>
          <p:cNvPr id="508957" name="Text Box 29"/>
          <p:cNvSpPr txBox="1">
            <a:spLocks noChangeArrowheads="1"/>
          </p:cNvSpPr>
          <p:nvPr/>
        </p:nvSpPr>
        <p:spPr bwMode="auto">
          <a:xfrm>
            <a:off x="4509113" y="5075586"/>
            <a:ext cx="130997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tx1"/>
              </a:buClr>
              <a:buFont typeface="Monotype Sorts" pitchFamily="2" charset="2"/>
              <a:defRPr sz="2400">
                <a:solidFill>
                  <a:schemeClr val="tx1"/>
                </a:solidFill>
                <a:latin typeface="Arial" pitchFamily="34" charset="0"/>
                <a:ea typeface="ＭＳ Ｐゴシック" pitchFamily="34" charset="-128"/>
              </a:defRPr>
            </a:lvl1pPr>
            <a:lvl2pPr marL="742950" indent="-285750" eaLnBrk="0" hangingPunct="0">
              <a:spcBef>
                <a:spcPct val="20000"/>
              </a:spcBef>
              <a:buClr>
                <a:schemeClr val="tx2"/>
              </a:buClr>
              <a:buSzPct val="70000"/>
              <a:buFont typeface="Wingdings" pitchFamily="2" charset="2"/>
              <a:buChar char="n"/>
              <a:defRPr sz="2400">
                <a:solidFill>
                  <a:schemeClr val="tx1"/>
                </a:solidFill>
                <a:latin typeface="Arial" pitchFamily="34" charset="0"/>
                <a:ea typeface="ＭＳ Ｐゴシック" pitchFamily="34" charset="-128"/>
              </a:defRPr>
            </a:lvl2pPr>
            <a:lvl3pPr marL="1143000" indent="-228600" eaLnBrk="0" hangingPunct="0">
              <a:spcBef>
                <a:spcPct val="20000"/>
              </a:spcBef>
              <a:buChar char="–"/>
              <a:defRPr sz="2400">
                <a:solidFill>
                  <a:schemeClr val="tx1"/>
                </a:solidFill>
                <a:latin typeface="Arial" pitchFamily="34" charset="0"/>
                <a:ea typeface="ＭＳ Ｐゴシック" pitchFamily="34" charset="-128"/>
              </a:defRPr>
            </a:lvl3pPr>
            <a:lvl4pPr marL="1600200" indent="-228600" eaLnBrk="0" hangingPunct="0">
              <a:spcBef>
                <a:spcPct val="20000"/>
              </a:spcBef>
              <a:buFont typeface="Wingdings" pitchFamily="2" charset="2"/>
              <a:buChar char="§"/>
              <a:defRPr sz="2400">
                <a:solidFill>
                  <a:schemeClr val="tx1"/>
                </a:solidFill>
                <a:latin typeface="Arial" pitchFamily="34" charset="0"/>
                <a:ea typeface="ＭＳ Ｐゴシック" pitchFamily="34" charset="-128"/>
              </a:defRPr>
            </a:lvl4pPr>
            <a:lvl5pPr marL="2057400" indent="-228600" eaLnBrk="0" hangingPunct="0">
              <a:spcBef>
                <a:spcPct val="20000"/>
              </a:spcBef>
              <a:buChar char="»"/>
              <a:defRPr sz="2400">
                <a:solidFill>
                  <a:schemeClr val="tx1"/>
                </a:solidFill>
                <a:latin typeface="Arial" pitchFamily="34" charset="0"/>
                <a:ea typeface="ＭＳ Ｐゴシック" pitchFamily="34" charset="-128"/>
              </a:defRPr>
            </a:lvl5pPr>
            <a:lvl6pPr marL="2514600" indent="-228600" eaLnBrk="0" fontAlgn="base" hangingPunct="0">
              <a:spcBef>
                <a:spcPct val="20000"/>
              </a:spcBef>
              <a:spcAft>
                <a:spcPct val="0"/>
              </a:spcAft>
              <a:buChar char="»"/>
              <a:defRPr sz="2400">
                <a:solidFill>
                  <a:schemeClr val="tx1"/>
                </a:solidFill>
                <a:latin typeface="Arial" pitchFamily="34" charset="0"/>
                <a:ea typeface="ＭＳ Ｐゴシック" pitchFamily="34" charset="-128"/>
              </a:defRPr>
            </a:lvl6pPr>
            <a:lvl7pPr marL="2971800" indent="-228600" eaLnBrk="0" fontAlgn="base" hangingPunct="0">
              <a:spcBef>
                <a:spcPct val="20000"/>
              </a:spcBef>
              <a:spcAft>
                <a:spcPct val="0"/>
              </a:spcAft>
              <a:buChar char="»"/>
              <a:defRPr sz="2400">
                <a:solidFill>
                  <a:schemeClr val="tx1"/>
                </a:solidFill>
                <a:latin typeface="Arial" pitchFamily="34" charset="0"/>
                <a:ea typeface="ＭＳ Ｐゴシック" pitchFamily="34" charset="-128"/>
              </a:defRPr>
            </a:lvl7pPr>
            <a:lvl8pPr marL="3429000" indent="-228600" eaLnBrk="0" fontAlgn="base" hangingPunct="0">
              <a:spcBef>
                <a:spcPct val="20000"/>
              </a:spcBef>
              <a:spcAft>
                <a:spcPct val="0"/>
              </a:spcAft>
              <a:buChar char="»"/>
              <a:defRPr sz="2400">
                <a:solidFill>
                  <a:schemeClr val="tx1"/>
                </a:solidFill>
                <a:latin typeface="Arial" pitchFamily="34" charset="0"/>
                <a:ea typeface="ＭＳ Ｐゴシック" pitchFamily="34" charset="-128"/>
              </a:defRPr>
            </a:lvl8pPr>
            <a:lvl9pPr marL="3886200" indent="-228600" eaLnBrk="0" fontAlgn="base" hangingPunct="0">
              <a:spcBef>
                <a:spcPct val="20000"/>
              </a:spcBef>
              <a:spcAft>
                <a:spcPct val="0"/>
              </a:spcAft>
              <a:buChar char="»"/>
              <a:defRPr sz="2400">
                <a:solidFill>
                  <a:schemeClr val="tx1"/>
                </a:solidFill>
                <a:latin typeface="Arial" pitchFamily="34" charset="0"/>
                <a:ea typeface="ＭＳ Ｐゴシック" pitchFamily="34" charset="-128"/>
              </a:defRPr>
            </a:lvl9pPr>
          </a:lstStyle>
          <a:p>
            <a:pPr eaLnBrk="1" hangingPunct="1">
              <a:spcBef>
                <a:spcPct val="0"/>
              </a:spcBef>
              <a:buClrTx/>
              <a:buFontTx/>
              <a:buNone/>
            </a:pPr>
            <a:r>
              <a:rPr lang="en-US" altLang="en-US" sz="2000" b="1" i="1" dirty="0">
                <a:solidFill>
                  <a:schemeClr val="tx2"/>
                </a:solidFill>
              </a:rPr>
              <a:t>workload</a:t>
            </a:r>
            <a:endParaRPr lang="en-US" altLang="en-US" sz="2000" b="1" i="1" dirty="0">
              <a:solidFill>
                <a:schemeClr val="tx2"/>
              </a:solidFill>
              <a:latin typeface="Calibri" pitchFamily="34" charset="0"/>
            </a:endParaRPr>
          </a:p>
        </p:txBody>
      </p:sp>
      <p:graphicFrame>
        <p:nvGraphicFramePr>
          <p:cNvPr id="24" name="Table 23"/>
          <p:cNvGraphicFramePr>
            <a:graphicFrameLocks noGrp="1"/>
          </p:cNvGraphicFramePr>
          <p:nvPr>
            <p:extLst/>
          </p:nvPr>
        </p:nvGraphicFramePr>
        <p:xfrm>
          <a:off x="770022" y="3435281"/>
          <a:ext cx="3552948" cy="2232660"/>
        </p:xfrm>
        <a:graphic>
          <a:graphicData uri="http://schemas.openxmlformats.org/drawingml/2006/table">
            <a:tbl>
              <a:tblPr/>
              <a:tblGrid>
                <a:gridCol w="678772"/>
                <a:gridCol w="797101"/>
                <a:gridCol w="1090863"/>
                <a:gridCol w="986212"/>
              </a:tblGrid>
              <a:tr h="342900">
                <a:tc>
                  <a:txBody>
                    <a:bodyPr/>
                    <a:lstStyle/>
                    <a:p>
                      <a:pPr algn="l" fontAlgn="b"/>
                      <a:endParaRPr lang="en-US" sz="2000" b="0" i="0" u="none" strike="noStrike" dirty="0">
                        <a:solidFill>
                          <a:srgbClr val="000000"/>
                        </a:solidFill>
                        <a:latin typeface="Calibri"/>
                      </a:endParaRPr>
                    </a:p>
                  </a:txBody>
                  <a:tcPr marL="9525" marR="9525" marT="9525" marB="0" anchor="b">
                    <a:lnL>
                      <a:noFill/>
                    </a:lnL>
                    <a:lnR>
                      <a:noFill/>
                    </a:lnR>
                    <a:lnT>
                      <a:noFill/>
                    </a:lnT>
                    <a:lnB>
                      <a:noFill/>
                    </a:lnB>
                  </a:tcPr>
                </a:tc>
                <a:tc>
                  <a:txBody>
                    <a:bodyPr/>
                    <a:lstStyle/>
                    <a:p>
                      <a:pPr algn="l" fontAlgn="b"/>
                      <a:endParaRPr lang="en-US" sz="2000" b="0" i="0" u="none" strike="noStrike">
                        <a:solidFill>
                          <a:srgbClr val="000000"/>
                        </a:solidFill>
                        <a:latin typeface="Calibri"/>
                      </a:endParaRPr>
                    </a:p>
                  </a:txBody>
                  <a:tcPr marL="9525" marR="9525" marT="9525" marB="0" anchor="b">
                    <a:lnL>
                      <a:noFill/>
                    </a:lnL>
                    <a:lnR>
                      <a:noFill/>
                    </a:lnR>
                    <a:lnT>
                      <a:noFill/>
                    </a:lnT>
                    <a:lnB>
                      <a:noFill/>
                    </a:lnB>
                  </a:tcPr>
                </a:tc>
                <a:tc gridSpan="2">
                  <a:txBody>
                    <a:bodyPr/>
                    <a:lstStyle/>
                    <a:p>
                      <a:pPr algn="ctr" fontAlgn="b"/>
                      <a:r>
                        <a:rPr lang="en-US" sz="2400" b="0" i="1" u="none" strike="noStrike" dirty="0">
                          <a:solidFill>
                            <a:srgbClr val="000000"/>
                          </a:solidFill>
                          <a:latin typeface="Calibri"/>
                        </a:rPr>
                        <a:t>Actual</a:t>
                      </a:r>
                    </a:p>
                  </a:txBody>
                  <a:tcPr marL="9525" marR="9525" marT="9525" marB="0" anchor="b">
                    <a:lnL>
                      <a:noFill/>
                    </a:lnL>
                    <a:lnR>
                      <a:noFill/>
                    </a:lnR>
                    <a:lnT>
                      <a:noFill/>
                    </a:lnT>
                    <a:lnB w="12700" cap="flat" cmpd="sng" algn="ctr">
                      <a:solidFill>
                        <a:srgbClr val="000000"/>
                      </a:solidFill>
                      <a:prstDash val="solid"/>
                      <a:round/>
                      <a:headEnd type="none" w="med" len="med"/>
                      <a:tailEnd type="none" w="med" len="med"/>
                    </a:lnB>
                  </a:tcPr>
                </a:tc>
                <a:tc hMerge="1">
                  <a:txBody>
                    <a:bodyPr/>
                    <a:lstStyle/>
                    <a:p>
                      <a:endParaRPr lang="en-US"/>
                    </a:p>
                  </a:txBody>
                  <a:tcPr/>
                </a:tc>
              </a:tr>
              <a:tr h="619125">
                <a:tc>
                  <a:txBody>
                    <a:bodyPr/>
                    <a:lstStyle/>
                    <a:p>
                      <a:pPr algn="l" fontAlgn="ctr"/>
                      <a:endParaRPr lang="en-US" sz="2000" b="0" i="0" u="none" strike="noStrike">
                        <a:solidFill>
                          <a:srgbClr val="000000"/>
                        </a:solidFill>
                        <a:latin typeface="Calibri"/>
                      </a:endParaRPr>
                    </a:p>
                  </a:txBody>
                  <a:tcPr marL="9525" marR="9525" marT="9525" marB="0" anchor="ctr">
                    <a:lnL>
                      <a:noFill/>
                    </a:lnL>
                    <a:lnR>
                      <a:noFill/>
                    </a:lnR>
                    <a:lnT>
                      <a:noFill/>
                    </a:lnT>
                    <a:lnB>
                      <a:noFill/>
                    </a:lnB>
                  </a:tcPr>
                </a:tc>
                <a:tc>
                  <a:txBody>
                    <a:bodyPr/>
                    <a:lstStyle/>
                    <a:p>
                      <a:pPr algn="l" fontAlgn="ctr"/>
                      <a:endParaRPr lang="en-US" sz="2000" b="0" i="0" u="none" strike="noStrike">
                        <a:solidFill>
                          <a:srgbClr val="000000"/>
                        </a:solidFill>
                        <a:latin typeface="Calibri"/>
                      </a:endParaRPr>
                    </a:p>
                  </a:txBody>
                  <a:tcPr marL="9525" marR="9525" marT="9525" marB="0" anchor="ctr">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algn="ctr" fontAlgn="ctr"/>
                      <a:r>
                        <a:rPr lang="en-US" sz="2400" b="0" i="0" u="none" strike="noStrike" dirty="0" smtClean="0">
                          <a:solidFill>
                            <a:srgbClr val="000000"/>
                          </a:solidFill>
                          <a:latin typeface="Calibri"/>
                        </a:rPr>
                        <a:t>OK</a:t>
                      </a:r>
                      <a:endParaRPr lang="en-US" sz="2400" b="0" i="0" u="none" strike="noStrike" dirty="0">
                        <a:solidFill>
                          <a:srgbClr val="000000"/>
                        </a:solidFill>
                        <a:latin typeface="Calibri"/>
                      </a:endParaRP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2400" b="0" i="0" u="none" strike="noStrike" dirty="0" smtClean="0">
                          <a:solidFill>
                            <a:srgbClr val="000000"/>
                          </a:solidFill>
                          <a:latin typeface="Calibri"/>
                        </a:rPr>
                        <a:t>Fraud</a:t>
                      </a:r>
                      <a:endParaRPr lang="en-US" sz="2400" b="0" i="0" u="none" strike="noStrike" dirty="0">
                        <a:solidFill>
                          <a:srgbClr val="000000"/>
                        </a:solidFill>
                        <a:latin typeface="Calibri"/>
                      </a:endParaRP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619125">
                <a:tc rowSpan="2">
                  <a:txBody>
                    <a:bodyPr/>
                    <a:lstStyle/>
                    <a:p>
                      <a:pPr algn="ctr" fontAlgn="ctr"/>
                      <a:r>
                        <a:rPr lang="en-US" sz="2400" b="0" i="1" u="none" strike="noStrike" dirty="0">
                          <a:solidFill>
                            <a:srgbClr val="000000"/>
                          </a:solidFill>
                          <a:latin typeface="Calibri"/>
                        </a:rPr>
                        <a:t>Predicted</a:t>
                      </a:r>
                    </a:p>
                  </a:txBody>
                  <a:tcPr marL="9525" marR="9525" marT="9525" marB="0" vert="vert270" anchor="ctr">
                    <a:lnL>
                      <a:noFill/>
                    </a:lnL>
                    <a:lnR w="1270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2400" b="0" i="0" u="none" strike="noStrike" dirty="0" smtClean="0">
                          <a:solidFill>
                            <a:srgbClr val="000000"/>
                          </a:solidFill>
                          <a:latin typeface="Calibri"/>
                        </a:rPr>
                        <a:t>OK</a:t>
                      </a:r>
                      <a:endParaRPr lang="en-US" sz="2400" b="0" i="0" u="none" strike="noStrike" dirty="0">
                        <a:solidFill>
                          <a:srgbClr val="000000"/>
                        </a:solidFill>
                        <a:latin typeface="Calibri"/>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2300" b="0" i="0" u="none" strike="noStrike" dirty="0">
                          <a:solidFill>
                            <a:srgbClr val="000000"/>
                          </a:solidFill>
                          <a:latin typeface="Calibri"/>
                        </a:rPr>
                        <a:t>800,000</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2300" b="0" i="0" u="none" strike="noStrike" dirty="0">
                          <a:solidFill>
                            <a:srgbClr val="000000"/>
                          </a:solidFill>
                          <a:latin typeface="Calibri"/>
                        </a:rPr>
                        <a:t>100</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619125">
                <a:tc vMerge="1">
                  <a:txBody>
                    <a:bodyPr/>
                    <a:lstStyle/>
                    <a:p>
                      <a:endParaRPr lang="en-US"/>
                    </a:p>
                  </a:txBody>
                  <a:tcPr/>
                </a:tc>
                <a:tc>
                  <a:txBody>
                    <a:bodyPr/>
                    <a:lstStyle/>
                    <a:p>
                      <a:pPr algn="ctr" fontAlgn="ctr"/>
                      <a:r>
                        <a:rPr lang="en-US" sz="2400" b="0" i="0" u="none" strike="noStrike" dirty="0" smtClean="0">
                          <a:solidFill>
                            <a:srgbClr val="000000"/>
                          </a:solidFill>
                          <a:latin typeface="Calibri"/>
                        </a:rPr>
                        <a:t>Fraud</a:t>
                      </a:r>
                      <a:endParaRPr lang="en-US" sz="2400" b="0" i="0" u="none" strike="noStrike" dirty="0">
                        <a:solidFill>
                          <a:srgbClr val="000000"/>
                        </a:solidFill>
                        <a:latin typeface="Calibri"/>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ctr"/>
                      <a:r>
                        <a:rPr lang="en-US" sz="2300" b="0" i="0" u="none" strike="noStrike">
                          <a:solidFill>
                            <a:srgbClr val="000000"/>
                          </a:solidFill>
                          <a:latin typeface="Calibri"/>
                        </a:rPr>
                        <a:t>20,000</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ctr"/>
                      <a:r>
                        <a:rPr lang="en-US" sz="2300" b="0" i="0" u="none" strike="noStrike" dirty="0">
                          <a:solidFill>
                            <a:srgbClr val="000000"/>
                          </a:solidFill>
                          <a:latin typeface="Calibri"/>
                        </a:rPr>
                        <a:t>900</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33798" name="Oval 24"/>
          <p:cNvSpPr>
            <a:spLocks noChangeArrowheads="1"/>
          </p:cNvSpPr>
          <p:nvPr/>
        </p:nvSpPr>
        <p:spPr bwMode="auto">
          <a:xfrm>
            <a:off x="2370749" y="4853617"/>
            <a:ext cx="2003425" cy="1060450"/>
          </a:xfrm>
          <a:prstGeom prst="ellipse">
            <a:avLst/>
          </a:prstGeom>
          <a:noFill/>
          <a:ln w="38100">
            <a:solidFill>
              <a:schemeClr val="accent6"/>
            </a:solidFill>
            <a:round/>
            <a:headEnd/>
            <a:tailEnd/>
          </a:ln>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txBody>
          <a:bodyPr wrap="none" lIns="88900" tIns="88900" rIns="88900" bIns="88900"/>
          <a:lstStyle>
            <a:lvl1pPr eaLnBrk="0" hangingPunct="0">
              <a:spcBef>
                <a:spcPct val="20000"/>
              </a:spcBef>
              <a:buClr>
                <a:schemeClr val="tx1"/>
              </a:buClr>
              <a:buFont typeface="Monotype Sorts" pitchFamily="2" charset="2"/>
              <a:defRPr sz="2400">
                <a:solidFill>
                  <a:schemeClr val="tx1"/>
                </a:solidFill>
                <a:latin typeface="Arial" pitchFamily="34" charset="0"/>
                <a:ea typeface="ＭＳ Ｐゴシック" pitchFamily="34" charset="-128"/>
              </a:defRPr>
            </a:lvl1pPr>
            <a:lvl2pPr marL="742950" indent="-285750" eaLnBrk="0" hangingPunct="0">
              <a:spcBef>
                <a:spcPct val="20000"/>
              </a:spcBef>
              <a:buClr>
                <a:schemeClr val="tx2"/>
              </a:buClr>
              <a:buSzPct val="70000"/>
              <a:buFont typeface="Wingdings" pitchFamily="2" charset="2"/>
              <a:buChar char="n"/>
              <a:defRPr sz="2400">
                <a:solidFill>
                  <a:schemeClr val="tx1"/>
                </a:solidFill>
                <a:latin typeface="Arial" pitchFamily="34" charset="0"/>
                <a:ea typeface="ＭＳ Ｐゴシック" pitchFamily="34" charset="-128"/>
              </a:defRPr>
            </a:lvl2pPr>
            <a:lvl3pPr marL="1143000" indent="-228600" eaLnBrk="0" hangingPunct="0">
              <a:spcBef>
                <a:spcPct val="20000"/>
              </a:spcBef>
              <a:buChar char="–"/>
              <a:defRPr sz="2400">
                <a:solidFill>
                  <a:schemeClr val="tx1"/>
                </a:solidFill>
                <a:latin typeface="Arial" pitchFamily="34" charset="0"/>
                <a:ea typeface="ＭＳ Ｐゴシック" pitchFamily="34" charset="-128"/>
              </a:defRPr>
            </a:lvl3pPr>
            <a:lvl4pPr marL="1600200" indent="-228600" eaLnBrk="0" hangingPunct="0">
              <a:spcBef>
                <a:spcPct val="20000"/>
              </a:spcBef>
              <a:buFont typeface="Wingdings" pitchFamily="2" charset="2"/>
              <a:buChar char="§"/>
              <a:defRPr sz="2400">
                <a:solidFill>
                  <a:schemeClr val="tx1"/>
                </a:solidFill>
                <a:latin typeface="Arial" pitchFamily="34" charset="0"/>
                <a:ea typeface="ＭＳ Ｐゴシック" pitchFamily="34" charset="-128"/>
              </a:defRPr>
            </a:lvl4pPr>
            <a:lvl5pPr marL="2057400" indent="-228600" eaLnBrk="0" hangingPunct="0">
              <a:spcBef>
                <a:spcPct val="20000"/>
              </a:spcBef>
              <a:buChar char="»"/>
              <a:defRPr sz="2400">
                <a:solidFill>
                  <a:schemeClr val="tx1"/>
                </a:solidFill>
                <a:latin typeface="Arial" pitchFamily="34" charset="0"/>
                <a:ea typeface="ＭＳ Ｐゴシック" pitchFamily="34" charset="-128"/>
              </a:defRPr>
            </a:lvl5pPr>
            <a:lvl6pPr marL="2514600" indent="-228600" eaLnBrk="0" fontAlgn="base" hangingPunct="0">
              <a:spcBef>
                <a:spcPct val="20000"/>
              </a:spcBef>
              <a:spcAft>
                <a:spcPct val="0"/>
              </a:spcAft>
              <a:buChar char="»"/>
              <a:defRPr sz="2400">
                <a:solidFill>
                  <a:schemeClr val="tx1"/>
                </a:solidFill>
                <a:latin typeface="Arial" pitchFamily="34" charset="0"/>
                <a:ea typeface="ＭＳ Ｐゴシック" pitchFamily="34" charset="-128"/>
              </a:defRPr>
            </a:lvl6pPr>
            <a:lvl7pPr marL="2971800" indent="-228600" eaLnBrk="0" fontAlgn="base" hangingPunct="0">
              <a:spcBef>
                <a:spcPct val="20000"/>
              </a:spcBef>
              <a:spcAft>
                <a:spcPct val="0"/>
              </a:spcAft>
              <a:buChar char="»"/>
              <a:defRPr sz="2400">
                <a:solidFill>
                  <a:schemeClr val="tx1"/>
                </a:solidFill>
                <a:latin typeface="Arial" pitchFamily="34" charset="0"/>
                <a:ea typeface="ＭＳ Ｐゴシック" pitchFamily="34" charset="-128"/>
              </a:defRPr>
            </a:lvl7pPr>
            <a:lvl8pPr marL="3429000" indent="-228600" eaLnBrk="0" fontAlgn="base" hangingPunct="0">
              <a:spcBef>
                <a:spcPct val="20000"/>
              </a:spcBef>
              <a:spcAft>
                <a:spcPct val="0"/>
              </a:spcAft>
              <a:buChar char="»"/>
              <a:defRPr sz="2400">
                <a:solidFill>
                  <a:schemeClr val="tx1"/>
                </a:solidFill>
                <a:latin typeface="Arial" pitchFamily="34" charset="0"/>
                <a:ea typeface="ＭＳ Ｐゴシック" pitchFamily="34" charset="-128"/>
              </a:defRPr>
            </a:lvl8pPr>
            <a:lvl9pPr marL="3886200" indent="-228600" eaLnBrk="0" fontAlgn="base" hangingPunct="0">
              <a:spcBef>
                <a:spcPct val="20000"/>
              </a:spcBef>
              <a:spcAft>
                <a:spcPct val="0"/>
              </a:spcAft>
              <a:buChar char="»"/>
              <a:defRPr sz="2400">
                <a:solidFill>
                  <a:schemeClr val="tx1"/>
                </a:solidFill>
                <a:latin typeface="Arial" pitchFamily="34" charset="0"/>
                <a:ea typeface="ＭＳ Ｐゴシック" pitchFamily="34" charset="-128"/>
              </a:defRPr>
            </a:lvl9pPr>
          </a:lstStyle>
          <a:p>
            <a:pPr eaLnBrk="1" hangingPunct="1">
              <a:spcBef>
                <a:spcPct val="0"/>
              </a:spcBef>
              <a:buClrTx/>
              <a:buFontTx/>
              <a:buNone/>
            </a:pPr>
            <a:r>
              <a:rPr lang="en-US" altLang="en-US">
                <a:solidFill>
                  <a:srgbClr val="000000"/>
                </a:solidFill>
              </a:rPr>
              <a:t> </a:t>
            </a:r>
          </a:p>
        </p:txBody>
      </p:sp>
      <p:sp>
        <p:nvSpPr>
          <p:cNvPr id="33800" name="Animation Flag"/>
          <p:cNvSpPr txBox="1">
            <a:spLocks noChangeArrowheads="1"/>
          </p:cNvSpPr>
          <p:nvPr/>
        </p:nvSpPr>
        <p:spPr bwMode="auto">
          <a:xfrm>
            <a:off x="8572500" y="6451600"/>
            <a:ext cx="3968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tx1"/>
              </a:buClr>
              <a:buFont typeface="Monotype Sorts" pitchFamily="2" charset="2"/>
              <a:defRPr sz="2400">
                <a:solidFill>
                  <a:schemeClr val="tx1"/>
                </a:solidFill>
                <a:latin typeface="Arial" pitchFamily="34" charset="0"/>
                <a:ea typeface="ＭＳ Ｐゴシック" pitchFamily="34" charset="-128"/>
              </a:defRPr>
            </a:lvl1pPr>
            <a:lvl2pPr marL="742950" indent="-285750" eaLnBrk="0" hangingPunct="0">
              <a:spcBef>
                <a:spcPct val="20000"/>
              </a:spcBef>
              <a:buClr>
                <a:schemeClr val="tx2"/>
              </a:buClr>
              <a:buSzPct val="70000"/>
              <a:buFont typeface="Wingdings" pitchFamily="2" charset="2"/>
              <a:buChar char="n"/>
              <a:defRPr sz="2400">
                <a:solidFill>
                  <a:schemeClr val="tx1"/>
                </a:solidFill>
                <a:latin typeface="Arial" pitchFamily="34" charset="0"/>
                <a:ea typeface="ＭＳ Ｐゴシック" pitchFamily="34" charset="-128"/>
              </a:defRPr>
            </a:lvl2pPr>
            <a:lvl3pPr marL="1143000" indent="-228600" eaLnBrk="0" hangingPunct="0">
              <a:spcBef>
                <a:spcPct val="20000"/>
              </a:spcBef>
              <a:buChar char="–"/>
              <a:defRPr sz="2400">
                <a:solidFill>
                  <a:schemeClr val="tx1"/>
                </a:solidFill>
                <a:latin typeface="Arial" pitchFamily="34" charset="0"/>
                <a:ea typeface="ＭＳ Ｐゴシック" pitchFamily="34" charset="-128"/>
              </a:defRPr>
            </a:lvl3pPr>
            <a:lvl4pPr marL="1600200" indent="-228600" eaLnBrk="0" hangingPunct="0">
              <a:spcBef>
                <a:spcPct val="20000"/>
              </a:spcBef>
              <a:buFont typeface="Wingdings" pitchFamily="2" charset="2"/>
              <a:buChar char="§"/>
              <a:defRPr sz="2400">
                <a:solidFill>
                  <a:schemeClr val="tx1"/>
                </a:solidFill>
                <a:latin typeface="Arial" pitchFamily="34" charset="0"/>
                <a:ea typeface="ＭＳ Ｐゴシック" pitchFamily="34" charset="-128"/>
              </a:defRPr>
            </a:lvl4pPr>
            <a:lvl5pPr marL="2057400" indent="-228600" eaLnBrk="0" hangingPunct="0">
              <a:spcBef>
                <a:spcPct val="20000"/>
              </a:spcBef>
              <a:buChar char="»"/>
              <a:defRPr sz="2400">
                <a:solidFill>
                  <a:schemeClr val="tx1"/>
                </a:solidFill>
                <a:latin typeface="Arial" pitchFamily="34" charset="0"/>
                <a:ea typeface="ＭＳ Ｐゴシック" pitchFamily="34" charset="-128"/>
              </a:defRPr>
            </a:lvl5pPr>
            <a:lvl6pPr marL="2514600" indent="-228600" eaLnBrk="0" fontAlgn="base" hangingPunct="0">
              <a:spcBef>
                <a:spcPct val="20000"/>
              </a:spcBef>
              <a:spcAft>
                <a:spcPct val="0"/>
              </a:spcAft>
              <a:buChar char="»"/>
              <a:defRPr sz="2400">
                <a:solidFill>
                  <a:schemeClr val="tx1"/>
                </a:solidFill>
                <a:latin typeface="Arial" pitchFamily="34" charset="0"/>
                <a:ea typeface="ＭＳ Ｐゴシック" pitchFamily="34" charset="-128"/>
              </a:defRPr>
            </a:lvl6pPr>
            <a:lvl7pPr marL="2971800" indent="-228600" eaLnBrk="0" fontAlgn="base" hangingPunct="0">
              <a:spcBef>
                <a:spcPct val="20000"/>
              </a:spcBef>
              <a:spcAft>
                <a:spcPct val="0"/>
              </a:spcAft>
              <a:buChar char="»"/>
              <a:defRPr sz="2400">
                <a:solidFill>
                  <a:schemeClr val="tx1"/>
                </a:solidFill>
                <a:latin typeface="Arial" pitchFamily="34" charset="0"/>
                <a:ea typeface="ＭＳ Ｐゴシック" pitchFamily="34" charset="-128"/>
              </a:defRPr>
            </a:lvl7pPr>
            <a:lvl8pPr marL="3429000" indent="-228600" eaLnBrk="0" fontAlgn="base" hangingPunct="0">
              <a:spcBef>
                <a:spcPct val="20000"/>
              </a:spcBef>
              <a:spcAft>
                <a:spcPct val="0"/>
              </a:spcAft>
              <a:buChar char="»"/>
              <a:defRPr sz="2400">
                <a:solidFill>
                  <a:schemeClr val="tx1"/>
                </a:solidFill>
                <a:latin typeface="Arial" pitchFamily="34" charset="0"/>
                <a:ea typeface="ＭＳ Ｐゴシック" pitchFamily="34" charset="-128"/>
              </a:defRPr>
            </a:lvl8pPr>
            <a:lvl9pPr marL="3886200" indent="-228600" eaLnBrk="0" fontAlgn="base" hangingPunct="0">
              <a:spcBef>
                <a:spcPct val="20000"/>
              </a:spcBef>
              <a:spcAft>
                <a:spcPct val="0"/>
              </a:spcAft>
              <a:buChar char="»"/>
              <a:defRPr sz="2400">
                <a:solidFill>
                  <a:schemeClr val="tx1"/>
                </a:solidFill>
                <a:latin typeface="Arial" pitchFamily="34" charset="0"/>
                <a:ea typeface="ＭＳ Ｐゴシック" pitchFamily="34" charset="-128"/>
              </a:defRPr>
            </a:lvl9pPr>
          </a:lstStyle>
          <a:p>
            <a:pPr eaLnBrk="1" hangingPunct="1">
              <a:spcBef>
                <a:spcPct val="0"/>
              </a:spcBef>
              <a:buClrTx/>
              <a:buFontTx/>
              <a:buNone/>
            </a:pPr>
            <a:r>
              <a:rPr lang="en-US" altLang="en-US" sz="2000" b="1"/>
              <a:t>...</a:t>
            </a:r>
          </a:p>
        </p:txBody>
      </p:sp>
    </p:spTree>
    <p:extLst>
      <p:ext uri="{BB962C8B-B14F-4D97-AF65-F5344CB8AC3E}">
        <p14:creationId xmlns:p14="http://schemas.microsoft.com/office/powerpoint/2010/main" val="116491968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79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089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8957" grpId="0"/>
      <p:bldP spid="33798"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t="53119"/>
          <a:stretch/>
        </p:blipFill>
        <p:spPr bwMode="auto">
          <a:xfrm>
            <a:off x="205230" y="4267200"/>
            <a:ext cx="5519022" cy="22771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Rectangle 2"/>
          <p:cNvSpPr>
            <a:spLocks noGrp="1" noChangeArrowheads="1"/>
          </p:cNvSpPr>
          <p:nvPr>
            <p:ph type="title"/>
          </p:nvPr>
        </p:nvSpPr>
        <p:spPr>
          <a:xfrm>
            <a:off x="685800" y="457200"/>
            <a:ext cx="7848600" cy="685800"/>
          </a:xfrm>
        </p:spPr>
        <p:txBody>
          <a:bodyPr>
            <a:normAutofit fontScale="90000"/>
          </a:bodyPr>
          <a:lstStyle/>
          <a:p>
            <a:pPr>
              <a:defRPr/>
            </a:pPr>
            <a:r>
              <a:rPr lang="en-US" altLang="en-US" dirty="0" smtClean="0"/>
              <a:t>Assess Data Mining Results: </a:t>
            </a:r>
            <a:br>
              <a:rPr lang="en-US" altLang="en-US" dirty="0" smtClean="0"/>
            </a:br>
            <a:r>
              <a:rPr lang="en-US" altLang="en-US" i="1" dirty="0" smtClean="0"/>
              <a:t>Confusion Matrix</a:t>
            </a:r>
          </a:p>
        </p:txBody>
      </p:sp>
      <p:graphicFrame>
        <p:nvGraphicFramePr>
          <p:cNvPr id="13" name="Table 12"/>
          <p:cNvGraphicFramePr>
            <a:graphicFrameLocks noGrp="1"/>
          </p:cNvGraphicFramePr>
          <p:nvPr>
            <p:extLst/>
          </p:nvPr>
        </p:nvGraphicFramePr>
        <p:xfrm>
          <a:off x="1981200" y="914400"/>
          <a:ext cx="6664052" cy="3022600"/>
        </p:xfrm>
        <a:graphic>
          <a:graphicData uri="http://schemas.openxmlformats.org/drawingml/2006/table">
            <a:tbl>
              <a:tblPr/>
              <a:tblGrid>
                <a:gridCol w="499812"/>
                <a:gridCol w="1709541"/>
                <a:gridCol w="2339572"/>
                <a:gridCol w="2115127"/>
              </a:tblGrid>
              <a:tr h="450484">
                <a:tc>
                  <a:txBody>
                    <a:bodyPr/>
                    <a:lstStyle/>
                    <a:p>
                      <a:pPr algn="l" fontAlgn="b"/>
                      <a:endParaRPr lang="en-US" sz="1600" b="0" i="0" u="none" strike="noStrike" dirty="0">
                        <a:solidFill>
                          <a:srgbClr val="000000"/>
                        </a:solidFill>
                        <a:latin typeface="Calibri"/>
                      </a:endParaRPr>
                    </a:p>
                  </a:txBody>
                  <a:tcPr marL="9525" marR="9525" marT="9525" marB="0" anchor="b">
                    <a:lnL>
                      <a:noFill/>
                    </a:lnL>
                    <a:lnR>
                      <a:noFill/>
                    </a:lnR>
                    <a:lnT>
                      <a:noFill/>
                    </a:lnT>
                    <a:lnB>
                      <a:noFill/>
                    </a:lnB>
                  </a:tcPr>
                </a:tc>
                <a:tc>
                  <a:txBody>
                    <a:bodyPr/>
                    <a:lstStyle/>
                    <a:p>
                      <a:pPr algn="l" fontAlgn="b"/>
                      <a:endParaRPr lang="en-US" sz="1600" b="0" i="0" u="none" strike="noStrike">
                        <a:solidFill>
                          <a:srgbClr val="000000"/>
                        </a:solidFill>
                        <a:latin typeface="Calibri"/>
                      </a:endParaRPr>
                    </a:p>
                  </a:txBody>
                  <a:tcPr marL="9525" marR="9525" marT="9525" marB="0" anchor="b">
                    <a:lnL>
                      <a:noFill/>
                    </a:lnL>
                    <a:lnR>
                      <a:noFill/>
                    </a:lnR>
                    <a:lnT>
                      <a:noFill/>
                    </a:lnT>
                    <a:lnB>
                      <a:noFill/>
                    </a:lnB>
                  </a:tcPr>
                </a:tc>
                <a:tc gridSpan="2">
                  <a:txBody>
                    <a:bodyPr/>
                    <a:lstStyle/>
                    <a:p>
                      <a:pPr algn="ctr" fontAlgn="b"/>
                      <a:r>
                        <a:rPr lang="en-US" sz="1800" b="0" i="1" u="none" strike="noStrike" dirty="0">
                          <a:solidFill>
                            <a:srgbClr val="000000"/>
                          </a:solidFill>
                          <a:latin typeface="Calibri"/>
                        </a:rPr>
                        <a:t>Actual</a:t>
                      </a:r>
                    </a:p>
                  </a:txBody>
                  <a:tcPr marL="9525" marR="9525" marT="9525" marB="0" anchor="b">
                    <a:lnL>
                      <a:noFill/>
                    </a:lnL>
                    <a:lnR>
                      <a:noFill/>
                    </a:lnR>
                    <a:lnT>
                      <a:noFill/>
                    </a:lnT>
                    <a:lnB w="12700" cap="flat" cmpd="sng" algn="ctr">
                      <a:solidFill>
                        <a:srgbClr val="000000"/>
                      </a:solidFill>
                      <a:prstDash val="solid"/>
                      <a:round/>
                      <a:headEnd type="none" w="med" len="med"/>
                      <a:tailEnd type="none" w="med" len="med"/>
                    </a:lnB>
                  </a:tcPr>
                </a:tc>
                <a:tc hMerge="1">
                  <a:txBody>
                    <a:bodyPr/>
                    <a:lstStyle/>
                    <a:p>
                      <a:endParaRPr lang="en-US"/>
                    </a:p>
                  </a:txBody>
                  <a:tcPr/>
                </a:tc>
              </a:tr>
              <a:tr h="857372">
                <a:tc>
                  <a:txBody>
                    <a:bodyPr/>
                    <a:lstStyle/>
                    <a:p>
                      <a:pPr algn="l" fontAlgn="ctr"/>
                      <a:endParaRPr lang="en-US" sz="1600" b="0" i="0" u="none" strike="noStrike">
                        <a:solidFill>
                          <a:srgbClr val="000000"/>
                        </a:solidFill>
                        <a:latin typeface="Calibri"/>
                      </a:endParaRPr>
                    </a:p>
                  </a:txBody>
                  <a:tcPr marL="9525" marR="9525" marT="9525" marB="0" anchor="ctr">
                    <a:lnL>
                      <a:noFill/>
                    </a:lnL>
                    <a:lnR>
                      <a:noFill/>
                    </a:lnR>
                    <a:lnT>
                      <a:noFill/>
                    </a:lnT>
                    <a:lnB>
                      <a:noFill/>
                    </a:lnB>
                  </a:tcPr>
                </a:tc>
                <a:tc>
                  <a:txBody>
                    <a:bodyPr/>
                    <a:lstStyle/>
                    <a:p>
                      <a:pPr algn="l" fontAlgn="ctr"/>
                      <a:endParaRPr lang="en-US" sz="1600" b="0" i="0" u="none" strike="noStrike">
                        <a:solidFill>
                          <a:srgbClr val="000000"/>
                        </a:solidFill>
                        <a:latin typeface="Calibri"/>
                      </a:endParaRPr>
                    </a:p>
                  </a:txBody>
                  <a:tcPr marL="9525" marR="9525" marT="9525" marB="0" anchor="ctr">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algn="ctr" fontAlgn="ctr"/>
                      <a:r>
                        <a:rPr lang="en-US" sz="1800" b="0" i="0" u="none" strike="noStrike" dirty="0" smtClean="0">
                          <a:solidFill>
                            <a:srgbClr val="000000"/>
                          </a:solidFill>
                          <a:latin typeface="Calibri"/>
                        </a:rPr>
                        <a:t>Positive</a:t>
                      </a:r>
                      <a:endParaRPr lang="en-US" sz="1800" b="0" i="0" u="none" strike="noStrike" dirty="0">
                        <a:solidFill>
                          <a:srgbClr val="000000"/>
                        </a:solidFill>
                        <a:latin typeface="Calibri"/>
                      </a:endParaRP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800" b="0" i="0" u="none" strike="noStrike" dirty="0" smtClean="0">
                          <a:solidFill>
                            <a:srgbClr val="000000"/>
                          </a:solidFill>
                          <a:latin typeface="Calibri"/>
                        </a:rPr>
                        <a:t>Negative</a:t>
                      </a:r>
                      <a:endParaRPr lang="en-US" sz="1800" b="0" i="0" u="none" strike="noStrike" dirty="0">
                        <a:solidFill>
                          <a:srgbClr val="000000"/>
                        </a:solidFill>
                        <a:latin typeface="Calibri"/>
                      </a:endParaRP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857372">
                <a:tc rowSpan="2">
                  <a:txBody>
                    <a:bodyPr/>
                    <a:lstStyle/>
                    <a:p>
                      <a:pPr algn="ctr" fontAlgn="ctr"/>
                      <a:r>
                        <a:rPr lang="en-US" sz="1800" b="0" i="1" u="none" strike="noStrike" dirty="0">
                          <a:solidFill>
                            <a:srgbClr val="000000"/>
                          </a:solidFill>
                          <a:latin typeface="Calibri"/>
                        </a:rPr>
                        <a:t>Predicted</a:t>
                      </a:r>
                    </a:p>
                  </a:txBody>
                  <a:tcPr marL="9525" marR="9525" marT="9525" marB="0" vert="vert270" anchor="ctr">
                    <a:lnL>
                      <a:noFill/>
                    </a:lnL>
                    <a:lnR w="1270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800" b="0" i="0" u="none" strike="noStrike" dirty="0" smtClean="0">
                          <a:solidFill>
                            <a:srgbClr val="000000"/>
                          </a:solidFill>
                          <a:latin typeface="Calibri"/>
                        </a:rPr>
                        <a:t>Positive</a:t>
                      </a:r>
                      <a:endParaRPr lang="en-US" sz="1800" b="0" i="0" u="none" strike="noStrike" dirty="0">
                        <a:solidFill>
                          <a:srgbClr val="000000"/>
                        </a:solidFill>
                        <a:latin typeface="Calibri"/>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800" b="0" i="0" u="none" strike="noStrike" dirty="0" smtClean="0">
                          <a:solidFill>
                            <a:srgbClr val="000000"/>
                          </a:solidFill>
                          <a:latin typeface="Calibri"/>
                        </a:rPr>
                        <a:t>True Positives (TP)</a:t>
                      </a:r>
                      <a:endParaRPr lang="en-US" sz="1800" b="0" i="0" u="none" strike="noStrike" dirty="0">
                        <a:solidFill>
                          <a:srgbClr val="000000"/>
                        </a:solidFill>
                        <a:latin typeface="Calibri"/>
                      </a:endParaRP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en-US" sz="1800" b="0" i="0" u="none" strike="noStrike" dirty="0" smtClean="0">
                          <a:solidFill>
                            <a:srgbClr val="000000"/>
                          </a:solidFill>
                          <a:latin typeface="Calibri"/>
                        </a:rPr>
                        <a:t>False Positives</a:t>
                      </a:r>
                      <a:r>
                        <a:rPr lang="en-US" sz="1800" b="0" i="0" u="none" strike="noStrike" baseline="0" dirty="0" smtClean="0">
                          <a:solidFill>
                            <a:srgbClr val="000000"/>
                          </a:solidFill>
                          <a:latin typeface="Calibri"/>
                        </a:rPr>
                        <a:t> (FP)</a:t>
                      </a:r>
                    </a:p>
                    <a:p>
                      <a:pPr marL="0" marR="0" indent="0" algn="l" defTabSz="914400" rtl="0" eaLnBrk="1" fontAlgn="ctr" latinLnBrk="0" hangingPunct="1">
                        <a:lnSpc>
                          <a:spcPct val="100000"/>
                        </a:lnSpc>
                        <a:spcBef>
                          <a:spcPts val="0"/>
                        </a:spcBef>
                        <a:spcAft>
                          <a:spcPts val="0"/>
                        </a:spcAft>
                        <a:buClrTx/>
                        <a:buSzTx/>
                        <a:buFontTx/>
                        <a:buNone/>
                        <a:tabLst/>
                        <a:defRPr/>
                      </a:pPr>
                      <a:r>
                        <a:rPr lang="en-US" sz="1800" b="0" i="1" u="none" strike="noStrike" baseline="0" dirty="0" smtClean="0">
                          <a:solidFill>
                            <a:srgbClr val="000000"/>
                          </a:solidFill>
                          <a:latin typeface="Calibri"/>
                        </a:rPr>
                        <a:t>Type I Error</a:t>
                      </a:r>
                      <a:endParaRPr lang="en-US" sz="1800" b="0" i="1" u="none" strike="noStrike" dirty="0">
                        <a:solidFill>
                          <a:srgbClr val="000000"/>
                        </a:solidFill>
                        <a:latin typeface="Calibri"/>
                      </a:endParaRP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857372">
                <a:tc vMerge="1">
                  <a:txBody>
                    <a:bodyPr/>
                    <a:lstStyle/>
                    <a:p>
                      <a:endParaRPr lang="en-US"/>
                    </a:p>
                  </a:txBody>
                  <a:tcPr/>
                </a:tc>
                <a:tc>
                  <a:txBody>
                    <a:bodyPr/>
                    <a:lstStyle/>
                    <a:p>
                      <a:pPr algn="ctr" fontAlgn="ctr"/>
                      <a:r>
                        <a:rPr lang="en-US" sz="1800" b="0" i="0" u="none" strike="noStrike" dirty="0" smtClean="0">
                          <a:solidFill>
                            <a:srgbClr val="000000"/>
                          </a:solidFill>
                          <a:latin typeface="Calibri"/>
                        </a:rPr>
                        <a:t>Negative</a:t>
                      </a:r>
                      <a:endParaRPr lang="en-US" sz="1800" b="0" i="0" u="none" strike="noStrike" dirty="0">
                        <a:solidFill>
                          <a:srgbClr val="000000"/>
                        </a:solidFill>
                        <a:latin typeface="Calibri"/>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ctr"/>
                      <a:r>
                        <a:rPr lang="en-US" sz="1800" b="0" i="0" u="none" strike="noStrike" dirty="0" smtClean="0">
                          <a:solidFill>
                            <a:srgbClr val="000000"/>
                          </a:solidFill>
                          <a:latin typeface="Calibri"/>
                        </a:rPr>
                        <a:t>False Negatives</a:t>
                      </a:r>
                      <a:r>
                        <a:rPr lang="en-US" sz="1800" b="0" i="0" u="none" strike="noStrike" baseline="0" dirty="0" smtClean="0">
                          <a:solidFill>
                            <a:srgbClr val="000000"/>
                          </a:solidFill>
                          <a:latin typeface="Calibri"/>
                        </a:rPr>
                        <a:t> (FN)</a:t>
                      </a:r>
                    </a:p>
                    <a:p>
                      <a:pPr algn="l" fontAlgn="ctr"/>
                      <a:r>
                        <a:rPr lang="en-US" sz="1800" b="0" i="1" u="none" strike="noStrike" baseline="0" dirty="0" smtClean="0">
                          <a:solidFill>
                            <a:srgbClr val="000000"/>
                          </a:solidFill>
                          <a:latin typeface="Calibri"/>
                        </a:rPr>
                        <a:t>Type II Error</a:t>
                      </a:r>
                      <a:endParaRPr lang="en-US" sz="1800" b="0" i="1" u="none" strike="noStrike" dirty="0">
                        <a:solidFill>
                          <a:srgbClr val="000000"/>
                        </a:solidFill>
                        <a:latin typeface="Calibri"/>
                      </a:endParaRP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ctr"/>
                      <a:r>
                        <a:rPr lang="en-US" sz="1800" b="0" i="0" u="none" strike="noStrike" dirty="0" smtClean="0">
                          <a:solidFill>
                            <a:srgbClr val="000000"/>
                          </a:solidFill>
                          <a:latin typeface="Calibri"/>
                        </a:rPr>
                        <a:t>True Negatives (TN)</a:t>
                      </a:r>
                      <a:endParaRPr lang="en-US" sz="1800" b="0" i="0" u="none" strike="noStrike" dirty="0">
                        <a:solidFill>
                          <a:srgbClr val="000000"/>
                        </a:solidFill>
                        <a:latin typeface="Calibri"/>
                      </a:endParaRP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4014581145"/>
      </p:ext>
    </p:extLst>
  </p:cSld>
  <p:clrMapOvr>
    <a:masterClrMapping/>
  </p:clrMapOvr>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99412" name="Group 52"/>
          <p:cNvGraphicFramePr>
            <a:graphicFrameLocks noGrp="1"/>
          </p:cNvGraphicFramePr>
          <p:nvPr>
            <p:ph idx="1"/>
            <p:extLst/>
          </p:nvPr>
        </p:nvGraphicFramePr>
        <p:xfrm>
          <a:off x="1000125" y="1136650"/>
          <a:ext cx="7113588" cy="3760789"/>
        </p:xfrm>
        <a:graphic>
          <a:graphicData uri="http://schemas.openxmlformats.org/drawingml/2006/table">
            <a:tbl>
              <a:tblPr/>
              <a:tblGrid>
                <a:gridCol w="1778000"/>
                <a:gridCol w="1779588"/>
                <a:gridCol w="1778000"/>
                <a:gridCol w="1778000"/>
              </a:tblGrid>
              <a:tr h="469900">
                <a:tc>
                  <a:txBody>
                    <a:bodyPr/>
                    <a:lstStyle>
                      <a:lvl1pPr eaLnBrk="0" hangingPunct="0">
                        <a:spcBef>
                          <a:spcPct val="20000"/>
                        </a:spcBef>
                        <a:buClr>
                          <a:schemeClr val="tx1"/>
                        </a:buClr>
                        <a:buFont typeface="Monotype Sorts" charset="2"/>
                        <a:defRPr sz="2000">
                          <a:solidFill>
                            <a:schemeClr val="tx1"/>
                          </a:solidFill>
                          <a:latin typeface="Arial" pitchFamily="34" charset="0"/>
                          <a:ea typeface="ＭＳ Ｐゴシック" pitchFamily="34" charset="-128"/>
                        </a:defRPr>
                      </a:lvl1pPr>
                      <a:lvl2pPr marL="742950" indent="-285750" eaLnBrk="0" hangingPunct="0">
                        <a:spcBef>
                          <a:spcPct val="20000"/>
                        </a:spcBef>
                        <a:buClr>
                          <a:schemeClr val="tx2"/>
                        </a:buClr>
                        <a:buSzPct val="70000"/>
                        <a:buFont typeface="Wingdings" pitchFamily="2" charset="2"/>
                        <a:defRPr sz="2000">
                          <a:solidFill>
                            <a:schemeClr val="tx1"/>
                          </a:solidFill>
                          <a:latin typeface="Arial" pitchFamily="34" charset="0"/>
                          <a:ea typeface="ＭＳ Ｐゴシック" pitchFamily="34" charset="-128"/>
                        </a:defRPr>
                      </a:lvl2pPr>
                      <a:lvl3pPr marL="1143000" indent="-228600" eaLnBrk="0" hangingPunct="0">
                        <a:spcBef>
                          <a:spcPct val="20000"/>
                        </a:spcBef>
                        <a:defRPr sz="2000">
                          <a:solidFill>
                            <a:schemeClr val="tx1"/>
                          </a:solidFill>
                          <a:latin typeface="Arial" pitchFamily="34" charset="0"/>
                          <a:ea typeface="ＭＳ Ｐゴシック" pitchFamily="34" charset="-128"/>
                        </a:defRPr>
                      </a:lvl3pPr>
                      <a:lvl4pPr marL="1600200" indent="-228600" eaLnBrk="0" hangingPunct="0">
                        <a:spcBef>
                          <a:spcPct val="20000"/>
                        </a:spcBef>
                        <a:buFont typeface="Wingdings" pitchFamily="2" charset="2"/>
                        <a:defRPr sz="2000">
                          <a:solidFill>
                            <a:schemeClr val="tx1"/>
                          </a:solidFill>
                          <a:latin typeface="Arial" pitchFamily="34" charset="0"/>
                          <a:ea typeface="ＭＳ Ｐゴシック" pitchFamily="34" charset="-128"/>
                        </a:defRPr>
                      </a:lvl4pPr>
                      <a:lvl5pPr marL="2057400" indent="-228600" eaLnBrk="0" hangingPunct="0">
                        <a:spcBef>
                          <a:spcPct val="20000"/>
                        </a:spcBef>
                        <a:defRPr sz="2000">
                          <a:solidFill>
                            <a:schemeClr val="tx1"/>
                          </a:solidFill>
                          <a:latin typeface="Arial" pitchFamily="34" charset="0"/>
                          <a:ea typeface="ＭＳ Ｐゴシック" pitchFamily="34" charset="-128"/>
                        </a:defRPr>
                      </a:lvl5pPr>
                      <a:lvl6pPr marL="2514600" indent="-228600" eaLnBrk="0" fontAlgn="base" hangingPunct="0">
                        <a:spcBef>
                          <a:spcPct val="20000"/>
                        </a:spcBef>
                        <a:spcAft>
                          <a:spcPct val="0"/>
                        </a:spcAft>
                        <a:defRPr sz="2000">
                          <a:solidFill>
                            <a:schemeClr val="tx1"/>
                          </a:solidFill>
                          <a:latin typeface="Arial" pitchFamily="34" charset="0"/>
                          <a:ea typeface="ＭＳ Ｐゴシック" pitchFamily="34" charset="-128"/>
                        </a:defRPr>
                      </a:lvl6pPr>
                      <a:lvl7pPr marL="2971800" indent="-228600" eaLnBrk="0" fontAlgn="base" hangingPunct="0">
                        <a:spcBef>
                          <a:spcPct val="20000"/>
                        </a:spcBef>
                        <a:spcAft>
                          <a:spcPct val="0"/>
                        </a:spcAft>
                        <a:defRPr sz="2000">
                          <a:solidFill>
                            <a:schemeClr val="tx1"/>
                          </a:solidFill>
                          <a:latin typeface="Arial" pitchFamily="34" charset="0"/>
                          <a:ea typeface="ＭＳ Ｐゴシック" pitchFamily="34" charset="-128"/>
                        </a:defRPr>
                      </a:lvl7pPr>
                      <a:lvl8pPr marL="3429000" indent="-228600" eaLnBrk="0" fontAlgn="base" hangingPunct="0">
                        <a:spcBef>
                          <a:spcPct val="20000"/>
                        </a:spcBef>
                        <a:spcAft>
                          <a:spcPct val="0"/>
                        </a:spcAft>
                        <a:defRPr sz="2000">
                          <a:solidFill>
                            <a:schemeClr val="tx1"/>
                          </a:solidFill>
                          <a:latin typeface="Arial" pitchFamily="34" charset="0"/>
                          <a:ea typeface="ＭＳ Ｐゴシック" pitchFamily="34" charset="-128"/>
                        </a:defRPr>
                      </a:lvl8pPr>
                      <a:lvl9pPr marL="3886200" indent="-228600" eaLnBrk="0" fontAlgn="base" hangingPunct="0">
                        <a:spcBef>
                          <a:spcPct val="20000"/>
                        </a:spcBef>
                        <a:spcAft>
                          <a:spcPct val="0"/>
                        </a:spcAft>
                        <a:defRPr sz="2000">
                          <a:solidFill>
                            <a:schemeClr val="tx1"/>
                          </a:solidFill>
                          <a:latin typeface="Arial" pitchFamily="34" charset="0"/>
                          <a:ea typeface="ＭＳ Ｐゴシック" pitchFamily="34" charset="-128"/>
                        </a:defRPr>
                      </a:lvl9p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n-US" altLang="en-US" sz="2500" b="0" i="0" u="none" strike="noStrike" cap="none" normalizeH="0" baseline="0" dirty="0" smtClean="0">
                        <a:ln>
                          <a:noFill/>
                        </a:ln>
                        <a:solidFill>
                          <a:srgbClr val="000000"/>
                        </a:solidFill>
                        <a:effectLst/>
                        <a:latin typeface="+mn-lt"/>
                        <a:ea typeface="ＭＳ Ｐゴシック" pitchFamily="34" charset="-128"/>
                      </a:endParaRPr>
                    </a:p>
                  </a:txBody>
                  <a:tcPr marL="79040" marR="79040" marT="41433" marB="41433" anchor="ctr"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tx1"/>
                        </a:buClr>
                        <a:buFont typeface="Monotype Sorts" charset="2"/>
                        <a:defRPr sz="2000">
                          <a:solidFill>
                            <a:schemeClr val="tx1"/>
                          </a:solidFill>
                          <a:latin typeface="Arial" pitchFamily="34" charset="0"/>
                          <a:ea typeface="ＭＳ Ｐゴシック" pitchFamily="34" charset="-128"/>
                        </a:defRPr>
                      </a:lvl1pPr>
                      <a:lvl2pPr marL="742950" indent="-285750" eaLnBrk="0" hangingPunct="0">
                        <a:spcBef>
                          <a:spcPct val="20000"/>
                        </a:spcBef>
                        <a:buClr>
                          <a:schemeClr val="tx2"/>
                        </a:buClr>
                        <a:buSzPct val="70000"/>
                        <a:buFont typeface="Wingdings" pitchFamily="2" charset="2"/>
                        <a:defRPr sz="2000">
                          <a:solidFill>
                            <a:schemeClr val="tx1"/>
                          </a:solidFill>
                          <a:latin typeface="Arial" pitchFamily="34" charset="0"/>
                          <a:ea typeface="ＭＳ Ｐゴシック" pitchFamily="34" charset="-128"/>
                        </a:defRPr>
                      </a:lvl2pPr>
                      <a:lvl3pPr marL="1143000" indent="-228600" eaLnBrk="0" hangingPunct="0">
                        <a:spcBef>
                          <a:spcPct val="20000"/>
                        </a:spcBef>
                        <a:defRPr sz="2000">
                          <a:solidFill>
                            <a:schemeClr val="tx1"/>
                          </a:solidFill>
                          <a:latin typeface="Arial" pitchFamily="34" charset="0"/>
                          <a:ea typeface="ＭＳ Ｐゴシック" pitchFamily="34" charset="-128"/>
                        </a:defRPr>
                      </a:lvl3pPr>
                      <a:lvl4pPr marL="1600200" indent="-228600" eaLnBrk="0" hangingPunct="0">
                        <a:spcBef>
                          <a:spcPct val="20000"/>
                        </a:spcBef>
                        <a:buFont typeface="Wingdings" pitchFamily="2" charset="2"/>
                        <a:defRPr sz="2000">
                          <a:solidFill>
                            <a:schemeClr val="tx1"/>
                          </a:solidFill>
                          <a:latin typeface="Arial" pitchFamily="34" charset="0"/>
                          <a:ea typeface="ＭＳ Ｐゴシック" pitchFamily="34" charset="-128"/>
                        </a:defRPr>
                      </a:lvl4pPr>
                      <a:lvl5pPr marL="2057400" indent="-228600" eaLnBrk="0" hangingPunct="0">
                        <a:spcBef>
                          <a:spcPct val="20000"/>
                        </a:spcBef>
                        <a:defRPr sz="2000">
                          <a:solidFill>
                            <a:schemeClr val="tx1"/>
                          </a:solidFill>
                          <a:latin typeface="Arial" pitchFamily="34" charset="0"/>
                          <a:ea typeface="ＭＳ Ｐゴシック" pitchFamily="34" charset="-128"/>
                        </a:defRPr>
                      </a:lvl5pPr>
                      <a:lvl6pPr marL="2514600" indent="-228600" eaLnBrk="0" fontAlgn="base" hangingPunct="0">
                        <a:spcBef>
                          <a:spcPct val="20000"/>
                        </a:spcBef>
                        <a:spcAft>
                          <a:spcPct val="0"/>
                        </a:spcAft>
                        <a:defRPr sz="2000">
                          <a:solidFill>
                            <a:schemeClr val="tx1"/>
                          </a:solidFill>
                          <a:latin typeface="Arial" pitchFamily="34" charset="0"/>
                          <a:ea typeface="ＭＳ Ｐゴシック" pitchFamily="34" charset="-128"/>
                        </a:defRPr>
                      </a:lvl6pPr>
                      <a:lvl7pPr marL="2971800" indent="-228600" eaLnBrk="0" fontAlgn="base" hangingPunct="0">
                        <a:spcBef>
                          <a:spcPct val="20000"/>
                        </a:spcBef>
                        <a:spcAft>
                          <a:spcPct val="0"/>
                        </a:spcAft>
                        <a:defRPr sz="2000">
                          <a:solidFill>
                            <a:schemeClr val="tx1"/>
                          </a:solidFill>
                          <a:latin typeface="Arial" pitchFamily="34" charset="0"/>
                          <a:ea typeface="ＭＳ Ｐゴシック" pitchFamily="34" charset="-128"/>
                        </a:defRPr>
                      </a:lvl7pPr>
                      <a:lvl8pPr marL="3429000" indent="-228600" eaLnBrk="0" fontAlgn="base" hangingPunct="0">
                        <a:spcBef>
                          <a:spcPct val="20000"/>
                        </a:spcBef>
                        <a:spcAft>
                          <a:spcPct val="0"/>
                        </a:spcAft>
                        <a:defRPr sz="2000">
                          <a:solidFill>
                            <a:schemeClr val="tx1"/>
                          </a:solidFill>
                          <a:latin typeface="Arial" pitchFamily="34" charset="0"/>
                          <a:ea typeface="ＭＳ Ｐゴシック" pitchFamily="34" charset="-128"/>
                        </a:defRPr>
                      </a:lvl8pPr>
                      <a:lvl9pPr marL="3886200" indent="-228600" eaLnBrk="0" fontAlgn="base" hangingPunct="0">
                        <a:spcBef>
                          <a:spcPct val="20000"/>
                        </a:spcBef>
                        <a:spcAft>
                          <a:spcPct val="0"/>
                        </a:spcAft>
                        <a:defRPr sz="2000">
                          <a:solidFill>
                            <a:schemeClr val="tx1"/>
                          </a:solidFill>
                          <a:latin typeface="Arial" pitchFamily="34" charset="0"/>
                          <a:ea typeface="ＭＳ Ｐゴシック" pitchFamily="34" charset="-128"/>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2500" b="0" i="0" u="none" strike="noStrike" cap="none" normalizeH="0" baseline="0" dirty="0" smtClean="0">
                          <a:ln>
                            <a:noFill/>
                          </a:ln>
                          <a:solidFill>
                            <a:schemeClr val="accent6"/>
                          </a:solidFill>
                          <a:effectLst/>
                          <a:latin typeface="+mn-lt"/>
                          <a:ea typeface="ＭＳ Ｐゴシック" pitchFamily="34" charset="-128"/>
                        </a:rPr>
                        <a:t>Actual No</a:t>
                      </a:r>
                    </a:p>
                  </a:txBody>
                  <a:tcPr marL="79040" marR="79040" marT="41433" marB="4143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tx1"/>
                        </a:buClr>
                        <a:buFont typeface="Monotype Sorts" charset="2"/>
                        <a:defRPr sz="2000">
                          <a:solidFill>
                            <a:schemeClr val="tx1"/>
                          </a:solidFill>
                          <a:latin typeface="Arial" pitchFamily="34" charset="0"/>
                          <a:ea typeface="ＭＳ Ｐゴシック" pitchFamily="34" charset="-128"/>
                        </a:defRPr>
                      </a:lvl1pPr>
                      <a:lvl2pPr marL="742950" indent="-285750" eaLnBrk="0" hangingPunct="0">
                        <a:spcBef>
                          <a:spcPct val="20000"/>
                        </a:spcBef>
                        <a:buClr>
                          <a:schemeClr val="tx2"/>
                        </a:buClr>
                        <a:buSzPct val="70000"/>
                        <a:buFont typeface="Wingdings" pitchFamily="2" charset="2"/>
                        <a:defRPr sz="2000">
                          <a:solidFill>
                            <a:schemeClr val="tx1"/>
                          </a:solidFill>
                          <a:latin typeface="Arial" pitchFamily="34" charset="0"/>
                          <a:ea typeface="ＭＳ Ｐゴシック" pitchFamily="34" charset="-128"/>
                        </a:defRPr>
                      </a:lvl2pPr>
                      <a:lvl3pPr marL="1143000" indent="-228600" eaLnBrk="0" hangingPunct="0">
                        <a:spcBef>
                          <a:spcPct val="20000"/>
                        </a:spcBef>
                        <a:defRPr sz="2000">
                          <a:solidFill>
                            <a:schemeClr val="tx1"/>
                          </a:solidFill>
                          <a:latin typeface="Arial" pitchFamily="34" charset="0"/>
                          <a:ea typeface="ＭＳ Ｐゴシック" pitchFamily="34" charset="-128"/>
                        </a:defRPr>
                      </a:lvl3pPr>
                      <a:lvl4pPr marL="1600200" indent="-228600" eaLnBrk="0" hangingPunct="0">
                        <a:spcBef>
                          <a:spcPct val="20000"/>
                        </a:spcBef>
                        <a:buFont typeface="Wingdings" pitchFamily="2" charset="2"/>
                        <a:defRPr sz="2000">
                          <a:solidFill>
                            <a:schemeClr val="tx1"/>
                          </a:solidFill>
                          <a:latin typeface="Arial" pitchFamily="34" charset="0"/>
                          <a:ea typeface="ＭＳ Ｐゴシック" pitchFamily="34" charset="-128"/>
                        </a:defRPr>
                      </a:lvl4pPr>
                      <a:lvl5pPr marL="2057400" indent="-228600" eaLnBrk="0" hangingPunct="0">
                        <a:spcBef>
                          <a:spcPct val="20000"/>
                        </a:spcBef>
                        <a:defRPr sz="2000">
                          <a:solidFill>
                            <a:schemeClr val="tx1"/>
                          </a:solidFill>
                          <a:latin typeface="Arial" pitchFamily="34" charset="0"/>
                          <a:ea typeface="ＭＳ Ｐゴシック" pitchFamily="34" charset="-128"/>
                        </a:defRPr>
                      </a:lvl5pPr>
                      <a:lvl6pPr marL="2514600" indent="-228600" eaLnBrk="0" fontAlgn="base" hangingPunct="0">
                        <a:spcBef>
                          <a:spcPct val="20000"/>
                        </a:spcBef>
                        <a:spcAft>
                          <a:spcPct val="0"/>
                        </a:spcAft>
                        <a:defRPr sz="2000">
                          <a:solidFill>
                            <a:schemeClr val="tx1"/>
                          </a:solidFill>
                          <a:latin typeface="Arial" pitchFamily="34" charset="0"/>
                          <a:ea typeface="ＭＳ Ｐゴシック" pitchFamily="34" charset="-128"/>
                        </a:defRPr>
                      </a:lvl6pPr>
                      <a:lvl7pPr marL="2971800" indent="-228600" eaLnBrk="0" fontAlgn="base" hangingPunct="0">
                        <a:spcBef>
                          <a:spcPct val="20000"/>
                        </a:spcBef>
                        <a:spcAft>
                          <a:spcPct val="0"/>
                        </a:spcAft>
                        <a:defRPr sz="2000">
                          <a:solidFill>
                            <a:schemeClr val="tx1"/>
                          </a:solidFill>
                          <a:latin typeface="Arial" pitchFamily="34" charset="0"/>
                          <a:ea typeface="ＭＳ Ｐゴシック" pitchFamily="34" charset="-128"/>
                        </a:defRPr>
                      </a:lvl7pPr>
                      <a:lvl8pPr marL="3429000" indent="-228600" eaLnBrk="0" fontAlgn="base" hangingPunct="0">
                        <a:spcBef>
                          <a:spcPct val="20000"/>
                        </a:spcBef>
                        <a:spcAft>
                          <a:spcPct val="0"/>
                        </a:spcAft>
                        <a:defRPr sz="2000">
                          <a:solidFill>
                            <a:schemeClr val="tx1"/>
                          </a:solidFill>
                          <a:latin typeface="Arial" pitchFamily="34" charset="0"/>
                          <a:ea typeface="ＭＳ Ｐゴシック" pitchFamily="34" charset="-128"/>
                        </a:defRPr>
                      </a:lvl8pPr>
                      <a:lvl9pPr marL="3886200" indent="-228600" eaLnBrk="0" fontAlgn="base" hangingPunct="0">
                        <a:spcBef>
                          <a:spcPct val="20000"/>
                        </a:spcBef>
                        <a:spcAft>
                          <a:spcPct val="0"/>
                        </a:spcAft>
                        <a:defRPr sz="2000">
                          <a:solidFill>
                            <a:schemeClr val="tx1"/>
                          </a:solidFill>
                          <a:latin typeface="Arial" pitchFamily="34" charset="0"/>
                          <a:ea typeface="ＭＳ Ｐゴシック" pitchFamily="34" charset="-128"/>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2500" b="0" i="0" u="none" strike="noStrike" cap="none" normalizeH="0" baseline="0" dirty="0" smtClean="0">
                          <a:ln>
                            <a:noFill/>
                          </a:ln>
                          <a:solidFill>
                            <a:schemeClr val="accent6"/>
                          </a:solidFill>
                          <a:effectLst/>
                          <a:latin typeface="+mn-lt"/>
                          <a:ea typeface="ＭＳ Ｐゴシック" pitchFamily="34" charset="-128"/>
                        </a:rPr>
                        <a:t>Actual Yes</a:t>
                      </a:r>
                    </a:p>
                  </a:txBody>
                  <a:tcPr marL="79040" marR="79040" marT="41433" marB="4143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tx1"/>
                        </a:buClr>
                        <a:buFont typeface="Monotype Sorts" charset="2"/>
                        <a:defRPr sz="2000">
                          <a:solidFill>
                            <a:schemeClr val="tx1"/>
                          </a:solidFill>
                          <a:latin typeface="Arial" pitchFamily="34" charset="0"/>
                          <a:ea typeface="ＭＳ Ｐゴシック" pitchFamily="34" charset="-128"/>
                        </a:defRPr>
                      </a:lvl1pPr>
                      <a:lvl2pPr marL="742950" indent="-285750" eaLnBrk="0" hangingPunct="0">
                        <a:spcBef>
                          <a:spcPct val="20000"/>
                        </a:spcBef>
                        <a:buClr>
                          <a:schemeClr val="tx2"/>
                        </a:buClr>
                        <a:buSzPct val="70000"/>
                        <a:buFont typeface="Wingdings" pitchFamily="2" charset="2"/>
                        <a:defRPr sz="2000">
                          <a:solidFill>
                            <a:schemeClr val="tx1"/>
                          </a:solidFill>
                          <a:latin typeface="Arial" pitchFamily="34" charset="0"/>
                          <a:ea typeface="ＭＳ Ｐゴシック" pitchFamily="34" charset="-128"/>
                        </a:defRPr>
                      </a:lvl2pPr>
                      <a:lvl3pPr marL="1143000" indent="-228600" eaLnBrk="0" hangingPunct="0">
                        <a:spcBef>
                          <a:spcPct val="20000"/>
                        </a:spcBef>
                        <a:defRPr sz="2000">
                          <a:solidFill>
                            <a:schemeClr val="tx1"/>
                          </a:solidFill>
                          <a:latin typeface="Arial" pitchFamily="34" charset="0"/>
                          <a:ea typeface="ＭＳ Ｐゴシック" pitchFamily="34" charset="-128"/>
                        </a:defRPr>
                      </a:lvl3pPr>
                      <a:lvl4pPr marL="1600200" indent="-228600" eaLnBrk="0" hangingPunct="0">
                        <a:spcBef>
                          <a:spcPct val="20000"/>
                        </a:spcBef>
                        <a:buFont typeface="Wingdings" pitchFamily="2" charset="2"/>
                        <a:defRPr sz="2000">
                          <a:solidFill>
                            <a:schemeClr val="tx1"/>
                          </a:solidFill>
                          <a:latin typeface="Arial" pitchFamily="34" charset="0"/>
                          <a:ea typeface="ＭＳ Ｐゴシック" pitchFamily="34" charset="-128"/>
                        </a:defRPr>
                      </a:lvl4pPr>
                      <a:lvl5pPr marL="2057400" indent="-228600" eaLnBrk="0" hangingPunct="0">
                        <a:spcBef>
                          <a:spcPct val="20000"/>
                        </a:spcBef>
                        <a:defRPr sz="2000">
                          <a:solidFill>
                            <a:schemeClr val="tx1"/>
                          </a:solidFill>
                          <a:latin typeface="Arial" pitchFamily="34" charset="0"/>
                          <a:ea typeface="ＭＳ Ｐゴシック" pitchFamily="34" charset="-128"/>
                        </a:defRPr>
                      </a:lvl5pPr>
                      <a:lvl6pPr marL="2514600" indent="-228600" eaLnBrk="0" fontAlgn="base" hangingPunct="0">
                        <a:spcBef>
                          <a:spcPct val="20000"/>
                        </a:spcBef>
                        <a:spcAft>
                          <a:spcPct val="0"/>
                        </a:spcAft>
                        <a:defRPr sz="2000">
                          <a:solidFill>
                            <a:schemeClr val="tx1"/>
                          </a:solidFill>
                          <a:latin typeface="Arial" pitchFamily="34" charset="0"/>
                          <a:ea typeface="ＭＳ Ｐゴシック" pitchFamily="34" charset="-128"/>
                        </a:defRPr>
                      </a:lvl6pPr>
                      <a:lvl7pPr marL="2971800" indent="-228600" eaLnBrk="0" fontAlgn="base" hangingPunct="0">
                        <a:spcBef>
                          <a:spcPct val="20000"/>
                        </a:spcBef>
                        <a:spcAft>
                          <a:spcPct val="0"/>
                        </a:spcAft>
                        <a:defRPr sz="2000">
                          <a:solidFill>
                            <a:schemeClr val="tx1"/>
                          </a:solidFill>
                          <a:latin typeface="Arial" pitchFamily="34" charset="0"/>
                          <a:ea typeface="ＭＳ Ｐゴシック" pitchFamily="34" charset="-128"/>
                        </a:defRPr>
                      </a:lvl7pPr>
                      <a:lvl8pPr marL="3429000" indent="-228600" eaLnBrk="0" fontAlgn="base" hangingPunct="0">
                        <a:spcBef>
                          <a:spcPct val="20000"/>
                        </a:spcBef>
                        <a:spcAft>
                          <a:spcPct val="0"/>
                        </a:spcAft>
                        <a:defRPr sz="2000">
                          <a:solidFill>
                            <a:schemeClr val="tx1"/>
                          </a:solidFill>
                          <a:latin typeface="Arial" pitchFamily="34" charset="0"/>
                          <a:ea typeface="ＭＳ Ｐゴシック" pitchFamily="34" charset="-128"/>
                        </a:defRPr>
                      </a:lvl8pPr>
                      <a:lvl9pPr marL="3886200" indent="-228600" eaLnBrk="0" fontAlgn="base" hangingPunct="0">
                        <a:spcBef>
                          <a:spcPct val="20000"/>
                        </a:spcBef>
                        <a:spcAft>
                          <a:spcPct val="0"/>
                        </a:spcAft>
                        <a:defRPr sz="2000">
                          <a:solidFill>
                            <a:schemeClr val="tx1"/>
                          </a:solidFill>
                          <a:latin typeface="Arial" pitchFamily="34" charset="0"/>
                          <a:ea typeface="ＭＳ Ｐゴシック" pitchFamily="34" charset="-128"/>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2500" b="0" i="0" u="none" strike="noStrike" cap="none" normalizeH="0" baseline="0" dirty="0" smtClean="0">
                          <a:ln>
                            <a:noFill/>
                          </a:ln>
                          <a:solidFill>
                            <a:schemeClr val="accent6"/>
                          </a:solidFill>
                          <a:effectLst/>
                          <a:latin typeface="+mn-lt"/>
                          <a:ea typeface="ＭＳ Ｐゴシック" pitchFamily="34" charset="-128"/>
                        </a:rPr>
                        <a:t>Total</a:t>
                      </a:r>
                    </a:p>
                  </a:txBody>
                  <a:tcPr marL="79040" marR="79040" marT="41433" marB="41433" anchor="ctr"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096963">
                <a:tc>
                  <a:txBody>
                    <a:bodyPr/>
                    <a:lstStyle>
                      <a:lvl1pPr eaLnBrk="0" hangingPunct="0">
                        <a:spcBef>
                          <a:spcPct val="20000"/>
                        </a:spcBef>
                        <a:buClr>
                          <a:schemeClr val="tx1"/>
                        </a:buClr>
                        <a:buFont typeface="Monotype Sorts" charset="2"/>
                        <a:defRPr sz="2000">
                          <a:solidFill>
                            <a:schemeClr val="tx1"/>
                          </a:solidFill>
                          <a:latin typeface="Arial" pitchFamily="34" charset="0"/>
                          <a:ea typeface="ＭＳ Ｐゴシック" pitchFamily="34" charset="-128"/>
                        </a:defRPr>
                      </a:lvl1pPr>
                      <a:lvl2pPr marL="742950" indent="-285750" eaLnBrk="0" hangingPunct="0">
                        <a:spcBef>
                          <a:spcPct val="20000"/>
                        </a:spcBef>
                        <a:buClr>
                          <a:schemeClr val="tx2"/>
                        </a:buClr>
                        <a:buSzPct val="70000"/>
                        <a:buFont typeface="Wingdings" pitchFamily="2" charset="2"/>
                        <a:defRPr sz="2000">
                          <a:solidFill>
                            <a:schemeClr val="tx1"/>
                          </a:solidFill>
                          <a:latin typeface="Arial" pitchFamily="34" charset="0"/>
                          <a:ea typeface="ＭＳ Ｐゴシック" pitchFamily="34" charset="-128"/>
                        </a:defRPr>
                      </a:lvl2pPr>
                      <a:lvl3pPr marL="1143000" indent="-228600" eaLnBrk="0" hangingPunct="0">
                        <a:spcBef>
                          <a:spcPct val="20000"/>
                        </a:spcBef>
                        <a:defRPr sz="2000">
                          <a:solidFill>
                            <a:schemeClr val="tx1"/>
                          </a:solidFill>
                          <a:latin typeface="Arial" pitchFamily="34" charset="0"/>
                          <a:ea typeface="ＭＳ Ｐゴシック" pitchFamily="34" charset="-128"/>
                        </a:defRPr>
                      </a:lvl3pPr>
                      <a:lvl4pPr marL="1600200" indent="-228600" eaLnBrk="0" hangingPunct="0">
                        <a:spcBef>
                          <a:spcPct val="20000"/>
                        </a:spcBef>
                        <a:buFont typeface="Wingdings" pitchFamily="2" charset="2"/>
                        <a:defRPr sz="2000">
                          <a:solidFill>
                            <a:schemeClr val="tx1"/>
                          </a:solidFill>
                          <a:latin typeface="Arial" pitchFamily="34" charset="0"/>
                          <a:ea typeface="ＭＳ Ｐゴシック" pitchFamily="34" charset="-128"/>
                        </a:defRPr>
                      </a:lvl4pPr>
                      <a:lvl5pPr marL="2057400" indent="-228600" eaLnBrk="0" hangingPunct="0">
                        <a:spcBef>
                          <a:spcPct val="20000"/>
                        </a:spcBef>
                        <a:defRPr sz="2000">
                          <a:solidFill>
                            <a:schemeClr val="tx1"/>
                          </a:solidFill>
                          <a:latin typeface="Arial" pitchFamily="34" charset="0"/>
                          <a:ea typeface="ＭＳ Ｐゴシック" pitchFamily="34" charset="-128"/>
                        </a:defRPr>
                      </a:lvl5pPr>
                      <a:lvl6pPr marL="2514600" indent="-228600" eaLnBrk="0" fontAlgn="base" hangingPunct="0">
                        <a:spcBef>
                          <a:spcPct val="20000"/>
                        </a:spcBef>
                        <a:spcAft>
                          <a:spcPct val="0"/>
                        </a:spcAft>
                        <a:defRPr sz="2000">
                          <a:solidFill>
                            <a:schemeClr val="tx1"/>
                          </a:solidFill>
                          <a:latin typeface="Arial" pitchFamily="34" charset="0"/>
                          <a:ea typeface="ＭＳ Ｐゴシック" pitchFamily="34" charset="-128"/>
                        </a:defRPr>
                      </a:lvl6pPr>
                      <a:lvl7pPr marL="2971800" indent="-228600" eaLnBrk="0" fontAlgn="base" hangingPunct="0">
                        <a:spcBef>
                          <a:spcPct val="20000"/>
                        </a:spcBef>
                        <a:spcAft>
                          <a:spcPct val="0"/>
                        </a:spcAft>
                        <a:defRPr sz="2000">
                          <a:solidFill>
                            <a:schemeClr val="tx1"/>
                          </a:solidFill>
                          <a:latin typeface="Arial" pitchFamily="34" charset="0"/>
                          <a:ea typeface="ＭＳ Ｐゴシック" pitchFamily="34" charset="-128"/>
                        </a:defRPr>
                      </a:lvl7pPr>
                      <a:lvl8pPr marL="3429000" indent="-228600" eaLnBrk="0" fontAlgn="base" hangingPunct="0">
                        <a:spcBef>
                          <a:spcPct val="20000"/>
                        </a:spcBef>
                        <a:spcAft>
                          <a:spcPct val="0"/>
                        </a:spcAft>
                        <a:defRPr sz="2000">
                          <a:solidFill>
                            <a:schemeClr val="tx1"/>
                          </a:solidFill>
                          <a:latin typeface="Arial" pitchFamily="34" charset="0"/>
                          <a:ea typeface="ＭＳ Ｐゴシック" pitchFamily="34" charset="-128"/>
                        </a:defRPr>
                      </a:lvl8pPr>
                      <a:lvl9pPr marL="3886200" indent="-228600" eaLnBrk="0" fontAlgn="base" hangingPunct="0">
                        <a:spcBef>
                          <a:spcPct val="20000"/>
                        </a:spcBef>
                        <a:spcAft>
                          <a:spcPct val="0"/>
                        </a:spcAft>
                        <a:defRPr sz="2000">
                          <a:solidFill>
                            <a:schemeClr val="tx1"/>
                          </a:solidFill>
                          <a:latin typeface="Arial" pitchFamily="34" charset="0"/>
                          <a:ea typeface="ＭＳ Ｐゴシック" pitchFamily="34" charset="-128"/>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2500" b="0" i="0" u="none" strike="noStrike" cap="none" normalizeH="0" baseline="0" dirty="0" smtClean="0">
                          <a:ln>
                            <a:noFill/>
                          </a:ln>
                          <a:solidFill>
                            <a:schemeClr val="accent6"/>
                          </a:solidFill>
                          <a:effectLst/>
                          <a:latin typeface="+mn-lt"/>
                          <a:ea typeface="ＭＳ Ｐゴシック" pitchFamily="34" charset="-128"/>
                        </a:rPr>
                        <a:t>Predicted </a:t>
                      </a:r>
                      <a:br>
                        <a:rPr kumimoji="0" lang="en-US" altLang="en-US" sz="2500" b="0" i="0" u="none" strike="noStrike" cap="none" normalizeH="0" baseline="0" dirty="0" smtClean="0">
                          <a:ln>
                            <a:noFill/>
                          </a:ln>
                          <a:solidFill>
                            <a:schemeClr val="accent6"/>
                          </a:solidFill>
                          <a:effectLst/>
                          <a:latin typeface="+mn-lt"/>
                          <a:ea typeface="ＭＳ Ｐゴシック" pitchFamily="34" charset="-128"/>
                        </a:rPr>
                      </a:br>
                      <a:r>
                        <a:rPr kumimoji="0" lang="en-US" altLang="en-US" sz="2500" b="0" i="0" u="none" strike="noStrike" cap="none" normalizeH="0" baseline="0" dirty="0" smtClean="0">
                          <a:ln>
                            <a:noFill/>
                          </a:ln>
                          <a:solidFill>
                            <a:schemeClr val="accent6"/>
                          </a:solidFill>
                          <a:effectLst/>
                          <a:latin typeface="+mn-lt"/>
                          <a:ea typeface="ＭＳ Ｐゴシック" pitchFamily="34" charset="-128"/>
                        </a:rPr>
                        <a:t>No</a:t>
                      </a:r>
                      <a:endParaRPr kumimoji="0" lang="en-US" altLang="en-US" sz="2200" b="0" i="0" u="none" strike="noStrike" cap="none" normalizeH="0" baseline="0" dirty="0" smtClean="0">
                        <a:ln>
                          <a:noFill/>
                        </a:ln>
                        <a:solidFill>
                          <a:schemeClr val="accent6"/>
                        </a:solidFill>
                        <a:effectLst/>
                        <a:latin typeface="+mn-lt"/>
                        <a:ea typeface="ＭＳ Ｐゴシック" pitchFamily="34" charset="-128"/>
                      </a:endParaRPr>
                    </a:p>
                  </a:txBody>
                  <a:tcPr marL="79040" marR="79040" marT="41433" marB="41433" anchor="ctr"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tx1"/>
                        </a:buClr>
                        <a:buFont typeface="Monotype Sorts" charset="2"/>
                        <a:defRPr sz="2000">
                          <a:solidFill>
                            <a:schemeClr val="tx1"/>
                          </a:solidFill>
                          <a:latin typeface="Arial" pitchFamily="34" charset="0"/>
                          <a:ea typeface="ＭＳ Ｐゴシック" pitchFamily="34" charset="-128"/>
                        </a:defRPr>
                      </a:lvl1pPr>
                      <a:lvl2pPr marL="742950" indent="-285750" eaLnBrk="0" hangingPunct="0">
                        <a:spcBef>
                          <a:spcPct val="20000"/>
                        </a:spcBef>
                        <a:buClr>
                          <a:schemeClr val="tx2"/>
                        </a:buClr>
                        <a:buSzPct val="70000"/>
                        <a:buFont typeface="Wingdings" pitchFamily="2" charset="2"/>
                        <a:defRPr sz="2000">
                          <a:solidFill>
                            <a:schemeClr val="tx1"/>
                          </a:solidFill>
                          <a:latin typeface="Arial" pitchFamily="34" charset="0"/>
                          <a:ea typeface="ＭＳ Ｐゴシック" pitchFamily="34" charset="-128"/>
                        </a:defRPr>
                      </a:lvl2pPr>
                      <a:lvl3pPr marL="1143000" indent="-228600" eaLnBrk="0" hangingPunct="0">
                        <a:spcBef>
                          <a:spcPct val="20000"/>
                        </a:spcBef>
                        <a:defRPr sz="2000">
                          <a:solidFill>
                            <a:schemeClr val="tx1"/>
                          </a:solidFill>
                          <a:latin typeface="Arial" pitchFamily="34" charset="0"/>
                          <a:ea typeface="ＭＳ Ｐゴシック" pitchFamily="34" charset="-128"/>
                        </a:defRPr>
                      </a:lvl3pPr>
                      <a:lvl4pPr marL="1600200" indent="-228600" eaLnBrk="0" hangingPunct="0">
                        <a:spcBef>
                          <a:spcPct val="20000"/>
                        </a:spcBef>
                        <a:buFont typeface="Wingdings" pitchFamily="2" charset="2"/>
                        <a:defRPr sz="2000">
                          <a:solidFill>
                            <a:schemeClr val="tx1"/>
                          </a:solidFill>
                          <a:latin typeface="Arial" pitchFamily="34" charset="0"/>
                          <a:ea typeface="ＭＳ Ｐゴシック" pitchFamily="34" charset="-128"/>
                        </a:defRPr>
                      </a:lvl4pPr>
                      <a:lvl5pPr marL="2057400" indent="-228600" eaLnBrk="0" hangingPunct="0">
                        <a:spcBef>
                          <a:spcPct val="20000"/>
                        </a:spcBef>
                        <a:defRPr sz="2000">
                          <a:solidFill>
                            <a:schemeClr val="tx1"/>
                          </a:solidFill>
                          <a:latin typeface="Arial" pitchFamily="34" charset="0"/>
                          <a:ea typeface="ＭＳ Ｐゴシック" pitchFamily="34" charset="-128"/>
                        </a:defRPr>
                      </a:lvl5pPr>
                      <a:lvl6pPr marL="2514600" indent="-228600" eaLnBrk="0" fontAlgn="base" hangingPunct="0">
                        <a:spcBef>
                          <a:spcPct val="20000"/>
                        </a:spcBef>
                        <a:spcAft>
                          <a:spcPct val="0"/>
                        </a:spcAft>
                        <a:defRPr sz="2000">
                          <a:solidFill>
                            <a:schemeClr val="tx1"/>
                          </a:solidFill>
                          <a:latin typeface="Arial" pitchFamily="34" charset="0"/>
                          <a:ea typeface="ＭＳ Ｐゴシック" pitchFamily="34" charset="-128"/>
                        </a:defRPr>
                      </a:lvl6pPr>
                      <a:lvl7pPr marL="2971800" indent="-228600" eaLnBrk="0" fontAlgn="base" hangingPunct="0">
                        <a:spcBef>
                          <a:spcPct val="20000"/>
                        </a:spcBef>
                        <a:spcAft>
                          <a:spcPct val="0"/>
                        </a:spcAft>
                        <a:defRPr sz="2000">
                          <a:solidFill>
                            <a:schemeClr val="tx1"/>
                          </a:solidFill>
                          <a:latin typeface="Arial" pitchFamily="34" charset="0"/>
                          <a:ea typeface="ＭＳ Ｐゴシック" pitchFamily="34" charset="-128"/>
                        </a:defRPr>
                      </a:lvl7pPr>
                      <a:lvl8pPr marL="3429000" indent="-228600" eaLnBrk="0" fontAlgn="base" hangingPunct="0">
                        <a:spcBef>
                          <a:spcPct val="20000"/>
                        </a:spcBef>
                        <a:spcAft>
                          <a:spcPct val="0"/>
                        </a:spcAft>
                        <a:defRPr sz="2000">
                          <a:solidFill>
                            <a:schemeClr val="tx1"/>
                          </a:solidFill>
                          <a:latin typeface="Arial" pitchFamily="34" charset="0"/>
                          <a:ea typeface="ＭＳ Ｐゴシック" pitchFamily="34" charset="-128"/>
                        </a:defRPr>
                      </a:lvl8pPr>
                      <a:lvl9pPr marL="3886200" indent="-228600" eaLnBrk="0" fontAlgn="base" hangingPunct="0">
                        <a:spcBef>
                          <a:spcPct val="20000"/>
                        </a:spcBef>
                        <a:spcAft>
                          <a:spcPct val="0"/>
                        </a:spcAft>
                        <a:defRPr sz="2000">
                          <a:solidFill>
                            <a:schemeClr val="tx1"/>
                          </a:solidFill>
                          <a:latin typeface="Arial" pitchFamily="34" charset="0"/>
                          <a:ea typeface="ＭＳ Ｐゴシック" pitchFamily="34" charset="-128"/>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altLang="en-US" sz="2500" b="0" i="0" u="none" strike="noStrike" cap="none" normalizeH="0" baseline="0" dirty="0" smtClean="0">
                        <a:ln>
                          <a:noFill/>
                        </a:ln>
                        <a:solidFill>
                          <a:srgbClr val="000000"/>
                        </a:solidFill>
                        <a:effectLst/>
                        <a:latin typeface="+mn-lt"/>
                        <a:ea typeface="ＭＳ Ｐゴシック" pitchFamily="34" charset="-128"/>
                      </a:endParaRPr>
                    </a:p>
                  </a:txBody>
                  <a:tcPr marL="79040" marR="79040" marT="41433" marB="4143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tx1"/>
                        </a:buClr>
                        <a:buFont typeface="Monotype Sorts" charset="2"/>
                        <a:defRPr sz="2000">
                          <a:solidFill>
                            <a:schemeClr val="tx1"/>
                          </a:solidFill>
                          <a:latin typeface="Arial" pitchFamily="34" charset="0"/>
                          <a:ea typeface="ＭＳ Ｐゴシック" pitchFamily="34" charset="-128"/>
                        </a:defRPr>
                      </a:lvl1pPr>
                      <a:lvl2pPr marL="742950" indent="-285750" eaLnBrk="0" hangingPunct="0">
                        <a:spcBef>
                          <a:spcPct val="20000"/>
                        </a:spcBef>
                        <a:buClr>
                          <a:schemeClr val="tx2"/>
                        </a:buClr>
                        <a:buSzPct val="70000"/>
                        <a:buFont typeface="Wingdings" pitchFamily="2" charset="2"/>
                        <a:defRPr sz="2000">
                          <a:solidFill>
                            <a:schemeClr val="tx1"/>
                          </a:solidFill>
                          <a:latin typeface="Arial" pitchFamily="34" charset="0"/>
                          <a:ea typeface="ＭＳ Ｐゴシック" pitchFamily="34" charset="-128"/>
                        </a:defRPr>
                      </a:lvl2pPr>
                      <a:lvl3pPr marL="1143000" indent="-228600" eaLnBrk="0" hangingPunct="0">
                        <a:spcBef>
                          <a:spcPct val="20000"/>
                        </a:spcBef>
                        <a:defRPr sz="2000">
                          <a:solidFill>
                            <a:schemeClr val="tx1"/>
                          </a:solidFill>
                          <a:latin typeface="Arial" pitchFamily="34" charset="0"/>
                          <a:ea typeface="ＭＳ Ｐゴシック" pitchFamily="34" charset="-128"/>
                        </a:defRPr>
                      </a:lvl3pPr>
                      <a:lvl4pPr marL="1600200" indent="-228600" eaLnBrk="0" hangingPunct="0">
                        <a:spcBef>
                          <a:spcPct val="20000"/>
                        </a:spcBef>
                        <a:buFont typeface="Wingdings" pitchFamily="2" charset="2"/>
                        <a:defRPr sz="2000">
                          <a:solidFill>
                            <a:schemeClr val="tx1"/>
                          </a:solidFill>
                          <a:latin typeface="Arial" pitchFamily="34" charset="0"/>
                          <a:ea typeface="ＭＳ Ｐゴシック" pitchFamily="34" charset="-128"/>
                        </a:defRPr>
                      </a:lvl4pPr>
                      <a:lvl5pPr marL="2057400" indent="-228600" eaLnBrk="0" hangingPunct="0">
                        <a:spcBef>
                          <a:spcPct val="20000"/>
                        </a:spcBef>
                        <a:defRPr sz="2000">
                          <a:solidFill>
                            <a:schemeClr val="tx1"/>
                          </a:solidFill>
                          <a:latin typeface="Arial" pitchFamily="34" charset="0"/>
                          <a:ea typeface="ＭＳ Ｐゴシック" pitchFamily="34" charset="-128"/>
                        </a:defRPr>
                      </a:lvl5pPr>
                      <a:lvl6pPr marL="2514600" indent="-228600" eaLnBrk="0" fontAlgn="base" hangingPunct="0">
                        <a:spcBef>
                          <a:spcPct val="20000"/>
                        </a:spcBef>
                        <a:spcAft>
                          <a:spcPct val="0"/>
                        </a:spcAft>
                        <a:defRPr sz="2000">
                          <a:solidFill>
                            <a:schemeClr val="tx1"/>
                          </a:solidFill>
                          <a:latin typeface="Arial" pitchFamily="34" charset="0"/>
                          <a:ea typeface="ＭＳ Ｐゴシック" pitchFamily="34" charset="-128"/>
                        </a:defRPr>
                      </a:lvl6pPr>
                      <a:lvl7pPr marL="2971800" indent="-228600" eaLnBrk="0" fontAlgn="base" hangingPunct="0">
                        <a:spcBef>
                          <a:spcPct val="20000"/>
                        </a:spcBef>
                        <a:spcAft>
                          <a:spcPct val="0"/>
                        </a:spcAft>
                        <a:defRPr sz="2000">
                          <a:solidFill>
                            <a:schemeClr val="tx1"/>
                          </a:solidFill>
                          <a:latin typeface="Arial" pitchFamily="34" charset="0"/>
                          <a:ea typeface="ＭＳ Ｐゴシック" pitchFamily="34" charset="-128"/>
                        </a:defRPr>
                      </a:lvl7pPr>
                      <a:lvl8pPr marL="3429000" indent="-228600" eaLnBrk="0" fontAlgn="base" hangingPunct="0">
                        <a:spcBef>
                          <a:spcPct val="20000"/>
                        </a:spcBef>
                        <a:spcAft>
                          <a:spcPct val="0"/>
                        </a:spcAft>
                        <a:defRPr sz="2000">
                          <a:solidFill>
                            <a:schemeClr val="tx1"/>
                          </a:solidFill>
                          <a:latin typeface="Arial" pitchFamily="34" charset="0"/>
                          <a:ea typeface="ＭＳ Ｐゴシック" pitchFamily="34" charset="-128"/>
                        </a:defRPr>
                      </a:lvl8pPr>
                      <a:lvl9pPr marL="3886200" indent="-228600" eaLnBrk="0" fontAlgn="base" hangingPunct="0">
                        <a:spcBef>
                          <a:spcPct val="20000"/>
                        </a:spcBef>
                        <a:spcAft>
                          <a:spcPct val="0"/>
                        </a:spcAft>
                        <a:defRPr sz="2000">
                          <a:solidFill>
                            <a:schemeClr val="tx1"/>
                          </a:solidFill>
                          <a:latin typeface="Arial" pitchFamily="34" charset="0"/>
                          <a:ea typeface="ＭＳ Ｐゴシック" pitchFamily="34" charset="-128"/>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altLang="en-US" sz="2500" b="0" i="0" u="none" strike="noStrike" cap="none" normalizeH="0" baseline="0" dirty="0" smtClean="0">
                        <a:ln>
                          <a:noFill/>
                        </a:ln>
                        <a:solidFill>
                          <a:srgbClr val="000000"/>
                        </a:solidFill>
                        <a:effectLst/>
                        <a:latin typeface="+mn-lt"/>
                        <a:ea typeface="ＭＳ Ｐゴシック" pitchFamily="34" charset="-128"/>
                      </a:endParaRPr>
                    </a:p>
                  </a:txBody>
                  <a:tcPr marL="79040" marR="79040" marT="41433" marB="4143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tx1"/>
                        </a:buClr>
                        <a:buFont typeface="Monotype Sorts" charset="2"/>
                        <a:defRPr sz="2000">
                          <a:solidFill>
                            <a:schemeClr val="tx1"/>
                          </a:solidFill>
                          <a:latin typeface="Arial" pitchFamily="34" charset="0"/>
                          <a:ea typeface="ＭＳ Ｐゴシック" pitchFamily="34" charset="-128"/>
                        </a:defRPr>
                      </a:lvl1pPr>
                      <a:lvl2pPr marL="742950" indent="-285750" eaLnBrk="0" hangingPunct="0">
                        <a:spcBef>
                          <a:spcPct val="20000"/>
                        </a:spcBef>
                        <a:buClr>
                          <a:schemeClr val="tx2"/>
                        </a:buClr>
                        <a:buSzPct val="70000"/>
                        <a:buFont typeface="Wingdings" pitchFamily="2" charset="2"/>
                        <a:defRPr sz="2000">
                          <a:solidFill>
                            <a:schemeClr val="tx1"/>
                          </a:solidFill>
                          <a:latin typeface="Arial" pitchFamily="34" charset="0"/>
                          <a:ea typeface="ＭＳ Ｐゴシック" pitchFamily="34" charset="-128"/>
                        </a:defRPr>
                      </a:lvl2pPr>
                      <a:lvl3pPr marL="1143000" indent="-228600" eaLnBrk="0" hangingPunct="0">
                        <a:spcBef>
                          <a:spcPct val="20000"/>
                        </a:spcBef>
                        <a:defRPr sz="2000">
                          <a:solidFill>
                            <a:schemeClr val="tx1"/>
                          </a:solidFill>
                          <a:latin typeface="Arial" pitchFamily="34" charset="0"/>
                          <a:ea typeface="ＭＳ Ｐゴシック" pitchFamily="34" charset="-128"/>
                        </a:defRPr>
                      </a:lvl3pPr>
                      <a:lvl4pPr marL="1600200" indent="-228600" eaLnBrk="0" hangingPunct="0">
                        <a:spcBef>
                          <a:spcPct val="20000"/>
                        </a:spcBef>
                        <a:buFont typeface="Wingdings" pitchFamily="2" charset="2"/>
                        <a:defRPr sz="2000">
                          <a:solidFill>
                            <a:schemeClr val="tx1"/>
                          </a:solidFill>
                          <a:latin typeface="Arial" pitchFamily="34" charset="0"/>
                          <a:ea typeface="ＭＳ Ｐゴシック" pitchFamily="34" charset="-128"/>
                        </a:defRPr>
                      </a:lvl4pPr>
                      <a:lvl5pPr marL="2057400" indent="-228600" eaLnBrk="0" hangingPunct="0">
                        <a:spcBef>
                          <a:spcPct val="20000"/>
                        </a:spcBef>
                        <a:defRPr sz="2000">
                          <a:solidFill>
                            <a:schemeClr val="tx1"/>
                          </a:solidFill>
                          <a:latin typeface="Arial" pitchFamily="34" charset="0"/>
                          <a:ea typeface="ＭＳ Ｐゴシック" pitchFamily="34" charset="-128"/>
                        </a:defRPr>
                      </a:lvl5pPr>
                      <a:lvl6pPr marL="2514600" indent="-228600" eaLnBrk="0" fontAlgn="base" hangingPunct="0">
                        <a:spcBef>
                          <a:spcPct val="20000"/>
                        </a:spcBef>
                        <a:spcAft>
                          <a:spcPct val="0"/>
                        </a:spcAft>
                        <a:defRPr sz="2000">
                          <a:solidFill>
                            <a:schemeClr val="tx1"/>
                          </a:solidFill>
                          <a:latin typeface="Arial" pitchFamily="34" charset="0"/>
                          <a:ea typeface="ＭＳ Ｐゴシック" pitchFamily="34" charset="-128"/>
                        </a:defRPr>
                      </a:lvl6pPr>
                      <a:lvl7pPr marL="2971800" indent="-228600" eaLnBrk="0" fontAlgn="base" hangingPunct="0">
                        <a:spcBef>
                          <a:spcPct val="20000"/>
                        </a:spcBef>
                        <a:spcAft>
                          <a:spcPct val="0"/>
                        </a:spcAft>
                        <a:defRPr sz="2000">
                          <a:solidFill>
                            <a:schemeClr val="tx1"/>
                          </a:solidFill>
                          <a:latin typeface="Arial" pitchFamily="34" charset="0"/>
                          <a:ea typeface="ＭＳ Ｐゴシック" pitchFamily="34" charset="-128"/>
                        </a:defRPr>
                      </a:lvl7pPr>
                      <a:lvl8pPr marL="3429000" indent="-228600" eaLnBrk="0" fontAlgn="base" hangingPunct="0">
                        <a:spcBef>
                          <a:spcPct val="20000"/>
                        </a:spcBef>
                        <a:spcAft>
                          <a:spcPct val="0"/>
                        </a:spcAft>
                        <a:defRPr sz="2000">
                          <a:solidFill>
                            <a:schemeClr val="tx1"/>
                          </a:solidFill>
                          <a:latin typeface="Arial" pitchFamily="34" charset="0"/>
                          <a:ea typeface="ＭＳ Ｐゴシック" pitchFamily="34" charset="-128"/>
                        </a:defRPr>
                      </a:lvl8pPr>
                      <a:lvl9pPr marL="3886200" indent="-228600" eaLnBrk="0" fontAlgn="base" hangingPunct="0">
                        <a:spcBef>
                          <a:spcPct val="20000"/>
                        </a:spcBef>
                        <a:spcAft>
                          <a:spcPct val="0"/>
                        </a:spcAft>
                        <a:defRPr sz="2000">
                          <a:solidFill>
                            <a:schemeClr val="tx1"/>
                          </a:solidFill>
                          <a:latin typeface="Arial" pitchFamily="34" charset="0"/>
                          <a:ea typeface="ＭＳ Ｐゴシック" pitchFamily="34" charset="-128"/>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2500" b="0" i="0" u="none" strike="noStrike" cap="none" normalizeH="0" baseline="0" smtClean="0">
                          <a:ln>
                            <a:noFill/>
                          </a:ln>
                          <a:solidFill>
                            <a:srgbClr val="4BACC6"/>
                          </a:solidFill>
                          <a:effectLst/>
                          <a:latin typeface="+mn-lt"/>
                          <a:ea typeface="ＭＳ Ｐゴシック" pitchFamily="34" charset="-128"/>
                        </a:rPr>
                        <a:t/>
                      </a:r>
                      <a:br>
                        <a:rPr kumimoji="0" lang="en-US" altLang="en-US" sz="2500" b="0" i="0" u="none" strike="noStrike" cap="none" normalizeH="0" baseline="0" smtClean="0">
                          <a:ln>
                            <a:noFill/>
                          </a:ln>
                          <a:solidFill>
                            <a:srgbClr val="4BACC6"/>
                          </a:solidFill>
                          <a:effectLst/>
                          <a:latin typeface="+mn-lt"/>
                          <a:ea typeface="ＭＳ Ｐゴシック" pitchFamily="34" charset="-128"/>
                        </a:rPr>
                      </a:br>
                      <a:endParaRPr kumimoji="0" lang="en-US" altLang="en-US" sz="2500" b="0" i="0" u="none" strike="noStrike" cap="none" normalizeH="0" baseline="0" smtClean="0">
                        <a:ln>
                          <a:noFill/>
                        </a:ln>
                        <a:solidFill>
                          <a:srgbClr val="4BACC6"/>
                        </a:solidFill>
                        <a:effectLst/>
                        <a:latin typeface="+mn-lt"/>
                        <a:ea typeface="ＭＳ Ｐゴシック" pitchFamily="34" charset="-128"/>
                      </a:endParaRPr>
                    </a:p>
                  </a:txBody>
                  <a:tcPr marL="79040" marR="79040" marT="41433" marB="41433" anchor="ctr"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096963">
                <a:tc>
                  <a:txBody>
                    <a:bodyPr/>
                    <a:lstStyle>
                      <a:lvl1pPr eaLnBrk="0" hangingPunct="0">
                        <a:spcBef>
                          <a:spcPct val="20000"/>
                        </a:spcBef>
                        <a:buClr>
                          <a:schemeClr val="tx1"/>
                        </a:buClr>
                        <a:buFont typeface="Monotype Sorts" charset="2"/>
                        <a:defRPr sz="2000">
                          <a:solidFill>
                            <a:schemeClr val="tx1"/>
                          </a:solidFill>
                          <a:latin typeface="Arial" pitchFamily="34" charset="0"/>
                          <a:ea typeface="ＭＳ Ｐゴシック" pitchFamily="34" charset="-128"/>
                        </a:defRPr>
                      </a:lvl1pPr>
                      <a:lvl2pPr marL="742950" indent="-285750" eaLnBrk="0" hangingPunct="0">
                        <a:spcBef>
                          <a:spcPct val="20000"/>
                        </a:spcBef>
                        <a:buClr>
                          <a:schemeClr val="tx2"/>
                        </a:buClr>
                        <a:buSzPct val="70000"/>
                        <a:buFont typeface="Wingdings" pitchFamily="2" charset="2"/>
                        <a:defRPr sz="2000">
                          <a:solidFill>
                            <a:schemeClr val="tx1"/>
                          </a:solidFill>
                          <a:latin typeface="Arial" pitchFamily="34" charset="0"/>
                          <a:ea typeface="ＭＳ Ｐゴシック" pitchFamily="34" charset="-128"/>
                        </a:defRPr>
                      </a:lvl2pPr>
                      <a:lvl3pPr marL="1143000" indent="-228600" eaLnBrk="0" hangingPunct="0">
                        <a:spcBef>
                          <a:spcPct val="20000"/>
                        </a:spcBef>
                        <a:defRPr sz="2000">
                          <a:solidFill>
                            <a:schemeClr val="tx1"/>
                          </a:solidFill>
                          <a:latin typeface="Arial" pitchFamily="34" charset="0"/>
                          <a:ea typeface="ＭＳ Ｐゴシック" pitchFamily="34" charset="-128"/>
                        </a:defRPr>
                      </a:lvl3pPr>
                      <a:lvl4pPr marL="1600200" indent="-228600" eaLnBrk="0" hangingPunct="0">
                        <a:spcBef>
                          <a:spcPct val="20000"/>
                        </a:spcBef>
                        <a:buFont typeface="Wingdings" pitchFamily="2" charset="2"/>
                        <a:defRPr sz="2000">
                          <a:solidFill>
                            <a:schemeClr val="tx1"/>
                          </a:solidFill>
                          <a:latin typeface="Arial" pitchFamily="34" charset="0"/>
                          <a:ea typeface="ＭＳ Ｐゴシック" pitchFamily="34" charset="-128"/>
                        </a:defRPr>
                      </a:lvl4pPr>
                      <a:lvl5pPr marL="2057400" indent="-228600" eaLnBrk="0" hangingPunct="0">
                        <a:spcBef>
                          <a:spcPct val="20000"/>
                        </a:spcBef>
                        <a:defRPr sz="2000">
                          <a:solidFill>
                            <a:schemeClr val="tx1"/>
                          </a:solidFill>
                          <a:latin typeface="Arial" pitchFamily="34" charset="0"/>
                          <a:ea typeface="ＭＳ Ｐゴシック" pitchFamily="34" charset="-128"/>
                        </a:defRPr>
                      </a:lvl5pPr>
                      <a:lvl6pPr marL="2514600" indent="-228600" eaLnBrk="0" fontAlgn="base" hangingPunct="0">
                        <a:spcBef>
                          <a:spcPct val="20000"/>
                        </a:spcBef>
                        <a:spcAft>
                          <a:spcPct val="0"/>
                        </a:spcAft>
                        <a:defRPr sz="2000">
                          <a:solidFill>
                            <a:schemeClr val="tx1"/>
                          </a:solidFill>
                          <a:latin typeface="Arial" pitchFamily="34" charset="0"/>
                          <a:ea typeface="ＭＳ Ｐゴシック" pitchFamily="34" charset="-128"/>
                        </a:defRPr>
                      </a:lvl6pPr>
                      <a:lvl7pPr marL="2971800" indent="-228600" eaLnBrk="0" fontAlgn="base" hangingPunct="0">
                        <a:spcBef>
                          <a:spcPct val="20000"/>
                        </a:spcBef>
                        <a:spcAft>
                          <a:spcPct val="0"/>
                        </a:spcAft>
                        <a:defRPr sz="2000">
                          <a:solidFill>
                            <a:schemeClr val="tx1"/>
                          </a:solidFill>
                          <a:latin typeface="Arial" pitchFamily="34" charset="0"/>
                          <a:ea typeface="ＭＳ Ｐゴシック" pitchFamily="34" charset="-128"/>
                        </a:defRPr>
                      </a:lvl7pPr>
                      <a:lvl8pPr marL="3429000" indent="-228600" eaLnBrk="0" fontAlgn="base" hangingPunct="0">
                        <a:spcBef>
                          <a:spcPct val="20000"/>
                        </a:spcBef>
                        <a:spcAft>
                          <a:spcPct val="0"/>
                        </a:spcAft>
                        <a:defRPr sz="2000">
                          <a:solidFill>
                            <a:schemeClr val="tx1"/>
                          </a:solidFill>
                          <a:latin typeface="Arial" pitchFamily="34" charset="0"/>
                          <a:ea typeface="ＭＳ Ｐゴシック" pitchFamily="34" charset="-128"/>
                        </a:defRPr>
                      </a:lvl8pPr>
                      <a:lvl9pPr marL="3886200" indent="-228600" eaLnBrk="0" fontAlgn="base" hangingPunct="0">
                        <a:spcBef>
                          <a:spcPct val="20000"/>
                        </a:spcBef>
                        <a:spcAft>
                          <a:spcPct val="0"/>
                        </a:spcAft>
                        <a:defRPr sz="2000">
                          <a:solidFill>
                            <a:schemeClr val="tx1"/>
                          </a:solidFill>
                          <a:latin typeface="Arial" pitchFamily="34" charset="0"/>
                          <a:ea typeface="ＭＳ Ｐゴシック" pitchFamily="34" charset="-128"/>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2500" b="0" i="0" u="none" strike="noStrike" cap="none" normalizeH="0" baseline="0" dirty="0" smtClean="0">
                          <a:ln>
                            <a:noFill/>
                          </a:ln>
                          <a:solidFill>
                            <a:schemeClr val="accent6"/>
                          </a:solidFill>
                          <a:effectLst/>
                          <a:latin typeface="+mn-lt"/>
                          <a:ea typeface="ＭＳ Ｐゴシック" pitchFamily="34" charset="-128"/>
                        </a:rPr>
                        <a:t>Predicted </a:t>
                      </a:r>
                      <a:br>
                        <a:rPr kumimoji="0" lang="en-US" altLang="en-US" sz="2500" b="0" i="0" u="none" strike="noStrike" cap="none" normalizeH="0" baseline="0" dirty="0" smtClean="0">
                          <a:ln>
                            <a:noFill/>
                          </a:ln>
                          <a:solidFill>
                            <a:schemeClr val="accent6"/>
                          </a:solidFill>
                          <a:effectLst/>
                          <a:latin typeface="+mn-lt"/>
                          <a:ea typeface="ＭＳ Ｐゴシック" pitchFamily="34" charset="-128"/>
                        </a:rPr>
                      </a:br>
                      <a:r>
                        <a:rPr kumimoji="0" lang="en-US" altLang="en-US" sz="2500" b="0" i="0" u="none" strike="noStrike" cap="none" normalizeH="0" baseline="0" dirty="0" smtClean="0">
                          <a:ln>
                            <a:noFill/>
                          </a:ln>
                          <a:solidFill>
                            <a:schemeClr val="accent6"/>
                          </a:solidFill>
                          <a:effectLst/>
                          <a:latin typeface="+mn-lt"/>
                          <a:ea typeface="ＭＳ Ｐゴシック" pitchFamily="34" charset="-128"/>
                        </a:rPr>
                        <a:t>Yes</a:t>
                      </a:r>
                      <a:endParaRPr kumimoji="0" lang="en-US" altLang="en-US" sz="2200" b="0" i="0" u="none" strike="noStrike" cap="none" normalizeH="0" baseline="0" dirty="0" smtClean="0">
                        <a:ln>
                          <a:noFill/>
                        </a:ln>
                        <a:solidFill>
                          <a:schemeClr val="accent6"/>
                        </a:solidFill>
                        <a:effectLst/>
                        <a:latin typeface="+mn-lt"/>
                        <a:ea typeface="ＭＳ Ｐゴシック" pitchFamily="34" charset="-128"/>
                      </a:endParaRPr>
                    </a:p>
                  </a:txBody>
                  <a:tcPr marL="79040" marR="79040" marT="41433" marB="41433" anchor="ctr"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tx1"/>
                        </a:buClr>
                        <a:buFont typeface="Monotype Sorts" charset="2"/>
                        <a:defRPr sz="2000">
                          <a:solidFill>
                            <a:schemeClr val="tx1"/>
                          </a:solidFill>
                          <a:latin typeface="Arial" pitchFamily="34" charset="0"/>
                          <a:ea typeface="ＭＳ Ｐゴシック" pitchFamily="34" charset="-128"/>
                        </a:defRPr>
                      </a:lvl1pPr>
                      <a:lvl2pPr marL="742950" indent="-285750" eaLnBrk="0" hangingPunct="0">
                        <a:spcBef>
                          <a:spcPct val="20000"/>
                        </a:spcBef>
                        <a:buClr>
                          <a:schemeClr val="tx2"/>
                        </a:buClr>
                        <a:buSzPct val="70000"/>
                        <a:buFont typeface="Wingdings" pitchFamily="2" charset="2"/>
                        <a:defRPr sz="2000">
                          <a:solidFill>
                            <a:schemeClr val="tx1"/>
                          </a:solidFill>
                          <a:latin typeface="Arial" pitchFamily="34" charset="0"/>
                          <a:ea typeface="ＭＳ Ｐゴシック" pitchFamily="34" charset="-128"/>
                        </a:defRPr>
                      </a:lvl2pPr>
                      <a:lvl3pPr marL="1143000" indent="-228600" eaLnBrk="0" hangingPunct="0">
                        <a:spcBef>
                          <a:spcPct val="20000"/>
                        </a:spcBef>
                        <a:defRPr sz="2000">
                          <a:solidFill>
                            <a:schemeClr val="tx1"/>
                          </a:solidFill>
                          <a:latin typeface="Arial" pitchFamily="34" charset="0"/>
                          <a:ea typeface="ＭＳ Ｐゴシック" pitchFamily="34" charset="-128"/>
                        </a:defRPr>
                      </a:lvl3pPr>
                      <a:lvl4pPr marL="1600200" indent="-228600" eaLnBrk="0" hangingPunct="0">
                        <a:spcBef>
                          <a:spcPct val="20000"/>
                        </a:spcBef>
                        <a:buFont typeface="Wingdings" pitchFamily="2" charset="2"/>
                        <a:defRPr sz="2000">
                          <a:solidFill>
                            <a:schemeClr val="tx1"/>
                          </a:solidFill>
                          <a:latin typeface="Arial" pitchFamily="34" charset="0"/>
                          <a:ea typeface="ＭＳ Ｐゴシック" pitchFamily="34" charset="-128"/>
                        </a:defRPr>
                      </a:lvl4pPr>
                      <a:lvl5pPr marL="2057400" indent="-228600" eaLnBrk="0" hangingPunct="0">
                        <a:spcBef>
                          <a:spcPct val="20000"/>
                        </a:spcBef>
                        <a:defRPr sz="2000">
                          <a:solidFill>
                            <a:schemeClr val="tx1"/>
                          </a:solidFill>
                          <a:latin typeface="Arial" pitchFamily="34" charset="0"/>
                          <a:ea typeface="ＭＳ Ｐゴシック" pitchFamily="34" charset="-128"/>
                        </a:defRPr>
                      </a:lvl5pPr>
                      <a:lvl6pPr marL="2514600" indent="-228600" eaLnBrk="0" fontAlgn="base" hangingPunct="0">
                        <a:spcBef>
                          <a:spcPct val="20000"/>
                        </a:spcBef>
                        <a:spcAft>
                          <a:spcPct val="0"/>
                        </a:spcAft>
                        <a:defRPr sz="2000">
                          <a:solidFill>
                            <a:schemeClr val="tx1"/>
                          </a:solidFill>
                          <a:latin typeface="Arial" pitchFamily="34" charset="0"/>
                          <a:ea typeface="ＭＳ Ｐゴシック" pitchFamily="34" charset="-128"/>
                        </a:defRPr>
                      </a:lvl6pPr>
                      <a:lvl7pPr marL="2971800" indent="-228600" eaLnBrk="0" fontAlgn="base" hangingPunct="0">
                        <a:spcBef>
                          <a:spcPct val="20000"/>
                        </a:spcBef>
                        <a:spcAft>
                          <a:spcPct val="0"/>
                        </a:spcAft>
                        <a:defRPr sz="2000">
                          <a:solidFill>
                            <a:schemeClr val="tx1"/>
                          </a:solidFill>
                          <a:latin typeface="Arial" pitchFamily="34" charset="0"/>
                          <a:ea typeface="ＭＳ Ｐゴシック" pitchFamily="34" charset="-128"/>
                        </a:defRPr>
                      </a:lvl7pPr>
                      <a:lvl8pPr marL="3429000" indent="-228600" eaLnBrk="0" fontAlgn="base" hangingPunct="0">
                        <a:spcBef>
                          <a:spcPct val="20000"/>
                        </a:spcBef>
                        <a:spcAft>
                          <a:spcPct val="0"/>
                        </a:spcAft>
                        <a:defRPr sz="2000">
                          <a:solidFill>
                            <a:schemeClr val="tx1"/>
                          </a:solidFill>
                          <a:latin typeface="Arial" pitchFamily="34" charset="0"/>
                          <a:ea typeface="ＭＳ Ｐゴシック" pitchFamily="34" charset="-128"/>
                        </a:defRPr>
                      </a:lvl8pPr>
                      <a:lvl9pPr marL="3886200" indent="-228600" eaLnBrk="0" fontAlgn="base" hangingPunct="0">
                        <a:spcBef>
                          <a:spcPct val="20000"/>
                        </a:spcBef>
                        <a:spcAft>
                          <a:spcPct val="0"/>
                        </a:spcAft>
                        <a:defRPr sz="2000">
                          <a:solidFill>
                            <a:schemeClr val="tx1"/>
                          </a:solidFill>
                          <a:latin typeface="Arial" pitchFamily="34" charset="0"/>
                          <a:ea typeface="ＭＳ Ｐゴシック" pitchFamily="34" charset="-128"/>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altLang="en-US" sz="2500" b="0" i="0" u="none" strike="noStrike" cap="none" normalizeH="0" baseline="0" dirty="0" smtClean="0">
                        <a:ln>
                          <a:noFill/>
                        </a:ln>
                        <a:solidFill>
                          <a:srgbClr val="000000"/>
                        </a:solidFill>
                        <a:effectLst/>
                        <a:latin typeface="+mn-lt"/>
                        <a:ea typeface="ＭＳ Ｐゴシック" pitchFamily="34" charset="-128"/>
                      </a:endParaRPr>
                    </a:p>
                  </a:txBody>
                  <a:tcPr marL="79040" marR="79040" marT="41433" marB="4143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tx1"/>
                        </a:buClr>
                        <a:buFont typeface="Monotype Sorts" charset="2"/>
                        <a:defRPr sz="2000">
                          <a:solidFill>
                            <a:schemeClr val="tx1"/>
                          </a:solidFill>
                          <a:latin typeface="Arial" pitchFamily="34" charset="0"/>
                          <a:ea typeface="ＭＳ Ｐゴシック" pitchFamily="34" charset="-128"/>
                        </a:defRPr>
                      </a:lvl1pPr>
                      <a:lvl2pPr marL="742950" indent="-285750" eaLnBrk="0" hangingPunct="0">
                        <a:spcBef>
                          <a:spcPct val="20000"/>
                        </a:spcBef>
                        <a:buClr>
                          <a:schemeClr val="tx2"/>
                        </a:buClr>
                        <a:buSzPct val="70000"/>
                        <a:buFont typeface="Wingdings" pitchFamily="2" charset="2"/>
                        <a:defRPr sz="2000">
                          <a:solidFill>
                            <a:schemeClr val="tx1"/>
                          </a:solidFill>
                          <a:latin typeface="Arial" pitchFamily="34" charset="0"/>
                          <a:ea typeface="ＭＳ Ｐゴシック" pitchFamily="34" charset="-128"/>
                        </a:defRPr>
                      </a:lvl2pPr>
                      <a:lvl3pPr marL="1143000" indent="-228600" eaLnBrk="0" hangingPunct="0">
                        <a:spcBef>
                          <a:spcPct val="20000"/>
                        </a:spcBef>
                        <a:defRPr sz="2000">
                          <a:solidFill>
                            <a:schemeClr val="tx1"/>
                          </a:solidFill>
                          <a:latin typeface="Arial" pitchFamily="34" charset="0"/>
                          <a:ea typeface="ＭＳ Ｐゴシック" pitchFamily="34" charset="-128"/>
                        </a:defRPr>
                      </a:lvl3pPr>
                      <a:lvl4pPr marL="1600200" indent="-228600" eaLnBrk="0" hangingPunct="0">
                        <a:spcBef>
                          <a:spcPct val="20000"/>
                        </a:spcBef>
                        <a:buFont typeface="Wingdings" pitchFamily="2" charset="2"/>
                        <a:defRPr sz="2000">
                          <a:solidFill>
                            <a:schemeClr val="tx1"/>
                          </a:solidFill>
                          <a:latin typeface="Arial" pitchFamily="34" charset="0"/>
                          <a:ea typeface="ＭＳ Ｐゴシック" pitchFamily="34" charset="-128"/>
                        </a:defRPr>
                      </a:lvl4pPr>
                      <a:lvl5pPr marL="2057400" indent="-228600" eaLnBrk="0" hangingPunct="0">
                        <a:spcBef>
                          <a:spcPct val="20000"/>
                        </a:spcBef>
                        <a:defRPr sz="2000">
                          <a:solidFill>
                            <a:schemeClr val="tx1"/>
                          </a:solidFill>
                          <a:latin typeface="Arial" pitchFamily="34" charset="0"/>
                          <a:ea typeface="ＭＳ Ｐゴシック" pitchFamily="34" charset="-128"/>
                        </a:defRPr>
                      </a:lvl5pPr>
                      <a:lvl6pPr marL="2514600" indent="-228600" eaLnBrk="0" fontAlgn="base" hangingPunct="0">
                        <a:spcBef>
                          <a:spcPct val="20000"/>
                        </a:spcBef>
                        <a:spcAft>
                          <a:spcPct val="0"/>
                        </a:spcAft>
                        <a:defRPr sz="2000">
                          <a:solidFill>
                            <a:schemeClr val="tx1"/>
                          </a:solidFill>
                          <a:latin typeface="Arial" pitchFamily="34" charset="0"/>
                          <a:ea typeface="ＭＳ Ｐゴシック" pitchFamily="34" charset="-128"/>
                        </a:defRPr>
                      </a:lvl6pPr>
                      <a:lvl7pPr marL="2971800" indent="-228600" eaLnBrk="0" fontAlgn="base" hangingPunct="0">
                        <a:spcBef>
                          <a:spcPct val="20000"/>
                        </a:spcBef>
                        <a:spcAft>
                          <a:spcPct val="0"/>
                        </a:spcAft>
                        <a:defRPr sz="2000">
                          <a:solidFill>
                            <a:schemeClr val="tx1"/>
                          </a:solidFill>
                          <a:latin typeface="Arial" pitchFamily="34" charset="0"/>
                          <a:ea typeface="ＭＳ Ｐゴシック" pitchFamily="34" charset="-128"/>
                        </a:defRPr>
                      </a:lvl7pPr>
                      <a:lvl8pPr marL="3429000" indent="-228600" eaLnBrk="0" fontAlgn="base" hangingPunct="0">
                        <a:spcBef>
                          <a:spcPct val="20000"/>
                        </a:spcBef>
                        <a:spcAft>
                          <a:spcPct val="0"/>
                        </a:spcAft>
                        <a:defRPr sz="2000">
                          <a:solidFill>
                            <a:schemeClr val="tx1"/>
                          </a:solidFill>
                          <a:latin typeface="Arial" pitchFamily="34" charset="0"/>
                          <a:ea typeface="ＭＳ Ｐゴシック" pitchFamily="34" charset="-128"/>
                        </a:defRPr>
                      </a:lvl8pPr>
                      <a:lvl9pPr marL="3886200" indent="-228600" eaLnBrk="0" fontAlgn="base" hangingPunct="0">
                        <a:spcBef>
                          <a:spcPct val="20000"/>
                        </a:spcBef>
                        <a:spcAft>
                          <a:spcPct val="0"/>
                        </a:spcAft>
                        <a:defRPr sz="2000">
                          <a:solidFill>
                            <a:schemeClr val="tx1"/>
                          </a:solidFill>
                          <a:latin typeface="Arial" pitchFamily="34" charset="0"/>
                          <a:ea typeface="ＭＳ Ｐゴシック" pitchFamily="34" charset="-128"/>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altLang="en-US" sz="2500" b="0" i="0" u="none" strike="noStrike" cap="none" normalizeH="0" baseline="0" dirty="0" smtClean="0">
                        <a:ln>
                          <a:noFill/>
                        </a:ln>
                        <a:solidFill>
                          <a:srgbClr val="000000"/>
                        </a:solidFill>
                        <a:effectLst/>
                        <a:latin typeface="+mn-lt"/>
                        <a:ea typeface="ＭＳ Ｐゴシック" pitchFamily="34" charset="-128"/>
                      </a:endParaRPr>
                    </a:p>
                  </a:txBody>
                  <a:tcPr marL="79040" marR="79040" marT="41433" marB="4143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tx1"/>
                        </a:buClr>
                        <a:buFont typeface="Monotype Sorts" charset="2"/>
                        <a:defRPr sz="2000">
                          <a:solidFill>
                            <a:schemeClr val="tx1"/>
                          </a:solidFill>
                          <a:latin typeface="Arial" pitchFamily="34" charset="0"/>
                          <a:ea typeface="ＭＳ Ｐゴシック" pitchFamily="34" charset="-128"/>
                        </a:defRPr>
                      </a:lvl1pPr>
                      <a:lvl2pPr marL="742950" indent="-285750" eaLnBrk="0" hangingPunct="0">
                        <a:spcBef>
                          <a:spcPct val="20000"/>
                        </a:spcBef>
                        <a:buClr>
                          <a:schemeClr val="tx2"/>
                        </a:buClr>
                        <a:buSzPct val="70000"/>
                        <a:buFont typeface="Wingdings" pitchFamily="2" charset="2"/>
                        <a:defRPr sz="2000">
                          <a:solidFill>
                            <a:schemeClr val="tx1"/>
                          </a:solidFill>
                          <a:latin typeface="Arial" pitchFamily="34" charset="0"/>
                          <a:ea typeface="ＭＳ Ｐゴシック" pitchFamily="34" charset="-128"/>
                        </a:defRPr>
                      </a:lvl2pPr>
                      <a:lvl3pPr marL="1143000" indent="-228600" eaLnBrk="0" hangingPunct="0">
                        <a:spcBef>
                          <a:spcPct val="20000"/>
                        </a:spcBef>
                        <a:defRPr sz="2000">
                          <a:solidFill>
                            <a:schemeClr val="tx1"/>
                          </a:solidFill>
                          <a:latin typeface="Arial" pitchFamily="34" charset="0"/>
                          <a:ea typeface="ＭＳ Ｐゴシック" pitchFamily="34" charset="-128"/>
                        </a:defRPr>
                      </a:lvl3pPr>
                      <a:lvl4pPr marL="1600200" indent="-228600" eaLnBrk="0" hangingPunct="0">
                        <a:spcBef>
                          <a:spcPct val="20000"/>
                        </a:spcBef>
                        <a:buFont typeface="Wingdings" pitchFamily="2" charset="2"/>
                        <a:defRPr sz="2000">
                          <a:solidFill>
                            <a:schemeClr val="tx1"/>
                          </a:solidFill>
                          <a:latin typeface="Arial" pitchFamily="34" charset="0"/>
                          <a:ea typeface="ＭＳ Ｐゴシック" pitchFamily="34" charset="-128"/>
                        </a:defRPr>
                      </a:lvl4pPr>
                      <a:lvl5pPr marL="2057400" indent="-228600" eaLnBrk="0" hangingPunct="0">
                        <a:spcBef>
                          <a:spcPct val="20000"/>
                        </a:spcBef>
                        <a:defRPr sz="2000">
                          <a:solidFill>
                            <a:schemeClr val="tx1"/>
                          </a:solidFill>
                          <a:latin typeface="Arial" pitchFamily="34" charset="0"/>
                          <a:ea typeface="ＭＳ Ｐゴシック" pitchFamily="34" charset="-128"/>
                        </a:defRPr>
                      </a:lvl5pPr>
                      <a:lvl6pPr marL="2514600" indent="-228600" eaLnBrk="0" fontAlgn="base" hangingPunct="0">
                        <a:spcBef>
                          <a:spcPct val="20000"/>
                        </a:spcBef>
                        <a:spcAft>
                          <a:spcPct val="0"/>
                        </a:spcAft>
                        <a:defRPr sz="2000">
                          <a:solidFill>
                            <a:schemeClr val="tx1"/>
                          </a:solidFill>
                          <a:latin typeface="Arial" pitchFamily="34" charset="0"/>
                          <a:ea typeface="ＭＳ Ｐゴシック" pitchFamily="34" charset="-128"/>
                        </a:defRPr>
                      </a:lvl6pPr>
                      <a:lvl7pPr marL="2971800" indent="-228600" eaLnBrk="0" fontAlgn="base" hangingPunct="0">
                        <a:spcBef>
                          <a:spcPct val="20000"/>
                        </a:spcBef>
                        <a:spcAft>
                          <a:spcPct val="0"/>
                        </a:spcAft>
                        <a:defRPr sz="2000">
                          <a:solidFill>
                            <a:schemeClr val="tx1"/>
                          </a:solidFill>
                          <a:latin typeface="Arial" pitchFamily="34" charset="0"/>
                          <a:ea typeface="ＭＳ Ｐゴシック" pitchFamily="34" charset="-128"/>
                        </a:defRPr>
                      </a:lvl7pPr>
                      <a:lvl8pPr marL="3429000" indent="-228600" eaLnBrk="0" fontAlgn="base" hangingPunct="0">
                        <a:spcBef>
                          <a:spcPct val="20000"/>
                        </a:spcBef>
                        <a:spcAft>
                          <a:spcPct val="0"/>
                        </a:spcAft>
                        <a:defRPr sz="2000">
                          <a:solidFill>
                            <a:schemeClr val="tx1"/>
                          </a:solidFill>
                          <a:latin typeface="Arial" pitchFamily="34" charset="0"/>
                          <a:ea typeface="ＭＳ Ｐゴシック" pitchFamily="34" charset="-128"/>
                        </a:defRPr>
                      </a:lvl8pPr>
                      <a:lvl9pPr marL="3886200" indent="-228600" eaLnBrk="0" fontAlgn="base" hangingPunct="0">
                        <a:spcBef>
                          <a:spcPct val="20000"/>
                        </a:spcBef>
                        <a:spcAft>
                          <a:spcPct val="0"/>
                        </a:spcAft>
                        <a:defRPr sz="2000">
                          <a:solidFill>
                            <a:schemeClr val="tx1"/>
                          </a:solidFill>
                          <a:latin typeface="Arial" pitchFamily="34" charset="0"/>
                          <a:ea typeface="ＭＳ Ｐゴシック" pitchFamily="34" charset="-128"/>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altLang="en-US" sz="2500" b="0" i="0" u="none" strike="noStrike" cap="none" normalizeH="0" baseline="0" smtClean="0">
                        <a:ln>
                          <a:noFill/>
                        </a:ln>
                        <a:solidFill>
                          <a:srgbClr val="4BACC6"/>
                        </a:solidFill>
                        <a:effectLst/>
                        <a:latin typeface="+mn-lt"/>
                        <a:ea typeface="ＭＳ Ｐゴシック" pitchFamily="34" charset="-128"/>
                      </a:endParaRPr>
                    </a:p>
                  </a:txBody>
                  <a:tcPr marL="79040" marR="79040" marT="41433" marB="41433" anchor="ctr"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096963">
                <a:tc>
                  <a:txBody>
                    <a:bodyPr/>
                    <a:lstStyle>
                      <a:lvl1pPr eaLnBrk="0" hangingPunct="0">
                        <a:spcBef>
                          <a:spcPct val="20000"/>
                        </a:spcBef>
                        <a:buClr>
                          <a:schemeClr val="tx1"/>
                        </a:buClr>
                        <a:buFont typeface="Monotype Sorts" charset="2"/>
                        <a:defRPr sz="2000">
                          <a:solidFill>
                            <a:schemeClr val="tx1"/>
                          </a:solidFill>
                          <a:latin typeface="Arial" pitchFamily="34" charset="0"/>
                          <a:ea typeface="ＭＳ Ｐゴシック" pitchFamily="34" charset="-128"/>
                        </a:defRPr>
                      </a:lvl1pPr>
                      <a:lvl2pPr marL="742950" indent="-285750" eaLnBrk="0" hangingPunct="0">
                        <a:spcBef>
                          <a:spcPct val="20000"/>
                        </a:spcBef>
                        <a:buClr>
                          <a:schemeClr val="tx2"/>
                        </a:buClr>
                        <a:buSzPct val="70000"/>
                        <a:buFont typeface="Wingdings" pitchFamily="2" charset="2"/>
                        <a:defRPr sz="2000">
                          <a:solidFill>
                            <a:schemeClr val="tx1"/>
                          </a:solidFill>
                          <a:latin typeface="Arial" pitchFamily="34" charset="0"/>
                          <a:ea typeface="ＭＳ Ｐゴシック" pitchFamily="34" charset="-128"/>
                        </a:defRPr>
                      </a:lvl2pPr>
                      <a:lvl3pPr marL="1143000" indent="-228600" eaLnBrk="0" hangingPunct="0">
                        <a:spcBef>
                          <a:spcPct val="20000"/>
                        </a:spcBef>
                        <a:defRPr sz="2000">
                          <a:solidFill>
                            <a:schemeClr val="tx1"/>
                          </a:solidFill>
                          <a:latin typeface="Arial" pitchFamily="34" charset="0"/>
                          <a:ea typeface="ＭＳ Ｐゴシック" pitchFamily="34" charset="-128"/>
                        </a:defRPr>
                      </a:lvl3pPr>
                      <a:lvl4pPr marL="1600200" indent="-228600" eaLnBrk="0" hangingPunct="0">
                        <a:spcBef>
                          <a:spcPct val="20000"/>
                        </a:spcBef>
                        <a:buFont typeface="Wingdings" pitchFamily="2" charset="2"/>
                        <a:defRPr sz="2000">
                          <a:solidFill>
                            <a:schemeClr val="tx1"/>
                          </a:solidFill>
                          <a:latin typeface="Arial" pitchFamily="34" charset="0"/>
                          <a:ea typeface="ＭＳ Ｐゴシック" pitchFamily="34" charset="-128"/>
                        </a:defRPr>
                      </a:lvl4pPr>
                      <a:lvl5pPr marL="2057400" indent="-228600" eaLnBrk="0" hangingPunct="0">
                        <a:spcBef>
                          <a:spcPct val="20000"/>
                        </a:spcBef>
                        <a:defRPr sz="2000">
                          <a:solidFill>
                            <a:schemeClr val="tx1"/>
                          </a:solidFill>
                          <a:latin typeface="Arial" pitchFamily="34" charset="0"/>
                          <a:ea typeface="ＭＳ Ｐゴシック" pitchFamily="34" charset="-128"/>
                        </a:defRPr>
                      </a:lvl5pPr>
                      <a:lvl6pPr marL="2514600" indent="-228600" eaLnBrk="0" fontAlgn="base" hangingPunct="0">
                        <a:spcBef>
                          <a:spcPct val="20000"/>
                        </a:spcBef>
                        <a:spcAft>
                          <a:spcPct val="0"/>
                        </a:spcAft>
                        <a:defRPr sz="2000">
                          <a:solidFill>
                            <a:schemeClr val="tx1"/>
                          </a:solidFill>
                          <a:latin typeface="Arial" pitchFamily="34" charset="0"/>
                          <a:ea typeface="ＭＳ Ｐゴシック" pitchFamily="34" charset="-128"/>
                        </a:defRPr>
                      </a:lvl6pPr>
                      <a:lvl7pPr marL="2971800" indent="-228600" eaLnBrk="0" fontAlgn="base" hangingPunct="0">
                        <a:spcBef>
                          <a:spcPct val="20000"/>
                        </a:spcBef>
                        <a:spcAft>
                          <a:spcPct val="0"/>
                        </a:spcAft>
                        <a:defRPr sz="2000">
                          <a:solidFill>
                            <a:schemeClr val="tx1"/>
                          </a:solidFill>
                          <a:latin typeface="Arial" pitchFamily="34" charset="0"/>
                          <a:ea typeface="ＭＳ Ｐゴシック" pitchFamily="34" charset="-128"/>
                        </a:defRPr>
                      </a:lvl7pPr>
                      <a:lvl8pPr marL="3429000" indent="-228600" eaLnBrk="0" fontAlgn="base" hangingPunct="0">
                        <a:spcBef>
                          <a:spcPct val="20000"/>
                        </a:spcBef>
                        <a:spcAft>
                          <a:spcPct val="0"/>
                        </a:spcAft>
                        <a:defRPr sz="2000">
                          <a:solidFill>
                            <a:schemeClr val="tx1"/>
                          </a:solidFill>
                          <a:latin typeface="Arial" pitchFamily="34" charset="0"/>
                          <a:ea typeface="ＭＳ Ｐゴシック" pitchFamily="34" charset="-128"/>
                        </a:defRPr>
                      </a:lvl8pPr>
                      <a:lvl9pPr marL="3886200" indent="-228600" eaLnBrk="0" fontAlgn="base" hangingPunct="0">
                        <a:spcBef>
                          <a:spcPct val="20000"/>
                        </a:spcBef>
                        <a:spcAft>
                          <a:spcPct val="0"/>
                        </a:spcAft>
                        <a:defRPr sz="2000">
                          <a:solidFill>
                            <a:schemeClr val="tx1"/>
                          </a:solidFill>
                          <a:latin typeface="Arial" pitchFamily="34" charset="0"/>
                          <a:ea typeface="ＭＳ Ｐゴシック" pitchFamily="34" charset="-128"/>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2500" b="0" i="0" u="none" strike="noStrike" cap="none" normalizeH="0" baseline="0" dirty="0" smtClean="0">
                          <a:ln>
                            <a:noFill/>
                          </a:ln>
                          <a:solidFill>
                            <a:schemeClr val="accent6"/>
                          </a:solidFill>
                          <a:effectLst/>
                          <a:latin typeface="+mn-lt"/>
                          <a:ea typeface="ＭＳ Ｐゴシック" pitchFamily="34" charset="-128"/>
                        </a:rPr>
                        <a:t>Total</a:t>
                      </a:r>
                      <a:endParaRPr kumimoji="0" lang="en-US" altLang="en-US" sz="2200" b="0" i="0" u="none" strike="noStrike" cap="none" normalizeH="0" baseline="0" dirty="0" smtClean="0">
                        <a:ln>
                          <a:noFill/>
                        </a:ln>
                        <a:solidFill>
                          <a:schemeClr val="accent6"/>
                        </a:solidFill>
                        <a:effectLst/>
                        <a:latin typeface="+mn-lt"/>
                        <a:ea typeface="ＭＳ Ｐゴシック" pitchFamily="34" charset="-128"/>
                      </a:endParaRPr>
                    </a:p>
                  </a:txBody>
                  <a:tcPr marL="79040" marR="79040" marT="41433" marB="41433" anchor="ctr"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tx1"/>
                        </a:buClr>
                        <a:buFont typeface="Monotype Sorts" charset="2"/>
                        <a:defRPr sz="2000">
                          <a:solidFill>
                            <a:schemeClr val="tx1"/>
                          </a:solidFill>
                          <a:latin typeface="Arial" pitchFamily="34" charset="0"/>
                          <a:ea typeface="ＭＳ Ｐゴシック" pitchFamily="34" charset="-128"/>
                        </a:defRPr>
                      </a:lvl1pPr>
                      <a:lvl2pPr marL="742950" indent="-285750" eaLnBrk="0" hangingPunct="0">
                        <a:spcBef>
                          <a:spcPct val="20000"/>
                        </a:spcBef>
                        <a:buClr>
                          <a:schemeClr val="tx2"/>
                        </a:buClr>
                        <a:buSzPct val="70000"/>
                        <a:buFont typeface="Wingdings" pitchFamily="2" charset="2"/>
                        <a:defRPr sz="2000">
                          <a:solidFill>
                            <a:schemeClr val="tx1"/>
                          </a:solidFill>
                          <a:latin typeface="Arial" pitchFamily="34" charset="0"/>
                          <a:ea typeface="ＭＳ Ｐゴシック" pitchFamily="34" charset="-128"/>
                        </a:defRPr>
                      </a:lvl2pPr>
                      <a:lvl3pPr marL="1143000" indent="-228600" eaLnBrk="0" hangingPunct="0">
                        <a:spcBef>
                          <a:spcPct val="20000"/>
                        </a:spcBef>
                        <a:defRPr sz="2000">
                          <a:solidFill>
                            <a:schemeClr val="tx1"/>
                          </a:solidFill>
                          <a:latin typeface="Arial" pitchFamily="34" charset="0"/>
                          <a:ea typeface="ＭＳ Ｐゴシック" pitchFamily="34" charset="-128"/>
                        </a:defRPr>
                      </a:lvl3pPr>
                      <a:lvl4pPr marL="1600200" indent="-228600" eaLnBrk="0" hangingPunct="0">
                        <a:spcBef>
                          <a:spcPct val="20000"/>
                        </a:spcBef>
                        <a:buFont typeface="Wingdings" pitchFamily="2" charset="2"/>
                        <a:defRPr sz="2000">
                          <a:solidFill>
                            <a:schemeClr val="tx1"/>
                          </a:solidFill>
                          <a:latin typeface="Arial" pitchFamily="34" charset="0"/>
                          <a:ea typeface="ＭＳ Ｐゴシック" pitchFamily="34" charset="-128"/>
                        </a:defRPr>
                      </a:lvl4pPr>
                      <a:lvl5pPr marL="2057400" indent="-228600" eaLnBrk="0" hangingPunct="0">
                        <a:spcBef>
                          <a:spcPct val="20000"/>
                        </a:spcBef>
                        <a:defRPr sz="2000">
                          <a:solidFill>
                            <a:schemeClr val="tx1"/>
                          </a:solidFill>
                          <a:latin typeface="Arial" pitchFamily="34" charset="0"/>
                          <a:ea typeface="ＭＳ Ｐゴシック" pitchFamily="34" charset="-128"/>
                        </a:defRPr>
                      </a:lvl5pPr>
                      <a:lvl6pPr marL="2514600" indent="-228600" eaLnBrk="0" fontAlgn="base" hangingPunct="0">
                        <a:spcBef>
                          <a:spcPct val="20000"/>
                        </a:spcBef>
                        <a:spcAft>
                          <a:spcPct val="0"/>
                        </a:spcAft>
                        <a:defRPr sz="2000">
                          <a:solidFill>
                            <a:schemeClr val="tx1"/>
                          </a:solidFill>
                          <a:latin typeface="Arial" pitchFamily="34" charset="0"/>
                          <a:ea typeface="ＭＳ Ｐゴシック" pitchFamily="34" charset="-128"/>
                        </a:defRPr>
                      </a:lvl6pPr>
                      <a:lvl7pPr marL="2971800" indent="-228600" eaLnBrk="0" fontAlgn="base" hangingPunct="0">
                        <a:spcBef>
                          <a:spcPct val="20000"/>
                        </a:spcBef>
                        <a:spcAft>
                          <a:spcPct val="0"/>
                        </a:spcAft>
                        <a:defRPr sz="2000">
                          <a:solidFill>
                            <a:schemeClr val="tx1"/>
                          </a:solidFill>
                          <a:latin typeface="Arial" pitchFamily="34" charset="0"/>
                          <a:ea typeface="ＭＳ Ｐゴシック" pitchFamily="34" charset="-128"/>
                        </a:defRPr>
                      </a:lvl7pPr>
                      <a:lvl8pPr marL="3429000" indent="-228600" eaLnBrk="0" fontAlgn="base" hangingPunct="0">
                        <a:spcBef>
                          <a:spcPct val="20000"/>
                        </a:spcBef>
                        <a:spcAft>
                          <a:spcPct val="0"/>
                        </a:spcAft>
                        <a:defRPr sz="2000">
                          <a:solidFill>
                            <a:schemeClr val="tx1"/>
                          </a:solidFill>
                          <a:latin typeface="Arial" pitchFamily="34" charset="0"/>
                          <a:ea typeface="ＭＳ Ｐゴシック" pitchFamily="34" charset="-128"/>
                        </a:defRPr>
                      </a:lvl8pPr>
                      <a:lvl9pPr marL="3886200" indent="-228600" eaLnBrk="0" fontAlgn="base" hangingPunct="0">
                        <a:spcBef>
                          <a:spcPct val="20000"/>
                        </a:spcBef>
                        <a:spcAft>
                          <a:spcPct val="0"/>
                        </a:spcAft>
                        <a:defRPr sz="2000">
                          <a:solidFill>
                            <a:schemeClr val="tx1"/>
                          </a:solidFill>
                          <a:latin typeface="Arial" pitchFamily="34" charset="0"/>
                          <a:ea typeface="ＭＳ Ｐゴシック"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2500" b="0" i="0" u="none" strike="noStrike" cap="none" normalizeH="0" baseline="0" dirty="0" smtClean="0">
                        <a:ln>
                          <a:noFill/>
                        </a:ln>
                        <a:solidFill>
                          <a:schemeClr val="accent1"/>
                        </a:solidFill>
                        <a:effectLst/>
                        <a:latin typeface="+mn-lt"/>
                        <a:ea typeface="ＭＳ Ｐゴシック" pitchFamily="34" charset="-128"/>
                      </a:endParaRPr>
                    </a:p>
                  </a:txBody>
                  <a:tcPr marL="79040" marR="79040" marT="41433" marB="4143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tx1"/>
                        </a:buClr>
                        <a:buFont typeface="Monotype Sorts" charset="2"/>
                        <a:defRPr sz="2000">
                          <a:solidFill>
                            <a:schemeClr val="tx1"/>
                          </a:solidFill>
                          <a:latin typeface="Arial" pitchFamily="34" charset="0"/>
                          <a:ea typeface="ＭＳ Ｐゴシック" pitchFamily="34" charset="-128"/>
                        </a:defRPr>
                      </a:lvl1pPr>
                      <a:lvl2pPr marL="742950" indent="-285750" eaLnBrk="0" hangingPunct="0">
                        <a:spcBef>
                          <a:spcPct val="20000"/>
                        </a:spcBef>
                        <a:buClr>
                          <a:schemeClr val="tx2"/>
                        </a:buClr>
                        <a:buSzPct val="70000"/>
                        <a:buFont typeface="Wingdings" pitchFamily="2" charset="2"/>
                        <a:defRPr sz="2000">
                          <a:solidFill>
                            <a:schemeClr val="tx1"/>
                          </a:solidFill>
                          <a:latin typeface="Arial" pitchFamily="34" charset="0"/>
                          <a:ea typeface="ＭＳ Ｐゴシック" pitchFamily="34" charset="-128"/>
                        </a:defRPr>
                      </a:lvl2pPr>
                      <a:lvl3pPr marL="1143000" indent="-228600" eaLnBrk="0" hangingPunct="0">
                        <a:spcBef>
                          <a:spcPct val="20000"/>
                        </a:spcBef>
                        <a:defRPr sz="2000">
                          <a:solidFill>
                            <a:schemeClr val="tx1"/>
                          </a:solidFill>
                          <a:latin typeface="Arial" pitchFamily="34" charset="0"/>
                          <a:ea typeface="ＭＳ Ｐゴシック" pitchFamily="34" charset="-128"/>
                        </a:defRPr>
                      </a:lvl3pPr>
                      <a:lvl4pPr marL="1600200" indent="-228600" eaLnBrk="0" hangingPunct="0">
                        <a:spcBef>
                          <a:spcPct val="20000"/>
                        </a:spcBef>
                        <a:buFont typeface="Wingdings" pitchFamily="2" charset="2"/>
                        <a:defRPr sz="2000">
                          <a:solidFill>
                            <a:schemeClr val="tx1"/>
                          </a:solidFill>
                          <a:latin typeface="Arial" pitchFamily="34" charset="0"/>
                          <a:ea typeface="ＭＳ Ｐゴシック" pitchFamily="34" charset="-128"/>
                        </a:defRPr>
                      </a:lvl4pPr>
                      <a:lvl5pPr marL="2057400" indent="-228600" eaLnBrk="0" hangingPunct="0">
                        <a:spcBef>
                          <a:spcPct val="20000"/>
                        </a:spcBef>
                        <a:defRPr sz="2000">
                          <a:solidFill>
                            <a:schemeClr val="tx1"/>
                          </a:solidFill>
                          <a:latin typeface="Arial" pitchFamily="34" charset="0"/>
                          <a:ea typeface="ＭＳ Ｐゴシック" pitchFamily="34" charset="-128"/>
                        </a:defRPr>
                      </a:lvl5pPr>
                      <a:lvl6pPr marL="2514600" indent="-228600" eaLnBrk="0" fontAlgn="base" hangingPunct="0">
                        <a:spcBef>
                          <a:spcPct val="20000"/>
                        </a:spcBef>
                        <a:spcAft>
                          <a:spcPct val="0"/>
                        </a:spcAft>
                        <a:defRPr sz="2000">
                          <a:solidFill>
                            <a:schemeClr val="tx1"/>
                          </a:solidFill>
                          <a:latin typeface="Arial" pitchFamily="34" charset="0"/>
                          <a:ea typeface="ＭＳ Ｐゴシック" pitchFamily="34" charset="-128"/>
                        </a:defRPr>
                      </a:lvl6pPr>
                      <a:lvl7pPr marL="2971800" indent="-228600" eaLnBrk="0" fontAlgn="base" hangingPunct="0">
                        <a:spcBef>
                          <a:spcPct val="20000"/>
                        </a:spcBef>
                        <a:spcAft>
                          <a:spcPct val="0"/>
                        </a:spcAft>
                        <a:defRPr sz="2000">
                          <a:solidFill>
                            <a:schemeClr val="tx1"/>
                          </a:solidFill>
                          <a:latin typeface="Arial" pitchFamily="34" charset="0"/>
                          <a:ea typeface="ＭＳ Ｐゴシック" pitchFamily="34" charset="-128"/>
                        </a:defRPr>
                      </a:lvl7pPr>
                      <a:lvl8pPr marL="3429000" indent="-228600" eaLnBrk="0" fontAlgn="base" hangingPunct="0">
                        <a:spcBef>
                          <a:spcPct val="20000"/>
                        </a:spcBef>
                        <a:spcAft>
                          <a:spcPct val="0"/>
                        </a:spcAft>
                        <a:defRPr sz="2000">
                          <a:solidFill>
                            <a:schemeClr val="tx1"/>
                          </a:solidFill>
                          <a:latin typeface="Arial" pitchFamily="34" charset="0"/>
                          <a:ea typeface="ＭＳ Ｐゴシック" pitchFamily="34" charset="-128"/>
                        </a:defRPr>
                      </a:lvl8pPr>
                      <a:lvl9pPr marL="3886200" indent="-228600" eaLnBrk="0" fontAlgn="base" hangingPunct="0">
                        <a:spcBef>
                          <a:spcPct val="20000"/>
                        </a:spcBef>
                        <a:spcAft>
                          <a:spcPct val="0"/>
                        </a:spcAft>
                        <a:defRPr sz="2000">
                          <a:solidFill>
                            <a:schemeClr val="tx1"/>
                          </a:solidFill>
                          <a:latin typeface="Arial" pitchFamily="34" charset="0"/>
                          <a:ea typeface="ＭＳ Ｐゴシック" pitchFamily="34" charset="-128"/>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altLang="en-US" sz="2500" b="0" i="0" u="none" strike="noStrike" cap="none" normalizeH="0" baseline="0" dirty="0" smtClean="0">
                        <a:ln>
                          <a:noFill/>
                        </a:ln>
                        <a:solidFill>
                          <a:srgbClr val="000000"/>
                        </a:solidFill>
                        <a:effectLst/>
                        <a:latin typeface="+mn-lt"/>
                        <a:ea typeface="ＭＳ Ｐゴシック" pitchFamily="34" charset="-128"/>
                      </a:endParaRPr>
                    </a:p>
                  </a:txBody>
                  <a:tcPr marL="79040" marR="79040" marT="41433" marB="4143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tx1"/>
                        </a:buClr>
                        <a:buFont typeface="Monotype Sorts" charset="2"/>
                        <a:defRPr sz="2000">
                          <a:solidFill>
                            <a:schemeClr val="tx1"/>
                          </a:solidFill>
                          <a:latin typeface="Arial" pitchFamily="34" charset="0"/>
                          <a:ea typeface="ＭＳ Ｐゴシック" pitchFamily="34" charset="-128"/>
                        </a:defRPr>
                      </a:lvl1pPr>
                      <a:lvl2pPr marL="742950" indent="-285750" eaLnBrk="0" hangingPunct="0">
                        <a:spcBef>
                          <a:spcPct val="20000"/>
                        </a:spcBef>
                        <a:buClr>
                          <a:schemeClr val="tx2"/>
                        </a:buClr>
                        <a:buSzPct val="70000"/>
                        <a:buFont typeface="Wingdings" pitchFamily="2" charset="2"/>
                        <a:defRPr sz="2000">
                          <a:solidFill>
                            <a:schemeClr val="tx1"/>
                          </a:solidFill>
                          <a:latin typeface="Arial" pitchFamily="34" charset="0"/>
                          <a:ea typeface="ＭＳ Ｐゴシック" pitchFamily="34" charset="-128"/>
                        </a:defRPr>
                      </a:lvl2pPr>
                      <a:lvl3pPr marL="1143000" indent="-228600" eaLnBrk="0" hangingPunct="0">
                        <a:spcBef>
                          <a:spcPct val="20000"/>
                        </a:spcBef>
                        <a:defRPr sz="2000">
                          <a:solidFill>
                            <a:schemeClr val="tx1"/>
                          </a:solidFill>
                          <a:latin typeface="Arial" pitchFamily="34" charset="0"/>
                          <a:ea typeface="ＭＳ Ｐゴシック" pitchFamily="34" charset="-128"/>
                        </a:defRPr>
                      </a:lvl3pPr>
                      <a:lvl4pPr marL="1600200" indent="-228600" eaLnBrk="0" hangingPunct="0">
                        <a:spcBef>
                          <a:spcPct val="20000"/>
                        </a:spcBef>
                        <a:buFont typeface="Wingdings" pitchFamily="2" charset="2"/>
                        <a:defRPr sz="2000">
                          <a:solidFill>
                            <a:schemeClr val="tx1"/>
                          </a:solidFill>
                          <a:latin typeface="Arial" pitchFamily="34" charset="0"/>
                          <a:ea typeface="ＭＳ Ｐゴシック" pitchFamily="34" charset="-128"/>
                        </a:defRPr>
                      </a:lvl4pPr>
                      <a:lvl5pPr marL="2057400" indent="-228600" eaLnBrk="0" hangingPunct="0">
                        <a:spcBef>
                          <a:spcPct val="20000"/>
                        </a:spcBef>
                        <a:defRPr sz="2000">
                          <a:solidFill>
                            <a:schemeClr val="tx1"/>
                          </a:solidFill>
                          <a:latin typeface="Arial" pitchFamily="34" charset="0"/>
                          <a:ea typeface="ＭＳ Ｐゴシック" pitchFamily="34" charset="-128"/>
                        </a:defRPr>
                      </a:lvl5pPr>
                      <a:lvl6pPr marL="2514600" indent="-228600" eaLnBrk="0" fontAlgn="base" hangingPunct="0">
                        <a:spcBef>
                          <a:spcPct val="20000"/>
                        </a:spcBef>
                        <a:spcAft>
                          <a:spcPct val="0"/>
                        </a:spcAft>
                        <a:defRPr sz="2000">
                          <a:solidFill>
                            <a:schemeClr val="tx1"/>
                          </a:solidFill>
                          <a:latin typeface="Arial" pitchFamily="34" charset="0"/>
                          <a:ea typeface="ＭＳ Ｐゴシック" pitchFamily="34" charset="-128"/>
                        </a:defRPr>
                      </a:lvl6pPr>
                      <a:lvl7pPr marL="2971800" indent="-228600" eaLnBrk="0" fontAlgn="base" hangingPunct="0">
                        <a:spcBef>
                          <a:spcPct val="20000"/>
                        </a:spcBef>
                        <a:spcAft>
                          <a:spcPct val="0"/>
                        </a:spcAft>
                        <a:defRPr sz="2000">
                          <a:solidFill>
                            <a:schemeClr val="tx1"/>
                          </a:solidFill>
                          <a:latin typeface="Arial" pitchFamily="34" charset="0"/>
                          <a:ea typeface="ＭＳ Ｐゴシック" pitchFamily="34" charset="-128"/>
                        </a:defRPr>
                      </a:lvl7pPr>
                      <a:lvl8pPr marL="3429000" indent="-228600" eaLnBrk="0" fontAlgn="base" hangingPunct="0">
                        <a:spcBef>
                          <a:spcPct val="20000"/>
                        </a:spcBef>
                        <a:spcAft>
                          <a:spcPct val="0"/>
                        </a:spcAft>
                        <a:defRPr sz="2000">
                          <a:solidFill>
                            <a:schemeClr val="tx1"/>
                          </a:solidFill>
                          <a:latin typeface="Arial" pitchFamily="34" charset="0"/>
                          <a:ea typeface="ＭＳ Ｐゴシック" pitchFamily="34" charset="-128"/>
                        </a:defRPr>
                      </a:lvl8pPr>
                      <a:lvl9pPr marL="3886200" indent="-228600" eaLnBrk="0" fontAlgn="base" hangingPunct="0">
                        <a:spcBef>
                          <a:spcPct val="20000"/>
                        </a:spcBef>
                        <a:spcAft>
                          <a:spcPct val="0"/>
                        </a:spcAft>
                        <a:defRPr sz="2000">
                          <a:solidFill>
                            <a:schemeClr val="tx1"/>
                          </a:solidFill>
                          <a:latin typeface="Arial" pitchFamily="34" charset="0"/>
                          <a:ea typeface="ＭＳ Ｐゴシック" pitchFamily="34" charset="-128"/>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altLang="en-US" sz="2800" b="0" i="0" u="none" strike="noStrike" cap="none" normalizeH="0" baseline="0" dirty="0" smtClean="0">
                        <a:ln>
                          <a:noFill/>
                        </a:ln>
                        <a:solidFill>
                          <a:schemeClr val="accent6"/>
                        </a:solidFill>
                        <a:effectLst/>
                        <a:latin typeface="+mn-lt"/>
                        <a:ea typeface="ＭＳ Ｐゴシック" pitchFamily="34" charset="-128"/>
                      </a:endParaRPr>
                    </a:p>
                  </a:txBody>
                  <a:tcPr marL="79040" marR="79040" marT="41433" marB="41433" anchor="ctr"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13314" name="Rectangle 2"/>
          <p:cNvSpPr>
            <a:spLocks noGrp="1" noChangeArrowheads="1"/>
          </p:cNvSpPr>
          <p:nvPr>
            <p:ph type="title"/>
          </p:nvPr>
        </p:nvSpPr>
        <p:spPr/>
        <p:txBody>
          <a:bodyPr/>
          <a:lstStyle/>
          <a:p>
            <a:pPr>
              <a:defRPr/>
            </a:pPr>
            <a:r>
              <a:rPr lang="en-US" altLang="en-US" sz="3200" dirty="0" smtClean="0"/>
              <a:t>Model Assessment:</a:t>
            </a:r>
            <a:r>
              <a:rPr lang="en-US" altLang="en-US" sz="3200" i="1" dirty="0" smtClean="0"/>
              <a:t> Medical Confusion Matrix</a:t>
            </a:r>
          </a:p>
        </p:txBody>
      </p:sp>
      <p:grpSp>
        <p:nvGrpSpPr>
          <p:cNvPr id="34844" name="Group 4"/>
          <p:cNvGrpSpPr>
            <a:grpSpLocks/>
          </p:cNvGrpSpPr>
          <p:nvPr/>
        </p:nvGrpSpPr>
        <p:grpSpPr bwMode="auto">
          <a:xfrm>
            <a:off x="2895600" y="1835150"/>
            <a:ext cx="3298825" cy="1698625"/>
            <a:chOff x="2896374" y="1835793"/>
            <a:chExt cx="3297855" cy="1698591"/>
          </a:xfrm>
        </p:grpSpPr>
        <p:sp>
          <p:nvSpPr>
            <p:cNvPr id="34857" name="Text Box 38"/>
            <p:cNvSpPr txBox="1">
              <a:spLocks noChangeArrowheads="1"/>
            </p:cNvSpPr>
            <p:nvPr/>
          </p:nvSpPr>
          <p:spPr bwMode="auto">
            <a:xfrm>
              <a:off x="4693819" y="2949609"/>
              <a:ext cx="150041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tx1"/>
                </a:buClr>
                <a:buFont typeface="Monotype Sorts" pitchFamily="2" charset="2"/>
                <a:defRPr sz="2400">
                  <a:solidFill>
                    <a:schemeClr val="tx1"/>
                  </a:solidFill>
                  <a:latin typeface="Arial" pitchFamily="34" charset="0"/>
                  <a:ea typeface="ＭＳ Ｐゴシック" pitchFamily="34" charset="-128"/>
                </a:defRPr>
              </a:lvl1pPr>
              <a:lvl2pPr marL="742950" indent="-285750" eaLnBrk="0" hangingPunct="0">
                <a:spcBef>
                  <a:spcPct val="20000"/>
                </a:spcBef>
                <a:buClr>
                  <a:schemeClr val="tx2"/>
                </a:buClr>
                <a:buSzPct val="70000"/>
                <a:buFont typeface="Wingdings" pitchFamily="2" charset="2"/>
                <a:buChar char="n"/>
                <a:defRPr sz="2400">
                  <a:solidFill>
                    <a:schemeClr val="tx1"/>
                  </a:solidFill>
                  <a:latin typeface="Arial" pitchFamily="34" charset="0"/>
                  <a:ea typeface="ＭＳ Ｐゴシック" pitchFamily="34" charset="-128"/>
                </a:defRPr>
              </a:lvl2pPr>
              <a:lvl3pPr marL="1143000" indent="-228600" eaLnBrk="0" hangingPunct="0">
                <a:spcBef>
                  <a:spcPct val="20000"/>
                </a:spcBef>
                <a:buChar char="–"/>
                <a:defRPr sz="2400">
                  <a:solidFill>
                    <a:schemeClr val="tx1"/>
                  </a:solidFill>
                  <a:latin typeface="Arial" pitchFamily="34" charset="0"/>
                  <a:ea typeface="ＭＳ Ｐゴシック" pitchFamily="34" charset="-128"/>
                </a:defRPr>
              </a:lvl3pPr>
              <a:lvl4pPr marL="1600200" indent="-228600" eaLnBrk="0" hangingPunct="0">
                <a:spcBef>
                  <a:spcPct val="20000"/>
                </a:spcBef>
                <a:buFont typeface="Wingdings" pitchFamily="2" charset="2"/>
                <a:buChar char="§"/>
                <a:defRPr sz="2400">
                  <a:solidFill>
                    <a:schemeClr val="tx1"/>
                  </a:solidFill>
                  <a:latin typeface="Arial" pitchFamily="34" charset="0"/>
                  <a:ea typeface="ＭＳ Ｐゴシック" pitchFamily="34" charset="-128"/>
                </a:defRPr>
              </a:lvl4pPr>
              <a:lvl5pPr marL="2057400" indent="-228600" eaLnBrk="0" hangingPunct="0">
                <a:spcBef>
                  <a:spcPct val="20000"/>
                </a:spcBef>
                <a:buChar char="»"/>
                <a:defRPr sz="2400">
                  <a:solidFill>
                    <a:schemeClr val="tx1"/>
                  </a:solidFill>
                  <a:latin typeface="Arial" pitchFamily="34" charset="0"/>
                  <a:ea typeface="ＭＳ Ｐゴシック" pitchFamily="34" charset="-128"/>
                </a:defRPr>
              </a:lvl5pPr>
              <a:lvl6pPr marL="2514600" indent="-228600" eaLnBrk="0" fontAlgn="base" hangingPunct="0">
                <a:spcBef>
                  <a:spcPct val="20000"/>
                </a:spcBef>
                <a:spcAft>
                  <a:spcPct val="0"/>
                </a:spcAft>
                <a:buChar char="»"/>
                <a:defRPr sz="2400">
                  <a:solidFill>
                    <a:schemeClr val="tx1"/>
                  </a:solidFill>
                  <a:latin typeface="Arial" pitchFamily="34" charset="0"/>
                  <a:ea typeface="ＭＳ Ｐゴシック" pitchFamily="34" charset="-128"/>
                </a:defRPr>
              </a:lvl6pPr>
              <a:lvl7pPr marL="2971800" indent="-228600" eaLnBrk="0" fontAlgn="base" hangingPunct="0">
                <a:spcBef>
                  <a:spcPct val="20000"/>
                </a:spcBef>
                <a:spcAft>
                  <a:spcPct val="0"/>
                </a:spcAft>
                <a:buChar char="»"/>
                <a:defRPr sz="2400">
                  <a:solidFill>
                    <a:schemeClr val="tx1"/>
                  </a:solidFill>
                  <a:latin typeface="Arial" pitchFamily="34" charset="0"/>
                  <a:ea typeface="ＭＳ Ｐゴシック" pitchFamily="34" charset="-128"/>
                </a:defRPr>
              </a:lvl7pPr>
              <a:lvl8pPr marL="3429000" indent="-228600" eaLnBrk="0" fontAlgn="base" hangingPunct="0">
                <a:spcBef>
                  <a:spcPct val="20000"/>
                </a:spcBef>
                <a:spcAft>
                  <a:spcPct val="0"/>
                </a:spcAft>
                <a:buChar char="»"/>
                <a:defRPr sz="2400">
                  <a:solidFill>
                    <a:schemeClr val="tx1"/>
                  </a:solidFill>
                  <a:latin typeface="Arial" pitchFamily="34" charset="0"/>
                  <a:ea typeface="ＭＳ Ｐゴシック" pitchFamily="34" charset="-128"/>
                </a:defRPr>
              </a:lvl8pPr>
              <a:lvl9pPr marL="3886200" indent="-228600" eaLnBrk="0" fontAlgn="base" hangingPunct="0">
                <a:spcBef>
                  <a:spcPct val="20000"/>
                </a:spcBef>
                <a:spcAft>
                  <a:spcPct val="0"/>
                </a:spcAft>
                <a:buChar char="»"/>
                <a:defRPr sz="2400">
                  <a:solidFill>
                    <a:schemeClr val="tx1"/>
                  </a:solidFill>
                  <a:latin typeface="Arial" pitchFamily="34" charset="0"/>
                  <a:ea typeface="ＭＳ Ｐゴシック" pitchFamily="34" charset="-128"/>
                </a:defRPr>
              </a:lvl9pPr>
            </a:lstStyle>
            <a:p>
              <a:pPr algn="ctr" eaLnBrk="1" hangingPunct="1">
                <a:spcBef>
                  <a:spcPct val="50000"/>
                </a:spcBef>
                <a:buClrTx/>
                <a:buFontTx/>
                <a:buNone/>
              </a:pPr>
              <a:r>
                <a:rPr lang="en-US" altLang="en-US" sz="2000" dirty="0"/>
                <a:t>10,762</a:t>
              </a:r>
              <a:br>
                <a:rPr lang="en-US" altLang="en-US" sz="2000" dirty="0"/>
              </a:br>
              <a:r>
                <a:rPr lang="en-US" altLang="en-US" sz="1800" b="1" dirty="0"/>
                <a:t>true positives</a:t>
              </a:r>
              <a:endParaRPr lang="en-US" altLang="en-US" sz="1600" b="1" dirty="0"/>
            </a:p>
          </p:txBody>
        </p:sp>
        <p:sp>
          <p:nvSpPr>
            <p:cNvPr id="34858" name="Text Box 40"/>
            <p:cNvSpPr txBox="1">
              <a:spLocks noChangeArrowheads="1"/>
            </p:cNvSpPr>
            <p:nvPr/>
          </p:nvSpPr>
          <p:spPr bwMode="auto">
            <a:xfrm>
              <a:off x="2896374" y="1835793"/>
              <a:ext cx="1564530" cy="584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0" tIns="0" rIns="0" bIns="0">
              <a:spAutoFit/>
            </a:bodyPr>
            <a:lstStyle>
              <a:lvl1pPr eaLnBrk="0" hangingPunct="0">
                <a:spcBef>
                  <a:spcPct val="20000"/>
                </a:spcBef>
                <a:buClr>
                  <a:schemeClr val="tx1"/>
                </a:buClr>
                <a:buFont typeface="Monotype Sorts" pitchFamily="2" charset="2"/>
                <a:defRPr sz="2400">
                  <a:solidFill>
                    <a:schemeClr val="tx1"/>
                  </a:solidFill>
                  <a:latin typeface="Arial" pitchFamily="34" charset="0"/>
                  <a:ea typeface="ＭＳ Ｐゴシック" pitchFamily="34" charset="-128"/>
                </a:defRPr>
              </a:lvl1pPr>
              <a:lvl2pPr marL="742950" indent="-285750" eaLnBrk="0" hangingPunct="0">
                <a:spcBef>
                  <a:spcPct val="20000"/>
                </a:spcBef>
                <a:buClr>
                  <a:schemeClr val="tx2"/>
                </a:buClr>
                <a:buSzPct val="70000"/>
                <a:buFont typeface="Wingdings" pitchFamily="2" charset="2"/>
                <a:buChar char="n"/>
                <a:defRPr sz="2400">
                  <a:solidFill>
                    <a:schemeClr val="tx1"/>
                  </a:solidFill>
                  <a:latin typeface="Arial" pitchFamily="34" charset="0"/>
                  <a:ea typeface="ＭＳ Ｐゴシック" pitchFamily="34" charset="-128"/>
                </a:defRPr>
              </a:lvl2pPr>
              <a:lvl3pPr marL="1143000" indent="-228600" eaLnBrk="0" hangingPunct="0">
                <a:spcBef>
                  <a:spcPct val="20000"/>
                </a:spcBef>
                <a:buChar char="–"/>
                <a:defRPr sz="2400">
                  <a:solidFill>
                    <a:schemeClr val="tx1"/>
                  </a:solidFill>
                  <a:latin typeface="Arial" pitchFamily="34" charset="0"/>
                  <a:ea typeface="ＭＳ Ｐゴシック" pitchFamily="34" charset="-128"/>
                </a:defRPr>
              </a:lvl3pPr>
              <a:lvl4pPr marL="1600200" indent="-228600" eaLnBrk="0" hangingPunct="0">
                <a:spcBef>
                  <a:spcPct val="20000"/>
                </a:spcBef>
                <a:buFont typeface="Wingdings" pitchFamily="2" charset="2"/>
                <a:buChar char="§"/>
                <a:defRPr sz="2400">
                  <a:solidFill>
                    <a:schemeClr val="tx1"/>
                  </a:solidFill>
                  <a:latin typeface="Arial" pitchFamily="34" charset="0"/>
                  <a:ea typeface="ＭＳ Ｐゴシック" pitchFamily="34" charset="-128"/>
                </a:defRPr>
              </a:lvl4pPr>
              <a:lvl5pPr marL="2057400" indent="-228600" eaLnBrk="0" hangingPunct="0">
                <a:spcBef>
                  <a:spcPct val="20000"/>
                </a:spcBef>
                <a:buChar char="»"/>
                <a:defRPr sz="2400">
                  <a:solidFill>
                    <a:schemeClr val="tx1"/>
                  </a:solidFill>
                  <a:latin typeface="Arial" pitchFamily="34" charset="0"/>
                  <a:ea typeface="ＭＳ Ｐゴシック" pitchFamily="34" charset="-128"/>
                </a:defRPr>
              </a:lvl5pPr>
              <a:lvl6pPr marL="2514600" indent="-228600" eaLnBrk="0" fontAlgn="base" hangingPunct="0">
                <a:spcBef>
                  <a:spcPct val="20000"/>
                </a:spcBef>
                <a:spcAft>
                  <a:spcPct val="0"/>
                </a:spcAft>
                <a:buChar char="»"/>
                <a:defRPr sz="2400">
                  <a:solidFill>
                    <a:schemeClr val="tx1"/>
                  </a:solidFill>
                  <a:latin typeface="Arial" pitchFamily="34" charset="0"/>
                  <a:ea typeface="ＭＳ Ｐゴシック" pitchFamily="34" charset="-128"/>
                </a:defRPr>
              </a:lvl6pPr>
              <a:lvl7pPr marL="2971800" indent="-228600" eaLnBrk="0" fontAlgn="base" hangingPunct="0">
                <a:spcBef>
                  <a:spcPct val="20000"/>
                </a:spcBef>
                <a:spcAft>
                  <a:spcPct val="0"/>
                </a:spcAft>
                <a:buChar char="»"/>
                <a:defRPr sz="2400">
                  <a:solidFill>
                    <a:schemeClr val="tx1"/>
                  </a:solidFill>
                  <a:latin typeface="Arial" pitchFamily="34" charset="0"/>
                  <a:ea typeface="ＭＳ Ｐゴシック" pitchFamily="34" charset="-128"/>
                </a:defRPr>
              </a:lvl7pPr>
              <a:lvl8pPr marL="3429000" indent="-228600" eaLnBrk="0" fontAlgn="base" hangingPunct="0">
                <a:spcBef>
                  <a:spcPct val="20000"/>
                </a:spcBef>
                <a:spcAft>
                  <a:spcPct val="0"/>
                </a:spcAft>
                <a:buChar char="»"/>
                <a:defRPr sz="2400">
                  <a:solidFill>
                    <a:schemeClr val="tx1"/>
                  </a:solidFill>
                  <a:latin typeface="Arial" pitchFamily="34" charset="0"/>
                  <a:ea typeface="ＭＳ Ｐゴシック" pitchFamily="34" charset="-128"/>
                </a:defRPr>
              </a:lvl8pPr>
              <a:lvl9pPr marL="3886200" indent="-228600" eaLnBrk="0" fontAlgn="base" hangingPunct="0">
                <a:spcBef>
                  <a:spcPct val="20000"/>
                </a:spcBef>
                <a:spcAft>
                  <a:spcPct val="0"/>
                </a:spcAft>
                <a:buChar char="»"/>
                <a:defRPr sz="2400">
                  <a:solidFill>
                    <a:schemeClr val="tx1"/>
                  </a:solidFill>
                  <a:latin typeface="Arial" pitchFamily="34" charset="0"/>
                  <a:ea typeface="ＭＳ Ｐゴシック" pitchFamily="34" charset="-128"/>
                </a:defRPr>
              </a:lvl9pPr>
            </a:lstStyle>
            <a:p>
              <a:pPr algn="ctr" eaLnBrk="1" hangingPunct="1">
                <a:spcBef>
                  <a:spcPct val="50000"/>
                </a:spcBef>
                <a:buClrTx/>
                <a:buFontTx/>
                <a:buNone/>
              </a:pPr>
              <a:r>
                <a:rPr lang="en-US" altLang="en-US" sz="2000" dirty="0"/>
                <a:t>67,701</a:t>
              </a:r>
              <a:br>
                <a:rPr lang="en-US" altLang="en-US" sz="2000" dirty="0"/>
              </a:br>
              <a:r>
                <a:rPr lang="en-US" altLang="en-US" sz="1800" b="1" dirty="0"/>
                <a:t>true negatives</a:t>
              </a:r>
            </a:p>
          </p:txBody>
        </p:sp>
      </p:grpSp>
      <p:sp>
        <p:nvSpPr>
          <p:cNvPr id="863278" name="Text Box 46"/>
          <p:cNvSpPr txBox="1">
            <a:spLocks noChangeArrowheads="1"/>
          </p:cNvSpPr>
          <p:nvPr/>
        </p:nvSpPr>
        <p:spPr bwMode="auto">
          <a:xfrm>
            <a:off x="3127375" y="4141788"/>
            <a:ext cx="1101725" cy="430212"/>
          </a:xfrm>
          <a:prstGeom prst="rect">
            <a:avLst/>
          </a:prstGeom>
          <a:noFill/>
          <a:ln w="25400">
            <a:noFill/>
            <a:miter lim="800000"/>
            <a:headEnd/>
            <a:tailEnd/>
          </a:ln>
          <a:effec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37931725" indent="-37474525">
              <a:defRPr>
                <a:solidFill>
                  <a:schemeClr val="tx1"/>
                </a:solidFill>
                <a:latin typeface="Calibri" charset="0"/>
                <a:ea typeface="ＭＳ Ｐゴシック" charset="0"/>
              </a:defRPr>
            </a:lvl2pPr>
            <a:lvl3pPr>
              <a:defRPr>
                <a:solidFill>
                  <a:schemeClr val="tx1"/>
                </a:solidFill>
                <a:latin typeface="Calibri" charset="0"/>
                <a:ea typeface="ＭＳ Ｐゴシック" charset="0"/>
              </a:defRPr>
            </a:lvl3pPr>
            <a:lvl4pPr>
              <a:defRPr>
                <a:solidFill>
                  <a:schemeClr val="tx1"/>
                </a:solidFill>
                <a:latin typeface="Calibri" charset="0"/>
                <a:ea typeface="ＭＳ Ｐゴシック" charset="0"/>
              </a:defRPr>
            </a:lvl4pPr>
            <a:lvl5pPr>
              <a:defRPr>
                <a:solidFill>
                  <a:schemeClr val="tx1"/>
                </a:solidFill>
                <a:latin typeface="Calibri" charset="0"/>
                <a:ea typeface="ＭＳ Ｐゴシック" charset="0"/>
              </a:defRPr>
            </a:lvl5pPr>
            <a:lvl6pPr marL="457200" fontAlgn="base">
              <a:spcBef>
                <a:spcPct val="0"/>
              </a:spcBef>
              <a:spcAft>
                <a:spcPct val="0"/>
              </a:spcAft>
              <a:defRPr>
                <a:solidFill>
                  <a:schemeClr val="tx1"/>
                </a:solidFill>
                <a:latin typeface="Calibri" charset="0"/>
                <a:ea typeface="ＭＳ Ｐゴシック" charset="0"/>
              </a:defRPr>
            </a:lvl6pPr>
            <a:lvl7pPr marL="914400" fontAlgn="base">
              <a:spcBef>
                <a:spcPct val="0"/>
              </a:spcBef>
              <a:spcAft>
                <a:spcPct val="0"/>
              </a:spcAft>
              <a:defRPr>
                <a:solidFill>
                  <a:schemeClr val="tx1"/>
                </a:solidFill>
                <a:latin typeface="Calibri" charset="0"/>
                <a:ea typeface="ＭＳ Ｐゴシック" charset="0"/>
              </a:defRPr>
            </a:lvl7pPr>
            <a:lvl8pPr marL="1371600" fontAlgn="base">
              <a:spcBef>
                <a:spcPct val="0"/>
              </a:spcBef>
              <a:spcAft>
                <a:spcPct val="0"/>
              </a:spcAft>
              <a:defRPr>
                <a:solidFill>
                  <a:schemeClr val="tx1"/>
                </a:solidFill>
                <a:latin typeface="Calibri" charset="0"/>
                <a:ea typeface="ＭＳ Ｐゴシック" charset="0"/>
              </a:defRPr>
            </a:lvl8pPr>
            <a:lvl9pPr marL="1828800" fontAlgn="base">
              <a:spcBef>
                <a:spcPct val="0"/>
              </a:spcBef>
              <a:spcAft>
                <a:spcPct val="0"/>
              </a:spcAft>
              <a:defRPr>
                <a:solidFill>
                  <a:schemeClr val="tx1"/>
                </a:solidFill>
                <a:latin typeface="Calibri" charset="0"/>
                <a:ea typeface="ＭＳ Ｐゴシック" charset="0"/>
              </a:defRPr>
            </a:lvl9pPr>
          </a:lstStyle>
          <a:p>
            <a:pPr algn="ctr">
              <a:spcBef>
                <a:spcPct val="50000"/>
              </a:spcBef>
              <a:defRPr/>
            </a:pPr>
            <a:r>
              <a:rPr lang="en-US" sz="2800" dirty="0" smtClean="0">
                <a:solidFill>
                  <a:schemeClr val="accent6"/>
                </a:solidFill>
                <a:latin typeface="Arial" pitchFamily="34" charset="0"/>
                <a:cs typeface="Helvetica Neue Light" charset="0"/>
              </a:rPr>
              <a:t>71,554</a:t>
            </a:r>
            <a:endParaRPr lang="en-US" sz="1800" dirty="0" smtClean="0">
              <a:solidFill>
                <a:schemeClr val="accent6"/>
              </a:solidFill>
              <a:effectLst>
                <a:outerShdw blurRad="38100" dist="38100" dir="2700000" algn="tl">
                  <a:srgbClr val="DDDDDD"/>
                </a:outerShdw>
              </a:effectLst>
              <a:latin typeface="Times New Roman" charset="0"/>
            </a:endParaRPr>
          </a:p>
        </p:txBody>
      </p:sp>
      <p:sp>
        <p:nvSpPr>
          <p:cNvPr id="863280" name="Text Box 48"/>
          <p:cNvSpPr txBox="1">
            <a:spLocks noChangeArrowheads="1"/>
          </p:cNvSpPr>
          <p:nvPr/>
        </p:nvSpPr>
        <p:spPr bwMode="auto">
          <a:xfrm>
            <a:off x="4892675" y="4141788"/>
            <a:ext cx="1101725" cy="430212"/>
          </a:xfrm>
          <a:prstGeom prst="rect">
            <a:avLst/>
          </a:prstGeom>
          <a:noFill/>
          <a:ln w="25400">
            <a:noFill/>
            <a:miter lim="800000"/>
            <a:headEnd/>
            <a:tailEnd/>
          </a:ln>
          <a:effec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37931725" indent="-37474525">
              <a:defRPr>
                <a:solidFill>
                  <a:schemeClr val="tx1"/>
                </a:solidFill>
                <a:latin typeface="Calibri" charset="0"/>
                <a:ea typeface="ＭＳ Ｐゴシック" charset="0"/>
              </a:defRPr>
            </a:lvl2pPr>
            <a:lvl3pPr>
              <a:defRPr>
                <a:solidFill>
                  <a:schemeClr val="tx1"/>
                </a:solidFill>
                <a:latin typeface="Calibri" charset="0"/>
                <a:ea typeface="ＭＳ Ｐゴシック" charset="0"/>
              </a:defRPr>
            </a:lvl3pPr>
            <a:lvl4pPr>
              <a:defRPr>
                <a:solidFill>
                  <a:schemeClr val="tx1"/>
                </a:solidFill>
                <a:latin typeface="Calibri" charset="0"/>
                <a:ea typeface="ＭＳ Ｐゴシック" charset="0"/>
              </a:defRPr>
            </a:lvl4pPr>
            <a:lvl5pPr>
              <a:defRPr>
                <a:solidFill>
                  <a:schemeClr val="tx1"/>
                </a:solidFill>
                <a:latin typeface="Calibri" charset="0"/>
                <a:ea typeface="ＭＳ Ｐゴシック" charset="0"/>
              </a:defRPr>
            </a:lvl5pPr>
            <a:lvl6pPr marL="457200" fontAlgn="base">
              <a:spcBef>
                <a:spcPct val="0"/>
              </a:spcBef>
              <a:spcAft>
                <a:spcPct val="0"/>
              </a:spcAft>
              <a:defRPr>
                <a:solidFill>
                  <a:schemeClr val="tx1"/>
                </a:solidFill>
                <a:latin typeface="Calibri" charset="0"/>
                <a:ea typeface="ＭＳ Ｐゴシック" charset="0"/>
              </a:defRPr>
            </a:lvl6pPr>
            <a:lvl7pPr marL="914400" fontAlgn="base">
              <a:spcBef>
                <a:spcPct val="0"/>
              </a:spcBef>
              <a:spcAft>
                <a:spcPct val="0"/>
              </a:spcAft>
              <a:defRPr>
                <a:solidFill>
                  <a:schemeClr val="tx1"/>
                </a:solidFill>
                <a:latin typeface="Calibri" charset="0"/>
                <a:ea typeface="ＭＳ Ｐゴシック" charset="0"/>
              </a:defRPr>
            </a:lvl7pPr>
            <a:lvl8pPr marL="1371600" fontAlgn="base">
              <a:spcBef>
                <a:spcPct val="0"/>
              </a:spcBef>
              <a:spcAft>
                <a:spcPct val="0"/>
              </a:spcAft>
              <a:defRPr>
                <a:solidFill>
                  <a:schemeClr val="tx1"/>
                </a:solidFill>
                <a:latin typeface="Calibri" charset="0"/>
                <a:ea typeface="ＭＳ Ｐゴシック" charset="0"/>
              </a:defRPr>
            </a:lvl8pPr>
            <a:lvl9pPr marL="1828800" fontAlgn="base">
              <a:spcBef>
                <a:spcPct val="0"/>
              </a:spcBef>
              <a:spcAft>
                <a:spcPct val="0"/>
              </a:spcAft>
              <a:defRPr>
                <a:solidFill>
                  <a:schemeClr val="tx1"/>
                </a:solidFill>
                <a:latin typeface="Calibri" charset="0"/>
                <a:ea typeface="ＭＳ Ｐゴシック" charset="0"/>
              </a:defRPr>
            </a:lvl9pPr>
          </a:lstStyle>
          <a:p>
            <a:pPr algn="ctr">
              <a:spcBef>
                <a:spcPct val="50000"/>
              </a:spcBef>
              <a:defRPr/>
            </a:pPr>
            <a:r>
              <a:rPr lang="en-US" sz="2800" dirty="0" smtClean="0">
                <a:solidFill>
                  <a:schemeClr val="accent6"/>
                </a:solidFill>
                <a:latin typeface="Arial" pitchFamily="34" charset="0"/>
                <a:cs typeface="Helvetica Neue Light" charset="0"/>
              </a:rPr>
              <a:t>25,929</a:t>
            </a:r>
            <a:endParaRPr lang="en-US" sz="1800" dirty="0" smtClean="0">
              <a:solidFill>
                <a:schemeClr val="accent6"/>
              </a:solidFill>
              <a:effectLst>
                <a:outerShdw blurRad="38100" dist="38100" dir="2700000" algn="tl">
                  <a:srgbClr val="DDDDDD"/>
                </a:outerShdw>
              </a:effectLst>
              <a:latin typeface="Times New Roman" charset="0"/>
            </a:endParaRPr>
          </a:p>
        </p:txBody>
      </p:sp>
      <p:sp>
        <p:nvSpPr>
          <p:cNvPr id="34847" name="Text Box 49"/>
          <p:cNvSpPr txBox="1">
            <a:spLocks noChangeArrowheads="1"/>
          </p:cNvSpPr>
          <p:nvPr/>
        </p:nvSpPr>
        <p:spPr bwMode="auto">
          <a:xfrm>
            <a:off x="3071813" y="6000750"/>
            <a:ext cx="24542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eaLnBrk="0" hangingPunct="0">
              <a:spcBef>
                <a:spcPct val="20000"/>
              </a:spcBef>
              <a:buClr>
                <a:schemeClr val="tx1"/>
              </a:buClr>
              <a:buFont typeface="Monotype Sorts" pitchFamily="2" charset="2"/>
              <a:defRPr sz="2400">
                <a:solidFill>
                  <a:schemeClr val="tx1"/>
                </a:solidFill>
                <a:latin typeface="Arial" pitchFamily="34" charset="0"/>
                <a:ea typeface="ＭＳ Ｐゴシック" pitchFamily="34" charset="-128"/>
              </a:defRPr>
            </a:lvl1pPr>
            <a:lvl2pPr marL="742950" indent="-285750" eaLnBrk="0" hangingPunct="0">
              <a:spcBef>
                <a:spcPct val="20000"/>
              </a:spcBef>
              <a:buClr>
                <a:schemeClr val="tx2"/>
              </a:buClr>
              <a:buSzPct val="70000"/>
              <a:buFont typeface="Wingdings" pitchFamily="2" charset="2"/>
              <a:buChar char="n"/>
              <a:defRPr sz="2400">
                <a:solidFill>
                  <a:schemeClr val="tx1"/>
                </a:solidFill>
                <a:latin typeface="Arial" pitchFamily="34" charset="0"/>
                <a:ea typeface="ＭＳ Ｐゴシック" pitchFamily="34" charset="-128"/>
              </a:defRPr>
            </a:lvl2pPr>
            <a:lvl3pPr marL="1143000" indent="-228600" eaLnBrk="0" hangingPunct="0">
              <a:spcBef>
                <a:spcPct val="20000"/>
              </a:spcBef>
              <a:buChar char="–"/>
              <a:defRPr sz="2400">
                <a:solidFill>
                  <a:schemeClr val="tx1"/>
                </a:solidFill>
                <a:latin typeface="Arial" pitchFamily="34" charset="0"/>
                <a:ea typeface="ＭＳ Ｐゴシック" pitchFamily="34" charset="-128"/>
              </a:defRPr>
            </a:lvl3pPr>
            <a:lvl4pPr marL="1600200" indent="-228600" eaLnBrk="0" hangingPunct="0">
              <a:spcBef>
                <a:spcPct val="20000"/>
              </a:spcBef>
              <a:buFont typeface="Wingdings" pitchFamily="2" charset="2"/>
              <a:buChar char="§"/>
              <a:defRPr sz="2400">
                <a:solidFill>
                  <a:schemeClr val="tx1"/>
                </a:solidFill>
                <a:latin typeface="Arial" pitchFamily="34" charset="0"/>
                <a:ea typeface="ＭＳ Ｐゴシック" pitchFamily="34" charset="-128"/>
              </a:defRPr>
            </a:lvl4pPr>
            <a:lvl5pPr marL="2057400" indent="-228600" eaLnBrk="0" hangingPunct="0">
              <a:spcBef>
                <a:spcPct val="20000"/>
              </a:spcBef>
              <a:buChar char="»"/>
              <a:defRPr sz="2400">
                <a:solidFill>
                  <a:schemeClr val="tx1"/>
                </a:solidFill>
                <a:latin typeface="Arial" pitchFamily="34" charset="0"/>
                <a:ea typeface="ＭＳ Ｐゴシック" pitchFamily="34" charset="-128"/>
              </a:defRPr>
            </a:lvl5pPr>
            <a:lvl6pPr marL="2514600" indent="-228600" eaLnBrk="0" fontAlgn="base" hangingPunct="0">
              <a:spcBef>
                <a:spcPct val="20000"/>
              </a:spcBef>
              <a:spcAft>
                <a:spcPct val="0"/>
              </a:spcAft>
              <a:buChar char="»"/>
              <a:defRPr sz="2400">
                <a:solidFill>
                  <a:schemeClr val="tx1"/>
                </a:solidFill>
                <a:latin typeface="Arial" pitchFamily="34" charset="0"/>
                <a:ea typeface="ＭＳ Ｐゴシック" pitchFamily="34" charset="-128"/>
              </a:defRPr>
            </a:lvl6pPr>
            <a:lvl7pPr marL="2971800" indent="-228600" eaLnBrk="0" fontAlgn="base" hangingPunct="0">
              <a:spcBef>
                <a:spcPct val="20000"/>
              </a:spcBef>
              <a:spcAft>
                <a:spcPct val="0"/>
              </a:spcAft>
              <a:buChar char="»"/>
              <a:defRPr sz="2400">
                <a:solidFill>
                  <a:schemeClr val="tx1"/>
                </a:solidFill>
                <a:latin typeface="Arial" pitchFamily="34" charset="0"/>
                <a:ea typeface="ＭＳ Ｐゴシック" pitchFamily="34" charset="-128"/>
              </a:defRPr>
            </a:lvl7pPr>
            <a:lvl8pPr marL="3429000" indent="-228600" eaLnBrk="0" fontAlgn="base" hangingPunct="0">
              <a:spcBef>
                <a:spcPct val="20000"/>
              </a:spcBef>
              <a:spcAft>
                <a:spcPct val="0"/>
              </a:spcAft>
              <a:buChar char="»"/>
              <a:defRPr sz="2400">
                <a:solidFill>
                  <a:schemeClr val="tx1"/>
                </a:solidFill>
                <a:latin typeface="Arial" pitchFamily="34" charset="0"/>
                <a:ea typeface="ＭＳ Ｐゴシック" pitchFamily="34" charset="-128"/>
              </a:defRPr>
            </a:lvl8pPr>
            <a:lvl9pPr marL="3886200" indent="-228600" eaLnBrk="0" fontAlgn="base" hangingPunct="0">
              <a:spcBef>
                <a:spcPct val="20000"/>
              </a:spcBef>
              <a:spcAft>
                <a:spcPct val="0"/>
              </a:spcAft>
              <a:buChar char="»"/>
              <a:defRPr sz="2400">
                <a:solidFill>
                  <a:schemeClr val="tx1"/>
                </a:solidFill>
                <a:latin typeface="Arial" pitchFamily="34" charset="0"/>
                <a:ea typeface="ＭＳ Ｐゴシック" pitchFamily="34" charset="-128"/>
              </a:defRPr>
            </a:lvl9pPr>
          </a:lstStyle>
          <a:p>
            <a:pPr eaLnBrk="1" hangingPunct="1">
              <a:spcBef>
                <a:spcPct val="0"/>
              </a:spcBef>
              <a:buClrTx/>
              <a:buFontTx/>
              <a:buNone/>
            </a:pPr>
            <a:endParaRPr lang="en-US" altLang="en-US" sz="2000">
              <a:latin typeface="+mj-lt"/>
            </a:endParaRPr>
          </a:p>
        </p:txBody>
      </p:sp>
      <p:sp>
        <p:nvSpPr>
          <p:cNvPr id="863282" name="Text Box 50"/>
          <p:cNvSpPr txBox="1">
            <a:spLocks noChangeArrowheads="1"/>
          </p:cNvSpPr>
          <p:nvPr/>
        </p:nvSpPr>
        <p:spPr bwMode="auto">
          <a:xfrm>
            <a:off x="1487488" y="6057588"/>
            <a:ext cx="4419600" cy="400110"/>
          </a:xfrm>
          <a:prstGeom prst="rect">
            <a:avLst/>
          </a:prstGeom>
          <a:solidFill>
            <a:schemeClr val="accent2"/>
          </a:solidFill>
          <a:ln>
            <a:noFill/>
          </a:ln>
          <a:effectLst>
            <a:outerShdw blurRad="50800" dist="38100" dir="5400000" algn="t" rotWithShape="0">
              <a:prstClr val="black">
                <a:alpha val="40000"/>
              </a:prstClr>
            </a:outerShdw>
          </a:effectLst>
          <a:extLst/>
        </p:spPr>
        <p:txBody>
          <a:bodyPr>
            <a:spAutoFit/>
          </a:bodyPr>
          <a:lstStyle>
            <a:lvl1pPr eaLnBrk="0" hangingPunct="0">
              <a:spcBef>
                <a:spcPct val="20000"/>
              </a:spcBef>
              <a:buClr>
                <a:schemeClr val="tx1"/>
              </a:buClr>
              <a:buFont typeface="Monotype Sorts" pitchFamily="2" charset="2"/>
              <a:defRPr sz="2400">
                <a:solidFill>
                  <a:schemeClr val="tx1"/>
                </a:solidFill>
                <a:latin typeface="Arial" pitchFamily="34" charset="0"/>
                <a:ea typeface="ＭＳ Ｐゴシック" pitchFamily="34" charset="-128"/>
              </a:defRPr>
            </a:lvl1pPr>
            <a:lvl2pPr marL="742950" indent="-285750" eaLnBrk="0" hangingPunct="0">
              <a:spcBef>
                <a:spcPct val="20000"/>
              </a:spcBef>
              <a:buClr>
                <a:schemeClr val="tx2"/>
              </a:buClr>
              <a:buSzPct val="70000"/>
              <a:buFont typeface="Wingdings" pitchFamily="2" charset="2"/>
              <a:buChar char="n"/>
              <a:defRPr sz="2400">
                <a:solidFill>
                  <a:schemeClr val="tx1"/>
                </a:solidFill>
                <a:latin typeface="Arial" pitchFamily="34" charset="0"/>
                <a:ea typeface="ＭＳ Ｐゴシック" pitchFamily="34" charset="-128"/>
              </a:defRPr>
            </a:lvl2pPr>
            <a:lvl3pPr marL="1143000" indent="-228600" eaLnBrk="0" hangingPunct="0">
              <a:spcBef>
                <a:spcPct val="20000"/>
              </a:spcBef>
              <a:buChar char="–"/>
              <a:defRPr sz="2400">
                <a:solidFill>
                  <a:schemeClr val="tx1"/>
                </a:solidFill>
                <a:latin typeface="Arial" pitchFamily="34" charset="0"/>
                <a:ea typeface="ＭＳ Ｐゴシック" pitchFamily="34" charset="-128"/>
              </a:defRPr>
            </a:lvl3pPr>
            <a:lvl4pPr marL="1600200" indent="-228600" eaLnBrk="0" hangingPunct="0">
              <a:spcBef>
                <a:spcPct val="20000"/>
              </a:spcBef>
              <a:buFont typeface="Wingdings" pitchFamily="2" charset="2"/>
              <a:buChar char="§"/>
              <a:defRPr sz="2400">
                <a:solidFill>
                  <a:schemeClr val="tx1"/>
                </a:solidFill>
                <a:latin typeface="Arial" pitchFamily="34" charset="0"/>
                <a:ea typeface="ＭＳ Ｐゴシック" pitchFamily="34" charset="-128"/>
              </a:defRPr>
            </a:lvl4pPr>
            <a:lvl5pPr marL="2057400" indent="-228600" eaLnBrk="0" hangingPunct="0">
              <a:spcBef>
                <a:spcPct val="20000"/>
              </a:spcBef>
              <a:buChar char="»"/>
              <a:defRPr sz="2400">
                <a:solidFill>
                  <a:schemeClr val="tx1"/>
                </a:solidFill>
                <a:latin typeface="Arial" pitchFamily="34" charset="0"/>
                <a:ea typeface="ＭＳ Ｐゴシック" pitchFamily="34" charset="-128"/>
              </a:defRPr>
            </a:lvl5pPr>
            <a:lvl6pPr marL="2514600" indent="-228600" eaLnBrk="0" fontAlgn="base" hangingPunct="0">
              <a:spcBef>
                <a:spcPct val="20000"/>
              </a:spcBef>
              <a:spcAft>
                <a:spcPct val="0"/>
              </a:spcAft>
              <a:buChar char="»"/>
              <a:defRPr sz="2400">
                <a:solidFill>
                  <a:schemeClr val="tx1"/>
                </a:solidFill>
                <a:latin typeface="Arial" pitchFamily="34" charset="0"/>
                <a:ea typeface="ＭＳ Ｐゴシック" pitchFamily="34" charset="-128"/>
              </a:defRPr>
            </a:lvl6pPr>
            <a:lvl7pPr marL="2971800" indent="-228600" eaLnBrk="0" fontAlgn="base" hangingPunct="0">
              <a:spcBef>
                <a:spcPct val="20000"/>
              </a:spcBef>
              <a:spcAft>
                <a:spcPct val="0"/>
              </a:spcAft>
              <a:buChar char="»"/>
              <a:defRPr sz="2400">
                <a:solidFill>
                  <a:schemeClr val="tx1"/>
                </a:solidFill>
                <a:latin typeface="Arial" pitchFamily="34" charset="0"/>
                <a:ea typeface="ＭＳ Ｐゴシック" pitchFamily="34" charset="-128"/>
              </a:defRPr>
            </a:lvl7pPr>
            <a:lvl8pPr marL="3429000" indent="-228600" eaLnBrk="0" fontAlgn="base" hangingPunct="0">
              <a:spcBef>
                <a:spcPct val="20000"/>
              </a:spcBef>
              <a:spcAft>
                <a:spcPct val="0"/>
              </a:spcAft>
              <a:buChar char="»"/>
              <a:defRPr sz="2400">
                <a:solidFill>
                  <a:schemeClr val="tx1"/>
                </a:solidFill>
                <a:latin typeface="Arial" pitchFamily="34" charset="0"/>
                <a:ea typeface="ＭＳ Ｐゴシック" pitchFamily="34" charset="-128"/>
              </a:defRPr>
            </a:lvl8pPr>
            <a:lvl9pPr marL="3886200" indent="-228600" eaLnBrk="0" fontAlgn="base" hangingPunct="0">
              <a:spcBef>
                <a:spcPct val="20000"/>
              </a:spcBef>
              <a:spcAft>
                <a:spcPct val="0"/>
              </a:spcAft>
              <a:buChar char="»"/>
              <a:defRPr sz="2400">
                <a:solidFill>
                  <a:schemeClr val="tx1"/>
                </a:solidFill>
                <a:latin typeface="Arial" pitchFamily="34" charset="0"/>
                <a:ea typeface="ＭＳ Ｐゴシック" pitchFamily="34" charset="-128"/>
              </a:defRPr>
            </a:lvl9pPr>
          </a:lstStyle>
          <a:p>
            <a:pPr eaLnBrk="1" hangingPunct="1">
              <a:spcBef>
                <a:spcPct val="50000"/>
              </a:spcBef>
              <a:buClrTx/>
              <a:buFontTx/>
              <a:buNone/>
            </a:pPr>
            <a:r>
              <a:rPr lang="en-US" altLang="en-US" sz="2000" dirty="0">
                <a:latin typeface="+mj-lt"/>
                <a:sym typeface="Symbol" pitchFamily="18" charset="2"/>
              </a:rPr>
              <a:t></a:t>
            </a:r>
            <a:r>
              <a:rPr lang="en-US" altLang="en-US" sz="2000" dirty="0">
                <a:latin typeface="+mj-lt"/>
              </a:rPr>
              <a:t> over Baseline = 80.5% - 73.4% = 7.1%</a:t>
            </a:r>
          </a:p>
        </p:txBody>
      </p:sp>
      <p:grpSp>
        <p:nvGrpSpPr>
          <p:cNvPr id="34849" name="Group 3"/>
          <p:cNvGrpSpPr>
            <a:grpSpLocks/>
          </p:cNvGrpSpPr>
          <p:nvPr/>
        </p:nvGrpSpPr>
        <p:grpSpPr bwMode="auto">
          <a:xfrm>
            <a:off x="2844800" y="1835150"/>
            <a:ext cx="4884738" cy="1698625"/>
            <a:chOff x="2845078" y="1835793"/>
            <a:chExt cx="4884012" cy="1698591"/>
          </a:xfrm>
        </p:grpSpPr>
        <p:sp>
          <p:nvSpPr>
            <p:cNvPr id="34853" name="Text Box 41"/>
            <p:cNvSpPr txBox="1">
              <a:spLocks noChangeArrowheads="1"/>
            </p:cNvSpPr>
            <p:nvPr/>
          </p:nvSpPr>
          <p:spPr bwMode="auto">
            <a:xfrm>
              <a:off x="2845078" y="2949608"/>
              <a:ext cx="1667122" cy="584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0" tIns="0" rIns="0" bIns="0">
              <a:spAutoFit/>
            </a:bodyPr>
            <a:lstStyle>
              <a:lvl1pPr eaLnBrk="0" hangingPunct="0">
                <a:spcBef>
                  <a:spcPct val="20000"/>
                </a:spcBef>
                <a:buClr>
                  <a:schemeClr val="tx1"/>
                </a:buClr>
                <a:buFont typeface="Monotype Sorts" pitchFamily="2" charset="2"/>
                <a:defRPr sz="2400">
                  <a:solidFill>
                    <a:schemeClr val="tx1"/>
                  </a:solidFill>
                  <a:latin typeface="Arial" pitchFamily="34" charset="0"/>
                  <a:ea typeface="ＭＳ Ｐゴシック" pitchFamily="34" charset="-128"/>
                </a:defRPr>
              </a:lvl1pPr>
              <a:lvl2pPr marL="742950" indent="-285750" eaLnBrk="0" hangingPunct="0">
                <a:spcBef>
                  <a:spcPct val="20000"/>
                </a:spcBef>
                <a:buClr>
                  <a:schemeClr val="tx2"/>
                </a:buClr>
                <a:buSzPct val="70000"/>
                <a:buFont typeface="Wingdings" pitchFamily="2" charset="2"/>
                <a:buChar char="n"/>
                <a:defRPr sz="2400">
                  <a:solidFill>
                    <a:schemeClr val="tx1"/>
                  </a:solidFill>
                  <a:latin typeface="Arial" pitchFamily="34" charset="0"/>
                  <a:ea typeface="ＭＳ Ｐゴシック" pitchFamily="34" charset="-128"/>
                </a:defRPr>
              </a:lvl2pPr>
              <a:lvl3pPr marL="1143000" indent="-228600" eaLnBrk="0" hangingPunct="0">
                <a:spcBef>
                  <a:spcPct val="20000"/>
                </a:spcBef>
                <a:buChar char="–"/>
                <a:defRPr sz="2400">
                  <a:solidFill>
                    <a:schemeClr val="tx1"/>
                  </a:solidFill>
                  <a:latin typeface="Arial" pitchFamily="34" charset="0"/>
                  <a:ea typeface="ＭＳ Ｐゴシック" pitchFamily="34" charset="-128"/>
                </a:defRPr>
              </a:lvl3pPr>
              <a:lvl4pPr marL="1600200" indent="-228600" eaLnBrk="0" hangingPunct="0">
                <a:spcBef>
                  <a:spcPct val="20000"/>
                </a:spcBef>
                <a:buFont typeface="Wingdings" pitchFamily="2" charset="2"/>
                <a:buChar char="§"/>
                <a:defRPr sz="2400">
                  <a:solidFill>
                    <a:schemeClr val="tx1"/>
                  </a:solidFill>
                  <a:latin typeface="Arial" pitchFamily="34" charset="0"/>
                  <a:ea typeface="ＭＳ Ｐゴシック" pitchFamily="34" charset="-128"/>
                </a:defRPr>
              </a:lvl4pPr>
              <a:lvl5pPr marL="2057400" indent="-228600" eaLnBrk="0" hangingPunct="0">
                <a:spcBef>
                  <a:spcPct val="20000"/>
                </a:spcBef>
                <a:buChar char="»"/>
                <a:defRPr sz="2400">
                  <a:solidFill>
                    <a:schemeClr val="tx1"/>
                  </a:solidFill>
                  <a:latin typeface="Arial" pitchFamily="34" charset="0"/>
                  <a:ea typeface="ＭＳ Ｐゴシック" pitchFamily="34" charset="-128"/>
                </a:defRPr>
              </a:lvl5pPr>
              <a:lvl6pPr marL="2514600" indent="-228600" eaLnBrk="0" fontAlgn="base" hangingPunct="0">
                <a:spcBef>
                  <a:spcPct val="20000"/>
                </a:spcBef>
                <a:spcAft>
                  <a:spcPct val="0"/>
                </a:spcAft>
                <a:buChar char="»"/>
                <a:defRPr sz="2400">
                  <a:solidFill>
                    <a:schemeClr val="tx1"/>
                  </a:solidFill>
                  <a:latin typeface="Arial" pitchFamily="34" charset="0"/>
                  <a:ea typeface="ＭＳ Ｐゴシック" pitchFamily="34" charset="-128"/>
                </a:defRPr>
              </a:lvl6pPr>
              <a:lvl7pPr marL="2971800" indent="-228600" eaLnBrk="0" fontAlgn="base" hangingPunct="0">
                <a:spcBef>
                  <a:spcPct val="20000"/>
                </a:spcBef>
                <a:spcAft>
                  <a:spcPct val="0"/>
                </a:spcAft>
                <a:buChar char="»"/>
                <a:defRPr sz="2400">
                  <a:solidFill>
                    <a:schemeClr val="tx1"/>
                  </a:solidFill>
                  <a:latin typeface="Arial" pitchFamily="34" charset="0"/>
                  <a:ea typeface="ＭＳ Ｐゴシック" pitchFamily="34" charset="-128"/>
                </a:defRPr>
              </a:lvl7pPr>
              <a:lvl8pPr marL="3429000" indent="-228600" eaLnBrk="0" fontAlgn="base" hangingPunct="0">
                <a:spcBef>
                  <a:spcPct val="20000"/>
                </a:spcBef>
                <a:spcAft>
                  <a:spcPct val="0"/>
                </a:spcAft>
                <a:buChar char="»"/>
                <a:defRPr sz="2400">
                  <a:solidFill>
                    <a:schemeClr val="tx1"/>
                  </a:solidFill>
                  <a:latin typeface="Arial" pitchFamily="34" charset="0"/>
                  <a:ea typeface="ＭＳ Ｐゴシック" pitchFamily="34" charset="-128"/>
                </a:defRPr>
              </a:lvl8pPr>
              <a:lvl9pPr marL="3886200" indent="-228600" eaLnBrk="0" fontAlgn="base" hangingPunct="0">
                <a:spcBef>
                  <a:spcPct val="20000"/>
                </a:spcBef>
                <a:spcAft>
                  <a:spcPct val="0"/>
                </a:spcAft>
                <a:buChar char="»"/>
                <a:defRPr sz="2400">
                  <a:solidFill>
                    <a:schemeClr val="tx1"/>
                  </a:solidFill>
                  <a:latin typeface="Arial" pitchFamily="34" charset="0"/>
                  <a:ea typeface="ＭＳ Ｐゴシック" pitchFamily="34" charset="-128"/>
                </a:defRPr>
              </a:lvl9pPr>
            </a:lstStyle>
            <a:p>
              <a:pPr algn="ctr" eaLnBrk="1" hangingPunct="1">
                <a:spcBef>
                  <a:spcPct val="50000"/>
                </a:spcBef>
                <a:buClrTx/>
                <a:buFontTx/>
                <a:buNone/>
              </a:pPr>
              <a:r>
                <a:rPr lang="en-US" altLang="en-US" sz="2000" dirty="0">
                  <a:solidFill>
                    <a:srgbClr val="FF3300"/>
                  </a:solidFill>
                </a:rPr>
                <a:t>3,853</a:t>
              </a:r>
              <a:br>
                <a:rPr lang="en-US" altLang="en-US" sz="2000" dirty="0">
                  <a:solidFill>
                    <a:srgbClr val="FF3300"/>
                  </a:solidFill>
                </a:rPr>
              </a:br>
              <a:r>
                <a:rPr lang="en-US" altLang="en-US" sz="1800" b="1" dirty="0">
                  <a:solidFill>
                    <a:srgbClr val="FF3300"/>
                  </a:solidFill>
                </a:rPr>
                <a:t>False Positives</a:t>
              </a:r>
            </a:p>
          </p:txBody>
        </p:sp>
        <p:sp>
          <p:nvSpPr>
            <p:cNvPr id="34854" name="Text Box 44"/>
            <p:cNvSpPr txBox="1">
              <a:spLocks noChangeArrowheads="1"/>
            </p:cNvSpPr>
            <p:nvPr/>
          </p:nvSpPr>
          <p:spPr bwMode="auto">
            <a:xfrm>
              <a:off x="4571992" y="1835793"/>
              <a:ext cx="174406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0" tIns="0" rIns="0" bIns="0">
              <a:spAutoFit/>
            </a:bodyPr>
            <a:lstStyle>
              <a:lvl1pPr eaLnBrk="0" hangingPunct="0">
                <a:spcBef>
                  <a:spcPct val="20000"/>
                </a:spcBef>
                <a:buClr>
                  <a:schemeClr val="tx1"/>
                </a:buClr>
                <a:buFont typeface="Monotype Sorts" pitchFamily="2" charset="2"/>
                <a:defRPr sz="2400">
                  <a:solidFill>
                    <a:schemeClr val="tx1"/>
                  </a:solidFill>
                  <a:latin typeface="Arial" pitchFamily="34" charset="0"/>
                  <a:ea typeface="ＭＳ Ｐゴシック" pitchFamily="34" charset="-128"/>
                </a:defRPr>
              </a:lvl1pPr>
              <a:lvl2pPr marL="742950" indent="-285750" eaLnBrk="0" hangingPunct="0">
                <a:spcBef>
                  <a:spcPct val="20000"/>
                </a:spcBef>
                <a:buClr>
                  <a:schemeClr val="tx2"/>
                </a:buClr>
                <a:buSzPct val="70000"/>
                <a:buFont typeface="Wingdings" pitchFamily="2" charset="2"/>
                <a:buChar char="n"/>
                <a:defRPr sz="2400">
                  <a:solidFill>
                    <a:schemeClr val="tx1"/>
                  </a:solidFill>
                  <a:latin typeface="Arial" pitchFamily="34" charset="0"/>
                  <a:ea typeface="ＭＳ Ｐゴシック" pitchFamily="34" charset="-128"/>
                </a:defRPr>
              </a:lvl2pPr>
              <a:lvl3pPr marL="1143000" indent="-228600" eaLnBrk="0" hangingPunct="0">
                <a:spcBef>
                  <a:spcPct val="20000"/>
                </a:spcBef>
                <a:buChar char="–"/>
                <a:defRPr sz="2400">
                  <a:solidFill>
                    <a:schemeClr val="tx1"/>
                  </a:solidFill>
                  <a:latin typeface="Arial" pitchFamily="34" charset="0"/>
                  <a:ea typeface="ＭＳ Ｐゴシック" pitchFamily="34" charset="-128"/>
                </a:defRPr>
              </a:lvl3pPr>
              <a:lvl4pPr marL="1600200" indent="-228600" eaLnBrk="0" hangingPunct="0">
                <a:spcBef>
                  <a:spcPct val="20000"/>
                </a:spcBef>
                <a:buFont typeface="Wingdings" pitchFamily="2" charset="2"/>
                <a:buChar char="§"/>
                <a:defRPr sz="2400">
                  <a:solidFill>
                    <a:schemeClr val="tx1"/>
                  </a:solidFill>
                  <a:latin typeface="Arial" pitchFamily="34" charset="0"/>
                  <a:ea typeface="ＭＳ Ｐゴシック" pitchFamily="34" charset="-128"/>
                </a:defRPr>
              </a:lvl4pPr>
              <a:lvl5pPr marL="2057400" indent="-228600" eaLnBrk="0" hangingPunct="0">
                <a:spcBef>
                  <a:spcPct val="20000"/>
                </a:spcBef>
                <a:buChar char="»"/>
                <a:defRPr sz="2400">
                  <a:solidFill>
                    <a:schemeClr val="tx1"/>
                  </a:solidFill>
                  <a:latin typeface="Arial" pitchFamily="34" charset="0"/>
                  <a:ea typeface="ＭＳ Ｐゴシック" pitchFamily="34" charset="-128"/>
                </a:defRPr>
              </a:lvl5pPr>
              <a:lvl6pPr marL="2514600" indent="-228600" eaLnBrk="0" fontAlgn="base" hangingPunct="0">
                <a:spcBef>
                  <a:spcPct val="20000"/>
                </a:spcBef>
                <a:spcAft>
                  <a:spcPct val="0"/>
                </a:spcAft>
                <a:buChar char="»"/>
                <a:defRPr sz="2400">
                  <a:solidFill>
                    <a:schemeClr val="tx1"/>
                  </a:solidFill>
                  <a:latin typeface="Arial" pitchFamily="34" charset="0"/>
                  <a:ea typeface="ＭＳ Ｐゴシック" pitchFamily="34" charset="-128"/>
                </a:defRPr>
              </a:lvl6pPr>
              <a:lvl7pPr marL="2971800" indent="-228600" eaLnBrk="0" fontAlgn="base" hangingPunct="0">
                <a:spcBef>
                  <a:spcPct val="20000"/>
                </a:spcBef>
                <a:spcAft>
                  <a:spcPct val="0"/>
                </a:spcAft>
                <a:buChar char="»"/>
                <a:defRPr sz="2400">
                  <a:solidFill>
                    <a:schemeClr val="tx1"/>
                  </a:solidFill>
                  <a:latin typeface="Arial" pitchFamily="34" charset="0"/>
                  <a:ea typeface="ＭＳ Ｐゴシック" pitchFamily="34" charset="-128"/>
                </a:defRPr>
              </a:lvl7pPr>
              <a:lvl8pPr marL="3429000" indent="-228600" eaLnBrk="0" fontAlgn="base" hangingPunct="0">
                <a:spcBef>
                  <a:spcPct val="20000"/>
                </a:spcBef>
                <a:spcAft>
                  <a:spcPct val="0"/>
                </a:spcAft>
                <a:buChar char="»"/>
                <a:defRPr sz="2400">
                  <a:solidFill>
                    <a:schemeClr val="tx1"/>
                  </a:solidFill>
                  <a:latin typeface="Arial" pitchFamily="34" charset="0"/>
                  <a:ea typeface="ＭＳ Ｐゴシック" pitchFamily="34" charset="-128"/>
                </a:defRPr>
              </a:lvl8pPr>
              <a:lvl9pPr marL="3886200" indent="-228600" eaLnBrk="0" fontAlgn="base" hangingPunct="0">
                <a:spcBef>
                  <a:spcPct val="20000"/>
                </a:spcBef>
                <a:spcAft>
                  <a:spcPct val="0"/>
                </a:spcAft>
                <a:buChar char="»"/>
                <a:defRPr sz="2400">
                  <a:solidFill>
                    <a:schemeClr val="tx1"/>
                  </a:solidFill>
                  <a:latin typeface="Arial" pitchFamily="34" charset="0"/>
                  <a:ea typeface="ＭＳ Ｐゴシック" pitchFamily="34" charset="-128"/>
                </a:defRPr>
              </a:lvl9pPr>
            </a:lstStyle>
            <a:p>
              <a:pPr algn="ctr" eaLnBrk="1" hangingPunct="1">
                <a:spcBef>
                  <a:spcPct val="50000"/>
                </a:spcBef>
                <a:buClrTx/>
                <a:buFontTx/>
                <a:buNone/>
              </a:pPr>
              <a:r>
                <a:rPr lang="en-US" altLang="en-US" sz="2000" dirty="0">
                  <a:solidFill>
                    <a:srgbClr val="FF3300"/>
                  </a:solidFill>
                </a:rPr>
                <a:t>15,167</a:t>
              </a:r>
              <a:r>
                <a:rPr lang="en-US" altLang="en-US" sz="2000" b="1" dirty="0">
                  <a:solidFill>
                    <a:srgbClr val="FF3300"/>
                  </a:solidFill>
                </a:rPr>
                <a:t/>
              </a:r>
              <a:br>
                <a:rPr lang="en-US" altLang="en-US" sz="2000" b="1" dirty="0">
                  <a:solidFill>
                    <a:srgbClr val="FF3300"/>
                  </a:solidFill>
                </a:rPr>
              </a:br>
              <a:r>
                <a:rPr lang="en-US" altLang="en-US" sz="1800" b="1" dirty="0">
                  <a:solidFill>
                    <a:srgbClr val="FF3300"/>
                  </a:solidFill>
                </a:rPr>
                <a:t>False Negatives</a:t>
              </a:r>
            </a:p>
          </p:txBody>
        </p:sp>
        <p:sp>
          <p:nvSpPr>
            <p:cNvPr id="863283" name="Text Box 51"/>
            <p:cNvSpPr txBox="1">
              <a:spLocks noChangeArrowheads="1"/>
            </p:cNvSpPr>
            <p:nvPr/>
          </p:nvSpPr>
          <p:spPr bwMode="auto">
            <a:xfrm>
              <a:off x="6627529" y="3026394"/>
              <a:ext cx="1101561" cy="431791"/>
            </a:xfrm>
            <a:prstGeom prst="rect">
              <a:avLst/>
            </a:prstGeom>
            <a:noFill/>
            <a:ln w="25400">
              <a:noFill/>
              <a:miter lim="800000"/>
              <a:headEnd/>
              <a:tailEnd/>
            </a:ln>
            <a:effec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37931725" indent="-37474525">
                <a:defRPr>
                  <a:solidFill>
                    <a:schemeClr val="tx1"/>
                  </a:solidFill>
                  <a:latin typeface="Calibri" charset="0"/>
                  <a:ea typeface="ＭＳ Ｐゴシック" charset="0"/>
                </a:defRPr>
              </a:lvl2pPr>
              <a:lvl3pPr>
                <a:defRPr>
                  <a:solidFill>
                    <a:schemeClr val="tx1"/>
                  </a:solidFill>
                  <a:latin typeface="Calibri" charset="0"/>
                  <a:ea typeface="ＭＳ Ｐゴシック" charset="0"/>
                </a:defRPr>
              </a:lvl3pPr>
              <a:lvl4pPr>
                <a:defRPr>
                  <a:solidFill>
                    <a:schemeClr val="tx1"/>
                  </a:solidFill>
                  <a:latin typeface="Calibri" charset="0"/>
                  <a:ea typeface="ＭＳ Ｐゴシック" charset="0"/>
                </a:defRPr>
              </a:lvl4pPr>
              <a:lvl5pPr>
                <a:defRPr>
                  <a:solidFill>
                    <a:schemeClr val="tx1"/>
                  </a:solidFill>
                  <a:latin typeface="Calibri" charset="0"/>
                  <a:ea typeface="ＭＳ Ｐゴシック" charset="0"/>
                </a:defRPr>
              </a:lvl5pPr>
              <a:lvl6pPr marL="457200" fontAlgn="base">
                <a:spcBef>
                  <a:spcPct val="0"/>
                </a:spcBef>
                <a:spcAft>
                  <a:spcPct val="0"/>
                </a:spcAft>
                <a:defRPr>
                  <a:solidFill>
                    <a:schemeClr val="tx1"/>
                  </a:solidFill>
                  <a:latin typeface="Calibri" charset="0"/>
                  <a:ea typeface="ＭＳ Ｐゴシック" charset="0"/>
                </a:defRPr>
              </a:lvl6pPr>
              <a:lvl7pPr marL="914400" fontAlgn="base">
                <a:spcBef>
                  <a:spcPct val="0"/>
                </a:spcBef>
                <a:spcAft>
                  <a:spcPct val="0"/>
                </a:spcAft>
                <a:defRPr>
                  <a:solidFill>
                    <a:schemeClr val="tx1"/>
                  </a:solidFill>
                  <a:latin typeface="Calibri" charset="0"/>
                  <a:ea typeface="ＭＳ Ｐゴシック" charset="0"/>
                </a:defRPr>
              </a:lvl7pPr>
              <a:lvl8pPr marL="1371600" fontAlgn="base">
                <a:spcBef>
                  <a:spcPct val="0"/>
                </a:spcBef>
                <a:spcAft>
                  <a:spcPct val="0"/>
                </a:spcAft>
                <a:defRPr>
                  <a:solidFill>
                    <a:schemeClr val="tx1"/>
                  </a:solidFill>
                  <a:latin typeface="Calibri" charset="0"/>
                  <a:ea typeface="ＭＳ Ｐゴシック" charset="0"/>
                </a:defRPr>
              </a:lvl8pPr>
              <a:lvl9pPr marL="1828800" fontAlgn="base">
                <a:spcBef>
                  <a:spcPct val="0"/>
                </a:spcBef>
                <a:spcAft>
                  <a:spcPct val="0"/>
                </a:spcAft>
                <a:defRPr>
                  <a:solidFill>
                    <a:schemeClr val="tx1"/>
                  </a:solidFill>
                  <a:latin typeface="Calibri" charset="0"/>
                  <a:ea typeface="ＭＳ Ｐゴシック" charset="0"/>
                </a:defRPr>
              </a:lvl9pPr>
            </a:lstStyle>
            <a:p>
              <a:pPr>
                <a:defRPr/>
              </a:pPr>
              <a:r>
                <a:rPr lang="en-US" sz="2800" dirty="0" smtClean="0">
                  <a:solidFill>
                    <a:schemeClr val="accent6"/>
                  </a:solidFill>
                  <a:latin typeface="Arial" pitchFamily="34" charset="0"/>
                  <a:cs typeface="Helvetica Neue Light" charset="0"/>
                </a:rPr>
                <a:t>14,615</a:t>
              </a:r>
              <a:endParaRPr lang="en-US" sz="1800" dirty="0" smtClean="0">
                <a:solidFill>
                  <a:schemeClr val="accent6"/>
                </a:solidFill>
                <a:effectLst>
                  <a:outerShdw blurRad="38100" dist="38100" dir="2700000" algn="tl">
                    <a:srgbClr val="DDDDDD"/>
                  </a:outerShdw>
                </a:effectLst>
                <a:latin typeface="Times New Roman" charset="0"/>
              </a:endParaRPr>
            </a:p>
          </p:txBody>
        </p:sp>
        <p:sp>
          <p:nvSpPr>
            <p:cNvPr id="34856" name="Text Box 52"/>
            <p:cNvSpPr txBox="1">
              <a:spLocks noChangeArrowheads="1"/>
            </p:cNvSpPr>
            <p:nvPr/>
          </p:nvSpPr>
          <p:spPr bwMode="auto">
            <a:xfrm>
              <a:off x="6627826" y="1912737"/>
              <a:ext cx="1101264"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0" tIns="0" rIns="0" bIns="0">
              <a:spAutoFit/>
            </a:bodyPr>
            <a:lstStyle>
              <a:lvl1pPr eaLnBrk="0" hangingPunct="0">
                <a:spcBef>
                  <a:spcPct val="20000"/>
                </a:spcBef>
                <a:buClr>
                  <a:schemeClr val="tx1"/>
                </a:buClr>
                <a:buFont typeface="Monotype Sorts" pitchFamily="2" charset="2"/>
                <a:defRPr sz="2400">
                  <a:solidFill>
                    <a:schemeClr val="tx1"/>
                  </a:solidFill>
                  <a:latin typeface="Arial" pitchFamily="34" charset="0"/>
                  <a:ea typeface="ＭＳ Ｐゴシック" pitchFamily="34" charset="-128"/>
                </a:defRPr>
              </a:lvl1pPr>
              <a:lvl2pPr marL="742950" indent="-285750" eaLnBrk="0" hangingPunct="0">
                <a:spcBef>
                  <a:spcPct val="20000"/>
                </a:spcBef>
                <a:buClr>
                  <a:schemeClr val="tx2"/>
                </a:buClr>
                <a:buSzPct val="70000"/>
                <a:buFont typeface="Wingdings" pitchFamily="2" charset="2"/>
                <a:buChar char="n"/>
                <a:defRPr sz="2400">
                  <a:solidFill>
                    <a:schemeClr val="tx1"/>
                  </a:solidFill>
                  <a:latin typeface="Arial" pitchFamily="34" charset="0"/>
                  <a:ea typeface="ＭＳ Ｐゴシック" pitchFamily="34" charset="-128"/>
                </a:defRPr>
              </a:lvl2pPr>
              <a:lvl3pPr marL="1143000" indent="-228600" eaLnBrk="0" hangingPunct="0">
                <a:spcBef>
                  <a:spcPct val="20000"/>
                </a:spcBef>
                <a:buChar char="–"/>
                <a:defRPr sz="2400">
                  <a:solidFill>
                    <a:schemeClr val="tx1"/>
                  </a:solidFill>
                  <a:latin typeface="Arial" pitchFamily="34" charset="0"/>
                  <a:ea typeface="ＭＳ Ｐゴシック" pitchFamily="34" charset="-128"/>
                </a:defRPr>
              </a:lvl3pPr>
              <a:lvl4pPr marL="1600200" indent="-228600" eaLnBrk="0" hangingPunct="0">
                <a:spcBef>
                  <a:spcPct val="20000"/>
                </a:spcBef>
                <a:buFont typeface="Wingdings" pitchFamily="2" charset="2"/>
                <a:buChar char="§"/>
                <a:defRPr sz="2400">
                  <a:solidFill>
                    <a:schemeClr val="tx1"/>
                  </a:solidFill>
                  <a:latin typeface="Arial" pitchFamily="34" charset="0"/>
                  <a:ea typeface="ＭＳ Ｐゴシック" pitchFamily="34" charset="-128"/>
                </a:defRPr>
              </a:lvl4pPr>
              <a:lvl5pPr marL="2057400" indent="-228600" eaLnBrk="0" hangingPunct="0">
                <a:spcBef>
                  <a:spcPct val="20000"/>
                </a:spcBef>
                <a:buChar char="»"/>
                <a:defRPr sz="2400">
                  <a:solidFill>
                    <a:schemeClr val="tx1"/>
                  </a:solidFill>
                  <a:latin typeface="Arial" pitchFamily="34" charset="0"/>
                  <a:ea typeface="ＭＳ Ｐゴシック" pitchFamily="34" charset="-128"/>
                </a:defRPr>
              </a:lvl5pPr>
              <a:lvl6pPr marL="2514600" indent="-228600" eaLnBrk="0" fontAlgn="base" hangingPunct="0">
                <a:spcBef>
                  <a:spcPct val="20000"/>
                </a:spcBef>
                <a:spcAft>
                  <a:spcPct val="0"/>
                </a:spcAft>
                <a:buChar char="»"/>
                <a:defRPr sz="2400">
                  <a:solidFill>
                    <a:schemeClr val="tx1"/>
                  </a:solidFill>
                  <a:latin typeface="Arial" pitchFamily="34" charset="0"/>
                  <a:ea typeface="ＭＳ Ｐゴシック" pitchFamily="34" charset="-128"/>
                </a:defRPr>
              </a:lvl6pPr>
              <a:lvl7pPr marL="2971800" indent="-228600" eaLnBrk="0" fontAlgn="base" hangingPunct="0">
                <a:spcBef>
                  <a:spcPct val="20000"/>
                </a:spcBef>
                <a:spcAft>
                  <a:spcPct val="0"/>
                </a:spcAft>
                <a:buChar char="»"/>
                <a:defRPr sz="2400">
                  <a:solidFill>
                    <a:schemeClr val="tx1"/>
                  </a:solidFill>
                  <a:latin typeface="Arial" pitchFamily="34" charset="0"/>
                  <a:ea typeface="ＭＳ Ｐゴシック" pitchFamily="34" charset="-128"/>
                </a:defRPr>
              </a:lvl7pPr>
              <a:lvl8pPr marL="3429000" indent="-228600" eaLnBrk="0" fontAlgn="base" hangingPunct="0">
                <a:spcBef>
                  <a:spcPct val="20000"/>
                </a:spcBef>
                <a:spcAft>
                  <a:spcPct val="0"/>
                </a:spcAft>
                <a:buChar char="»"/>
                <a:defRPr sz="2400">
                  <a:solidFill>
                    <a:schemeClr val="tx1"/>
                  </a:solidFill>
                  <a:latin typeface="Arial" pitchFamily="34" charset="0"/>
                  <a:ea typeface="ＭＳ Ｐゴシック" pitchFamily="34" charset="-128"/>
                </a:defRPr>
              </a:lvl8pPr>
              <a:lvl9pPr marL="3886200" indent="-228600" eaLnBrk="0" fontAlgn="base" hangingPunct="0">
                <a:spcBef>
                  <a:spcPct val="20000"/>
                </a:spcBef>
                <a:spcAft>
                  <a:spcPct val="0"/>
                </a:spcAft>
                <a:buChar char="»"/>
                <a:defRPr sz="2400">
                  <a:solidFill>
                    <a:schemeClr val="tx1"/>
                  </a:solidFill>
                  <a:latin typeface="Arial" pitchFamily="34" charset="0"/>
                  <a:ea typeface="ＭＳ Ｐゴシック" pitchFamily="34" charset="-128"/>
                </a:defRPr>
              </a:lvl9pPr>
            </a:lstStyle>
            <a:p>
              <a:pPr eaLnBrk="1" hangingPunct="1">
                <a:spcBef>
                  <a:spcPct val="0"/>
                </a:spcBef>
                <a:buClrTx/>
                <a:buFontTx/>
                <a:buNone/>
              </a:pPr>
              <a:r>
                <a:rPr lang="en-US" altLang="en-US" sz="2800" dirty="0">
                  <a:solidFill>
                    <a:schemeClr val="accent6"/>
                  </a:solidFill>
                </a:rPr>
                <a:t>82,868</a:t>
              </a:r>
              <a:endParaRPr lang="en-US" altLang="en-US" sz="2800" dirty="0">
                <a:solidFill>
                  <a:schemeClr val="accent6"/>
                </a:solidFill>
                <a:latin typeface="Times New Roman" pitchFamily="18" charset="0"/>
              </a:endParaRPr>
            </a:p>
          </p:txBody>
        </p:sp>
      </p:grpSp>
      <p:sp>
        <p:nvSpPr>
          <p:cNvPr id="23" name="Rectangle 45"/>
          <p:cNvSpPr>
            <a:spLocks noChangeArrowheads="1"/>
          </p:cNvSpPr>
          <p:nvPr/>
        </p:nvSpPr>
        <p:spPr bwMode="auto">
          <a:xfrm>
            <a:off x="1487488" y="5074612"/>
            <a:ext cx="6242050" cy="381000"/>
          </a:xfrm>
          <a:prstGeom prst="rect">
            <a:avLst/>
          </a:prstGeom>
          <a:solidFill>
            <a:schemeClr val="accent5"/>
          </a:solidFill>
          <a:ln w="25400">
            <a:noFill/>
            <a:miter lim="800000"/>
            <a:headEnd/>
            <a:tailEnd/>
          </a:ln>
          <a:effectLst>
            <a:outerShdw blurRad="50800" dist="38100" dir="5400000" algn="t" rotWithShape="0">
              <a:prstClr val="black">
                <a:alpha val="40000"/>
              </a:prstClr>
            </a:outerShdw>
          </a:effectLst>
        </p:spPr>
        <p:txBody>
          <a:bodyPr wrap="none" anchor="ctr"/>
          <a:lstStyle>
            <a:lvl1pPr eaLnBrk="0" hangingPunct="0">
              <a:spcBef>
                <a:spcPct val="20000"/>
              </a:spcBef>
              <a:buClr>
                <a:schemeClr val="tx1"/>
              </a:buClr>
              <a:buFont typeface="Monotype Sorts" pitchFamily="2" charset="2"/>
              <a:defRPr sz="2400">
                <a:solidFill>
                  <a:schemeClr val="tx1"/>
                </a:solidFill>
                <a:latin typeface="Arial" pitchFamily="34" charset="0"/>
                <a:ea typeface="ＭＳ Ｐゴシック" pitchFamily="34" charset="-128"/>
              </a:defRPr>
            </a:lvl1pPr>
            <a:lvl2pPr marL="742950" indent="-285750" eaLnBrk="0" hangingPunct="0">
              <a:spcBef>
                <a:spcPct val="20000"/>
              </a:spcBef>
              <a:buClr>
                <a:schemeClr val="tx2"/>
              </a:buClr>
              <a:buSzPct val="70000"/>
              <a:buFont typeface="Wingdings" pitchFamily="2" charset="2"/>
              <a:buChar char="n"/>
              <a:defRPr sz="2400">
                <a:solidFill>
                  <a:schemeClr val="tx1"/>
                </a:solidFill>
                <a:latin typeface="Arial" pitchFamily="34" charset="0"/>
                <a:ea typeface="ＭＳ Ｐゴシック" pitchFamily="34" charset="-128"/>
              </a:defRPr>
            </a:lvl2pPr>
            <a:lvl3pPr marL="1143000" indent="-228600" eaLnBrk="0" hangingPunct="0">
              <a:spcBef>
                <a:spcPct val="20000"/>
              </a:spcBef>
              <a:buChar char="–"/>
              <a:defRPr sz="2400">
                <a:solidFill>
                  <a:schemeClr val="tx1"/>
                </a:solidFill>
                <a:latin typeface="Arial" pitchFamily="34" charset="0"/>
                <a:ea typeface="ＭＳ Ｐゴシック" pitchFamily="34" charset="-128"/>
              </a:defRPr>
            </a:lvl3pPr>
            <a:lvl4pPr marL="1600200" indent="-228600" eaLnBrk="0" hangingPunct="0">
              <a:spcBef>
                <a:spcPct val="20000"/>
              </a:spcBef>
              <a:buFont typeface="Wingdings" pitchFamily="2" charset="2"/>
              <a:buChar char="§"/>
              <a:defRPr sz="2400">
                <a:solidFill>
                  <a:schemeClr val="tx1"/>
                </a:solidFill>
                <a:latin typeface="Arial" pitchFamily="34" charset="0"/>
                <a:ea typeface="ＭＳ Ｐゴシック" pitchFamily="34" charset="-128"/>
              </a:defRPr>
            </a:lvl4pPr>
            <a:lvl5pPr marL="2057400" indent="-228600" eaLnBrk="0" hangingPunct="0">
              <a:spcBef>
                <a:spcPct val="20000"/>
              </a:spcBef>
              <a:buChar char="»"/>
              <a:defRPr sz="2400">
                <a:solidFill>
                  <a:schemeClr val="tx1"/>
                </a:solidFill>
                <a:latin typeface="Arial" pitchFamily="34" charset="0"/>
                <a:ea typeface="ＭＳ Ｐゴシック" pitchFamily="34" charset="-128"/>
              </a:defRPr>
            </a:lvl5pPr>
            <a:lvl6pPr marL="2514600" indent="-228600" eaLnBrk="0" fontAlgn="base" hangingPunct="0">
              <a:spcBef>
                <a:spcPct val="20000"/>
              </a:spcBef>
              <a:spcAft>
                <a:spcPct val="0"/>
              </a:spcAft>
              <a:buChar char="»"/>
              <a:defRPr sz="2400">
                <a:solidFill>
                  <a:schemeClr val="tx1"/>
                </a:solidFill>
                <a:latin typeface="Arial" pitchFamily="34" charset="0"/>
                <a:ea typeface="ＭＳ Ｐゴシック" pitchFamily="34" charset="-128"/>
              </a:defRPr>
            </a:lvl6pPr>
            <a:lvl7pPr marL="2971800" indent="-228600" eaLnBrk="0" fontAlgn="base" hangingPunct="0">
              <a:spcBef>
                <a:spcPct val="20000"/>
              </a:spcBef>
              <a:spcAft>
                <a:spcPct val="0"/>
              </a:spcAft>
              <a:buChar char="»"/>
              <a:defRPr sz="2400">
                <a:solidFill>
                  <a:schemeClr val="tx1"/>
                </a:solidFill>
                <a:latin typeface="Arial" pitchFamily="34" charset="0"/>
                <a:ea typeface="ＭＳ Ｐゴシック" pitchFamily="34" charset="-128"/>
              </a:defRPr>
            </a:lvl7pPr>
            <a:lvl8pPr marL="3429000" indent="-228600" eaLnBrk="0" fontAlgn="base" hangingPunct="0">
              <a:spcBef>
                <a:spcPct val="20000"/>
              </a:spcBef>
              <a:spcAft>
                <a:spcPct val="0"/>
              </a:spcAft>
              <a:buChar char="»"/>
              <a:defRPr sz="2400">
                <a:solidFill>
                  <a:schemeClr val="tx1"/>
                </a:solidFill>
                <a:latin typeface="Arial" pitchFamily="34" charset="0"/>
                <a:ea typeface="ＭＳ Ｐゴシック" pitchFamily="34" charset="-128"/>
              </a:defRPr>
            </a:lvl8pPr>
            <a:lvl9pPr marL="3886200" indent="-228600" eaLnBrk="0" fontAlgn="base" hangingPunct="0">
              <a:spcBef>
                <a:spcPct val="20000"/>
              </a:spcBef>
              <a:spcAft>
                <a:spcPct val="0"/>
              </a:spcAft>
              <a:buChar char="»"/>
              <a:defRPr sz="2400">
                <a:solidFill>
                  <a:schemeClr val="tx1"/>
                </a:solidFill>
                <a:latin typeface="Arial" pitchFamily="34" charset="0"/>
                <a:ea typeface="ＭＳ Ｐゴシック" pitchFamily="34" charset="-128"/>
              </a:defRPr>
            </a:lvl9pPr>
          </a:lstStyle>
          <a:p>
            <a:pPr eaLnBrk="1" hangingPunct="1">
              <a:spcBef>
                <a:spcPct val="0"/>
              </a:spcBef>
              <a:buClrTx/>
              <a:buFontTx/>
              <a:buNone/>
            </a:pPr>
            <a:r>
              <a:rPr lang="en-US" altLang="en-US" sz="2000" dirty="0">
                <a:solidFill>
                  <a:srgbClr val="000000"/>
                </a:solidFill>
                <a:latin typeface="+mj-lt"/>
              </a:rPr>
              <a:t>Baseline (Say </a:t>
            </a:r>
            <a:r>
              <a:rPr lang="ja-JP" altLang="en-US" sz="2000" dirty="0">
                <a:solidFill>
                  <a:srgbClr val="000000"/>
                </a:solidFill>
                <a:latin typeface="+mj-lt"/>
              </a:rPr>
              <a:t>“</a:t>
            </a:r>
            <a:r>
              <a:rPr lang="en-US" altLang="ja-JP" sz="2000" dirty="0">
                <a:solidFill>
                  <a:srgbClr val="000000"/>
                </a:solidFill>
                <a:latin typeface="+mj-lt"/>
              </a:rPr>
              <a:t>No</a:t>
            </a:r>
            <a:r>
              <a:rPr lang="ja-JP" altLang="en-US" sz="2000" dirty="0">
                <a:solidFill>
                  <a:srgbClr val="000000"/>
                </a:solidFill>
                <a:latin typeface="+mj-lt"/>
              </a:rPr>
              <a:t>”</a:t>
            </a:r>
            <a:r>
              <a:rPr lang="en-US" altLang="ja-JP" sz="2000" dirty="0">
                <a:solidFill>
                  <a:srgbClr val="000000"/>
                </a:solidFill>
                <a:latin typeface="+mj-lt"/>
              </a:rPr>
              <a:t> every time) = 71,554 / 97,483 = 73.4%</a:t>
            </a:r>
            <a:endParaRPr lang="en-US" altLang="en-US" sz="2000" dirty="0">
              <a:solidFill>
                <a:srgbClr val="000000"/>
              </a:solidFill>
              <a:latin typeface="+mj-lt"/>
            </a:endParaRPr>
          </a:p>
        </p:txBody>
      </p:sp>
      <p:sp>
        <p:nvSpPr>
          <p:cNvPr id="24" name="Rectangle 47"/>
          <p:cNvSpPr>
            <a:spLocks noChangeArrowheads="1"/>
          </p:cNvSpPr>
          <p:nvPr/>
        </p:nvSpPr>
        <p:spPr bwMode="auto">
          <a:xfrm>
            <a:off x="1006475" y="5577985"/>
            <a:ext cx="5621338" cy="381000"/>
          </a:xfrm>
          <a:prstGeom prst="rect">
            <a:avLst/>
          </a:prstGeom>
          <a:solidFill>
            <a:schemeClr val="accent6"/>
          </a:solidFill>
          <a:ln w="25400">
            <a:noFill/>
            <a:miter lim="800000"/>
            <a:headEnd/>
            <a:tailEnd/>
          </a:ln>
          <a:effectLst>
            <a:outerShdw blurRad="50800" dist="38100" dir="5400000" algn="t" rotWithShape="0">
              <a:prstClr val="black">
                <a:alpha val="40000"/>
              </a:prstClr>
            </a:outerShdw>
          </a:effectLst>
        </p:spPr>
        <p:txBody>
          <a:bodyPr wrap="none" anchor="ctr"/>
          <a:lstStyle/>
          <a:p>
            <a:pPr fontAlgn="auto">
              <a:spcBef>
                <a:spcPts val="0"/>
              </a:spcBef>
              <a:spcAft>
                <a:spcPts val="0"/>
              </a:spcAft>
              <a:defRPr/>
            </a:pPr>
            <a:r>
              <a:rPr lang="en-US" sz="2000" b="1" kern="0" dirty="0" smtClean="0">
                <a:solidFill>
                  <a:sysClr val="windowText" lastClr="000000"/>
                </a:solidFill>
                <a:latin typeface="+mj-lt"/>
              </a:rPr>
              <a:t>Accuracy = (67,701+10,762</a:t>
            </a:r>
            <a:r>
              <a:rPr lang="en-US" sz="2000" b="1" kern="0" dirty="0">
                <a:solidFill>
                  <a:sysClr val="windowText" lastClr="000000"/>
                </a:solidFill>
                <a:latin typeface="+mj-lt"/>
              </a:rPr>
              <a:t>) / 97,483 = 80.5%</a:t>
            </a:r>
          </a:p>
        </p:txBody>
      </p:sp>
      <p:sp>
        <p:nvSpPr>
          <p:cNvPr id="34852" name="Animation Flag"/>
          <p:cNvSpPr txBox="1">
            <a:spLocks noChangeArrowheads="1"/>
          </p:cNvSpPr>
          <p:nvPr/>
        </p:nvSpPr>
        <p:spPr bwMode="auto">
          <a:xfrm>
            <a:off x="8572500" y="6451600"/>
            <a:ext cx="35779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tx1"/>
              </a:buClr>
              <a:buFont typeface="Monotype Sorts" pitchFamily="2" charset="2"/>
              <a:defRPr sz="2400">
                <a:solidFill>
                  <a:schemeClr val="tx1"/>
                </a:solidFill>
                <a:latin typeface="Arial" pitchFamily="34" charset="0"/>
                <a:ea typeface="ＭＳ Ｐゴシック" pitchFamily="34" charset="-128"/>
              </a:defRPr>
            </a:lvl1pPr>
            <a:lvl2pPr marL="742950" indent="-285750" eaLnBrk="0" hangingPunct="0">
              <a:spcBef>
                <a:spcPct val="20000"/>
              </a:spcBef>
              <a:buClr>
                <a:schemeClr val="tx2"/>
              </a:buClr>
              <a:buSzPct val="70000"/>
              <a:buFont typeface="Wingdings" pitchFamily="2" charset="2"/>
              <a:buChar char="n"/>
              <a:defRPr sz="2400">
                <a:solidFill>
                  <a:schemeClr val="tx1"/>
                </a:solidFill>
                <a:latin typeface="Arial" pitchFamily="34" charset="0"/>
                <a:ea typeface="ＭＳ Ｐゴシック" pitchFamily="34" charset="-128"/>
              </a:defRPr>
            </a:lvl2pPr>
            <a:lvl3pPr marL="1143000" indent="-228600" eaLnBrk="0" hangingPunct="0">
              <a:spcBef>
                <a:spcPct val="20000"/>
              </a:spcBef>
              <a:buChar char="–"/>
              <a:defRPr sz="2400">
                <a:solidFill>
                  <a:schemeClr val="tx1"/>
                </a:solidFill>
                <a:latin typeface="Arial" pitchFamily="34" charset="0"/>
                <a:ea typeface="ＭＳ Ｐゴシック" pitchFamily="34" charset="-128"/>
              </a:defRPr>
            </a:lvl3pPr>
            <a:lvl4pPr marL="1600200" indent="-228600" eaLnBrk="0" hangingPunct="0">
              <a:spcBef>
                <a:spcPct val="20000"/>
              </a:spcBef>
              <a:buFont typeface="Wingdings" pitchFamily="2" charset="2"/>
              <a:buChar char="§"/>
              <a:defRPr sz="2400">
                <a:solidFill>
                  <a:schemeClr val="tx1"/>
                </a:solidFill>
                <a:latin typeface="Arial" pitchFamily="34" charset="0"/>
                <a:ea typeface="ＭＳ Ｐゴシック" pitchFamily="34" charset="-128"/>
              </a:defRPr>
            </a:lvl4pPr>
            <a:lvl5pPr marL="2057400" indent="-228600" eaLnBrk="0" hangingPunct="0">
              <a:spcBef>
                <a:spcPct val="20000"/>
              </a:spcBef>
              <a:buChar char="»"/>
              <a:defRPr sz="2400">
                <a:solidFill>
                  <a:schemeClr val="tx1"/>
                </a:solidFill>
                <a:latin typeface="Arial" pitchFamily="34" charset="0"/>
                <a:ea typeface="ＭＳ Ｐゴシック" pitchFamily="34" charset="-128"/>
              </a:defRPr>
            </a:lvl5pPr>
            <a:lvl6pPr marL="2514600" indent="-228600" eaLnBrk="0" fontAlgn="base" hangingPunct="0">
              <a:spcBef>
                <a:spcPct val="20000"/>
              </a:spcBef>
              <a:spcAft>
                <a:spcPct val="0"/>
              </a:spcAft>
              <a:buChar char="»"/>
              <a:defRPr sz="2400">
                <a:solidFill>
                  <a:schemeClr val="tx1"/>
                </a:solidFill>
                <a:latin typeface="Arial" pitchFamily="34" charset="0"/>
                <a:ea typeface="ＭＳ Ｐゴシック" pitchFamily="34" charset="-128"/>
              </a:defRPr>
            </a:lvl6pPr>
            <a:lvl7pPr marL="2971800" indent="-228600" eaLnBrk="0" fontAlgn="base" hangingPunct="0">
              <a:spcBef>
                <a:spcPct val="20000"/>
              </a:spcBef>
              <a:spcAft>
                <a:spcPct val="0"/>
              </a:spcAft>
              <a:buChar char="»"/>
              <a:defRPr sz="2400">
                <a:solidFill>
                  <a:schemeClr val="tx1"/>
                </a:solidFill>
                <a:latin typeface="Arial" pitchFamily="34" charset="0"/>
                <a:ea typeface="ＭＳ Ｐゴシック" pitchFamily="34" charset="-128"/>
              </a:defRPr>
            </a:lvl7pPr>
            <a:lvl8pPr marL="3429000" indent="-228600" eaLnBrk="0" fontAlgn="base" hangingPunct="0">
              <a:spcBef>
                <a:spcPct val="20000"/>
              </a:spcBef>
              <a:spcAft>
                <a:spcPct val="0"/>
              </a:spcAft>
              <a:buChar char="»"/>
              <a:defRPr sz="2400">
                <a:solidFill>
                  <a:schemeClr val="tx1"/>
                </a:solidFill>
                <a:latin typeface="Arial" pitchFamily="34" charset="0"/>
                <a:ea typeface="ＭＳ Ｐゴシック" pitchFamily="34" charset="-128"/>
              </a:defRPr>
            </a:lvl8pPr>
            <a:lvl9pPr marL="3886200" indent="-228600" eaLnBrk="0" fontAlgn="base" hangingPunct="0">
              <a:spcBef>
                <a:spcPct val="20000"/>
              </a:spcBef>
              <a:spcAft>
                <a:spcPct val="0"/>
              </a:spcAft>
              <a:buChar char="»"/>
              <a:defRPr sz="2400">
                <a:solidFill>
                  <a:schemeClr val="tx1"/>
                </a:solidFill>
                <a:latin typeface="Arial" pitchFamily="34" charset="0"/>
                <a:ea typeface="ＭＳ Ｐゴシック" pitchFamily="34" charset="-128"/>
              </a:defRPr>
            </a:lvl9pPr>
          </a:lstStyle>
          <a:p>
            <a:pPr eaLnBrk="1" hangingPunct="1">
              <a:spcBef>
                <a:spcPct val="0"/>
              </a:spcBef>
              <a:buClrTx/>
              <a:buFontTx/>
              <a:buNone/>
            </a:pPr>
            <a:r>
              <a:rPr lang="en-US" altLang="en-US" sz="2000" b="1">
                <a:latin typeface="+mj-lt"/>
              </a:rPr>
              <a:t>...</a:t>
            </a:r>
          </a:p>
        </p:txBody>
      </p:sp>
      <p:sp>
        <p:nvSpPr>
          <p:cNvPr id="2" name="Rectangle 1"/>
          <p:cNvSpPr/>
          <p:nvPr/>
        </p:nvSpPr>
        <p:spPr>
          <a:xfrm>
            <a:off x="6665450" y="4110335"/>
            <a:ext cx="1127232" cy="461665"/>
          </a:xfrm>
          <a:prstGeom prst="rect">
            <a:avLst/>
          </a:prstGeom>
        </p:spPr>
        <p:txBody>
          <a:bodyPr wrap="none">
            <a:spAutoFit/>
          </a:bodyPr>
          <a:lstStyle/>
          <a:p>
            <a:pPr lvl="0" algn="ctr">
              <a:spcBef>
                <a:spcPct val="20000"/>
              </a:spcBef>
            </a:pPr>
            <a:r>
              <a:rPr lang="en-US" altLang="en-US" dirty="0">
                <a:solidFill>
                  <a:schemeClr val="accent6"/>
                </a:solidFill>
                <a:latin typeface="Arial" pitchFamily="34" charset="0"/>
              </a:rPr>
              <a:t>97,483</a:t>
            </a:r>
          </a:p>
        </p:txBody>
      </p:sp>
    </p:spTree>
    <p:extLst>
      <p:ext uri="{BB962C8B-B14F-4D97-AF65-F5344CB8AC3E}">
        <p14:creationId xmlns:p14="http://schemas.microsoft.com/office/powerpoint/2010/main" val="2478466499"/>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3">
                                            <p:txEl>
                                              <p:pRg st="0" end="0"/>
                                            </p:txEl>
                                          </p:spTgt>
                                        </p:tgtEl>
                                        <p:attrNameLst>
                                          <p:attrName>style.visibility</p:attrName>
                                        </p:attrNameLst>
                                      </p:cBhvr>
                                      <p:to>
                                        <p:strVal val="visible"/>
                                      </p:to>
                                    </p:set>
                                  </p:childTnLst>
                                </p:cTn>
                              </p:par>
                            </p:childTnLst>
                          </p:cTn>
                        </p:par>
                        <p:par>
                          <p:cTn id="9" fill="hold">
                            <p:stCondLst>
                              <p:cond delay="0"/>
                            </p:stCondLst>
                            <p:childTnLst>
                              <p:par>
                                <p:cTn id="10" presetID="26" presetClass="emph" presetSubtype="0" fill="hold" grpId="0" nodeType="afterEffect">
                                  <p:stCondLst>
                                    <p:cond delay="0"/>
                                  </p:stCondLst>
                                  <p:childTnLst>
                                    <p:animEffect transition="out" filter="fade">
                                      <p:cBhvr>
                                        <p:cTn id="11" dur="500" tmFilter="0, 0; .2, .5; .8, .5; 1, 0"/>
                                        <p:tgtEl>
                                          <p:spTgt spid="863278"/>
                                        </p:tgtEl>
                                      </p:cBhvr>
                                    </p:animEffect>
                                    <p:animScale>
                                      <p:cBhvr>
                                        <p:cTn id="12" dur="250" autoRev="1" fill="hold"/>
                                        <p:tgtEl>
                                          <p:spTgt spid="863278"/>
                                        </p:tgtEl>
                                      </p:cBhvr>
                                      <p:by x="105000" y="105000"/>
                                    </p:animScale>
                                  </p:childTnLst>
                                </p:cTn>
                              </p:par>
                            </p:childTnLst>
                          </p:cTn>
                        </p:par>
                        <p:par>
                          <p:cTn id="13" fill="hold">
                            <p:stCondLst>
                              <p:cond delay="500"/>
                            </p:stCondLst>
                            <p:childTnLst>
                              <p:par>
                                <p:cTn id="14" presetID="26" presetClass="emph" presetSubtype="0" fill="hold" grpId="0" nodeType="afterEffect">
                                  <p:stCondLst>
                                    <p:cond delay="0"/>
                                  </p:stCondLst>
                                  <p:childTnLst>
                                    <p:animEffect transition="out" filter="fade">
                                      <p:cBhvr>
                                        <p:cTn id="15" dur="500" tmFilter="0, 0; .2, .5; .8, .5; 1, 0"/>
                                        <p:tgtEl>
                                          <p:spTgt spid="2"/>
                                        </p:tgtEl>
                                      </p:cBhvr>
                                    </p:animEffect>
                                    <p:animScale>
                                      <p:cBhvr>
                                        <p:cTn id="16" dur="250" autoRev="1" fill="hold"/>
                                        <p:tgtEl>
                                          <p:spTgt spid="2"/>
                                        </p:tgtEl>
                                      </p:cBhvr>
                                      <p:by x="105000" y="105000"/>
                                    </p:animScale>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4">
                                            <p:txEl>
                                              <p:pRg st="0" end="0"/>
                                            </p:txEl>
                                          </p:spTgt>
                                        </p:tgtEl>
                                        <p:attrNameLst>
                                          <p:attrName>style.visibility</p:attrName>
                                        </p:attrNameLst>
                                      </p:cBhvr>
                                      <p:to>
                                        <p:strVal val="visible"/>
                                      </p:to>
                                    </p:set>
                                  </p:childTnLst>
                                </p:cTn>
                              </p:par>
                            </p:childTnLst>
                          </p:cTn>
                        </p:par>
                        <p:par>
                          <p:cTn id="23" fill="hold" nodeType="withGroup">
                            <p:stCondLst>
                              <p:cond delay="0"/>
                            </p:stCondLst>
                            <p:childTnLst>
                              <p:par>
                                <p:cTn id="24" presetID="26" presetClass="emph" presetSubtype="0" fill="hold" nodeType="afterEffect">
                                  <p:stCondLst>
                                    <p:cond delay="0"/>
                                  </p:stCondLst>
                                  <p:childTnLst>
                                    <p:animEffect transition="out" filter="fade">
                                      <p:cBhvr>
                                        <p:cTn id="25" dur="500" tmFilter="0, 0; .2, .5; .8, .5; 1, 0"/>
                                        <p:tgtEl>
                                          <p:spTgt spid="34844"/>
                                        </p:tgtEl>
                                      </p:cBhvr>
                                    </p:animEffect>
                                    <p:animScale>
                                      <p:cBhvr>
                                        <p:cTn id="26" dur="250" autoRev="1" fill="hold"/>
                                        <p:tgtEl>
                                          <p:spTgt spid="34844"/>
                                        </p:tgtEl>
                                      </p:cBhvr>
                                      <p:by x="105000" y="105000"/>
                                    </p:animScale>
                                  </p:childTnLst>
                                </p:cTn>
                              </p:par>
                            </p:childTnLst>
                          </p:cTn>
                        </p:par>
                        <p:par>
                          <p:cTn id="27" fill="hold">
                            <p:stCondLst>
                              <p:cond delay="500"/>
                            </p:stCondLst>
                            <p:childTnLst>
                              <p:par>
                                <p:cTn id="28" presetID="26" presetClass="emph" presetSubtype="0" fill="hold" grpId="1" nodeType="afterEffect">
                                  <p:stCondLst>
                                    <p:cond delay="0"/>
                                  </p:stCondLst>
                                  <p:childTnLst>
                                    <p:animEffect transition="out" filter="fade">
                                      <p:cBhvr>
                                        <p:cTn id="29" dur="500" tmFilter="0, 0; .2, .5; .8, .5; 1, 0"/>
                                        <p:tgtEl>
                                          <p:spTgt spid="2"/>
                                        </p:tgtEl>
                                      </p:cBhvr>
                                    </p:animEffect>
                                    <p:animScale>
                                      <p:cBhvr>
                                        <p:cTn id="30" dur="250" autoRev="1" fill="hold"/>
                                        <p:tgtEl>
                                          <p:spTgt spid="2"/>
                                        </p:tgtEl>
                                      </p:cBhvr>
                                      <p:by x="105000" y="105000"/>
                                    </p:animScale>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63282"/>
                                        </p:tgtEl>
                                        <p:attrNameLst>
                                          <p:attrName>style.visibility</p:attrName>
                                        </p:attrNameLst>
                                      </p:cBhvr>
                                      <p:to>
                                        <p:strVal val="visible"/>
                                      </p:to>
                                    </p:set>
                                  </p:childTnLst>
                                </p:cTn>
                              </p:par>
                            </p:childTnLst>
                          </p:cTn>
                        </p:par>
                        <p:par>
                          <p:cTn id="35" fill="hold">
                            <p:stCondLst>
                              <p:cond delay="0"/>
                            </p:stCondLst>
                            <p:childTnLst>
                              <p:par>
                                <p:cTn id="36" presetID="26" presetClass="emph" presetSubtype="0" fill="hold" grpId="1" nodeType="afterEffect">
                                  <p:stCondLst>
                                    <p:cond delay="0"/>
                                  </p:stCondLst>
                                  <p:childTnLst>
                                    <p:animEffect transition="out" filter="fade">
                                      <p:cBhvr>
                                        <p:cTn id="37" dur="500" tmFilter="0, 0; .2, .5; .8, .5; 1, 0"/>
                                        <p:tgtEl>
                                          <p:spTgt spid="23">
                                            <p:bg/>
                                          </p:spTgt>
                                        </p:tgtEl>
                                      </p:cBhvr>
                                    </p:animEffect>
                                    <p:animScale>
                                      <p:cBhvr>
                                        <p:cTn id="38" dur="250" autoRev="1" fill="hold"/>
                                        <p:tgtEl>
                                          <p:spTgt spid="23">
                                            <p:bg/>
                                          </p:spTgt>
                                        </p:tgtEl>
                                      </p:cBhvr>
                                      <p:by x="105000" y="105000"/>
                                    </p:animScale>
                                  </p:childTnLst>
                                </p:cTn>
                              </p:par>
                            </p:childTnLst>
                          </p:cTn>
                        </p:par>
                        <p:par>
                          <p:cTn id="39" fill="hold">
                            <p:stCondLst>
                              <p:cond delay="500"/>
                            </p:stCondLst>
                            <p:childTnLst>
                              <p:par>
                                <p:cTn id="40" presetID="26" presetClass="emph" presetSubtype="0" fill="hold" grpId="1" nodeType="afterEffect">
                                  <p:stCondLst>
                                    <p:cond delay="0"/>
                                  </p:stCondLst>
                                  <p:childTnLst>
                                    <p:animEffect transition="out" filter="fade">
                                      <p:cBhvr>
                                        <p:cTn id="41" dur="500" tmFilter="0, 0; .2, .5; .8, .5; 1, 0"/>
                                        <p:tgtEl>
                                          <p:spTgt spid="23">
                                            <p:txEl>
                                              <p:pRg st="0" end="0"/>
                                            </p:txEl>
                                          </p:spTgt>
                                        </p:tgtEl>
                                      </p:cBhvr>
                                    </p:animEffect>
                                    <p:animScale>
                                      <p:cBhvr>
                                        <p:cTn id="42" dur="250" autoRev="1" fill="hold"/>
                                        <p:tgtEl>
                                          <p:spTgt spid="23">
                                            <p:txEl>
                                              <p:pRg st="0" end="0"/>
                                            </p:txEl>
                                          </p:spTgt>
                                        </p:tgtEl>
                                      </p:cBhvr>
                                      <p:by x="105000" y="105000"/>
                                    </p:animScale>
                                  </p:childTnLst>
                                </p:cTn>
                              </p:par>
                            </p:childTnLst>
                          </p:cTn>
                        </p:par>
                        <p:par>
                          <p:cTn id="43" fill="hold">
                            <p:stCondLst>
                              <p:cond delay="1000"/>
                            </p:stCondLst>
                            <p:childTnLst>
                              <p:par>
                                <p:cTn id="44" presetID="26" presetClass="emph" presetSubtype="0" fill="hold" grpId="0" nodeType="afterEffect">
                                  <p:stCondLst>
                                    <p:cond delay="0"/>
                                  </p:stCondLst>
                                  <p:childTnLst>
                                    <p:animEffect transition="out" filter="fade">
                                      <p:cBhvr>
                                        <p:cTn id="45" dur="500" tmFilter="0, 0; .2, .5; .8, .5; 1, 0"/>
                                        <p:tgtEl>
                                          <p:spTgt spid="24">
                                            <p:bg/>
                                          </p:spTgt>
                                        </p:tgtEl>
                                      </p:cBhvr>
                                    </p:animEffect>
                                    <p:animScale>
                                      <p:cBhvr>
                                        <p:cTn id="46" dur="250" autoRev="1" fill="hold"/>
                                        <p:tgtEl>
                                          <p:spTgt spid="24">
                                            <p:bg/>
                                          </p:spTgt>
                                        </p:tgtEl>
                                      </p:cBhvr>
                                      <p:by x="105000" y="105000"/>
                                    </p:animScale>
                                  </p:childTnLst>
                                </p:cTn>
                              </p:par>
                            </p:childTnLst>
                          </p:cTn>
                        </p:par>
                        <p:par>
                          <p:cTn id="47" fill="hold">
                            <p:stCondLst>
                              <p:cond delay="1500"/>
                            </p:stCondLst>
                            <p:childTnLst>
                              <p:par>
                                <p:cTn id="48" presetID="26" presetClass="emph" presetSubtype="0" fill="hold" grpId="0" nodeType="afterEffect">
                                  <p:stCondLst>
                                    <p:cond delay="0"/>
                                  </p:stCondLst>
                                  <p:childTnLst>
                                    <p:animEffect transition="out" filter="fade">
                                      <p:cBhvr>
                                        <p:cTn id="49" dur="500" tmFilter="0, 0; .2, .5; .8, .5; 1, 0"/>
                                        <p:tgtEl>
                                          <p:spTgt spid="24">
                                            <p:txEl>
                                              <p:pRg st="0" end="0"/>
                                            </p:txEl>
                                          </p:spTgt>
                                        </p:tgtEl>
                                      </p:cBhvr>
                                    </p:animEffect>
                                    <p:animScale>
                                      <p:cBhvr>
                                        <p:cTn id="50" dur="250" autoRev="1" fill="hold"/>
                                        <p:tgtEl>
                                          <p:spTgt spid="24">
                                            <p:txEl>
                                              <p:pRg st="0" end="0"/>
                                            </p:txEl>
                                          </p:spTgt>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3278" grpId="0"/>
      <p:bldP spid="863282" grpId="0" animBg="1"/>
      <p:bldP spid="23" grpId="0" animBg="1"/>
      <p:bldP spid="23" grpId="1" build="allAtOnce" animBg="1"/>
      <p:bldP spid="24" grpId="0" build="allAtOnce" animBg="1"/>
      <p:bldP spid="2" grpId="0"/>
      <p:bldP spid="2" grpId="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ESCRIPTION"/>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595628" y="1523999"/>
            <a:ext cx="5952744" cy="4914086"/>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8"/>
          <p:cNvSpPr>
            <a:spLocks noGrp="1"/>
          </p:cNvSpPr>
          <p:nvPr>
            <p:ph type="title"/>
          </p:nvPr>
        </p:nvSpPr>
        <p:spPr/>
        <p:txBody>
          <a:bodyPr>
            <a:normAutofit fontScale="90000"/>
          </a:bodyPr>
          <a:lstStyle/>
          <a:p>
            <a:r>
              <a:rPr lang="en-US" dirty="0" smtClean="0"/>
              <a:t>Assessment </a:t>
            </a:r>
            <a:r>
              <a:rPr lang="en-US" dirty="0"/>
              <a:t>of Data Mining </a:t>
            </a:r>
            <a:r>
              <a:rPr lang="en-US" dirty="0" smtClean="0"/>
              <a:t>Results: </a:t>
            </a:r>
            <a:r>
              <a:rPr lang="en-US" i="1" dirty="0" smtClean="0"/>
              <a:t>Data Visualization</a:t>
            </a:r>
            <a:endParaRPr lang="en-US" i="1" dirty="0"/>
          </a:p>
        </p:txBody>
      </p:sp>
      <p:sp>
        <p:nvSpPr>
          <p:cNvPr id="3" name="TextBox 2"/>
          <p:cNvSpPr txBox="1"/>
          <p:nvPr/>
        </p:nvSpPr>
        <p:spPr>
          <a:xfrm>
            <a:off x="5029200" y="6056784"/>
            <a:ext cx="1917513" cy="253916"/>
          </a:xfrm>
          <a:prstGeom prst="rect">
            <a:avLst/>
          </a:prstGeom>
          <a:noFill/>
        </p:spPr>
        <p:txBody>
          <a:bodyPr wrap="none" rtlCol="0">
            <a:spAutoFit/>
          </a:bodyPr>
          <a:lstStyle/>
          <a:p>
            <a:r>
              <a:rPr lang="en-US" sz="1050" dirty="0" smtClean="0"/>
              <a:t>economix.blogs.nytimes.com</a:t>
            </a:r>
            <a:endParaRPr lang="en-US" sz="1050" dirty="0"/>
          </a:p>
        </p:txBody>
      </p:sp>
    </p:spTree>
    <p:extLst>
      <p:ext uri="{BB962C8B-B14F-4D97-AF65-F5344CB8AC3E}">
        <p14:creationId xmlns:p14="http://schemas.microsoft.com/office/powerpoint/2010/main" val="37925903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Title 1"/>
          <p:cNvSpPr>
            <a:spLocks noGrp="1"/>
          </p:cNvSpPr>
          <p:nvPr>
            <p:ph type="title"/>
          </p:nvPr>
        </p:nvSpPr>
        <p:spPr/>
        <p:txBody>
          <a:bodyPr/>
          <a:lstStyle/>
          <a:p>
            <a:pPr eaLnBrk="1" hangingPunct="1"/>
            <a:r>
              <a:rPr lang="en-US" sz="4000">
                <a:latin typeface="Arial Narrow" charset="0"/>
              </a:rPr>
              <a:t>From Data to Implementation</a:t>
            </a:r>
          </a:p>
        </p:txBody>
      </p:sp>
      <p:sp>
        <p:nvSpPr>
          <p:cNvPr id="83970" name="TextBox 4"/>
          <p:cNvSpPr txBox="1">
            <a:spLocks noChangeArrowheads="1"/>
          </p:cNvSpPr>
          <p:nvPr/>
        </p:nvSpPr>
        <p:spPr bwMode="auto">
          <a:xfrm>
            <a:off x="457200" y="1175086"/>
            <a:ext cx="14065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5300">
                <a:solidFill>
                  <a:schemeClr val="tx1"/>
                </a:solidFill>
                <a:latin typeface="Arial" charset="0"/>
                <a:ea typeface="ＭＳ Ｐゴシック" charset="0"/>
                <a:cs typeface="ＭＳ Ｐゴシック" charset="0"/>
              </a:defRPr>
            </a:lvl1pPr>
            <a:lvl2pPr marL="742950" indent="-285750" eaLnBrk="0" hangingPunct="0">
              <a:defRPr sz="5300">
                <a:solidFill>
                  <a:schemeClr val="tx1"/>
                </a:solidFill>
                <a:latin typeface="Arial" charset="0"/>
                <a:ea typeface="ＭＳ Ｐゴシック" charset="0"/>
              </a:defRPr>
            </a:lvl2pPr>
            <a:lvl3pPr marL="1143000" indent="-228600" eaLnBrk="0" hangingPunct="0">
              <a:defRPr sz="5300">
                <a:solidFill>
                  <a:schemeClr val="tx1"/>
                </a:solidFill>
                <a:latin typeface="Arial" charset="0"/>
                <a:ea typeface="ＭＳ Ｐゴシック" charset="0"/>
              </a:defRPr>
            </a:lvl3pPr>
            <a:lvl4pPr marL="1600200" indent="-228600" eaLnBrk="0" hangingPunct="0">
              <a:defRPr sz="5300">
                <a:solidFill>
                  <a:schemeClr val="tx1"/>
                </a:solidFill>
                <a:latin typeface="Arial" charset="0"/>
                <a:ea typeface="ＭＳ Ｐゴシック" charset="0"/>
              </a:defRPr>
            </a:lvl4pPr>
            <a:lvl5pPr marL="2057400" indent="-228600" eaLnBrk="0" hangingPunct="0">
              <a:defRPr sz="5300">
                <a:solidFill>
                  <a:schemeClr val="tx1"/>
                </a:solidFill>
                <a:latin typeface="Arial" charset="0"/>
                <a:ea typeface="ＭＳ Ｐゴシック" charset="0"/>
              </a:defRPr>
            </a:lvl5pPr>
            <a:lvl6pPr marL="2514600" indent="-228600" eaLnBrk="0" fontAlgn="base" hangingPunct="0">
              <a:spcBef>
                <a:spcPct val="0"/>
              </a:spcBef>
              <a:spcAft>
                <a:spcPct val="0"/>
              </a:spcAft>
              <a:defRPr sz="5300">
                <a:solidFill>
                  <a:schemeClr val="tx1"/>
                </a:solidFill>
                <a:latin typeface="Arial" charset="0"/>
                <a:ea typeface="ＭＳ Ｐゴシック" charset="0"/>
              </a:defRPr>
            </a:lvl6pPr>
            <a:lvl7pPr marL="2971800" indent="-228600" eaLnBrk="0" fontAlgn="base" hangingPunct="0">
              <a:spcBef>
                <a:spcPct val="0"/>
              </a:spcBef>
              <a:spcAft>
                <a:spcPct val="0"/>
              </a:spcAft>
              <a:defRPr sz="5300">
                <a:solidFill>
                  <a:schemeClr val="tx1"/>
                </a:solidFill>
                <a:latin typeface="Arial" charset="0"/>
                <a:ea typeface="ＭＳ Ｐゴシック" charset="0"/>
              </a:defRPr>
            </a:lvl7pPr>
            <a:lvl8pPr marL="3429000" indent="-228600" eaLnBrk="0" fontAlgn="base" hangingPunct="0">
              <a:spcBef>
                <a:spcPct val="0"/>
              </a:spcBef>
              <a:spcAft>
                <a:spcPct val="0"/>
              </a:spcAft>
              <a:defRPr sz="5300">
                <a:solidFill>
                  <a:schemeClr val="tx1"/>
                </a:solidFill>
                <a:latin typeface="Arial" charset="0"/>
                <a:ea typeface="ＭＳ Ｐゴシック" charset="0"/>
              </a:defRPr>
            </a:lvl8pPr>
            <a:lvl9pPr marL="3886200" indent="-228600" eaLnBrk="0" fontAlgn="base" hangingPunct="0">
              <a:spcBef>
                <a:spcPct val="0"/>
              </a:spcBef>
              <a:spcAft>
                <a:spcPct val="0"/>
              </a:spcAft>
              <a:defRPr sz="5300">
                <a:solidFill>
                  <a:schemeClr val="tx1"/>
                </a:solidFill>
                <a:latin typeface="Arial" charset="0"/>
                <a:ea typeface="ＭＳ Ｐゴシック" charset="0"/>
              </a:defRPr>
            </a:lvl9pPr>
          </a:lstStyle>
          <a:p>
            <a:pPr eaLnBrk="1" hangingPunct="1"/>
            <a:r>
              <a:rPr lang="en-US" sz="2000"/>
              <a:t>Data Table</a:t>
            </a:r>
          </a:p>
        </p:txBody>
      </p:sp>
      <p:sp>
        <p:nvSpPr>
          <p:cNvPr id="9" name="10-Point Star 8"/>
          <p:cNvSpPr/>
          <p:nvPr/>
        </p:nvSpPr>
        <p:spPr bwMode="auto">
          <a:xfrm>
            <a:off x="2540000" y="1546561"/>
            <a:ext cx="1782763" cy="1885950"/>
          </a:xfrm>
          <a:prstGeom prst="star10">
            <a:avLst>
              <a:gd name="adj" fmla="val 37771"/>
              <a:gd name="hf" fmla="val 105146"/>
            </a:avLst>
          </a:prstGeom>
          <a:noFill/>
          <a:ln w="38100" cap="flat" cmpd="sng" algn="ctr">
            <a:solidFill>
              <a:srgbClr val="000000"/>
            </a:solidFill>
            <a:prstDash val="solid"/>
            <a:round/>
            <a:headEnd type="none" w="med" len="med"/>
            <a:tailEnd type="none" w="med" len="med"/>
          </a:ln>
          <a:effectLst/>
          <a:extLst/>
        </p:spPr>
        <p:txBody>
          <a:bodyPr lIns="88900" tIns="88900" rIns="88900" bIns="88900"/>
          <a:lstStyle/>
          <a:p>
            <a:pPr algn="ctr">
              <a:defRPr/>
            </a:pPr>
            <a:endParaRPr lang="en-US" sz="2000" i="1" dirty="0">
              <a:latin typeface="Arial"/>
              <a:ea typeface="+mn-ea"/>
            </a:endParaRPr>
          </a:p>
        </p:txBody>
      </p:sp>
      <p:sp>
        <p:nvSpPr>
          <p:cNvPr id="83972" name="TextBox 10"/>
          <p:cNvSpPr txBox="1">
            <a:spLocks noChangeArrowheads="1"/>
          </p:cNvSpPr>
          <p:nvPr/>
        </p:nvSpPr>
        <p:spPr bwMode="auto">
          <a:xfrm>
            <a:off x="2668588" y="1194136"/>
            <a:ext cx="152558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5300">
                <a:solidFill>
                  <a:schemeClr val="tx1"/>
                </a:solidFill>
                <a:latin typeface="Arial" charset="0"/>
                <a:ea typeface="ＭＳ Ｐゴシック" charset="0"/>
                <a:cs typeface="ＭＳ Ｐゴシック" charset="0"/>
              </a:defRPr>
            </a:lvl1pPr>
            <a:lvl2pPr marL="742950" indent="-285750" eaLnBrk="0" hangingPunct="0">
              <a:defRPr sz="5300">
                <a:solidFill>
                  <a:schemeClr val="tx1"/>
                </a:solidFill>
                <a:latin typeface="Arial" charset="0"/>
                <a:ea typeface="ＭＳ Ｐゴシック" charset="0"/>
              </a:defRPr>
            </a:lvl2pPr>
            <a:lvl3pPr marL="1143000" indent="-228600" eaLnBrk="0" hangingPunct="0">
              <a:defRPr sz="5300">
                <a:solidFill>
                  <a:schemeClr val="tx1"/>
                </a:solidFill>
                <a:latin typeface="Arial" charset="0"/>
                <a:ea typeface="ＭＳ Ｐゴシック" charset="0"/>
              </a:defRPr>
            </a:lvl3pPr>
            <a:lvl4pPr marL="1600200" indent="-228600" eaLnBrk="0" hangingPunct="0">
              <a:defRPr sz="5300">
                <a:solidFill>
                  <a:schemeClr val="tx1"/>
                </a:solidFill>
                <a:latin typeface="Arial" charset="0"/>
                <a:ea typeface="ＭＳ Ｐゴシック" charset="0"/>
              </a:defRPr>
            </a:lvl4pPr>
            <a:lvl5pPr marL="2057400" indent="-228600" eaLnBrk="0" hangingPunct="0">
              <a:defRPr sz="5300">
                <a:solidFill>
                  <a:schemeClr val="tx1"/>
                </a:solidFill>
                <a:latin typeface="Arial" charset="0"/>
                <a:ea typeface="ＭＳ Ｐゴシック" charset="0"/>
              </a:defRPr>
            </a:lvl5pPr>
            <a:lvl6pPr marL="2514600" indent="-228600" eaLnBrk="0" fontAlgn="base" hangingPunct="0">
              <a:spcBef>
                <a:spcPct val="0"/>
              </a:spcBef>
              <a:spcAft>
                <a:spcPct val="0"/>
              </a:spcAft>
              <a:defRPr sz="5300">
                <a:solidFill>
                  <a:schemeClr val="tx1"/>
                </a:solidFill>
                <a:latin typeface="Arial" charset="0"/>
                <a:ea typeface="ＭＳ Ｐゴシック" charset="0"/>
              </a:defRPr>
            </a:lvl6pPr>
            <a:lvl7pPr marL="2971800" indent="-228600" eaLnBrk="0" fontAlgn="base" hangingPunct="0">
              <a:spcBef>
                <a:spcPct val="0"/>
              </a:spcBef>
              <a:spcAft>
                <a:spcPct val="0"/>
              </a:spcAft>
              <a:defRPr sz="5300">
                <a:solidFill>
                  <a:schemeClr val="tx1"/>
                </a:solidFill>
                <a:latin typeface="Arial" charset="0"/>
                <a:ea typeface="ＭＳ Ｐゴシック" charset="0"/>
              </a:defRPr>
            </a:lvl7pPr>
            <a:lvl8pPr marL="3429000" indent="-228600" eaLnBrk="0" fontAlgn="base" hangingPunct="0">
              <a:spcBef>
                <a:spcPct val="0"/>
              </a:spcBef>
              <a:spcAft>
                <a:spcPct val="0"/>
              </a:spcAft>
              <a:defRPr sz="5300">
                <a:solidFill>
                  <a:schemeClr val="tx1"/>
                </a:solidFill>
                <a:latin typeface="Arial" charset="0"/>
                <a:ea typeface="ＭＳ Ｐゴシック" charset="0"/>
              </a:defRPr>
            </a:lvl8pPr>
            <a:lvl9pPr marL="3886200" indent="-228600" eaLnBrk="0" fontAlgn="base" hangingPunct="0">
              <a:spcBef>
                <a:spcPct val="0"/>
              </a:spcBef>
              <a:spcAft>
                <a:spcPct val="0"/>
              </a:spcAft>
              <a:defRPr sz="5300">
                <a:solidFill>
                  <a:schemeClr val="tx1"/>
                </a:solidFill>
                <a:latin typeface="Arial" charset="0"/>
                <a:ea typeface="ＭＳ Ｐゴシック" charset="0"/>
              </a:defRPr>
            </a:lvl9pPr>
          </a:lstStyle>
          <a:p>
            <a:pPr eaLnBrk="1" hangingPunct="1"/>
            <a:r>
              <a:rPr lang="en-US" sz="2000"/>
              <a:t>Model Build</a:t>
            </a:r>
          </a:p>
        </p:txBody>
      </p:sp>
      <p:sp>
        <p:nvSpPr>
          <p:cNvPr id="6150" name="Vertical Scroll 9"/>
          <p:cNvSpPr>
            <a:spLocks noChangeArrowheads="1"/>
          </p:cNvSpPr>
          <p:nvPr/>
        </p:nvSpPr>
        <p:spPr bwMode="auto">
          <a:xfrm>
            <a:off x="4800600" y="1852949"/>
            <a:ext cx="1219200" cy="1273175"/>
          </a:xfrm>
          <a:prstGeom prst="verticalScroll">
            <a:avLst>
              <a:gd name="adj" fmla="val 12500"/>
            </a:avLst>
          </a:prstGeom>
          <a:solidFill>
            <a:srgbClr val="FFFFFF"/>
          </a:solidFill>
          <a:ln w="381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88900" tIns="88900" rIns="88900" bIns="88900"/>
          <a:lstStyle/>
          <a:p>
            <a:pPr>
              <a:defRPr/>
            </a:pPr>
            <a:r>
              <a:rPr lang="en-US" sz="1600" dirty="0" err="1"/>
              <a:t>Y_hat</a:t>
            </a:r>
            <a:r>
              <a:rPr lang="en-US" sz="1600" dirty="0"/>
              <a:t> = 3*x1 + </a:t>
            </a:r>
            <a:r>
              <a:rPr lang="en-US" sz="1600" dirty="0" err="1"/>
              <a:t>sqrt</a:t>
            </a:r>
            <a:r>
              <a:rPr lang="en-US" sz="1600" dirty="0"/>
              <a:t>(x7) /x32 …</a:t>
            </a:r>
          </a:p>
        </p:txBody>
      </p:sp>
      <p:sp>
        <p:nvSpPr>
          <p:cNvPr id="83974" name="TextBox 12"/>
          <p:cNvSpPr txBox="1">
            <a:spLocks noChangeArrowheads="1"/>
          </p:cNvSpPr>
          <p:nvPr/>
        </p:nvSpPr>
        <p:spPr bwMode="auto">
          <a:xfrm>
            <a:off x="4710113" y="1214774"/>
            <a:ext cx="15684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5300">
                <a:solidFill>
                  <a:schemeClr val="tx1"/>
                </a:solidFill>
                <a:latin typeface="Arial" charset="0"/>
                <a:ea typeface="ＭＳ Ｐゴシック" charset="0"/>
                <a:cs typeface="ＭＳ Ｐゴシック" charset="0"/>
              </a:defRPr>
            </a:lvl1pPr>
            <a:lvl2pPr marL="742950" indent="-285750" eaLnBrk="0" hangingPunct="0">
              <a:defRPr sz="5300">
                <a:solidFill>
                  <a:schemeClr val="tx1"/>
                </a:solidFill>
                <a:latin typeface="Arial" charset="0"/>
                <a:ea typeface="ＭＳ Ｐゴシック" charset="0"/>
              </a:defRPr>
            </a:lvl2pPr>
            <a:lvl3pPr marL="1143000" indent="-228600" eaLnBrk="0" hangingPunct="0">
              <a:defRPr sz="5300">
                <a:solidFill>
                  <a:schemeClr val="tx1"/>
                </a:solidFill>
                <a:latin typeface="Arial" charset="0"/>
                <a:ea typeface="ＭＳ Ｐゴシック" charset="0"/>
              </a:defRPr>
            </a:lvl3pPr>
            <a:lvl4pPr marL="1600200" indent="-228600" eaLnBrk="0" hangingPunct="0">
              <a:defRPr sz="5300">
                <a:solidFill>
                  <a:schemeClr val="tx1"/>
                </a:solidFill>
                <a:latin typeface="Arial" charset="0"/>
                <a:ea typeface="ＭＳ Ｐゴシック" charset="0"/>
              </a:defRPr>
            </a:lvl4pPr>
            <a:lvl5pPr marL="2057400" indent="-228600" eaLnBrk="0" hangingPunct="0">
              <a:defRPr sz="5300">
                <a:solidFill>
                  <a:schemeClr val="tx1"/>
                </a:solidFill>
                <a:latin typeface="Arial" charset="0"/>
                <a:ea typeface="ＭＳ Ｐゴシック" charset="0"/>
              </a:defRPr>
            </a:lvl5pPr>
            <a:lvl6pPr marL="2514600" indent="-228600" eaLnBrk="0" fontAlgn="base" hangingPunct="0">
              <a:spcBef>
                <a:spcPct val="0"/>
              </a:spcBef>
              <a:spcAft>
                <a:spcPct val="0"/>
              </a:spcAft>
              <a:defRPr sz="5300">
                <a:solidFill>
                  <a:schemeClr val="tx1"/>
                </a:solidFill>
                <a:latin typeface="Arial" charset="0"/>
                <a:ea typeface="ＭＳ Ｐゴシック" charset="0"/>
              </a:defRPr>
            </a:lvl6pPr>
            <a:lvl7pPr marL="2971800" indent="-228600" eaLnBrk="0" fontAlgn="base" hangingPunct="0">
              <a:spcBef>
                <a:spcPct val="0"/>
              </a:spcBef>
              <a:spcAft>
                <a:spcPct val="0"/>
              </a:spcAft>
              <a:defRPr sz="5300">
                <a:solidFill>
                  <a:schemeClr val="tx1"/>
                </a:solidFill>
                <a:latin typeface="Arial" charset="0"/>
                <a:ea typeface="ＭＳ Ｐゴシック" charset="0"/>
              </a:defRPr>
            </a:lvl7pPr>
            <a:lvl8pPr marL="3429000" indent="-228600" eaLnBrk="0" fontAlgn="base" hangingPunct="0">
              <a:spcBef>
                <a:spcPct val="0"/>
              </a:spcBef>
              <a:spcAft>
                <a:spcPct val="0"/>
              </a:spcAft>
              <a:defRPr sz="5300">
                <a:solidFill>
                  <a:schemeClr val="tx1"/>
                </a:solidFill>
                <a:latin typeface="Arial" charset="0"/>
                <a:ea typeface="ＭＳ Ｐゴシック" charset="0"/>
              </a:defRPr>
            </a:lvl8pPr>
            <a:lvl9pPr marL="3886200" indent="-228600" eaLnBrk="0" fontAlgn="base" hangingPunct="0">
              <a:spcBef>
                <a:spcPct val="0"/>
              </a:spcBef>
              <a:spcAft>
                <a:spcPct val="0"/>
              </a:spcAft>
              <a:defRPr sz="5300">
                <a:solidFill>
                  <a:schemeClr val="tx1"/>
                </a:solidFill>
                <a:latin typeface="Arial" charset="0"/>
                <a:ea typeface="ＭＳ Ｐゴシック" charset="0"/>
              </a:defRPr>
            </a:lvl9pPr>
          </a:lstStyle>
          <a:p>
            <a:pPr eaLnBrk="1" hangingPunct="1"/>
            <a:r>
              <a:rPr lang="en-US" sz="2000"/>
              <a:t>Model Code</a:t>
            </a:r>
          </a:p>
        </p:txBody>
      </p:sp>
      <p:sp>
        <p:nvSpPr>
          <p:cNvPr id="83975" name="TextBox 14"/>
          <p:cNvSpPr txBox="1">
            <a:spLocks noChangeArrowheads="1"/>
          </p:cNvSpPr>
          <p:nvPr/>
        </p:nvSpPr>
        <p:spPr bwMode="auto">
          <a:xfrm>
            <a:off x="4483100" y="3773824"/>
            <a:ext cx="200025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5300">
                <a:solidFill>
                  <a:schemeClr val="tx1"/>
                </a:solidFill>
                <a:latin typeface="Arial" charset="0"/>
                <a:ea typeface="ＭＳ Ｐゴシック" charset="0"/>
                <a:cs typeface="ＭＳ Ｐゴシック" charset="0"/>
              </a:defRPr>
            </a:lvl1pPr>
            <a:lvl2pPr marL="742950" indent="-285750" eaLnBrk="0" hangingPunct="0">
              <a:defRPr sz="5300">
                <a:solidFill>
                  <a:schemeClr val="tx1"/>
                </a:solidFill>
                <a:latin typeface="Arial" charset="0"/>
                <a:ea typeface="ＭＳ Ｐゴシック" charset="0"/>
              </a:defRPr>
            </a:lvl2pPr>
            <a:lvl3pPr marL="1143000" indent="-228600" eaLnBrk="0" hangingPunct="0">
              <a:defRPr sz="5300">
                <a:solidFill>
                  <a:schemeClr val="tx1"/>
                </a:solidFill>
                <a:latin typeface="Arial" charset="0"/>
                <a:ea typeface="ＭＳ Ｐゴシック" charset="0"/>
              </a:defRPr>
            </a:lvl3pPr>
            <a:lvl4pPr marL="1600200" indent="-228600" eaLnBrk="0" hangingPunct="0">
              <a:defRPr sz="5300">
                <a:solidFill>
                  <a:schemeClr val="tx1"/>
                </a:solidFill>
                <a:latin typeface="Arial" charset="0"/>
                <a:ea typeface="ＭＳ Ｐゴシック" charset="0"/>
              </a:defRPr>
            </a:lvl4pPr>
            <a:lvl5pPr marL="2057400" indent="-228600" eaLnBrk="0" hangingPunct="0">
              <a:defRPr sz="5300">
                <a:solidFill>
                  <a:schemeClr val="tx1"/>
                </a:solidFill>
                <a:latin typeface="Arial" charset="0"/>
                <a:ea typeface="ＭＳ Ｐゴシック" charset="0"/>
              </a:defRPr>
            </a:lvl5pPr>
            <a:lvl6pPr marL="2514600" indent="-228600" eaLnBrk="0" fontAlgn="base" hangingPunct="0">
              <a:spcBef>
                <a:spcPct val="0"/>
              </a:spcBef>
              <a:spcAft>
                <a:spcPct val="0"/>
              </a:spcAft>
              <a:defRPr sz="5300">
                <a:solidFill>
                  <a:schemeClr val="tx1"/>
                </a:solidFill>
                <a:latin typeface="Arial" charset="0"/>
                <a:ea typeface="ＭＳ Ｐゴシック" charset="0"/>
              </a:defRPr>
            </a:lvl6pPr>
            <a:lvl7pPr marL="2971800" indent="-228600" eaLnBrk="0" fontAlgn="base" hangingPunct="0">
              <a:spcBef>
                <a:spcPct val="0"/>
              </a:spcBef>
              <a:spcAft>
                <a:spcPct val="0"/>
              </a:spcAft>
              <a:defRPr sz="5300">
                <a:solidFill>
                  <a:schemeClr val="tx1"/>
                </a:solidFill>
                <a:latin typeface="Arial" charset="0"/>
                <a:ea typeface="ＭＳ Ｐゴシック" charset="0"/>
              </a:defRPr>
            </a:lvl7pPr>
            <a:lvl8pPr marL="3429000" indent="-228600" eaLnBrk="0" fontAlgn="base" hangingPunct="0">
              <a:spcBef>
                <a:spcPct val="0"/>
              </a:spcBef>
              <a:spcAft>
                <a:spcPct val="0"/>
              </a:spcAft>
              <a:defRPr sz="5300">
                <a:solidFill>
                  <a:schemeClr val="tx1"/>
                </a:solidFill>
                <a:latin typeface="Arial" charset="0"/>
                <a:ea typeface="ＭＳ Ｐゴシック" charset="0"/>
              </a:defRPr>
            </a:lvl8pPr>
            <a:lvl9pPr marL="3886200" indent="-228600" eaLnBrk="0" fontAlgn="base" hangingPunct="0">
              <a:spcBef>
                <a:spcPct val="0"/>
              </a:spcBef>
              <a:spcAft>
                <a:spcPct val="0"/>
              </a:spcAft>
              <a:defRPr sz="5300">
                <a:solidFill>
                  <a:schemeClr val="tx1"/>
                </a:solidFill>
                <a:latin typeface="Arial" charset="0"/>
                <a:ea typeface="ＭＳ Ｐゴシック" charset="0"/>
              </a:defRPr>
            </a:lvl9pPr>
          </a:lstStyle>
          <a:p>
            <a:pPr algn="ctr" eaLnBrk="1" hangingPunct="1"/>
            <a:r>
              <a:rPr lang="en-US" sz="2000"/>
              <a:t>Implementation Model</a:t>
            </a:r>
          </a:p>
        </p:txBody>
      </p:sp>
      <p:sp>
        <p:nvSpPr>
          <p:cNvPr id="6154" name="Flowchart: Document 11"/>
          <p:cNvSpPr>
            <a:spLocks noChangeArrowheads="1"/>
          </p:cNvSpPr>
          <p:nvPr/>
        </p:nvSpPr>
        <p:spPr bwMode="auto">
          <a:xfrm>
            <a:off x="2640013" y="4467561"/>
            <a:ext cx="1582737" cy="1258888"/>
          </a:xfrm>
          <a:prstGeom prst="flowChartDocument">
            <a:avLst/>
          </a:prstGeom>
          <a:solidFill>
            <a:srgbClr val="FFFFFF"/>
          </a:solidFill>
          <a:ln w="381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88900" tIns="88900" rIns="88900" bIns="88900"/>
          <a:lstStyle/>
          <a:p>
            <a:pPr>
              <a:defRPr/>
            </a:pPr>
            <a:r>
              <a:rPr lang="en-US" sz="1400"/>
              <a:t>Overlays</a:t>
            </a:r>
          </a:p>
          <a:p>
            <a:pPr>
              <a:defRPr/>
            </a:pPr>
            <a:r>
              <a:rPr lang="en-US" sz="1400"/>
              <a:t>Schedules</a:t>
            </a:r>
          </a:p>
          <a:p>
            <a:pPr>
              <a:defRPr/>
            </a:pPr>
            <a:r>
              <a:rPr lang="en-US" sz="1400"/>
              <a:t>IT requirements</a:t>
            </a:r>
          </a:p>
          <a:p>
            <a:pPr>
              <a:defRPr/>
            </a:pPr>
            <a:r>
              <a:rPr lang="en-US" sz="1400"/>
              <a:t>Bus. framework</a:t>
            </a:r>
          </a:p>
        </p:txBody>
      </p:sp>
      <p:sp>
        <p:nvSpPr>
          <p:cNvPr id="83977" name="TextBox 16"/>
          <p:cNvSpPr txBox="1">
            <a:spLocks noChangeArrowheads="1"/>
          </p:cNvSpPr>
          <p:nvPr/>
        </p:nvSpPr>
        <p:spPr bwMode="auto">
          <a:xfrm>
            <a:off x="2433638" y="3773824"/>
            <a:ext cx="1916112"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5300">
                <a:solidFill>
                  <a:schemeClr val="tx1"/>
                </a:solidFill>
                <a:latin typeface="Arial" charset="0"/>
                <a:ea typeface="ＭＳ Ｐゴシック" charset="0"/>
                <a:cs typeface="ＭＳ Ｐゴシック" charset="0"/>
              </a:defRPr>
            </a:lvl1pPr>
            <a:lvl2pPr marL="742950" indent="-285750" eaLnBrk="0" hangingPunct="0">
              <a:defRPr sz="5300">
                <a:solidFill>
                  <a:schemeClr val="tx1"/>
                </a:solidFill>
                <a:latin typeface="Arial" charset="0"/>
                <a:ea typeface="ＭＳ Ｐゴシック" charset="0"/>
              </a:defRPr>
            </a:lvl2pPr>
            <a:lvl3pPr marL="1143000" indent="-228600" eaLnBrk="0" hangingPunct="0">
              <a:defRPr sz="5300">
                <a:solidFill>
                  <a:schemeClr val="tx1"/>
                </a:solidFill>
                <a:latin typeface="Arial" charset="0"/>
                <a:ea typeface="ＭＳ Ｐゴシック" charset="0"/>
              </a:defRPr>
            </a:lvl3pPr>
            <a:lvl4pPr marL="1600200" indent="-228600" eaLnBrk="0" hangingPunct="0">
              <a:defRPr sz="5300">
                <a:solidFill>
                  <a:schemeClr val="tx1"/>
                </a:solidFill>
                <a:latin typeface="Arial" charset="0"/>
                <a:ea typeface="ＭＳ Ｐゴシック" charset="0"/>
              </a:defRPr>
            </a:lvl4pPr>
            <a:lvl5pPr marL="2057400" indent="-228600" eaLnBrk="0" hangingPunct="0">
              <a:defRPr sz="5300">
                <a:solidFill>
                  <a:schemeClr val="tx1"/>
                </a:solidFill>
                <a:latin typeface="Arial" charset="0"/>
                <a:ea typeface="ＭＳ Ｐゴシック" charset="0"/>
              </a:defRPr>
            </a:lvl5pPr>
            <a:lvl6pPr marL="2514600" indent="-228600" eaLnBrk="0" fontAlgn="base" hangingPunct="0">
              <a:spcBef>
                <a:spcPct val="0"/>
              </a:spcBef>
              <a:spcAft>
                <a:spcPct val="0"/>
              </a:spcAft>
              <a:defRPr sz="5300">
                <a:solidFill>
                  <a:schemeClr val="tx1"/>
                </a:solidFill>
                <a:latin typeface="Arial" charset="0"/>
                <a:ea typeface="ＭＳ Ｐゴシック" charset="0"/>
              </a:defRPr>
            </a:lvl6pPr>
            <a:lvl7pPr marL="2971800" indent="-228600" eaLnBrk="0" fontAlgn="base" hangingPunct="0">
              <a:spcBef>
                <a:spcPct val="0"/>
              </a:spcBef>
              <a:spcAft>
                <a:spcPct val="0"/>
              </a:spcAft>
              <a:defRPr sz="5300">
                <a:solidFill>
                  <a:schemeClr val="tx1"/>
                </a:solidFill>
                <a:latin typeface="Arial" charset="0"/>
                <a:ea typeface="ＭＳ Ｐゴシック" charset="0"/>
              </a:defRPr>
            </a:lvl7pPr>
            <a:lvl8pPr marL="3429000" indent="-228600" eaLnBrk="0" fontAlgn="base" hangingPunct="0">
              <a:spcBef>
                <a:spcPct val="0"/>
              </a:spcBef>
              <a:spcAft>
                <a:spcPct val="0"/>
              </a:spcAft>
              <a:defRPr sz="5300">
                <a:solidFill>
                  <a:schemeClr val="tx1"/>
                </a:solidFill>
                <a:latin typeface="Arial" charset="0"/>
                <a:ea typeface="ＭＳ Ｐゴシック" charset="0"/>
              </a:defRPr>
            </a:lvl8pPr>
            <a:lvl9pPr marL="3886200" indent="-228600" eaLnBrk="0" fontAlgn="base" hangingPunct="0">
              <a:spcBef>
                <a:spcPct val="0"/>
              </a:spcBef>
              <a:spcAft>
                <a:spcPct val="0"/>
              </a:spcAft>
              <a:defRPr sz="5300">
                <a:solidFill>
                  <a:schemeClr val="tx1"/>
                </a:solidFill>
                <a:latin typeface="Arial" charset="0"/>
                <a:ea typeface="ＭＳ Ｐゴシック" charset="0"/>
              </a:defRPr>
            </a:lvl9pPr>
          </a:lstStyle>
          <a:p>
            <a:pPr algn="ctr" eaLnBrk="1" hangingPunct="1"/>
            <a:r>
              <a:rPr lang="en-US" sz="2000"/>
              <a:t>Organizational Constraints</a:t>
            </a:r>
          </a:p>
        </p:txBody>
      </p:sp>
      <p:graphicFrame>
        <p:nvGraphicFramePr>
          <p:cNvPr id="16" name="Table 15"/>
          <p:cNvGraphicFramePr>
            <a:graphicFrameLocks noGrp="1"/>
          </p:cNvGraphicFramePr>
          <p:nvPr>
            <p:extLst/>
          </p:nvPr>
        </p:nvGraphicFramePr>
        <p:xfrm>
          <a:off x="206375" y="1827549"/>
          <a:ext cx="1833564" cy="1317624"/>
        </p:xfrm>
        <a:graphic>
          <a:graphicData uri="http://schemas.openxmlformats.org/drawingml/2006/table">
            <a:tbl>
              <a:tblPr firstRow="1" bandRow="1">
                <a:tableStyleId>{5C22544A-7EE6-4342-B048-85BDC9FD1C3A}</a:tableStyleId>
              </a:tblPr>
              <a:tblGrid>
                <a:gridCol w="309690"/>
                <a:gridCol w="354086"/>
                <a:gridCol w="432257"/>
                <a:gridCol w="365344"/>
                <a:gridCol w="372187"/>
              </a:tblGrid>
              <a:tr h="335280">
                <a:tc>
                  <a:txBody>
                    <a:bodyPr/>
                    <a:lstStyle/>
                    <a:p>
                      <a:pPr algn="ctr"/>
                      <a:r>
                        <a:rPr lang="en-US" sz="1100" b="0" i="0" dirty="0" smtClean="0">
                          <a:solidFill>
                            <a:srgbClr val="000000"/>
                          </a:solidFill>
                          <a:latin typeface="Arial"/>
                        </a:rPr>
                        <a:t>ID</a:t>
                      </a:r>
                      <a:endParaRPr lang="en-US" sz="1100" b="0" i="0" dirty="0">
                        <a:solidFill>
                          <a:srgbClr val="000000"/>
                        </a:solidFill>
                        <a:latin typeface="Arial"/>
                      </a:endParaRPr>
                    </a:p>
                  </a:txBody>
                  <a:tcPr marL="0" marR="0" marT="0" marB="0" anchor="ctr">
                    <a:lnL w="28575" cmpd="sng">
                      <a:solidFill>
                        <a:srgbClr val="000000"/>
                      </a:solidFill>
                    </a:lnL>
                    <a:lnR w="28575" cap="flat" cmpd="sng" algn="ctr">
                      <a:solidFill>
                        <a:srgbClr val="000000"/>
                      </a:solidFill>
                      <a:prstDash val="solid"/>
                      <a:round/>
                      <a:headEnd type="none" w="med" len="med"/>
                      <a:tailEnd type="none" w="med" len="med"/>
                    </a:lnR>
                    <a:lnT w="28575" cmpd="sng">
                      <a:solidFill>
                        <a:srgbClr val="000000"/>
                      </a:solidFill>
                    </a:lnT>
                    <a:lnB w="28575" cmpd="sng">
                      <a:solidFill>
                        <a:srgbClr val="000000"/>
                      </a:solidFill>
                    </a:lnB>
                    <a:solidFill>
                      <a:srgbClr val="808080"/>
                    </a:solidFill>
                  </a:tcPr>
                </a:tc>
                <a:tc>
                  <a:txBody>
                    <a:bodyPr/>
                    <a:lstStyle/>
                    <a:p>
                      <a:pPr algn="ctr"/>
                      <a:r>
                        <a:rPr lang="en-US" sz="1100" b="0" i="0" dirty="0" smtClean="0">
                          <a:solidFill>
                            <a:srgbClr val="000000"/>
                          </a:solidFill>
                          <a:latin typeface="Arial"/>
                        </a:rPr>
                        <a:t>Outcome</a:t>
                      </a:r>
                      <a:endParaRPr lang="en-US" sz="1100" b="0" i="0" dirty="0">
                        <a:solidFill>
                          <a:srgbClr val="000000"/>
                        </a:solidFill>
                        <a:latin typeface="Arial"/>
                      </a:endParaRPr>
                    </a:p>
                  </a:txBody>
                  <a:tcPr marL="0" marR="0" marT="0" marB="0" anchor="ctr">
                    <a:lnL w="28575" cmpd="sng">
                      <a:solidFill>
                        <a:srgbClr val="000000"/>
                      </a:solidFill>
                    </a:lnL>
                    <a:lnR w="28575" cap="flat" cmpd="sng" algn="ctr">
                      <a:solidFill>
                        <a:srgbClr val="000000"/>
                      </a:solidFill>
                      <a:prstDash val="solid"/>
                      <a:round/>
                      <a:headEnd type="none" w="med" len="med"/>
                      <a:tailEnd type="none" w="med" len="med"/>
                    </a:lnR>
                    <a:lnT w="28575" cmpd="sng">
                      <a:solidFill>
                        <a:srgbClr val="000000"/>
                      </a:solidFill>
                    </a:lnT>
                    <a:lnB w="28575" cap="flat" cmpd="sng" algn="ctr">
                      <a:solidFill>
                        <a:srgbClr val="000000"/>
                      </a:solidFill>
                      <a:prstDash val="solid"/>
                      <a:round/>
                      <a:headEnd type="none" w="med" len="med"/>
                      <a:tailEnd type="none" w="med" len="med"/>
                    </a:lnB>
                    <a:solidFill>
                      <a:srgbClr val="808080"/>
                    </a:solidFill>
                  </a:tcPr>
                </a:tc>
                <a:tc>
                  <a:txBody>
                    <a:bodyPr/>
                    <a:lstStyle/>
                    <a:p>
                      <a:pPr algn="ctr"/>
                      <a:r>
                        <a:rPr lang="en-US" sz="1100" b="0" i="0" dirty="0" smtClean="0">
                          <a:solidFill>
                            <a:srgbClr val="000000"/>
                          </a:solidFill>
                          <a:latin typeface="Arial"/>
                        </a:rPr>
                        <a:t>Input1</a:t>
                      </a:r>
                      <a:endParaRPr lang="en-US" sz="1100" b="0" i="0" dirty="0">
                        <a:solidFill>
                          <a:srgbClr val="000000"/>
                        </a:solidFill>
                        <a:latin typeface="Arial"/>
                      </a:endParaRPr>
                    </a:p>
                  </a:txBody>
                  <a:tcPr marL="0" marR="0" marT="0" marB="0" anchor="ctr">
                    <a:lnL w="28575" cmpd="sng">
                      <a:solidFill>
                        <a:srgbClr val="000000"/>
                      </a:solidFill>
                    </a:lnL>
                    <a:lnR w="28575" cap="flat" cmpd="sng" algn="ctr">
                      <a:solidFill>
                        <a:srgbClr val="000000"/>
                      </a:solidFill>
                      <a:prstDash val="solid"/>
                      <a:round/>
                      <a:headEnd type="none" w="med" len="med"/>
                      <a:tailEnd type="none" w="med" len="med"/>
                    </a:lnR>
                    <a:lnT w="28575" cmpd="sng">
                      <a:solidFill>
                        <a:srgbClr val="000000"/>
                      </a:solidFill>
                    </a:lnT>
                    <a:lnB w="28575" cap="flat" cmpd="sng" algn="ctr">
                      <a:solidFill>
                        <a:srgbClr val="000000"/>
                      </a:solidFill>
                      <a:prstDash val="solid"/>
                      <a:round/>
                      <a:headEnd type="none" w="med" len="med"/>
                      <a:tailEnd type="none" w="med" len="med"/>
                    </a:lnB>
                    <a:solidFill>
                      <a:srgbClr val="808080"/>
                    </a:solidFill>
                  </a:tcPr>
                </a:tc>
                <a:tc>
                  <a:txBody>
                    <a:bodyPr/>
                    <a:lstStyle/>
                    <a:p>
                      <a:pPr algn="ctr"/>
                      <a:r>
                        <a:rPr lang="en-US" sz="1100" b="0" i="0" dirty="0" smtClean="0">
                          <a:solidFill>
                            <a:srgbClr val="000000"/>
                          </a:solidFill>
                          <a:latin typeface="Arial"/>
                        </a:rPr>
                        <a:t>Input2</a:t>
                      </a:r>
                      <a:endParaRPr lang="en-US" sz="1100" b="0" i="0" dirty="0">
                        <a:solidFill>
                          <a:srgbClr val="000000"/>
                        </a:solidFill>
                        <a:latin typeface="Arial"/>
                      </a:endParaRPr>
                    </a:p>
                  </a:txBody>
                  <a:tcPr marL="0" marR="0" marT="0" marB="0" anchor="ctr">
                    <a:lnL w="28575" cmpd="sng">
                      <a:solidFill>
                        <a:srgbClr val="000000"/>
                      </a:solidFill>
                    </a:lnL>
                    <a:lnR w="28575" cap="flat" cmpd="sng" algn="ctr">
                      <a:solidFill>
                        <a:srgbClr val="000000"/>
                      </a:solidFill>
                      <a:prstDash val="solid"/>
                      <a:round/>
                      <a:headEnd type="none" w="med" len="med"/>
                      <a:tailEnd type="none" w="med" len="med"/>
                    </a:lnR>
                    <a:lnT w="28575" cmpd="sng">
                      <a:solidFill>
                        <a:srgbClr val="000000"/>
                      </a:solidFill>
                    </a:lnT>
                    <a:lnB w="28575" cap="flat" cmpd="sng" algn="ctr">
                      <a:solidFill>
                        <a:srgbClr val="000000"/>
                      </a:solidFill>
                      <a:prstDash val="solid"/>
                      <a:round/>
                      <a:headEnd type="none" w="med" len="med"/>
                      <a:tailEnd type="none" w="med" len="med"/>
                    </a:lnB>
                    <a:solidFill>
                      <a:srgbClr val="808080"/>
                    </a:solidFill>
                  </a:tcPr>
                </a:tc>
                <a:tc>
                  <a:txBody>
                    <a:bodyPr/>
                    <a:lstStyle/>
                    <a:p>
                      <a:pPr algn="ctr"/>
                      <a:r>
                        <a:rPr lang="en-US" sz="1100" b="0" i="0" dirty="0" smtClean="0">
                          <a:solidFill>
                            <a:srgbClr val="000000"/>
                          </a:solidFill>
                          <a:latin typeface="Arial"/>
                        </a:rPr>
                        <a:t>Input3</a:t>
                      </a:r>
                      <a:endParaRPr lang="en-US" sz="1100" b="0" i="0" dirty="0">
                        <a:solidFill>
                          <a:srgbClr val="000000"/>
                        </a:solidFill>
                        <a:latin typeface="Arial"/>
                      </a:endParaRPr>
                    </a:p>
                  </a:txBody>
                  <a:tcPr marL="0" marR="0" marT="0" marB="0" anchor="ctr">
                    <a:lnL w="28575" cmpd="sng">
                      <a:solidFill>
                        <a:srgbClr val="000000"/>
                      </a:solidFill>
                    </a:lnL>
                    <a:lnR w="28575" cmpd="sng">
                      <a:solidFill>
                        <a:srgbClr val="000000"/>
                      </a:solidFill>
                    </a:lnR>
                    <a:lnT w="28575" cmpd="sng">
                      <a:solidFill>
                        <a:srgbClr val="000000"/>
                      </a:solidFill>
                    </a:lnT>
                    <a:lnB w="28575" cap="flat" cmpd="sng" algn="ctr">
                      <a:solidFill>
                        <a:srgbClr val="000000"/>
                      </a:solidFill>
                      <a:prstDash val="solid"/>
                      <a:round/>
                      <a:headEnd type="none" w="med" len="med"/>
                      <a:tailEnd type="none" w="med" len="med"/>
                    </a:lnB>
                    <a:solidFill>
                      <a:srgbClr val="808080"/>
                    </a:solidFill>
                  </a:tcPr>
                </a:tc>
              </a:tr>
              <a:tr h="245586">
                <a:tc>
                  <a:txBody>
                    <a:bodyPr/>
                    <a:lstStyle/>
                    <a:p>
                      <a:pPr algn="l"/>
                      <a:r>
                        <a:rPr lang="en-US" sz="900" b="0" i="0" dirty="0" smtClean="0">
                          <a:solidFill>
                            <a:srgbClr val="000000"/>
                          </a:solidFill>
                          <a:latin typeface="Lucida Sans Typewriter"/>
                        </a:rPr>
                        <a:t>1</a:t>
                      </a:r>
                    </a:p>
                  </a:txBody>
                  <a:tcPr marL="91454" marR="91454" marT="0" marB="0" anchor="ctr">
                    <a:lnL w="28575" cmpd="sng">
                      <a:solidFill>
                        <a:srgbClr val="000000"/>
                      </a:solidFill>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EAEAEA"/>
                    </a:solidFill>
                  </a:tcPr>
                </a:tc>
                <a:tc>
                  <a:txBody>
                    <a:bodyPr/>
                    <a:lstStyle/>
                    <a:p>
                      <a:pPr algn="l"/>
                      <a:r>
                        <a:rPr lang="en-US" sz="900" b="0" i="0" dirty="0" smtClean="0">
                          <a:solidFill>
                            <a:srgbClr val="000000"/>
                          </a:solidFill>
                          <a:latin typeface="Lucida Sans Typewriter"/>
                        </a:rPr>
                        <a:t>N</a:t>
                      </a:r>
                      <a:endParaRPr lang="en-US" sz="900" b="0" i="0" dirty="0">
                        <a:solidFill>
                          <a:srgbClr val="000000"/>
                        </a:solidFill>
                        <a:latin typeface="Lucida Sans Typewriter"/>
                      </a:endParaRPr>
                    </a:p>
                  </a:txBody>
                  <a:tcPr marL="91454" marR="91454" marT="0" marB="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EAEAEA"/>
                    </a:solidFill>
                  </a:tcPr>
                </a:tc>
                <a:tc>
                  <a:txBody>
                    <a:bodyPr/>
                    <a:lstStyle/>
                    <a:p>
                      <a:pPr algn="l"/>
                      <a:r>
                        <a:rPr lang="en-US" sz="900" b="0" i="0" dirty="0" smtClean="0">
                          <a:solidFill>
                            <a:srgbClr val="000000"/>
                          </a:solidFill>
                          <a:latin typeface="Lucida Sans Typewriter"/>
                        </a:rPr>
                        <a:t>1.2</a:t>
                      </a:r>
                      <a:endParaRPr lang="en-US" sz="900" b="0" i="0" dirty="0">
                        <a:solidFill>
                          <a:srgbClr val="000000"/>
                        </a:solidFill>
                        <a:latin typeface="Lucida Sans Typewriter"/>
                      </a:endParaRPr>
                    </a:p>
                  </a:txBody>
                  <a:tcPr marL="91454" marR="91454" marT="0" marB="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EAEAEA"/>
                    </a:solidFill>
                  </a:tcPr>
                </a:tc>
                <a:tc>
                  <a:txBody>
                    <a:bodyPr/>
                    <a:lstStyle/>
                    <a:p>
                      <a:pPr algn="l"/>
                      <a:r>
                        <a:rPr lang="en-US" sz="900" b="0" i="0" dirty="0" smtClean="0">
                          <a:solidFill>
                            <a:srgbClr val="000000"/>
                          </a:solidFill>
                          <a:latin typeface="Lucida Sans Typewriter"/>
                        </a:rPr>
                        <a:t>h</a:t>
                      </a:r>
                      <a:endParaRPr lang="en-US" sz="900" b="0" i="0" dirty="0">
                        <a:solidFill>
                          <a:srgbClr val="000000"/>
                        </a:solidFill>
                        <a:latin typeface="Lucida Sans Typewriter"/>
                      </a:endParaRPr>
                    </a:p>
                  </a:txBody>
                  <a:tcPr marL="91454" marR="91454" marT="0" marB="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EAEAEA"/>
                    </a:solidFill>
                  </a:tcPr>
                </a:tc>
                <a:tc>
                  <a:txBody>
                    <a:bodyPr/>
                    <a:lstStyle/>
                    <a:p>
                      <a:pPr algn="l"/>
                      <a:r>
                        <a:rPr lang="en-US" sz="900" b="0" i="0" dirty="0" smtClean="0">
                          <a:solidFill>
                            <a:srgbClr val="000000"/>
                          </a:solidFill>
                          <a:latin typeface="Lucida Sans Typewriter"/>
                        </a:rPr>
                        <a:t>0</a:t>
                      </a:r>
                      <a:endParaRPr lang="en-US" sz="900" b="0" i="0" dirty="0">
                        <a:solidFill>
                          <a:srgbClr val="000000"/>
                        </a:solidFill>
                        <a:latin typeface="Lucida Sans Typewriter"/>
                      </a:endParaRPr>
                    </a:p>
                  </a:txBody>
                  <a:tcPr marL="91454" marR="91454" marT="0" marB="0" anchor="ctr">
                    <a:lnL w="28575" cap="flat" cmpd="sng" algn="ctr">
                      <a:solidFill>
                        <a:srgbClr val="000000"/>
                      </a:solidFill>
                      <a:prstDash val="solid"/>
                      <a:round/>
                      <a:headEnd type="none" w="med" len="med"/>
                      <a:tailEnd type="none" w="med" len="med"/>
                    </a:lnL>
                    <a:lnR w="28575" cmpd="sng">
                      <a:solidFill>
                        <a:srgbClr val="000000"/>
                      </a:solidFill>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EAEAEA"/>
                    </a:solidFill>
                  </a:tcPr>
                </a:tc>
              </a:tr>
              <a:tr h="245586">
                <a:tc>
                  <a:txBody>
                    <a:bodyPr/>
                    <a:lstStyle/>
                    <a:p>
                      <a:pPr algn="l"/>
                      <a:r>
                        <a:rPr lang="en-US" sz="900" b="0" i="0" dirty="0" smtClean="0">
                          <a:solidFill>
                            <a:srgbClr val="000000"/>
                          </a:solidFill>
                          <a:latin typeface="Lucida Sans Typewriter"/>
                        </a:rPr>
                        <a:t>2</a:t>
                      </a:r>
                      <a:endParaRPr lang="en-US" sz="900" b="0" i="0" dirty="0">
                        <a:solidFill>
                          <a:srgbClr val="000000"/>
                        </a:solidFill>
                        <a:latin typeface="Lucida Sans Typewriter"/>
                      </a:endParaRPr>
                    </a:p>
                  </a:txBody>
                  <a:tcPr marL="91454" marR="91454" marT="0" marB="0" anchor="ctr">
                    <a:lnL w="28575" cmpd="sng">
                      <a:solidFill>
                        <a:srgbClr val="000000"/>
                      </a:solidFill>
                    </a:lnL>
                    <a:lnR w="28575" cap="flat" cmpd="sng" algn="ctr">
                      <a:solidFill>
                        <a:srgbClr val="000000"/>
                      </a:solidFill>
                      <a:prstDash val="solid"/>
                      <a:round/>
                      <a:headEnd type="none" w="med" len="med"/>
                      <a:tailEnd type="none" w="med" len="med"/>
                    </a:lnR>
                    <a:lnT w="28575" cmpd="sng">
                      <a:solidFill>
                        <a:srgbClr val="000000"/>
                      </a:solidFill>
                    </a:lnT>
                    <a:lnB w="28575" cap="flat" cmpd="sng" algn="ctr">
                      <a:solidFill>
                        <a:srgbClr val="000000"/>
                      </a:solidFill>
                      <a:prstDash val="solid"/>
                      <a:round/>
                      <a:headEnd type="none" w="med" len="med"/>
                      <a:tailEnd type="none" w="med" len="med"/>
                    </a:lnB>
                    <a:solidFill>
                      <a:srgbClr val="EAEAEA"/>
                    </a:solidFill>
                  </a:tcPr>
                </a:tc>
                <a:tc>
                  <a:txBody>
                    <a:bodyPr/>
                    <a:lstStyle/>
                    <a:p>
                      <a:pPr algn="l"/>
                      <a:r>
                        <a:rPr lang="en-US" sz="900" b="0" i="0" dirty="0" smtClean="0">
                          <a:solidFill>
                            <a:srgbClr val="000000"/>
                          </a:solidFill>
                          <a:latin typeface="Lucida Sans Typewriter"/>
                        </a:rPr>
                        <a:t>Y</a:t>
                      </a:r>
                      <a:endParaRPr lang="en-US" sz="900" b="0" i="0" dirty="0">
                        <a:solidFill>
                          <a:srgbClr val="000000"/>
                        </a:solidFill>
                        <a:latin typeface="Lucida Sans Typewriter"/>
                      </a:endParaRPr>
                    </a:p>
                  </a:txBody>
                  <a:tcPr marL="91454" marR="91454" marT="0" marB="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EAEAEA"/>
                    </a:solidFill>
                  </a:tcPr>
                </a:tc>
                <a:tc>
                  <a:txBody>
                    <a:bodyPr/>
                    <a:lstStyle/>
                    <a:p>
                      <a:pPr algn="l"/>
                      <a:r>
                        <a:rPr lang="en-US" sz="900" b="0" i="0" dirty="0" smtClean="0">
                          <a:solidFill>
                            <a:srgbClr val="000000"/>
                          </a:solidFill>
                          <a:latin typeface="Lucida Sans Typewriter"/>
                        </a:rPr>
                        <a:t>7.5</a:t>
                      </a:r>
                      <a:endParaRPr lang="en-US" sz="900" b="0" i="0" dirty="0">
                        <a:solidFill>
                          <a:srgbClr val="000000"/>
                        </a:solidFill>
                        <a:latin typeface="Lucida Sans Typewriter"/>
                      </a:endParaRPr>
                    </a:p>
                  </a:txBody>
                  <a:tcPr marL="91454" marR="91454" marT="0" marB="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EAEAEA"/>
                    </a:solidFill>
                  </a:tcPr>
                </a:tc>
                <a:tc>
                  <a:txBody>
                    <a:bodyPr/>
                    <a:lstStyle/>
                    <a:p>
                      <a:pPr algn="l"/>
                      <a:r>
                        <a:rPr lang="en-US" sz="900" b="0" i="0" dirty="0" smtClean="0">
                          <a:solidFill>
                            <a:srgbClr val="000000"/>
                          </a:solidFill>
                          <a:latin typeface="Lucida Sans Typewriter"/>
                        </a:rPr>
                        <a:t>m</a:t>
                      </a:r>
                      <a:endParaRPr lang="en-US" sz="900" b="0" i="0" dirty="0">
                        <a:solidFill>
                          <a:srgbClr val="000000"/>
                        </a:solidFill>
                        <a:latin typeface="Lucida Sans Typewriter"/>
                      </a:endParaRPr>
                    </a:p>
                  </a:txBody>
                  <a:tcPr marL="91454" marR="91454" marT="0" marB="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EAEAEA"/>
                    </a:solidFill>
                  </a:tcPr>
                </a:tc>
                <a:tc>
                  <a:txBody>
                    <a:bodyPr/>
                    <a:lstStyle/>
                    <a:p>
                      <a:pPr algn="l"/>
                      <a:r>
                        <a:rPr lang="en-US" sz="900" b="0" i="0" dirty="0" smtClean="0">
                          <a:solidFill>
                            <a:srgbClr val="000000"/>
                          </a:solidFill>
                          <a:latin typeface="Lucida Sans Typewriter"/>
                        </a:rPr>
                        <a:t>1</a:t>
                      </a:r>
                      <a:endParaRPr lang="en-US" sz="900" b="0" i="0" dirty="0">
                        <a:solidFill>
                          <a:srgbClr val="000000"/>
                        </a:solidFill>
                        <a:latin typeface="Lucida Sans Typewriter"/>
                      </a:endParaRPr>
                    </a:p>
                  </a:txBody>
                  <a:tcPr marL="91454" marR="91454" marT="0" marB="0" anchor="ctr">
                    <a:lnL w="28575" cap="flat" cmpd="sng" algn="ctr">
                      <a:solidFill>
                        <a:srgbClr val="000000"/>
                      </a:solidFill>
                      <a:prstDash val="solid"/>
                      <a:round/>
                      <a:headEnd type="none" w="med" len="med"/>
                      <a:tailEnd type="none" w="med" len="med"/>
                    </a:lnL>
                    <a:lnR w="28575" cmpd="sng">
                      <a:solidFill>
                        <a:srgbClr val="000000"/>
                      </a:solidFill>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EAEAEA"/>
                    </a:solidFill>
                  </a:tcPr>
                </a:tc>
              </a:tr>
              <a:tr h="245586">
                <a:tc>
                  <a:txBody>
                    <a:bodyPr/>
                    <a:lstStyle/>
                    <a:p>
                      <a:pPr algn="l"/>
                      <a:r>
                        <a:rPr lang="en-US" sz="900" b="0" i="0" dirty="0" smtClean="0">
                          <a:solidFill>
                            <a:srgbClr val="000000"/>
                          </a:solidFill>
                          <a:latin typeface="Lucida Sans Typewriter"/>
                        </a:rPr>
                        <a:t>3</a:t>
                      </a:r>
                      <a:endParaRPr lang="en-US" sz="900" b="0" i="0" dirty="0">
                        <a:solidFill>
                          <a:srgbClr val="000000"/>
                        </a:solidFill>
                        <a:latin typeface="Lucida Sans Typewriter"/>
                      </a:endParaRPr>
                    </a:p>
                  </a:txBody>
                  <a:tcPr marL="91454" marR="91454" marT="0" marB="0" anchor="ctr">
                    <a:lnL w="28575" cmpd="sng">
                      <a:solidFill>
                        <a:srgbClr val="000000"/>
                      </a:solidFill>
                    </a:lnL>
                    <a:lnR w="28575" cap="flat" cmpd="sng" algn="ctr">
                      <a:solidFill>
                        <a:srgbClr val="000000"/>
                      </a:solidFill>
                      <a:prstDash val="solid"/>
                      <a:round/>
                      <a:headEnd type="none" w="med" len="med"/>
                      <a:tailEnd type="none" w="med" len="med"/>
                    </a:lnR>
                    <a:lnT w="28575" cmpd="sng">
                      <a:solidFill>
                        <a:srgbClr val="000000"/>
                      </a:solidFill>
                    </a:lnT>
                    <a:lnB w="28575" cap="flat" cmpd="sng" algn="ctr">
                      <a:solidFill>
                        <a:srgbClr val="000000"/>
                      </a:solidFill>
                      <a:prstDash val="solid"/>
                      <a:round/>
                      <a:headEnd type="none" w="med" len="med"/>
                      <a:tailEnd type="none" w="med" len="med"/>
                    </a:lnB>
                    <a:solidFill>
                      <a:srgbClr val="EAEAEA"/>
                    </a:solidFill>
                  </a:tcPr>
                </a:tc>
                <a:tc>
                  <a:txBody>
                    <a:bodyPr/>
                    <a:lstStyle/>
                    <a:p>
                      <a:pPr algn="l"/>
                      <a:r>
                        <a:rPr lang="en-US" sz="900" b="0" i="0" dirty="0" smtClean="0">
                          <a:solidFill>
                            <a:srgbClr val="000000"/>
                          </a:solidFill>
                          <a:latin typeface="Lucida Sans Typewriter"/>
                        </a:rPr>
                        <a:t>Y</a:t>
                      </a:r>
                      <a:endParaRPr lang="en-US" sz="900" b="0" i="0" dirty="0">
                        <a:solidFill>
                          <a:srgbClr val="000000"/>
                        </a:solidFill>
                        <a:latin typeface="Lucida Sans Typewriter"/>
                      </a:endParaRPr>
                    </a:p>
                  </a:txBody>
                  <a:tcPr marL="91454" marR="91454" marT="0" marB="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EAEAEA"/>
                    </a:solidFill>
                  </a:tcPr>
                </a:tc>
                <a:tc>
                  <a:txBody>
                    <a:bodyPr/>
                    <a:lstStyle/>
                    <a:p>
                      <a:pPr algn="l"/>
                      <a:r>
                        <a:rPr lang="en-US" sz="900" b="0" i="0" dirty="0" smtClean="0">
                          <a:solidFill>
                            <a:srgbClr val="000000"/>
                          </a:solidFill>
                          <a:latin typeface="Lucida Sans Typewriter"/>
                        </a:rPr>
                        <a:t>6.2</a:t>
                      </a:r>
                      <a:endParaRPr lang="en-US" sz="900" b="0" i="0" dirty="0">
                        <a:solidFill>
                          <a:srgbClr val="000000"/>
                        </a:solidFill>
                        <a:latin typeface="Lucida Sans Typewriter"/>
                      </a:endParaRPr>
                    </a:p>
                  </a:txBody>
                  <a:tcPr marL="91454" marR="91454" marT="0" marB="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EAEAEA"/>
                    </a:solidFill>
                  </a:tcPr>
                </a:tc>
                <a:tc>
                  <a:txBody>
                    <a:bodyPr/>
                    <a:lstStyle/>
                    <a:p>
                      <a:pPr algn="l"/>
                      <a:r>
                        <a:rPr lang="en-US" sz="900" b="0" i="0" dirty="0" smtClean="0">
                          <a:solidFill>
                            <a:srgbClr val="000000"/>
                          </a:solidFill>
                          <a:latin typeface="Lucida Sans Typewriter"/>
                        </a:rPr>
                        <a:t>h</a:t>
                      </a:r>
                      <a:endParaRPr lang="en-US" sz="900" b="0" i="0" dirty="0">
                        <a:solidFill>
                          <a:srgbClr val="000000"/>
                        </a:solidFill>
                        <a:latin typeface="Lucida Sans Typewriter"/>
                      </a:endParaRPr>
                    </a:p>
                  </a:txBody>
                  <a:tcPr marL="91454" marR="91454" marT="0" marB="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EAEAEA"/>
                    </a:solidFill>
                  </a:tcPr>
                </a:tc>
                <a:tc>
                  <a:txBody>
                    <a:bodyPr/>
                    <a:lstStyle/>
                    <a:p>
                      <a:pPr algn="l"/>
                      <a:r>
                        <a:rPr lang="en-US" sz="900" b="0" i="0" dirty="0" smtClean="0">
                          <a:solidFill>
                            <a:srgbClr val="000000"/>
                          </a:solidFill>
                          <a:latin typeface="Lucida Sans Typewriter"/>
                        </a:rPr>
                        <a:t>0</a:t>
                      </a:r>
                      <a:endParaRPr lang="en-US" sz="900" b="0" i="0" dirty="0">
                        <a:solidFill>
                          <a:srgbClr val="000000"/>
                        </a:solidFill>
                        <a:latin typeface="Lucida Sans Typewriter"/>
                      </a:endParaRPr>
                    </a:p>
                  </a:txBody>
                  <a:tcPr marL="91454" marR="91454" marT="0" marB="0" anchor="ctr">
                    <a:lnL w="28575" cap="flat" cmpd="sng" algn="ctr">
                      <a:solidFill>
                        <a:srgbClr val="000000"/>
                      </a:solidFill>
                      <a:prstDash val="solid"/>
                      <a:round/>
                      <a:headEnd type="none" w="med" len="med"/>
                      <a:tailEnd type="none" w="med" len="med"/>
                    </a:lnL>
                    <a:lnR w="28575" cmpd="sng">
                      <a:solidFill>
                        <a:srgbClr val="000000"/>
                      </a:solidFill>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EAEAEA"/>
                    </a:solidFill>
                  </a:tcPr>
                </a:tc>
              </a:tr>
              <a:tr h="245586">
                <a:tc>
                  <a:txBody>
                    <a:bodyPr/>
                    <a:lstStyle/>
                    <a:p>
                      <a:pPr algn="l"/>
                      <a:r>
                        <a:rPr lang="en-US" sz="900" b="0" i="0" dirty="0" smtClean="0">
                          <a:solidFill>
                            <a:srgbClr val="000000"/>
                          </a:solidFill>
                          <a:latin typeface="Lucida Sans Typewriter"/>
                        </a:rPr>
                        <a:t>4</a:t>
                      </a:r>
                      <a:endParaRPr lang="en-US" sz="900" b="0" i="0" dirty="0">
                        <a:solidFill>
                          <a:srgbClr val="000000"/>
                        </a:solidFill>
                        <a:latin typeface="Lucida Sans Typewriter"/>
                      </a:endParaRPr>
                    </a:p>
                  </a:txBody>
                  <a:tcPr marL="91454" marR="91454" marT="0" marB="0" anchor="ctr">
                    <a:lnL w="28575" cmpd="sng">
                      <a:solidFill>
                        <a:srgbClr val="000000"/>
                      </a:solidFill>
                    </a:lnL>
                    <a:lnR w="28575" cap="flat" cmpd="sng" algn="ctr">
                      <a:solidFill>
                        <a:srgbClr val="000000"/>
                      </a:solidFill>
                      <a:prstDash val="solid"/>
                      <a:round/>
                      <a:headEnd type="none" w="med" len="med"/>
                      <a:tailEnd type="none" w="med" len="med"/>
                    </a:lnR>
                    <a:lnT w="28575" cmpd="sng">
                      <a:solidFill>
                        <a:srgbClr val="000000"/>
                      </a:solidFill>
                    </a:lnT>
                    <a:lnB w="28575" cmpd="sng">
                      <a:solidFill>
                        <a:srgbClr val="000000"/>
                      </a:solidFill>
                    </a:lnB>
                    <a:solidFill>
                      <a:srgbClr val="EAEAEA"/>
                    </a:solidFill>
                  </a:tcPr>
                </a:tc>
                <a:tc>
                  <a:txBody>
                    <a:bodyPr/>
                    <a:lstStyle/>
                    <a:p>
                      <a:pPr algn="l"/>
                      <a:r>
                        <a:rPr lang="en-US" sz="900" b="0" i="0" dirty="0" smtClean="0">
                          <a:solidFill>
                            <a:srgbClr val="000000"/>
                          </a:solidFill>
                          <a:latin typeface="Lucida Sans Typewriter"/>
                        </a:rPr>
                        <a:t>N</a:t>
                      </a:r>
                      <a:endParaRPr lang="en-US" sz="900" b="0" i="0" dirty="0">
                        <a:solidFill>
                          <a:srgbClr val="000000"/>
                        </a:solidFill>
                        <a:latin typeface="Lucida Sans Typewriter"/>
                      </a:endParaRPr>
                    </a:p>
                  </a:txBody>
                  <a:tcPr marL="91454" marR="91454" marT="0" marB="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mpd="sng">
                      <a:solidFill>
                        <a:srgbClr val="000000"/>
                      </a:solidFill>
                    </a:lnB>
                    <a:solidFill>
                      <a:srgbClr val="EAEAEA"/>
                    </a:solidFill>
                  </a:tcPr>
                </a:tc>
                <a:tc>
                  <a:txBody>
                    <a:bodyPr/>
                    <a:lstStyle/>
                    <a:p>
                      <a:pPr algn="l"/>
                      <a:r>
                        <a:rPr lang="en-US" sz="900" b="0" i="0" dirty="0" smtClean="0">
                          <a:solidFill>
                            <a:srgbClr val="000000"/>
                          </a:solidFill>
                          <a:latin typeface="Lucida Sans Typewriter"/>
                        </a:rPr>
                        <a:t>0.1</a:t>
                      </a:r>
                      <a:endParaRPr lang="en-US" sz="900" b="0" i="0" dirty="0">
                        <a:solidFill>
                          <a:srgbClr val="000000"/>
                        </a:solidFill>
                        <a:latin typeface="Lucida Sans Typewriter"/>
                      </a:endParaRPr>
                    </a:p>
                  </a:txBody>
                  <a:tcPr marL="91454" marR="91454" marT="0" marB="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mpd="sng">
                      <a:solidFill>
                        <a:srgbClr val="000000"/>
                      </a:solidFill>
                    </a:lnB>
                    <a:solidFill>
                      <a:srgbClr val="EAEAEA"/>
                    </a:solidFill>
                  </a:tcPr>
                </a:tc>
                <a:tc>
                  <a:txBody>
                    <a:bodyPr/>
                    <a:lstStyle/>
                    <a:p>
                      <a:pPr algn="l"/>
                      <a:r>
                        <a:rPr lang="en-US" sz="900" b="0" i="0" dirty="0" smtClean="0">
                          <a:solidFill>
                            <a:srgbClr val="000000"/>
                          </a:solidFill>
                          <a:latin typeface="Lucida Sans Typewriter"/>
                        </a:rPr>
                        <a:t>l</a:t>
                      </a:r>
                      <a:endParaRPr lang="en-US" sz="900" b="0" i="0" dirty="0">
                        <a:solidFill>
                          <a:srgbClr val="000000"/>
                        </a:solidFill>
                        <a:latin typeface="Lucida Sans Typewriter"/>
                      </a:endParaRPr>
                    </a:p>
                  </a:txBody>
                  <a:tcPr marL="91454" marR="91454" marT="0" marB="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mpd="sng">
                      <a:solidFill>
                        <a:srgbClr val="000000"/>
                      </a:solidFill>
                    </a:lnB>
                    <a:solidFill>
                      <a:srgbClr val="EAEAEA"/>
                    </a:solidFill>
                  </a:tcPr>
                </a:tc>
                <a:tc>
                  <a:txBody>
                    <a:bodyPr/>
                    <a:lstStyle/>
                    <a:p>
                      <a:pPr algn="l"/>
                      <a:r>
                        <a:rPr lang="en-US" sz="900" b="0" i="0" dirty="0" smtClean="0">
                          <a:solidFill>
                            <a:srgbClr val="000000"/>
                          </a:solidFill>
                          <a:latin typeface="Lucida Sans Typewriter"/>
                        </a:rPr>
                        <a:t>0</a:t>
                      </a:r>
                      <a:endParaRPr lang="en-US" sz="900" b="0" i="0" dirty="0">
                        <a:solidFill>
                          <a:srgbClr val="000000"/>
                        </a:solidFill>
                        <a:latin typeface="Lucida Sans Typewriter"/>
                      </a:endParaRPr>
                    </a:p>
                  </a:txBody>
                  <a:tcPr marL="91454" marR="91454" marT="0" marB="0" anchor="ctr">
                    <a:lnL w="28575" cap="flat" cmpd="sng" algn="ctr">
                      <a:solidFill>
                        <a:srgbClr val="000000"/>
                      </a:solidFill>
                      <a:prstDash val="solid"/>
                      <a:round/>
                      <a:headEnd type="none" w="med" len="med"/>
                      <a:tailEnd type="none" w="med" len="med"/>
                    </a:lnL>
                    <a:lnR w="28575" cmpd="sng">
                      <a:solidFill>
                        <a:srgbClr val="000000"/>
                      </a:solidFill>
                    </a:lnR>
                    <a:lnT w="28575" cap="flat" cmpd="sng" algn="ctr">
                      <a:solidFill>
                        <a:srgbClr val="000000"/>
                      </a:solidFill>
                      <a:prstDash val="solid"/>
                      <a:round/>
                      <a:headEnd type="none" w="med" len="med"/>
                      <a:tailEnd type="none" w="med" len="med"/>
                    </a:lnT>
                    <a:lnB w="28575" cmpd="sng">
                      <a:solidFill>
                        <a:srgbClr val="000000"/>
                      </a:solidFill>
                    </a:lnB>
                    <a:solidFill>
                      <a:srgbClr val="EAEAEA"/>
                    </a:solidFill>
                  </a:tcPr>
                </a:tc>
              </a:tr>
            </a:tbl>
          </a:graphicData>
        </a:graphic>
      </p:graphicFrame>
      <p:graphicFrame>
        <p:nvGraphicFramePr>
          <p:cNvPr id="18" name="Table 17"/>
          <p:cNvGraphicFramePr>
            <a:graphicFrameLocks noGrp="1"/>
          </p:cNvGraphicFramePr>
          <p:nvPr>
            <p:extLst/>
          </p:nvPr>
        </p:nvGraphicFramePr>
        <p:xfrm>
          <a:off x="7015163" y="2241886"/>
          <a:ext cx="1847851" cy="1490665"/>
        </p:xfrm>
        <a:graphic>
          <a:graphicData uri="http://schemas.openxmlformats.org/drawingml/2006/table">
            <a:tbl>
              <a:tblPr firstRow="1" bandRow="1">
                <a:tableStyleId>{5C22544A-7EE6-4342-B048-85BDC9FD1C3A}</a:tableStyleId>
              </a:tblPr>
              <a:tblGrid>
                <a:gridCol w="389915"/>
                <a:gridCol w="405173"/>
                <a:gridCol w="459986"/>
                <a:gridCol w="592777"/>
              </a:tblGrid>
              <a:tr h="298133">
                <a:tc>
                  <a:txBody>
                    <a:bodyPr/>
                    <a:lstStyle/>
                    <a:p>
                      <a:pPr algn="ctr"/>
                      <a:r>
                        <a:rPr lang="en-US" sz="1100" b="0" i="0" dirty="0" smtClean="0">
                          <a:solidFill>
                            <a:srgbClr val="000000"/>
                          </a:solidFill>
                          <a:latin typeface="Arial"/>
                        </a:rPr>
                        <a:t>ID</a:t>
                      </a:r>
                      <a:endParaRPr lang="en-US" sz="1100" b="0" i="0" dirty="0">
                        <a:solidFill>
                          <a:srgbClr val="000000"/>
                        </a:solidFill>
                        <a:latin typeface="Arial"/>
                      </a:endParaRPr>
                    </a:p>
                  </a:txBody>
                  <a:tcPr marL="0" marR="0" marT="0" marB="0" anchor="ctr">
                    <a:lnL w="28575" cmpd="sng">
                      <a:solidFill>
                        <a:srgbClr val="000000"/>
                      </a:solidFill>
                    </a:lnL>
                    <a:lnR w="28575" cap="flat" cmpd="sng" algn="ctr">
                      <a:solidFill>
                        <a:srgbClr val="000000"/>
                      </a:solidFill>
                      <a:prstDash val="solid"/>
                      <a:round/>
                      <a:headEnd type="none" w="med" len="med"/>
                      <a:tailEnd type="none" w="med" len="med"/>
                    </a:lnR>
                    <a:lnT w="28575" cmpd="sng">
                      <a:solidFill>
                        <a:srgbClr val="000000"/>
                      </a:solidFill>
                    </a:lnT>
                    <a:lnB w="28575" cmpd="sng">
                      <a:solidFill>
                        <a:srgbClr val="000000"/>
                      </a:solidFill>
                    </a:lnB>
                    <a:solidFill>
                      <a:srgbClr val="808080"/>
                    </a:solidFill>
                  </a:tcPr>
                </a:tc>
                <a:tc>
                  <a:txBody>
                    <a:bodyPr/>
                    <a:lstStyle/>
                    <a:p>
                      <a:pPr algn="ctr"/>
                      <a:r>
                        <a:rPr lang="en-US" sz="1100" b="0" i="0" dirty="0" smtClean="0">
                          <a:solidFill>
                            <a:srgbClr val="000000"/>
                          </a:solidFill>
                          <a:latin typeface="Arial"/>
                        </a:rPr>
                        <a:t>Input1</a:t>
                      </a:r>
                      <a:endParaRPr lang="en-US" sz="1100" b="0" i="0" dirty="0">
                        <a:solidFill>
                          <a:srgbClr val="000000"/>
                        </a:solidFill>
                        <a:latin typeface="Arial"/>
                      </a:endParaRPr>
                    </a:p>
                  </a:txBody>
                  <a:tcPr marL="0" marR="0" marT="0" marB="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mpd="sng">
                      <a:solidFill>
                        <a:srgbClr val="000000"/>
                      </a:solidFill>
                    </a:lnT>
                    <a:lnB w="28575" cap="flat" cmpd="sng" algn="ctr">
                      <a:solidFill>
                        <a:srgbClr val="000000"/>
                      </a:solidFill>
                      <a:prstDash val="solid"/>
                      <a:round/>
                      <a:headEnd type="none" w="med" len="med"/>
                      <a:tailEnd type="none" w="med" len="med"/>
                    </a:lnB>
                    <a:solidFill>
                      <a:srgbClr val="808080"/>
                    </a:solidFill>
                  </a:tcPr>
                </a:tc>
                <a:tc>
                  <a:txBody>
                    <a:bodyPr/>
                    <a:lstStyle/>
                    <a:p>
                      <a:pPr algn="ctr"/>
                      <a:r>
                        <a:rPr lang="en-US" sz="1100" b="0" i="0" dirty="0" smtClean="0">
                          <a:solidFill>
                            <a:srgbClr val="000000"/>
                          </a:solidFill>
                          <a:latin typeface="Arial"/>
                        </a:rPr>
                        <a:t>Input2</a:t>
                      </a:r>
                      <a:endParaRPr lang="en-US" sz="1100" b="0" i="0" dirty="0">
                        <a:solidFill>
                          <a:srgbClr val="000000"/>
                        </a:solidFill>
                        <a:latin typeface="Arial"/>
                      </a:endParaRPr>
                    </a:p>
                  </a:txBody>
                  <a:tcPr marL="0" marR="0" marT="0" marB="0" anchor="ctr">
                    <a:lnL w="28575" cmpd="sng">
                      <a:solidFill>
                        <a:srgbClr val="000000"/>
                      </a:solidFill>
                    </a:lnL>
                    <a:lnR w="28575" cap="flat" cmpd="sng" algn="ctr">
                      <a:solidFill>
                        <a:srgbClr val="000000"/>
                      </a:solidFill>
                      <a:prstDash val="solid"/>
                      <a:round/>
                      <a:headEnd type="none" w="med" len="med"/>
                      <a:tailEnd type="none" w="med" len="med"/>
                    </a:lnR>
                    <a:lnT w="28575" cmpd="sng">
                      <a:solidFill>
                        <a:srgbClr val="000000"/>
                      </a:solidFill>
                    </a:lnT>
                    <a:lnB w="28575" cap="flat" cmpd="sng" algn="ctr">
                      <a:solidFill>
                        <a:srgbClr val="000000"/>
                      </a:solidFill>
                      <a:prstDash val="solid"/>
                      <a:round/>
                      <a:headEnd type="none" w="med" len="med"/>
                      <a:tailEnd type="none" w="med" len="med"/>
                    </a:lnB>
                    <a:solidFill>
                      <a:srgbClr val="808080"/>
                    </a:solidFill>
                  </a:tcPr>
                </a:tc>
                <a:tc>
                  <a:txBody>
                    <a:bodyPr/>
                    <a:lstStyle/>
                    <a:p>
                      <a:pPr algn="ctr"/>
                      <a:r>
                        <a:rPr lang="en-US" sz="1100" b="0" i="0" dirty="0" smtClean="0">
                          <a:solidFill>
                            <a:srgbClr val="000000"/>
                          </a:solidFill>
                          <a:latin typeface="Arial"/>
                        </a:rPr>
                        <a:t>Input3</a:t>
                      </a:r>
                      <a:endParaRPr lang="en-US" sz="1100" b="0" i="0" dirty="0">
                        <a:solidFill>
                          <a:srgbClr val="000000"/>
                        </a:solidFill>
                        <a:latin typeface="Arial"/>
                      </a:endParaRPr>
                    </a:p>
                  </a:txBody>
                  <a:tcPr marL="0" marR="0" marT="0" marB="0" anchor="ctr">
                    <a:lnL w="28575" cmpd="sng">
                      <a:solidFill>
                        <a:srgbClr val="000000"/>
                      </a:solidFill>
                    </a:lnL>
                    <a:lnR w="28575" cmpd="sng">
                      <a:solidFill>
                        <a:srgbClr val="000000"/>
                      </a:solidFill>
                    </a:lnR>
                    <a:lnT w="28575" cmpd="sng">
                      <a:solidFill>
                        <a:srgbClr val="000000"/>
                      </a:solidFill>
                    </a:lnT>
                    <a:lnB w="28575" cap="flat" cmpd="sng" algn="ctr">
                      <a:solidFill>
                        <a:srgbClr val="000000"/>
                      </a:solidFill>
                      <a:prstDash val="solid"/>
                      <a:round/>
                      <a:headEnd type="none" w="med" len="med"/>
                      <a:tailEnd type="none" w="med" len="med"/>
                    </a:lnB>
                    <a:solidFill>
                      <a:srgbClr val="808080"/>
                    </a:solidFill>
                  </a:tcPr>
                </a:tc>
              </a:tr>
              <a:tr h="298133">
                <a:tc>
                  <a:txBody>
                    <a:bodyPr/>
                    <a:lstStyle/>
                    <a:p>
                      <a:pPr algn="l"/>
                      <a:r>
                        <a:rPr lang="en-US" sz="900" b="0" i="0" dirty="0" smtClean="0">
                          <a:solidFill>
                            <a:srgbClr val="000000"/>
                          </a:solidFill>
                          <a:latin typeface="Lucida Sans Typewriter"/>
                        </a:rPr>
                        <a:t>21</a:t>
                      </a:r>
                    </a:p>
                  </a:txBody>
                  <a:tcPr marL="91435" marR="91435" marT="0" marB="0" anchor="ctr">
                    <a:lnL w="28575" cmpd="sng">
                      <a:solidFill>
                        <a:srgbClr val="000000"/>
                      </a:solidFill>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EAEAEA"/>
                    </a:solidFill>
                  </a:tcPr>
                </a:tc>
                <a:tc>
                  <a:txBody>
                    <a:bodyPr/>
                    <a:lstStyle/>
                    <a:p>
                      <a:pPr algn="l"/>
                      <a:r>
                        <a:rPr lang="en-US" sz="900" b="0" i="0" dirty="0" smtClean="0">
                          <a:solidFill>
                            <a:srgbClr val="000000"/>
                          </a:solidFill>
                          <a:latin typeface="Lucida Sans Typewriter"/>
                        </a:rPr>
                        <a:t>52</a:t>
                      </a:r>
                      <a:endParaRPr lang="en-US" sz="900" b="0" i="0" dirty="0">
                        <a:solidFill>
                          <a:srgbClr val="000000"/>
                        </a:solidFill>
                        <a:latin typeface="Lucida Sans Typewriter"/>
                      </a:endParaRPr>
                    </a:p>
                  </a:txBody>
                  <a:tcPr marL="91435" marR="91435" marT="0" marB="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EAEAEA"/>
                    </a:solidFill>
                  </a:tcPr>
                </a:tc>
                <a:tc>
                  <a:txBody>
                    <a:bodyPr/>
                    <a:lstStyle/>
                    <a:p>
                      <a:pPr algn="l"/>
                      <a:r>
                        <a:rPr lang="en-US" sz="900" b="0" i="0" dirty="0" smtClean="0">
                          <a:solidFill>
                            <a:srgbClr val="000000"/>
                          </a:solidFill>
                          <a:latin typeface="Lucida Sans Typewriter"/>
                        </a:rPr>
                        <a:t>m</a:t>
                      </a:r>
                      <a:endParaRPr lang="en-US" sz="900" b="0" i="0" dirty="0">
                        <a:solidFill>
                          <a:srgbClr val="000000"/>
                        </a:solidFill>
                        <a:latin typeface="Lucida Sans Typewriter"/>
                      </a:endParaRPr>
                    </a:p>
                  </a:txBody>
                  <a:tcPr marL="91435" marR="91435" marT="0" marB="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EAEAEA"/>
                    </a:solidFill>
                  </a:tcPr>
                </a:tc>
                <a:tc>
                  <a:txBody>
                    <a:bodyPr/>
                    <a:lstStyle/>
                    <a:p>
                      <a:pPr algn="l"/>
                      <a:r>
                        <a:rPr lang="en-US" sz="900" b="0" i="0" dirty="0" smtClean="0">
                          <a:solidFill>
                            <a:srgbClr val="000000"/>
                          </a:solidFill>
                          <a:latin typeface="Lucida Sans Typewriter"/>
                        </a:rPr>
                        <a:t>1</a:t>
                      </a:r>
                      <a:endParaRPr lang="en-US" sz="900" b="0" i="0" dirty="0">
                        <a:solidFill>
                          <a:srgbClr val="000000"/>
                        </a:solidFill>
                        <a:latin typeface="Lucida Sans Typewriter"/>
                      </a:endParaRPr>
                    </a:p>
                  </a:txBody>
                  <a:tcPr marL="91435" marR="91435" marT="0" marB="0" anchor="ctr">
                    <a:lnL w="28575" cap="flat" cmpd="sng" algn="ctr">
                      <a:solidFill>
                        <a:srgbClr val="000000"/>
                      </a:solidFill>
                      <a:prstDash val="solid"/>
                      <a:round/>
                      <a:headEnd type="none" w="med" len="med"/>
                      <a:tailEnd type="none" w="med" len="med"/>
                    </a:lnL>
                    <a:lnR w="28575" cmpd="sng">
                      <a:solidFill>
                        <a:srgbClr val="000000"/>
                      </a:solidFill>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EAEAEA"/>
                    </a:solidFill>
                  </a:tcPr>
                </a:tc>
              </a:tr>
              <a:tr h="298133">
                <a:tc>
                  <a:txBody>
                    <a:bodyPr/>
                    <a:lstStyle/>
                    <a:p>
                      <a:pPr algn="l"/>
                      <a:r>
                        <a:rPr lang="en-US" sz="900" b="0" i="0" dirty="0" smtClean="0">
                          <a:solidFill>
                            <a:srgbClr val="000000"/>
                          </a:solidFill>
                          <a:latin typeface="Lucida Sans Typewriter"/>
                        </a:rPr>
                        <a:t>32</a:t>
                      </a:r>
                      <a:endParaRPr lang="en-US" sz="900" b="0" i="0" dirty="0">
                        <a:solidFill>
                          <a:srgbClr val="000000"/>
                        </a:solidFill>
                        <a:latin typeface="Lucida Sans Typewriter"/>
                      </a:endParaRPr>
                    </a:p>
                  </a:txBody>
                  <a:tcPr marL="91435" marR="91435" marT="0" marB="0" anchor="ctr">
                    <a:lnL w="28575" cmpd="sng">
                      <a:solidFill>
                        <a:srgbClr val="000000"/>
                      </a:solidFill>
                    </a:lnL>
                    <a:lnR w="28575" cap="flat" cmpd="sng" algn="ctr">
                      <a:solidFill>
                        <a:srgbClr val="000000"/>
                      </a:solidFill>
                      <a:prstDash val="solid"/>
                      <a:round/>
                      <a:headEnd type="none" w="med" len="med"/>
                      <a:tailEnd type="none" w="med" len="med"/>
                    </a:lnR>
                    <a:lnT w="28575" cmpd="sng">
                      <a:solidFill>
                        <a:srgbClr val="000000"/>
                      </a:solidFill>
                    </a:lnT>
                    <a:lnB w="28575" cap="flat" cmpd="sng" algn="ctr">
                      <a:solidFill>
                        <a:srgbClr val="000000"/>
                      </a:solidFill>
                      <a:prstDash val="solid"/>
                      <a:round/>
                      <a:headEnd type="none" w="med" len="med"/>
                      <a:tailEnd type="none" w="med" len="med"/>
                    </a:lnB>
                    <a:solidFill>
                      <a:srgbClr val="EAEAEA"/>
                    </a:solidFill>
                  </a:tcPr>
                </a:tc>
                <a:tc>
                  <a:txBody>
                    <a:bodyPr/>
                    <a:lstStyle/>
                    <a:p>
                      <a:pPr algn="l"/>
                      <a:r>
                        <a:rPr lang="en-US" sz="900" b="0" i="0" dirty="0" smtClean="0">
                          <a:solidFill>
                            <a:srgbClr val="000000"/>
                          </a:solidFill>
                          <a:latin typeface="Lucida Sans Typewriter"/>
                        </a:rPr>
                        <a:t>9.6</a:t>
                      </a:r>
                      <a:endParaRPr lang="en-US" sz="900" b="0" i="0" dirty="0">
                        <a:solidFill>
                          <a:srgbClr val="000000"/>
                        </a:solidFill>
                        <a:latin typeface="Lucida Sans Typewriter"/>
                      </a:endParaRPr>
                    </a:p>
                  </a:txBody>
                  <a:tcPr marL="91435" marR="91435" marT="0" marB="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EAEAEA"/>
                    </a:solidFill>
                  </a:tcPr>
                </a:tc>
                <a:tc>
                  <a:txBody>
                    <a:bodyPr/>
                    <a:lstStyle/>
                    <a:p>
                      <a:pPr algn="l"/>
                      <a:r>
                        <a:rPr lang="en-US" sz="900" b="0" i="0" dirty="0" smtClean="0">
                          <a:solidFill>
                            <a:srgbClr val="000000"/>
                          </a:solidFill>
                          <a:latin typeface="Lucida Sans Typewriter"/>
                        </a:rPr>
                        <a:t>l</a:t>
                      </a:r>
                      <a:endParaRPr lang="en-US" sz="900" b="0" i="0" dirty="0">
                        <a:solidFill>
                          <a:srgbClr val="000000"/>
                        </a:solidFill>
                        <a:latin typeface="Lucida Sans Typewriter"/>
                      </a:endParaRPr>
                    </a:p>
                  </a:txBody>
                  <a:tcPr marL="91435" marR="91435" marT="0" marB="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EAEAEA"/>
                    </a:solidFill>
                  </a:tcPr>
                </a:tc>
                <a:tc>
                  <a:txBody>
                    <a:bodyPr/>
                    <a:lstStyle/>
                    <a:p>
                      <a:pPr algn="l"/>
                      <a:r>
                        <a:rPr lang="en-US" sz="900" b="0" i="0" dirty="0" smtClean="0">
                          <a:solidFill>
                            <a:srgbClr val="000000"/>
                          </a:solidFill>
                          <a:latin typeface="Lucida Sans Typewriter"/>
                        </a:rPr>
                        <a:t>0</a:t>
                      </a:r>
                      <a:endParaRPr lang="en-US" sz="900" b="0" i="0" dirty="0">
                        <a:solidFill>
                          <a:srgbClr val="000000"/>
                        </a:solidFill>
                        <a:latin typeface="Lucida Sans Typewriter"/>
                      </a:endParaRPr>
                    </a:p>
                  </a:txBody>
                  <a:tcPr marL="91435" marR="91435" marT="0" marB="0" anchor="ctr">
                    <a:lnL w="28575" cap="flat" cmpd="sng" algn="ctr">
                      <a:solidFill>
                        <a:srgbClr val="000000"/>
                      </a:solidFill>
                      <a:prstDash val="solid"/>
                      <a:round/>
                      <a:headEnd type="none" w="med" len="med"/>
                      <a:tailEnd type="none" w="med" len="med"/>
                    </a:lnL>
                    <a:lnR w="28575" cmpd="sng">
                      <a:solidFill>
                        <a:srgbClr val="000000"/>
                      </a:solidFill>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EAEAEA"/>
                    </a:solidFill>
                  </a:tcPr>
                </a:tc>
              </a:tr>
              <a:tr h="298133">
                <a:tc>
                  <a:txBody>
                    <a:bodyPr/>
                    <a:lstStyle/>
                    <a:p>
                      <a:pPr algn="l"/>
                      <a:r>
                        <a:rPr lang="en-US" sz="900" b="0" i="0" dirty="0" smtClean="0">
                          <a:solidFill>
                            <a:srgbClr val="000000"/>
                          </a:solidFill>
                          <a:latin typeface="Lucida Sans Typewriter"/>
                        </a:rPr>
                        <a:t>57</a:t>
                      </a:r>
                      <a:endParaRPr lang="en-US" sz="900" b="0" i="0" dirty="0">
                        <a:solidFill>
                          <a:srgbClr val="000000"/>
                        </a:solidFill>
                        <a:latin typeface="Lucida Sans Typewriter"/>
                      </a:endParaRPr>
                    </a:p>
                  </a:txBody>
                  <a:tcPr marL="91435" marR="91435" marT="0" marB="0" anchor="ctr">
                    <a:lnL w="28575" cmpd="sng">
                      <a:solidFill>
                        <a:srgbClr val="000000"/>
                      </a:solidFill>
                    </a:lnL>
                    <a:lnR w="28575" cap="flat" cmpd="sng" algn="ctr">
                      <a:solidFill>
                        <a:srgbClr val="000000"/>
                      </a:solidFill>
                      <a:prstDash val="solid"/>
                      <a:round/>
                      <a:headEnd type="none" w="med" len="med"/>
                      <a:tailEnd type="none" w="med" len="med"/>
                    </a:lnR>
                    <a:lnT w="28575" cmpd="sng">
                      <a:solidFill>
                        <a:srgbClr val="000000"/>
                      </a:solidFill>
                    </a:lnT>
                    <a:lnB w="28575" cap="flat" cmpd="sng" algn="ctr">
                      <a:solidFill>
                        <a:srgbClr val="000000"/>
                      </a:solidFill>
                      <a:prstDash val="solid"/>
                      <a:round/>
                      <a:headEnd type="none" w="med" len="med"/>
                      <a:tailEnd type="none" w="med" len="med"/>
                    </a:lnB>
                    <a:solidFill>
                      <a:srgbClr val="EAEAEA"/>
                    </a:solidFill>
                  </a:tcPr>
                </a:tc>
                <a:tc>
                  <a:txBody>
                    <a:bodyPr/>
                    <a:lstStyle/>
                    <a:p>
                      <a:pPr algn="l"/>
                      <a:r>
                        <a:rPr lang="en-US" sz="900" b="0" i="0" dirty="0" smtClean="0">
                          <a:solidFill>
                            <a:srgbClr val="000000"/>
                          </a:solidFill>
                          <a:latin typeface="Lucida Sans Typewriter"/>
                        </a:rPr>
                        <a:t>11</a:t>
                      </a:r>
                      <a:endParaRPr lang="en-US" sz="900" b="0" i="0" dirty="0">
                        <a:solidFill>
                          <a:srgbClr val="000000"/>
                        </a:solidFill>
                        <a:latin typeface="Lucida Sans Typewriter"/>
                      </a:endParaRPr>
                    </a:p>
                  </a:txBody>
                  <a:tcPr marL="91435" marR="91435" marT="0" marB="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EAEAEA"/>
                    </a:solidFill>
                  </a:tcPr>
                </a:tc>
                <a:tc>
                  <a:txBody>
                    <a:bodyPr/>
                    <a:lstStyle/>
                    <a:p>
                      <a:pPr algn="l"/>
                      <a:r>
                        <a:rPr lang="en-US" sz="900" b="0" i="0" dirty="0" smtClean="0">
                          <a:solidFill>
                            <a:srgbClr val="000000"/>
                          </a:solidFill>
                          <a:latin typeface="Lucida Sans Typewriter"/>
                        </a:rPr>
                        <a:t>h</a:t>
                      </a:r>
                      <a:endParaRPr lang="en-US" sz="900" b="0" i="0" dirty="0">
                        <a:solidFill>
                          <a:srgbClr val="000000"/>
                        </a:solidFill>
                        <a:latin typeface="Lucida Sans Typewriter"/>
                      </a:endParaRPr>
                    </a:p>
                  </a:txBody>
                  <a:tcPr marL="91435" marR="91435" marT="0" marB="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EAEAEA"/>
                    </a:solidFill>
                  </a:tcPr>
                </a:tc>
                <a:tc>
                  <a:txBody>
                    <a:bodyPr/>
                    <a:lstStyle/>
                    <a:p>
                      <a:pPr algn="l"/>
                      <a:r>
                        <a:rPr lang="en-US" sz="900" b="0" i="0" dirty="0" smtClean="0">
                          <a:solidFill>
                            <a:srgbClr val="000000"/>
                          </a:solidFill>
                          <a:latin typeface="Lucida Sans Typewriter"/>
                        </a:rPr>
                        <a:t>0</a:t>
                      </a:r>
                      <a:endParaRPr lang="en-US" sz="900" b="0" i="0" dirty="0">
                        <a:solidFill>
                          <a:srgbClr val="000000"/>
                        </a:solidFill>
                        <a:latin typeface="Lucida Sans Typewriter"/>
                      </a:endParaRPr>
                    </a:p>
                  </a:txBody>
                  <a:tcPr marL="91435" marR="91435" marT="0" marB="0" anchor="ctr">
                    <a:lnL w="28575" cap="flat" cmpd="sng" algn="ctr">
                      <a:solidFill>
                        <a:srgbClr val="000000"/>
                      </a:solidFill>
                      <a:prstDash val="solid"/>
                      <a:round/>
                      <a:headEnd type="none" w="med" len="med"/>
                      <a:tailEnd type="none" w="med" len="med"/>
                    </a:lnL>
                    <a:lnR w="28575" cmpd="sng">
                      <a:solidFill>
                        <a:srgbClr val="000000"/>
                      </a:solidFill>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EAEAEA"/>
                    </a:solidFill>
                  </a:tcPr>
                </a:tc>
              </a:tr>
              <a:tr h="298133">
                <a:tc>
                  <a:txBody>
                    <a:bodyPr/>
                    <a:lstStyle/>
                    <a:p>
                      <a:pPr algn="l"/>
                      <a:r>
                        <a:rPr lang="en-US" sz="900" b="0" i="0" dirty="0" smtClean="0">
                          <a:solidFill>
                            <a:srgbClr val="000000"/>
                          </a:solidFill>
                          <a:latin typeface="Lucida Sans Typewriter"/>
                        </a:rPr>
                        <a:t>17</a:t>
                      </a:r>
                      <a:endParaRPr lang="en-US" sz="900" b="0" i="0" dirty="0">
                        <a:solidFill>
                          <a:srgbClr val="000000"/>
                        </a:solidFill>
                        <a:latin typeface="Lucida Sans Typewriter"/>
                      </a:endParaRPr>
                    </a:p>
                  </a:txBody>
                  <a:tcPr marL="91435" marR="91435" marT="0" marB="0" anchor="ctr">
                    <a:lnL w="28575" cmpd="sng">
                      <a:solidFill>
                        <a:srgbClr val="000000"/>
                      </a:solidFill>
                    </a:lnL>
                    <a:lnR w="28575" cap="flat" cmpd="sng" algn="ctr">
                      <a:solidFill>
                        <a:srgbClr val="000000"/>
                      </a:solidFill>
                      <a:prstDash val="solid"/>
                      <a:round/>
                      <a:headEnd type="none" w="med" len="med"/>
                      <a:tailEnd type="none" w="med" len="med"/>
                    </a:lnR>
                    <a:lnT w="28575" cmpd="sng">
                      <a:solidFill>
                        <a:srgbClr val="000000"/>
                      </a:solidFill>
                    </a:lnT>
                    <a:lnB w="28575" cmpd="sng">
                      <a:solidFill>
                        <a:srgbClr val="000000"/>
                      </a:solidFill>
                    </a:lnB>
                    <a:solidFill>
                      <a:srgbClr val="EAEAEA"/>
                    </a:solidFill>
                  </a:tcPr>
                </a:tc>
                <a:tc>
                  <a:txBody>
                    <a:bodyPr/>
                    <a:lstStyle/>
                    <a:p>
                      <a:pPr algn="l"/>
                      <a:r>
                        <a:rPr lang="en-US" sz="900" b="0" i="0" dirty="0" smtClean="0">
                          <a:solidFill>
                            <a:srgbClr val="000000"/>
                          </a:solidFill>
                          <a:latin typeface="Lucida Sans Typewriter"/>
                        </a:rPr>
                        <a:t>5.1</a:t>
                      </a:r>
                      <a:endParaRPr lang="en-US" sz="900" b="0" i="0" dirty="0">
                        <a:solidFill>
                          <a:srgbClr val="000000"/>
                        </a:solidFill>
                        <a:latin typeface="Lucida Sans Typewriter"/>
                      </a:endParaRPr>
                    </a:p>
                  </a:txBody>
                  <a:tcPr marL="91435" marR="91435" marT="0" marB="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mpd="sng">
                      <a:solidFill>
                        <a:srgbClr val="000000"/>
                      </a:solidFill>
                    </a:lnB>
                    <a:solidFill>
                      <a:srgbClr val="EAEAEA"/>
                    </a:solidFill>
                  </a:tcPr>
                </a:tc>
                <a:tc>
                  <a:txBody>
                    <a:bodyPr/>
                    <a:lstStyle/>
                    <a:p>
                      <a:pPr algn="l"/>
                      <a:r>
                        <a:rPr lang="en-US" sz="900" b="0" i="0" dirty="0" smtClean="0">
                          <a:solidFill>
                            <a:srgbClr val="000000"/>
                          </a:solidFill>
                          <a:latin typeface="Lucida Sans Typewriter"/>
                        </a:rPr>
                        <a:t>l</a:t>
                      </a:r>
                      <a:endParaRPr lang="en-US" sz="900" b="0" i="0" dirty="0">
                        <a:solidFill>
                          <a:srgbClr val="000000"/>
                        </a:solidFill>
                        <a:latin typeface="Lucida Sans Typewriter"/>
                      </a:endParaRPr>
                    </a:p>
                  </a:txBody>
                  <a:tcPr marL="91435" marR="91435" marT="0" marB="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mpd="sng">
                      <a:solidFill>
                        <a:srgbClr val="000000"/>
                      </a:solidFill>
                    </a:lnB>
                    <a:solidFill>
                      <a:srgbClr val="EAEAEA"/>
                    </a:solidFill>
                  </a:tcPr>
                </a:tc>
                <a:tc>
                  <a:txBody>
                    <a:bodyPr/>
                    <a:lstStyle/>
                    <a:p>
                      <a:pPr algn="l"/>
                      <a:r>
                        <a:rPr lang="en-US" sz="900" b="0" i="0" dirty="0" smtClean="0">
                          <a:solidFill>
                            <a:srgbClr val="000000"/>
                          </a:solidFill>
                          <a:latin typeface="Lucida Sans Typewriter"/>
                        </a:rPr>
                        <a:t>0</a:t>
                      </a:r>
                      <a:endParaRPr lang="en-US" sz="900" b="0" i="0" dirty="0">
                        <a:solidFill>
                          <a:srgbClr val="000000"/>
                        </a:solidFill>
                        <a:latin typeface="Lucida Sans Typewriter"/>
                      </a:endParaRPr>
                    </a:p>
                  </a:txBody>
                  <a:tcPr marL="91435" marR="91435" marT="0" marB="0" anchor="ctr">
                    <a:lnL w="28575" cap="flat" cmpd="sng" algn="ctr">
                      <a:solidFill>
                        <a:srgbClr val="000000"/>
                      </a:solidFill>
                      <a:prstDash val="solid"/>
                      <a:round/>
                      <a:headEnd type="none" w="med" len="med"/>
                      <a:tailEnd type="none" w="med" len="med"/>
                    </a:lnL>
                    <a:lnR w="28575" cmpd="sng">
                      <a:solidFill>
                        <a:srgbClr val="000000"/>
                      </a:solidFill>
                    </a:lnR>
                    <a:lnT w="28575" cap="flat" cmpd="sng" algn="ctr">
                      <a:solidFill>
                        <a:srgbClr val="000000"/>
                      </a:solidFill>
                      <a:prstDash val="solid"/>
                      <a:round/>
                      <a:headEnd type="none" w="med" len="med"/>
                      <a:tailEnd type="none" w="med" len="med"/>
                    </a:lnT>
                    <a:lnB w="28575" cmpd="sng">
                      <a:solidFill>
                        <a:srgbClr val="000000"/>
                      </a:solidFill>
                    </a:lnB>
                    <a:solidFill>
                      <a:srgbClr val="EAEAEA"/>
                    </a:solidFill>
                  </a:tcPr>
                </a:tc>
              </a:tr>
            </a:tbl>
          </a:graphicData>
        </a:graphic>
      </p:graphicFrame>
      <p:graphicFrame>
        <p:nvGraphicFramePr>
          <p:cNvPr id="20" name="Table 19"/>
          <p:cNvGraphicFramePr>
            <a:graphicFrameLocks noGrp="1"/>
          </p:cNvGraphicFramePr>
          <p:nvPr>
            <p:extLst/>
          </p:nvPr>
        </p:nvGraphicFramePr>
        <p:xfrm>
          <a:off x="6970713" y="4540586"/>
          <a:ext cx="1936750" cy="1587500"/>
        </p:xfrm>
        <a:graphic>
          <a:graphicData uri="http://schemas.openxmlformats.org/drawingml/2006/table">
            <a:tbl>
              <a:tblPr firstRow="1" bandRow="1">
                <a:tableStyleId>{5C22544A-7EE6-4342-B048-85BDC9FD1C3A}</a:tableStyleId>
              </a:tblPr>
              <a:tblGrid>
                <a:gridCol w="481746"/>
                <a:gridCol w="540509"/>
                <a:gridCol w="914495"/>
              </a:tblGrid>
              <a:tr h="317500">
                <a:tc>
                  <a:txBody>
                    <a:bodyPr/>
                    <a:lstStyle/>
                    <a:p>
                      <a:pPr algn="ctr"/>
                      <a:r>
                        <a:rPr lang="en-US" sz="1100" b="0" i="0" dirty="0" smtClean="0">
                          <a:solidFill>
                            <a:srgbClr val="000000"/>
                          </a:solidFill>
                          <a:latin typeface="Arial"/>
                        </a:rPr>
                        <a:t>ID</a:t>
                      </a:r>
                      <a:endParaRPr lang="en-US" sz="1100" b="0" i="0" dirty="0">
                        <a:solidFill>
                          <a:srgbClr val="000000"/>
                        </a:solidFill>
                        <a:latin typeface="Arial"/>
                      </a:endParaRPr>
                    </a:p>
                  </a:txBody>
                  <a:tcPr marL="0" marR="0" marT="0" marB="0" anchor="ctr">
                    <a:lnL w="28575" cmpd="sng">
                      <a:solidFill>
                        <a:srgbClr val="000000"/>
                      </a:solidFill>
                    </a:lnL>
                    <a:lnR w="28575" cap="flat" cmpd="sng" algn="ctr">
                      <a:solidFill>
                        <a:srgbClr val="000000"/>
                      </a:solidFill>
                      <a:prstDash val="solid"/>
                      <a:round/>
                      <a:headEnd type="none" w="med" len="med"/>
                      <a:tailEnd type="none" w="med" len="med"/>
                    </a:lnR>
                    <a:lnT w="28575" cmpd="sng">
                      <a:solidFill>
                        <a:srgbClr val="000000"/>
                      </a:solidFill>
                    </a:lnT>
                    <a:lnB w="28575" cmpd="sng">
                      <a:solidFill>
                        <a:srgbClr val="000000"/>
                      </a:solidFill>
                    </a:lnB>
                    <a:solidFill>
                      <a:srgbClr val="808080"/>
                    </a:solidFill>
                  </a:tcPr>
                </a:tc>
                <a:tc>
                  <a:txBody>
                    <a:bodyPr/>
                    <a:lstStyle/>
                    <a:p>
                      <a:pPr algn="ctr"/>
                      <a:r>
                        <a:rPr lang="en-US" sz="1100" b="0" i="0" dirty="0" err="1" smtClean="0">
                          <a:solidFill>
                            <a:srgbClr val="000000"/>
                          </a:solidFill>
                          <a:latin typeface="Arial"/>
                        </a:rPr>
                        <a:t>Y_hat</a:t>
                      </a:r>
                      <a:endParaRPr lang="en-US" sz="1100" b="0" i="0" dirty="0">
                        <a:solidFill>
                          <a:srgbClr val="000000"/>
                        </a:solidFill>
                        <a:latin typeface="Arial"/>
                      </a:endParaRPr>
                    </a:p>
                  </a:txBody>
                  <a:tcPr marL="0" marR="0" marT="0" marB="0" anchor="ctr">
                    <a:lnL w="28575" cmpd="sng">
                      <a:solidFill>
                        <a:srgbClr val="000000"/>
                      </a:solidFill>
                    </a:lnL>
                    <a:lnR w="28575" cap="flat" cmpd="sng" algn="ctr">
                      <a:solidFill>
                        <a:srgbClr val="000000"/>
                      </a:solidFill>
                      <a:prstDash val="solid"/>
                      <a:round/>
                      <a:headEnd type="none" w="med" len="med"/>
                      <a:tailEnd type="none" w="med" len="med"/>
                    </a:lnR>
                    <a:lnT w="28575" cmpd="sng">
                      <a:solidFill>
                        <a:srgbClr val="000000"/>
                      </a:solidFill>
                    </a:lnT>
                    <a:lnB w="28575" cap="flat" cmpd="sng" algn="ctr">
                      <a:solidFill>
                        <a:srgbClr val="000000"/>
                      </a:solidFill>
                      <a:prstDash val="solid"/>
                      <a:round/>
                      <a:headEnd type="none" w="med" len="med"/>
                      <a:tailEnd type="none" w="med" len="med"/>
                    </a:lnB>
                    <a:solidFill>
                      <a:srgbClr val="808080"/>
                    </a:solidFill>
                  </a:tcPr>
                </a:tc>
                <a:tc>
                  <a:txBody>
                    <a:bodyPr/>
                    <a:lstStyle/>
                    <a:p>
                      <a:pPr algn="ctr"/>
                      <a:r>
                        <a:rPr lang="en-US" sz="1100" b="0" i="0" dirty="0" smtClean="0">
                          <a:solidFill>
                            <a:srgbClr val="000000"/>
                          </a:solidFill>
                          <a:latin typeface="Arial"/>
                        </a:rPr>
                        <a:t>Action</a:t>
                      </a:r>
                      <a:endParaRPr lang="en-US" sz="1100" b="0" i="0" dirty="0">
                        <a:solidFill>
                          <a:srgbClr val="000000"/>
                        </a:solidFill>
                        <a:latin typeface="Arial"/>
                      </a:endParaRPr>
                    </a:p>
                  </a:txBody>
                  <a:tcPr marL="0" marR="0" marT="0" marB="0" anchor="ctr">
                    <a:lnL w="28575" cap="flat" cmpd="sng" algn="ctr">
                      <a:solidFill>
                        <a:srgbClr val="000000"/>
                      </a:solidFill>
                      <a:prstDash val="solid"/>
                      <a:round/>
                      <a:headEnd type="none" w="med" len="med"/>
                      <a:tailEnd type="none" w="med" len="med"/>
                    </a:lnL>
                    <a:lnR w="28575" cmpd="sng">
                      <a:solidFill>
                        <a:srgbClr val="000000"/>
                      </a:solidFill>
                    </a:lnR>
                    <a:lnT w="28575" cmpd="sng">
                      <a:solidFill>
                        <a:srgbClr val="000000"/>
                      </a:solidFill>
                    </a:lnT>
                    <a:lnB w="28575" cap="flat" cmpd="sng" algn="ctr">
                      <a:solidFill>
                        <a:srgbClr val="000000"/>
                      </a:solidFill>
                      <a:prstDash val="solid"/>
                      <a:round/>
                      <a:headEnd type="none" w="med" len="med"/>
                      <a:tailEnd type="none" w="med" len="med"/>
                    </a:lnB>
                    <a:solidFill>
                      <a:srgbClr val="808080"/>
                    </a:solidFill>
                  </a:tcPr>
                </a:tc>
              </a:tr>
              <a:tr h="317500">
                <a:tc>
                  <a:txBody>
                    <a:bodyPr/>
                    <a:lstStyle/>
                    <a:p>
                      <a:pPr algn="l"/>
                      <a:r>
                        <a:rPr lang="en-US" sz="900" b="0" i="0" dirty="0" smtClean="0">
                          <a:solidFill>
                            <a:srgbClr val="000000"/>
                          </a:solidFill>
                          <a:latin typeface="Lucida Sans Typewriter"/>
                        </a:rPr>
                        <a:t>21</a:t>
                      </a:r>
                    </a:p>
                  </a:txBody>
                  <a:tcPr marL="91449" marR="91449" marT="0" marB="0" anchor="ctr">
                    <a:lnL w="28575" cmpd="sng">
                      <a:solidFill>
                        <a:srgbClr val="000000"/>
                      </a:solidFill>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EAEAEA"/>
                    </a:solidFill>
                  </a:tcPr>
                </a:tc>
                <a:tc>
                  <a:txBody>
                    <a:bodyPr/>
                    <a:lstStyle/>
                    <a:p>
                      <a:pPr algn="l"/>
                      <a:r>
                        <a:rPr lang="en-US" sz="900" b="0" i="0" dirty="0" smtClean="0">
                          <a:solidFill>
                            <a:srgbClr val="000000"/>
                          </a:solidFill>
                          <a:latin typeface="Lucida Sans Typewriter"/>
                        </a:rPr>
                        <a:t>0.89</a:t>
                      </a:r>
                      <a:endParaRPr lang="en-US" sz="900" b="0" i="0" dirty="0">
                        <a:solidFill>
                          <a:srgbClr val="000000"/>
                        </a:solidFill>
                        <a:latin typeface="Lucida Sans Typewriter"/>
                      </a:endParaRPr>
                    </a:p>
                  </a:txBody>
                  <a:tcPr marL="91449" marR="91449" marT="0" marB="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EAEAEA"/>
                    </a:solidFill>
                  </a:tcPr>
                </a:tc>
                <a:tc>
                  <a:txBody>
                    <a:bodyPr/>
                    <a:lstStyle/>
                    <a:p>
                      <a:pPr algn="l"/>
                      <a:r>
                        <a:rPr lang="en-US" sz="900" b="0" i="0" dirty="0" smtClean="0">
                          <a:solidFill>
                            <a:srgbClr val="000000"/>
                          </a:solidFill>
                          <a:latin typeface="Lucida Sans Typewriter"/>
                        </a:rPr>
                        <a:t>Work</a:t>
                      </a:r>
                      <a:endParaRPr lang="en-US" sz="900" b="0" i="0" dirty="0">
                        <a:solidFill>
                          <a:srgbClr val="000000"/>
                        </a:solidFill>
                        <a:latin typeface="Lucida Sans Typewriter"/>
                      </a:endParaRPr>
                    </a:p>
                  </a:txBody>
                  <a:tcPr marL="91449" marR="91449" marT="0" marB="0" anchor="ctr">
                    <a:lnL w="28575" cap="flat" cmpd="sng" algn="ctr">
                      <a:solidFill>
                        <a:srgbClr val="000000"/>
                      </a:solidFill>
                      <a:prstDash val="solid"/>
                      <a:round/>
                      <a:headEnd type="none" w="med" len="med"/>
                      <a:tailEnd type="none" w="med" len="med"/>
                    </a:lnL>
                    <a:lnR w="28575" cmpd="sng">
                      <a:solidFill>
                        <a:srgbClr val="000000"/>
                      </a:solidFill>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EAEAEA"/>
                    </a:solidFill>
                  </a:tcPr>
                </a:tc>
              </a:tr>
              <a:tr h="317500">
                <a:tc>
                  <a:txBody>
                    <a:bodyPr/>
                    <a:lstStyle/>
                    <a:p>
                      <a:pPr algn="l"/>
                      <a:r>
                        <a:rPr lang="en-US" sz="900" b="0" i="0" dirty="0" smtClean="0">
                          <a:solidFill>
                            <a:srgbClr val="000000"/>
                          </a:solidFill>
                          <a:latin typeface="Lucida Sans Typewriter"/>
                        </a:rPr>
                        <a:t>32</a:t>
                      </a:r>
                      <a:endParaRPr lang="en-US" sz="900" b="0" i="0" dirty="0">
                        <a:solidFill>
                          <a:srgbClr val="000000"/>
                        </a:solidFill>
                        <a:latin typeface="Lucida Sans Typewriter"/>
                      </a:endParaRPr>
                    </a:p>
                  </a:txBody>
                  <a:tcPr marL="91449" marR="91449" marT="0" marB="0" anchor="ctr">
                    <a:lnL w="28575" cmpd="sng">
                      <a:solidFill>
                        <a:srgbClr val="000000"/>
                      </a:solidFill>
                    </a:lnL>
                    <a:lnR w="28575" cap="flat" cmpd="sng" algn="ctr">
                      <a:solidFill>
                        <a:srgbClr val="000000"/>
                      </a:solidFill>
                      <a:prstDash val="solid"/>
                      <a:round/>
                      <a:headEnd type="none" w="med" len="med"/>
                      <a:tailEnd type="none" w="med" len="med"/>
                    </a:lnR>
                    <a:lnT w="28575" cmpd="sng">
                      <a:solidFill>
                        <a:srgbClr val="000000"/>
                      </a:solidFill>
                    </a:lnT>
                    <a:lnB w="28575" cap="flat" cmpd="sng" algn="ctr">
                      <a:solidFill>
                        <a:srgbClr val="000000"/>
                      </a:solidFill>
                      <a:prstDash val="solid"/>
                      <a:round/>
                      <a:headEnd type="none" w="med" len="med"/>
                      <a:tailEnd type="none" w="med" len="med"/>
                    </a:lnB>
                    <a:solidFill>
                      <a:srgbClr val="EAEAEA"/>
                    </a:solidFill>
                  </a:tcPr>
                </a:tc>
                <a:tc>
                  <a:txBody>
                    <a:bodyPr/>
                    <a:lstStyle/>
                    <a:p>
                      <a:pPr algn="l"/>
                      <a:r>
                        <a:rPr lang="en-US" sz="900" b="0" i="0" dirty="0" smtClean="0">
                          <a:solidFill>
                            <a:srgbClr val="000000"/>
                          </a:solidFill>
                          <a:latin typeface="Lucida Sans Typewriter"/>
                        </a:rPr>
                        <a:t>.44</a:t>
                      </a:r>
                      <a:endParaRPr lang="en-US" sz="900" b="0" i="0" dirty="0">
                        <a:solidFill>
                          <a:srgbClr val="000000"/>
                        </a:solidFill>
                        <a:latin typeface="Lucida Sans Typewriter"/>
                      </a:endParaRPr>
                    </a:p>
                  </a:txBody>
                  <a:tcPr marL="91449" marR="91449" marT="0" marB="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EAEAEA"/>
                    </a:solidFill>
                  </a:tcPr>
                </a:tc>
                <a:tc>
                  <a:txBody>
                    <a:bodyPr/>
                    <a:lstStyle/>
                    <a:p>
                      <a:pPr algn="l"/>
                      <a:r>
                        <a:rPr lang="en-US" sz="900" b="0" i="0" dirty="0" smtClean="0">
                          <a:solidFill>
                            <a:srgbClr val="000000"/>
                          </a:solidFill>
                          <a:latin typeface="Lucida Sans Typewriter"/>
                        </a:rPr>
                        <a:t>No work</a:t>
                      </a:r>
                      <a:endParaRPr lang="en-US" sz="900" b="0" i="0" dirty="0">
                        <a:solidFill>
                          <a:srgbClr val="000000"/>
                        </a:solidFill>
                        <a:latin typeface="Lucida Sans Typewriter"/>
                      </a:endParaRPr>
                    </a:p>
                  </a:txBody>
                  <a:tcPr marL="91449" marR="91449" marT="0" marB="0" anchor="ctr">
                    <a:lnL w="28575" cap="flat" cmpd="sng" algn="ctr">
                      <a:solidFill>
                        <a:srgbClr val="000000"/>
                      </a:solidFill>
                      <a:prstDash val="solid"/>
                      <a:round/>
                      <a:headEnd type="none" w="med" len="med"/>
                      <a:tailEnd type="none" w="med" len="med"/>
                    </a:lnL>
                    <a:lnR w="28575" cmpd="sng">
                      <a:solidFill>
                        <a:srgbClr val="000000"/>
                      </a:solidFill>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EAEAEA"/>
                    </a:solidFill>
                  </a:tcPr>
                </a:tc>
              </a:tr>
              <a:tr h="317500">
                <a:tc>
                  <a:txBody>
                    <a:bodyPr/>
                    <a:lstStyle/>
                    <a:p>
                      <a:pPr algn="l"/>
                      <a:r>
                        <a:rPr lang="en-US" sz="900" b="0" i="0" dirty="0" smtClean="0">
                          <a:solidFill>
                            <a:srgbClr val="000000"/>
                          </a:solidFill>
                          <a:latin typeface="Lucida Sans Typewriter"/>
                        </a:rPr>
                        <a:t>57</a:t>
                      </a:r>
                      <a:endParaRPr lang="en-US" sz="900" b="0" i="0" dirty="0">
                        <a:solidFill>
                          <a:srgbClr val="000000"/>
                        </a:solidFill>
                        <a:latin typeface="Lucida Sans Typewriter"/>
                      </a:endParaRPr>
                    </a:p>
                  </a:txBody>
                  <a:tcPr marL="91449" marR="91449" marT="0" marB="0" anchor="ctr">
                    <a:lnL w="28575" cmpd="sng">
                      <a:solidFill>
                        <a:srgbClr val="000000"/>
                      </a:solidFill>
                    </a:lnL>
                    <a:lnR w="28575" cap="flat" cmpd="sng" algn="ctr">
                      <a:solidFill>
                        <a:srgbClr val="000000"/>
                      </a:solidFill>
                      <a:prstDash val="solid"/>
                      <a:round/>
                      <a:headEnd type="none" w="med" len="med"/>
                      <a:tailEnd type="none" w="med" len="med"/>
                    </a:lnR>
                    <a:lnT w="28575" cmpd="sng">
                      <a:solidFill>
                        <a:srgbClr val="000000"/>
                      </a:solidFill>
                    </a:lnT>
                    <a:lnB w="28575" cap="flat" cmpd="sng" algn="ctr">
                      <a:solidFill>
                        <a:srgbClr val="000000"/>
                      </a:solidFill>
                      <a:prstDash val="solid"/>
                      <a:round/>
                      <a:headEnd type="none" w="med" len="med"/>
                      <a:tailEnd type="none" w="med" len="med"/>
                    </a:lnB>
                    <a:solidFill>
                      <a:srgbClr val="EAEAEA"/>
                    </a:solidFill>
                  </a:tcPr>
                </a:tc>
                <a:tc>
                  <a:txBody>
                    <a:bodyPr/>
                    <a:lstStyle/>
                    <a:p>
                      <a:pPr algn="l"/>
                      <a:r>
                        <a:rPr lang="en-US" sz="900" b="0" i="0" dirty="0" smtClean="0">
                          <a:solidFill>
                            <a:srgbClr val="000000"/>
                          </a:solidFill>
                          <a:latin typeface="Lucida Sans Typewriter"/>
                        </a:rPr>
                        <a:t>.67</a:t>
                      </a:r>
                      <a:endParaRPr lang="en-US" sz="900" b="0" i="0" dirty="0">
                        <a:solidFill>
                          <a:srgbClr val="000000"/>
                        </a:solidFill>
                        <a:latin typeface="Lucida Sans Typewriter"/>
                      </a:endParaRPr>
                    </a:p>
                  </a:txBody>
                  <a:tcPr marL="91449" marR="91449" marT="0" marB="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EAEAEA"/>
                    </a:solidFill>
                  </a:tcPr>
                </a:tc>
                <a:tc>
                  <a:txBody>
                    <a:bodyPr/>
                    <a:lstStyle/>
                    <a:p>
                      <a:pPr algn="l"/>
                      <a:r>
                        <a:rPr lang="en-US" sz="900" b="0" i="0" dirty="0" smtClean="0">
                          <a:solidFill>
                            <a:srgbClr val="000000"/>
                          </a:solidFill>
                          <a:latin typeface="Lucida Sans Typewriter"/>
                        </a:rPr>
                        <a:t>Work</a:t>
                      </a:r>
                      <a:endParaRPr lang="en-US" sz="900" b="0" i="0" dirty="0">
                        <a:solidFill>
                          <a:srgbClr val="000000"/>
                        </a:solidFill>
                        <a:latin typeface="Lucida Sans Typewriter"/>
                      </a:endParaRPr>
                    </a:p>
                  </a:txBody>
                  <a:tcPr marL="91449" marR="91449" marT="0" marB="0" anchor="ctr">
                    <a:lnL w="28575" cap="flat" cmpd="sng" algn="ctr">
                      <a:solidFill>
                        <a:srgbClr val="000000"/>
                      </a:solidFill>
                      <a:prstDash val="solid"/>
                      <a:round/>
                      <a:headEnd type="none" w="med" len="med"/>
                      <a:tailEnd type="none" w="med" len="med"/>
                    </a:lnL>
                    <a:lnR w="28575" cmpd="sng">
                      <a:solidFill>
                        <a:srgbClr val="000000"/>
                      </a:solidFill>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EAEAEA"/>
                    </a:solidFill>
                  </a:tcPr>
                </a:tc>
              </a:tr>
              <a:tr h="317500">
                <a:tc>
                  <a:txBody>
                    <a:bodyPr/>
                    <a:lstStyle/>
                    <a:p>
                      <a:pPr algn="l"/>
                      <a:r>
                        <a:rPr lang="en-US" sz="900" b="0" i="0" dirty="0" smtClean="0">
                          <a:solidFill>
                            <a:srgbClr val="000000"/>
                          </a:solidFill>
                          <a:latin typeface="Lucida Sans Typewriter"/>
                        </a:rPr>
                        <a:t>17</a:t>
                      </a:r>
                      <a:endParaRPr lang="en-US" sz="900" b="0" i="0" dirty="0">
                        <a:solidFill>
                          <a:srgbClr val="000000"/>
                        </a:solidFill>
                        <a:latin typeface="Lucida Sans Typewriter"/>
                      </a:endParaRPr>
                    </a:p>
                  </a:txBody>
                  <a:tcPr marL="91449" marR="91449" marT="0" marB="0" anchor="ctr">
                    <a:lnL w="28575" cmpd="sng">
                      <a:solidFill>
                        <a:srgbClr val="000000"/>
                      </a:solidFill>
                    </a:lnL>
                    <a:lnR w="28575" cap="flat" cmpd="sng" algn="ctr">
                      <a:solidFill>
                        <a:srgbClr val="000000"/>
                      </a:solidFill>
                      <a:prstDash val="solid"/>
                      <a:round/>
                      <a:headEnd type="none" w="med" len="med"/>
                      <a:tailEnd type="none" w="med" len="med"/>
                    </a:lnR>
                    <a:lnT w="28575" cmpd="sng">
                      <a:solidFill>
                        <a:srgbClr val="000000"/>
                      </a:solidFill>
                    </a:lnT>
                    <a:lnB w="28575" cmpd="sng">
                      <a:solidFill>
                        <a:srgbClr val="000000"/>
                      </a:solidFill>
                    </a:lnB>
                    <a:solidFill>
                      <a:srgbClr val="EAEAEA"/>
                    </a:solidFill>
                  </a:tcPr>
                </a:tc>
                <a:tc>
                  <a:txBody>
                    <a:bodyPr/>
                    <a:lstStyle/>
                    <a:p>
                      <a:pPr algn="l"/>
                      <a:r>
                        <a:rPr lang="en-US" sz="900" b="0" i="0" dirty="0" smtClean="0">
                          <a:solidFill>
                            <a:srgbClr val="000000"/>
                          </a:solidFill>
                          <a:latin typeface="Lucida Sans Typewriter"/>
                        </a:rPr>
                        <a:t>.13</a:t>
                      </a:r>
                      <a:endParaRPr lang="en-US" sz="900" b="0" i="0" dirty="0">
                        <a:solidFill>
                          <a:srgbClr val="000000"/>
                        </a:solidFill>
                        <a:latin typeface="Lucida Sans Typewriter"/>
                      </a:endParaRPr>
                    </a:p>
                  </a:txBody>
                  <a:tcPr marL="91449" marR="91449" marT="0" marB="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mpd="sng">
                      <a:solidFill>
                        <a:srgbClr val="000000"/>
                      </a:solidFill>
                    </a:lnB>
                    <a:solidFill>
                      <a:srgbClr val="EAEAEA"/>
                    </a:solidFill>
                  </a:tcPr>
                </a:tc>
                <a:tc>
                  <a:txBody>
                    <a:bodyPr/>
                    <a:lstStyle/>
                    <a:p>
                      <a:pPr algn="l"/>
                      <a:r>
                        <a:rPr lang="en-US" sz="900" b="0" i="0" dirty="0" smtClean="0">
                          <a:solidFill>
                            <a:srgbClr val="000000"/>
                          </a:solidFill>
                          <a:latin typeface="Lucida Sans Typewriter"/>
                        </a:rPr>
                        <a:t>No work</a:t>
                      </a:r>
                      <a:endParaRPr lang="en-US" sz="900" b="0" i="0" dirty="0">
                        <a:solidFill>
                          <a:srgbClr val="000000"/>
                        </a:solidFill>
                        <a:latin typeface="Lucida Sans Typewriter"/>
                      </a:endParaRPr>
                    </a:p>
                  </a:txBody>
                  <a:tcPr marL="91449" marR="91449" marT="0" marB="0" anchor="ctr">
                    <a:lnL w="28575" cap="flat" cmpd="sng" algn="ctr">
                      <a:solidFill>
                        <a:srgbClr val="000000"/>
                      </a:solidFill>
                      <a:prstDash val="solid"/>
                      <a:round/>
                      <a:headEnd type="none" w="med" len="med"/>
                      <a:tailEnd type="none" w="med" len="med"/>
                    </a:lnL>
                    <a:lnR w="28575" cmpd="sng">
                      <a:solidFill>
                        <a:srgbClr val="000000"/>
                      </a:solidFill>
                    </a:lnR>
                    <a:lnT w="28575" cap="flat" cmpd="sng" algn="ctr">
                      <a:solidFill>
                        <a:srgbClr val="000000"/>
                      </a:solidFill>
                      <a:prstDash val="solid"/>
                      <a:round/>
                      <a:headEnd type="none" w="med" len="med"/>
                      <a:tailEnd type="none" w="med" len="med"/>
                    </a:lnT>
                    <a:lnB w="28575" cmpd="sng">
                      <a:solidFill>
                        <a:srgbClr val="000000"/>
                      </a:solidFill>
                    </a:lnB>
                    <a:solidFill>
                      <a:srgbClr val="EAEAEA"/>
                    </a:solidFill>
                  </a:tcPr>
                </a:tc>
              </a:tr>
            </a:tbl>
          </a:graphicData>
        </a:graphic>
      </p:graphicFrame>
      <p:sp>
        <p:nvSpPr>
          <p:cNvPr id="84090" name="TextBox 20"/>
          <p:cNvSpPr txBox="1">
            <a:spLocks noChangeArrowheads="1"/>
          </p:cNvSpPr>
          <p:nvPr/>
        </p:nvSpPr>
        <p:spPr bwMode="auto">
          <a:xfrm>
            <a:off x="6891338" y="1805324"/>
            <a:ext cx="209708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5300">
                <a:solidFill>
                  <a:schemeClr val="tx1"/>
                </a:solidFill>
                <a:latin typeface="Arial" charset="0"/>
                <a:ea typeface="ＭＳ Ｐゴシック" charset="0"/>
                <a:cs typeface="ＭＳ Ｐゴシック" charset="0"/>
              </a:defRPr>
            </a:lvl1pPr>
            <a:lvl2pPr marL="742950" indent="-285750" eaLnBrk="0" hangingPunct="0">
              <a:defRPr sz="5300">
                <a:solidFill>
                  <a:schemeClr val="tx1"/>
                </a:solidFill>
                <a:latin typeface="Arial" charset="0"/>
                <a:ea typeface="ＭＳ Ｐゴシック" charset="0"/>
              </a:defRPr>
            </a:lvl2pPr>
            <a:lvl3pPr marL="1143000" indent="-228600" eaLnBrk="0" hangingPunct="0">
              <a:defRPr sz="5300">
                <a:solidFill>
                  <a:schemeClr val="tx1"/>
                </a:solidFill>
                <a:latin typeface="Arial" charset="0"/>
                <a:ea typeface="ＭＳ Ｐゴシック" charset="0"/>
              </a:defRPr>
            </a:lvl3pPr>
            <a:lvl4pPr marL="1600200" indent="-228600" eaLnBrk="0" hangingPunct="0">
              <a:defRPr sz="5300">
                <a:solidFill>
                  <a:schemeClr val="tx1"/>
                </a:solidFill>
                <a:latin typeface="Arial" charset="0"/>
                <a:ea typeface="ＭＳ Ｐゴシック" charset="0"/>
              </a:defRPr>
            </a:lvl4pPr>
            <a:lvl5pPr marL="2057400" indent="-228600" eaLnBrk="0" hangingPunct="0">
              <a:defRPr sz="5300">
                <a:solidFill>
                  <a:schemeClr val="tx1"/>
                </a:solidFill>
                <a:latin typeface="Arial" charset="0"/>
                <a:ea typeface="ＭＳ Ｐゴシック" charset="0"/>
              </a:defRPr>
            </a:lvl5pPr>
            <a:lvl6pPr marL="2514600" indent="-228600" eaLnBrk="0" fontAlgn="base" hangingPunct="0">
              <a:spcBef>
                <a:spcPct val="0"/>
              </a:spcBef>
              <a:spcAft>
                <a:spcPct val="0"/>
              </a:spcAft>
              <a:defRPr sz="5300">
                <a:solidFill>
                  <a:schemeClr val="tx1"/>
                </a:solidFill>
                <a:latin typeface="Arial" charset="0"/>
                <a:ea typeface="ＭＳ Ｐゴシック" charset="0"/>
              </a:defRPr>
            </a:lvl6pPr>
            <a:lvl7pPr marL="2971800" indent="-228600" eaLnBrk="0" fontAlgn="base" hangingPunct="0">
              <a:spcBef>
                <a:spcPct val="0"/>
              </a:spcBef>
              <a:spcAft>
                <a:spcPct val="0"/>
              </a:spcAft>
              <a:defRPr sz="5300">
                <a:solidFill>
                  <a:schemeClr val="tx1"/>
                </a:solidFill>
                <a:latin typeface="Arial" charset="0"/>
                <a:ea typeface="ＭＳ Ｐゴシック" charset="0"/>
              </a:defRPr>
            </a:lvl7pPr>
            <a:lvl8pPr marL="3429000" indent="-228600" eaLnBrk="0" fontAlgn="base" hangingPunct="0">
              <a:spcBef>
                <a:spcPct val="0"/>
              </a:spcBef>
              <a:spcAft>
                <a:spcPct val="0"/>
              </a:spcAft>
              <a:defRPr sz="5300">
                <a:solidFill>
                  <a:schemeClr val="tx1"/>
                </a:solidFill>
                <a:latin typeface="Arial" charset="0"/>
                <a:ea typeface="ＭＳ Ｐゴシック" charset="0"/>
              </a:defRPr>
            </a:lvl8pPr>
            <a:lvl9pPr marL="3886200" indent="-228600" eaLnBrk="0" fontAlgn="base" hangingPunct="0">
              <a:spcBef>
                <a:spcPct val="0"/>
              </a:spcBef>
              <a:spcAft>
                <a:spcPct val="0"/>
              </a:spcAft>
              <a:defRPr sz="5300">
                <a:solidFill>
                  <a:schemeClr val="tx1"/>
                </a:solidFill>
                <a:latin typeface="Arial" charset="0"/>
                <a:ea typeface="ＭＳ Ｐゴシック" charset="0"/>
              </a:defRPr>
            </a:lvl9pPr>
          </a:lstStyle>
          <a:p>
            <a:pPr algn="ctr" eaLnBrk="1" hangingPunct="1"/>
            <a:r>
              <a:rPr lang="en-US" sz="2000"/>
              <a:t>New Real Cases</a:t>
            </a:r>
          </a:p>
        </p:txBody>
      </p:sp>
      <p:sp>
        <p:nvSpPr>
          <p:cNvPr id="84091" name="TextBox 21"/>
          <p:cNvSpPr txBox="1">
            <a:spLocks noChangeArrowheads="1"/>
          </p:cNvSpPr>
          <p:nvPr/>
        </p:nvSpPr>
        <p:spPr bwMode="auto">
          <a:xfrm>
            <a:off x="7289800" y="4081799"/>
            <a:ext cx="12985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5300">
                <a:solidFill>
                  <a:schemeClr val="tx1"/>
                </a:solidFill>
                <a:latin typeface="Arial" charset="0"/>
                <a:ea typeface="ＭＳ Ｐゴシック" charset="0"/>
                <a:cs typeface="ＭＳ Ｐゴシック" charset="0"/>
              </a:defRPr>
            </a:lvl1pPr>
            <a:lvl2pPr marL="742950" indent="-285750" eaLnBrk="0" hangingPunct="0">
              <a:defRPr sz="5300">
                <a:solidFill>
                  <a:schemeClr val="tx1"/>
                </a:solidFill>
                <a:latin typeface="Arial" charset="0"/>
                <a:ea typeface="ＭＳ Ｐゴシック" charset="0"/>
              </a:defRPr>
            </a:lvl2pPr>
            <a:lvl3pPr marL="1143000" indent="-228600" eaLnBrk="0" hangingPunct="0">
              <a:defRPr sz="5300">
                <a:solidFill>
                  <a:schemeClr val="tx1"/>
                </a:solidFill>
                <a:latin typeface="Arial" charset="0"/>
                <a:ea typeface="ＭＳ Ｐゴシック" charset="0"/>
              </a:defRPr>
            </a:lvl3pPr>
            <a:lvl4pPr marL="1600200" indent="-228600" eaLnBrk="0" hangingPunct="0">
              <a:defRPr sz="5300">
                <a:solidFill>
                  <a:schemeClr val="tx1"/>
                </a:solidFill>
                <a:latin typeface="Arial" charset="0"/>
                <a:ea typeface="ＭＳ Ｐゴシック" charset="0"/>
              </a:defRPr>
            </a:lvl4pPr>
            <a:lvl5pPr marL="2057400" indent="-228600" eaLnBrk="0" hangingPunct="0">
              <a:defRPr sz="5300">
                <a:solidFill>
                  <a:schemeClr val="tx1"/>
                </a:solidFill>
                <a:latin typeface="Arial" charset="0"/>
                <a:ea typeface="ＭＳ Ｐゴシック" charset="0"/>
              </a:defRPr>
            </a:lvl5pPr>
            <a:lvl6pPr marL="2514600" indent="-228600" eaLnBrk="0" fontAlgn="base" hangingPunct="0">
              <a:spcBef>
                <a:spcPct val="0"/>
              </a:spcBef>
              <a:spcAft>
                <a:spcPct val="0"/>
              </a:spcAft>
              <a:defRPr sz="5300">
                <a:solidFill>
                  <a:schemeClr val="tx1"/>
                </a:solidFill>
                <a:latin typeface="Arial" charset="0"/>
                <a:ea typeface="ＭＳ Ｐゴシック" charset="0"/>
              </a:defRPr>
            </a:lvl6pPr>
            <a:lvl7pPr marL="2971800" indent="-228600" eaLnBrk="0" fontAlgn="base" hangingPunct="0">
              <a:spcBef>
                <a:spcPct val="0"/>
              </a:spcBef>
              <a:spcAft>
                <a:spcPct val="0"/>
              </a:spcAft>
              <a:defRPr sz="5300">
                <a:solidFill>
                  <a:schemeClr val="tx1"/>
                </a:solidFill>
                <a:latin typeface="Arial" charset="0"/>
                <a:ea typeface="ＭＳ Ｐゴシック" charset="0"/>
              </a:defRPr>
            </a:lvl7pPr>
            <a:lvl8pPr marL="3429000" indent="-228600" eaLnBrk="0" fontAlgn="base" hangingPunct="0">
              <a:spcBef>
                <a:spcPct val="0"/>
              </a:spcBef>
              <a:spcAft>
                <a:spcPct val="0"/>
              </a:spcAft>
              <a:defRPr sz="5300">
                <a:solidFill>
                  <a:schemeClr val="tx1"/>
                </a:solidFill>
                <a:latin typeface="Arial" charset="0"/>
                <a:ea typeface="ＭＳ Ｐゴシック" charset="0"/>
              </a:defRPr>
            </a:lvl8pPr>
            <a:lvl9pPr marL="3886200" indent="-228600" eaLnBrk="0" fontAlgn="base" hangingPunct="0">
              <a:spcBef>
                <a:spcPct val="0"/>
              </a:spcBef>
              <a:spcAft>
                <a:spcPct val="0"/>
              </a:spcAft>
              <a:defRPr sz="5300">
                <a:solidFill>
                  <a:schemeClr val="tx1"/>
                </a:solidFill>
                <a:latin typeface="Arial" charset="0"/>
                <a:ea typeface="ＭＳ Ｐゴシック" charset="0"/>
              </a:defRPr>
            </a:lvl9pPr>
          </a:lstStyle>
          <a:p>
            <a:pPr algn="ctr" eaLnBrk="1" hangingPunct="1"/>
            <a:r>
              <a:rPr lang="en-US" sz="2000"/>
              <a:t>Decisions</a:t>
            </a:r>
          </a:p>
        </p:txBody>
      </p:sp>
      <p:sp>
        <p:nvSpPr>
          <p:cNvPr id="84092" name="TextBox 5"/>
          <p:cNvSpPr txBox="1">
            <a:spLocks noChangeArrowheads="1"/>
          </p:cNvSpPr>
          <p:nvPr/>
        </p:nvSpPr>
        <p:spPr bwMode="auto">
          <a:xfrm>
            <a:off x="2743200" y="2013286"/>
            <a:ext cx="1447800" cy="1077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5300">
                <a:solidFill>
                  <a:schemeClr val="tx1"/>
                </a:solidFill>
                <a:latin typeface="Arial" charset="0"/>
                <a:ea typeface="ＭＳ Ｐゴシック" charset="0"/>
                <a:cs typeface="ＭＳ Ｐゴシック" charset="0"/>
              </a:defRPr>
            </a:lvl1pPr>
            <a:lvl2pPr marL="742950" indent="-285750" eaLnBrk="0" hangingPunct="0">
              <a:defRPr sz="5300">
                <a:solidFill>
                  <a:schemeClr val="tx1"/>
                </a:solidFill>
                <a:latin typeface="Arial" charset="0"/>
                <a:ea typeface="ＭＳ Ｐゴシック" charset="0"/>
              </a:defRPr>
            </a:lvl2pPr>
            <a:lvl3pPr marL="1143000" indent="-228600" eaLnBrk="0" hangingPunct="0">
              <a:defRPr sz="5300">
                <a:solidFill>
                  <a:schemeClr val="tx1"/>
                </a:solidFill>
                <a:latin typeface="Arial" charset="0"/>
                <a:ea typeface="ＭＳ Ｐゴシック" charset="0"/>
              </a:defRPr>
            </a:lvl3pPr>
            <a:lvl4pPr marL="1600200" indent="-228600" eaLnBrk="0" hangingPunct="0">
              <a:defRPr sz="5300">
                <a:solidFill>
                  <a:schemeClr val="tx1"/>
                </a:solidFill>
                <a:latin typeface="Arial" charset="0"/>
                <a:ea typeface="ＭＳ Ｐゴシック" charset="0"/>
              </a:defRPr>
            </a:lvl4pPr>
            <a:lvl5pPr marL="2057400" indent="-228600" eaLnBrk="0" hangingPunct="0">
              <a:defRPr sz="5300">
                <a:solidFill>
                  <a:schemeClr val="tx1"/>
                </a:solidFill>
                <a:latin typeface="Arial" charset="0"/>
                <a:ea typeface="ＭＳ Ｐゴシック" charset="0"/>
              </a:defRPr>
            </a:lvl5pPr>
            <a:lvl6pPr marL="2514600" indent="-228600" eaLnBrk="0" fontAlgn="base" hangingPunct="0">
              <a:spcBef>
                <a:spcPct val="0"/>
              </a:spcBef>
              <a:spcAft>
                <a:spcPct val="0"/>
              </a:spcAft>
              <a:defRPr sz="5300">
                <a:solidFill>
                  <a:schemeClr val="tx1"/>
                </a:solidFill>
                <a:latin typeface="Arial" charset="0"/>
                <a:ea typeface="ＭＳ Ｐゴシック" charset="0"/>
              </a:defRPr>
            </a:lvl6pPr>
            <a:lvl7pPr marL="2971800" indent="-228600" eaLnBrk="0" fontAlgn="base" hangingPunct="0">
              <a:spcBef>
                <a:spcPct val="0"/>
              </a:spcBef>
              <a:spcAft>
                <a:spcPct val="0"/>
              </a:spcAft>
              <a:defRPr sz="5300">
                <a:solidFill>
                  <a:schemeClr val="tx1"/>
                </a:solidFill>
                <a:latin typeface="Arial" charset="0"/>
                <a:ea typeface="ＭＳ Ｐゴシック" charset="0"/>
              </a:defRPr>
            </a:lvl7pPr>
            <a:lvl8pPr marL="3429000" indent="-228600" eaLnBrk="0" fontAlgn="base" hangingPunct="0">
              <a:spcBef>
                <a:spcPct val="0"/>
              </a:spcBef>
              <a:spcAft>
                <a:spcPct val="0"/>
              </a:spcAft>
              <a:defRPr sz="5300">
                <a:solidFill>
                  <a:schemeClr val="tx1"/>
                </a:solidFill>
                <a:latin typeface="Arial" charset="0"/>
                <a:ea typeface="ＭＳ Ｐゴシック" charset="0"/>
              </a:defRPr>
            </a:lvl8pPr>
            <a:lvl9pPr marL="3886200" indent="-228600" eaLnBrk="0" fontAlgn="base" hangingPunct="0">
              <a:spcBef>
                <a:spcPct val="0"/>
              </a:spcBef>
              <a:spcAft>
                <a:spcPct val="0"/>
              </a:spcAft>
              <a:defRPr sz="5300">
                <a:solidFill>
                  <a:schemeClr val="tx1"/>
                </a:solidFill>
                <a:latin typeface="Arial" charset="0"/>
                <a:ea typeface="ＭＳ Ｐゴシック" charset="0"/>
              </a:defRPr>
            </a:lvl9pPr>
          </a:lstStyle>
          <a:p>
            <a:pPr algn="ctr" eaLnBrk="1" hangingPunct="1"/>
            <a:r>
              <a:rPr lang="en-US" sz="1600"/>
              <a:t>Regression</a:t>
            </a:r>
          </a:p>
          <a:p>
            <a:pPr algn="ctr" eaLnBrk="1" hangingPunct="1"/>
            <a:r>
              <a:rPr lang="en-US" sz="1600"/>
              <a:t>Decision Tree</a:t>
            </a:r>
          </a:p>
          <a:p>
            <a:pPr algn="ctr" eaLnBrk="1" hangingPunct="1"/>
            <a:r>
              <a:rPr lang="en-US" sz="1600"/>
              <a:t>Neural Net</a:t>
            </a:r>
          </a:p>
          <a:p>
            <a:pPr algn="ctr" eaLnBrk="1" hangingPunct="1"/>
            <a:r>
              <a:rPr lang="en-US" sz="1600"/>
              <a:t>…</a:t>
            </a:r>
          </a:p>
        </p:txBody>
      </p:sp>
      <p:cxnSp>
        <p:nvCxnSpPr>
          <p:cNvPr id="6271" name="Straight Arrow Connector 22"/>
          <p:cNvCxnSpPr>
            <a:cxnSpLocks noChangeShapeType="1"/>
          </p:cNvCxnSpPr>
          <p:nvPr/>
        </p:nvCxnSpPr>
        <p:spPr bwMode="auto">
          <a:xfrm>
            <a:off x="4322763" y="2489536"/>
            <a:ext cx="555625" cy="0"/>
          </a:xfrm>
          <a:prstGeom prst="straightConnector1">
            <a:avLst/>
          </a:prstGeom>
          <a:noFill/>
          <a:ln w="3810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6272" name="Straight Arrow Connector 24"/>
          <p:cNvCxnSpPr>
            <a:cxnSpLocks noChangeShapeType="1"/>
          </p:cNvCxnSpPr>
          <p:nvPr/>
        </p:nvCxnSpPr>
        <p:spPr bwMode="auto">
          <a:xfrm>
            <a:off x="4191000" y="4908886"/>
            <a:ext cx="609600" cy="0"/>
          </a:xfrm>
          <a:prstGeom prst="straightConnector1">
            <a:avLst/>
          </a:prstGeom>
          <a:noFill/>
          <a:ln w="3810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6273" name="Straight Arrow Connector 25"/>
          <p:cNvCxnSpPr>
            <a:cxnSpLocks noChangeShapeType="1"/>
            <a:endCxn id="20" idx="1"/>
          </p:cNvCxnSpPr>
          <p:nvPr/>
        </p:nvCxnSpPr>
        <p:spPr bwMode="auto">
          <a:xfrm flipV="1">
            <a:off x="6096000" y="5334336"/>
            <a:ext cx="874713" cy="31750"/>
          </a:xfrm>
          <a:prstGeom prst="straightConnector1">
            <a:avLst/>
          </a:prstGeom>
          <a:noFill/>
          <a:ln w="3810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6274" name="Straight Arrow Connector 26"/>
          <p:cNvCxnSpPr>
            <a:cxnSpLocks noChangeShapeType="1"/>
          </p:cNvCxnSpPr>
          <p:nvPr/>
        </p:nvCxnSpPr>
        <p:spPr bwMode="auto">
          <a:xfrm>
            <a:off x="2085975" y="2489536"/>
            <a:ext cx="554038" cy="0"/>
          </a:xfrm>
          <a:prstGeom prst="straightConnector1">
            <a:avLst/>
          </a:prstGeom>
          <a:noFill/>
          <a:ln w="3810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6275" name="Straight Arrow Connector 27"/>
          <p:cNvCxnSpPr>
            <a:cxnSpLocks noChangeShapeType="1"/>
            <a:endCxn id="24" idx="3"/>
          </p:cNvCxnSpPr>
          <p:nvPr/>
        </p:nvCxnSpPr>
        <p:spPr bwMode="auto">
          <a:xfrm flipH="1">
            <a:off x="6089650" y="3232486"/>
            <a:ext cx="920750" cy="1855788"/>
          </a:xfrm>
          <a:prstGeom prst="straightConnector1">
            <a:avLst/>
          </a:prstGeom>
          <a:noFill/>
          <a:ln w="3810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6276" name="Straight Arrow Connector 31"/>
          <p:cNvCxnSpPr>
            <a:cxnSpLocks noChangeShapeType="1"/>
            <a:endCxn id="83975" idx="0"/>
          </p:cNvCxnSpPr>
          <p:nvPr/>
        </p:nvCxnSpPr>
        <p:spPr bwMode="auto">
          <a:xfrm>
            <a:off x="5465763" y="3224549"/>
            <a:ext cx="17462" cy="549275"/>
          </a:xfrm>
          <a:prstGeom prst="straightConnector1">
            <a:avLst/>
          </a:prstGeom>
          <a:noFill/>
          <a:ln w="3810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4" name="Vertical Scroll 9"/>
          <p:cNvSpPr>
            <a:spLocks noChangeArrowheads="1"/>
          </p:cNvSpPr>
          <p:nvPr/>
        </p:nvSpPr>
        <p:spPr bwMode="auto">
          <a:xfrm>
            <a:off x="4648200" y="4451686"/>
            <a:ext cx="1600200" cy="1273175"/>
          </a:xfrm>
          <a:prstGeom prst="verticalScroll">
            <a:avLst>
              <a:gd name="adj" fmla="val 12500"/>
            </a:avLst>
          </a:prstGeom>
          <a:solidFill>
            <a:srgbClr val="FFFFFF"/>
          </a:solidFill>
          <a:ln w="381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88900" tIns="88900" rIns="88900" bIns="88900"/>
          <a:lstStyle/>
          <a:p>
            <a:pPr>
              <a:defRPr/>
            </a:pPr>
            <a:r>
              <a:rPr lang="en-US" sz="1600" dirty="0"/>
              <a:t>If (v AND </a:t>
            </a:r>
            <a:r>
              <a:rPr lang="en-US" sz="1600" dirty="0" err="1"/>
              <a:t>Y_hat</a:t>
            </a:r>
            <a:r>
              <a:rPr lang="en-US" sz="1600" dirty="0"/>
              <a:t> &gt;0.5) then action = work;</a:t>
            </a:r>
          </a:p>
          <a:p>
            <a:pPr>
              <a:defRPr/>
            </a:pPr>
            <a:endParaRPr lang="en-US" sz="1600" dirty="0"/>
          </a:p>
        </p:txBody>
      </p:sp>
      <p:pic>
        <p:nvPicPr>
          <p:cNvPr id="2" name="Picture 1"/>
          <p:cNvPicPr>
            <a:picLocks noChangeAspect="1"/>
          </p:cNvPicPr>
          <p:nvPr/>
        </p:nvPicPr>
        <p:blipFill>
          <a:blip r:embed="rId3"/>
          <a:stretch>
            <a:fillRect/>
          </a:stretch>
        </p:blipFill>
        <p:spPr>
          <a:xfrm>
            <a:off x="-5571067" y="405149"/>
            <a:ext cx="3547762" cy="2895600"/>
          </a:xfrm>
          <a:prstGeom prst="rect">
            <a:avLst/>
          </a:prstGeom>
        </p:spPr>
      </p:pic>
    </p:spTree>
    <p:extLst>
      <p:ext uri="{BB962C8B-B14F-4D97-AF65-F5344CB8AC3E}">
        <p14:creationId xmlns:p14="http://schemas.microsoft.com/office/powerpoint/2010/main" val="4261718518"/>
      </p:ext>
    </p:extLst>
  </p:cSld>
  <p:clrMapOvr>
    <a:masterClrMapping/>
  </p:clrMapOvr>
  <p:timing>
    <p:tnLst>
      <p:par>
        <p:cTn xmlns:p14="http://schemas.microsoft.com/office/powerpoint/2010/mai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ESCRIPTION"/>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596555" y="1362523"/>
            <a:ext cx="5951817" cy="4846320"/>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8"/>
          <p:cNvSpPr>
            <a:spLocks noGrp="1"/>
          </p:cNvSpPr>
          <p:nvPr>
            <p:ph type="title"/>
          </p:nvPr>
        </p:nvSpPr>
        <p:spPr/>
        <p:txBody>
          <a:bodyPr>
            <a:normAutofit fontScale="90000"/>
          </a:bodyPr>
          <a:lstStyle/>
          <a:p>
            <a:r>
              <a:rPr lang="en-US" dirty="0" smtClean="0"/>
              <a:t>Assessment </a:t>
            </a:r>
            <a:r>
              <a:rPr lang="en-US" dirty="0"/>
              <a:t>of Data Mining </a:t>
            </a:r>
            <a:r>
              <a:rPr lang="en-US" dirty="0" smtClean="0"/>
              <a:t>Results: </a:t>
            </a:r>
            <a:r>
              <a:rPr lang="en-US" i="1" dirty="0" smtClean="0"/>
              <a:t>Data Visualization</a:t>
            </a:r>
            <a:endParaRPr lang="en-US" i="1" dirty="0"/>
          </a:p>
        </p:txBody>
      </p:sp>
      <p:sp>
        <p:nvSpPr>
          <p:cNvPr id="3" name="TextBox 2"/>
          <p:cNvSpPr txBox="1"/>
          <p:nvPr/>
        </p:nvSpPr>
        <p:spPr>
          <a:xfrm>
            <a:off x="5029200" y="6056784"/>
            <a:ext cx="1917513" cy="253916"/>
          </a:xfrm>
          <a:prstGeom prst="rect">
            <a:avLst/>
          </a:prstGeom>
          <a:noFill/>
        </p:spPr>
        <p:txBody>
          <a:bodyPr wrap="none" rtlCol="0">
            <a:spAutoFit/>
          </a:bodyPr>
          <a:lstStyle/>
          <a:p>
            <a:r>
              <a:rPr lang="en-US" sz="1050" dirty="0" smtClean="0"/>
              <a:t>economix.blogs.nytimes.com</a:t>
            </a:r>
            <a:endParaRPr lang="en-US" sz="1050" dirty="0"/>
          </a:p>
        </p:txBody>
      </p:sp>
    </p:spTree>
    <p:extLst>
      <p:ext uri="{BB962C8B-B14F-4D97-AF65-F5344CB8AC3E}">
        <p14:creationId xmlns:p14="http://schemas.microsoft.com/office/powerpoint/2010/main" val="542764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a:extLst>
            <a:ext uri="{FAA26D3D-D897-4be2-8F04-BA451C77F1D7}">
              <ma14:placeholderFlag xmlns:ma14="http://schemas.microsoft.com/office/mac/drawingml/2011/main" val="1"/>
            </a:ext>
          </a:extLst>
        </p:spPr>
        <p:txBody>
          <a:bodyPr>
            <a:normAutofit fontScale="90000"/>
          </a:bodyPr>
          <a:lstStyle/>
          <a:p>
            <a:pPr>
              <a:defRPr/>
            </a:pPr>
            <a:r>
              <a:rPr lang="en-US" altLang="en-US" dirty="0" smtClean="0"/>
              <a:t>Review Process:</a:t>
            </a:r>
            <a:r>
              <a:rPr lang="en-US" altLang="en-US" i="1" dirty="0" smtClean="0"/>
              <a:t> </a:t>
            </a:r>
            <a:r>
              <a:rPr lang="en-US" altLang="en-US" sz="3200" i="1" dirty="0" smtClean="0"/>
              <a:t/>
            </a:r>
            <a:br>
              <a:rPr lang="en-US" altLang="en-US" sz="3200" i="1" dirty="0" smtClean="0"/>
            </a:br>
            <a:r>
              <a:rPr lang="en-US" altLang="en-US" sz="3200" i="1" dirty="0" smtClean="0"/>
              <a:t>Ways Predictive Models Fail in Production</a:t>
            </a:r>
          </a:p>
        </p:txBody>
      </p:sp>
      <p:graphicFrame>
        <p:nvGraphicFramePr>
          <p:cNvPr id="5" name="Content Placeholder 4"/>
          <p:cNvGraphicFramePr>
            <a:graphicFrameLocks noGrp="1"/>
          </p:cNvGraphicFramePr>
          <p:nvPr>
            <p:ph idx="4294967295"/>
            <p:extLst/>
          </p:nvPr>
        </p:nvGraphicFramePr>
        <p:xfrm>
          <a:off x="228600" y="1655763"/>
          <a:ext cx="8915400" cy="4249737"/>
        </p:xfrm>
        <a:graphic>
          <a:graphicData uri="http://schemas.openxmlformats.org/drawingml/2006/table">
            <a:tbl>
              <a:tblPr firstRow="1" bandRow="1">
                <a:tableStyleId>{5C22544A-7EE6-4342-B048-85BDC9FD1C3A}</a:tableStyleId>
              </a:tblPr>
              <a:tblGrid>
                <a:gridCol w="1651000"/>
                <a:gridCol w="4775200"/>
                <a:gridCol w="2489200"/>
              </a:tblGrid>
              <a:tr h="469777">
                <a:tc>
                  <a:txBody>
                    <a:bodyPr/>
                    <a:lstStyle/>
                    <a:p>
                      <a:pPr algn="l"/>
                      <a:r>
                        <a:rPr lang="en-US" sz="2000" b="1" i="0" dirty="0" smtClean="0">
                          <a:solidFill>
                            <a:srgbClr val="FFFFFF"/>
                          </a:solidFill>
                          <a:latin typeface="Arial"/>
                        </a:rPr>
                        <a:t>Problem </a:t>
                      </a:r>
                      <a:endParaRPr lang="en-US" sz="2000" b="1" i="0" dirty="0">
                        <a:solidFill>
                          <a:srgbClr val="FFFFFF"/>
                        </a:solidFill>
                        <a:latin typeface="Arial"/>
                      </a:endParaRPr>
                    </a:p>
                  </a:txBody>
                  <a:tcPr marL="89360" marR="89360" marT="45725" marB="45725">
                    <a:lnL w="12700" cmpd="sng">
                      <a:solidFill>
                        <a:srgbClr val="FFFFFF"/>
                      </a:solidFill>
                    </a:lnL>
                    <a:lnR w="12700" cmpd="sng">
                      <a:solidFill>
                        <a:srgbClr val="FFFFFF"/>
                      </a:solidFill>
                    </a:lnR>
                    <a:lnT w="12700" cmpd="sng">
                      <a:solidFill>
                        <a:srgbClr val="FFFFFF"/>
                      </a:solidFill>
                    </a:lnT>
                    <a:lnB w="12700" cmpd="sng">
                      <a:solidFill>
                        <a:srgbClr val="FFFFFF"/>
                      </a:solidFill>
                    </a:lnB>
                    <a:solidFill>
                      <a:srgbClr val="003399"/>
                    </a:solidFill>
                  </a:tcPr>
                </a:tc>
                <a:tc>
                  <a:txBody>
                    <a:bodyPr/>
                    <a:lstStyle/>
                    <a:p>
                      <a:pPr algn="ctr"/>
                      <a:r>
                        <a:rPr lang="en-US" sz="2000" b="1" i="0" dirty="0" smtClean="0">
                          <a:solidFill>
                            <a:srgbClr val="FFFFFF"/>
                          </a:solidFill>
                          <a:latin typeface="Arial"/>
                        </a:rPr>
                        <a:t>Examples</a:t>
                      </a:r>
                      <a:endParaRPr lang="en-US" sz="2000" b="1" i="0" dirty="0">
                        <a:solidFill>
                          <a:srgbClr val="FFFFFF"/>
                        </a:solidFill>
                        <a:latin typeface="Arial"/>
                      </a:endParaRPr>
                    </a:p>
                  </a:txBody>
                  <a:tcPr marL="89360" marR="89360" marT="45725" marB="45725">
                    <a:lnL w="12700" cmpd="sng">
                      <a:solidFill>
                        <a:srgbClr val="FFFFFF"/>
                      </a:solidFill>
                    </a:lnL>
                    <a:lnR w="12700" cmpd="sng">
                      <a:solidFill>
                        <a:srgbClr val="FFFFFF"/>
                      </a:solidFill>
                    </a:lnR>
                    <a:lnT w="12700" cmpd="sng">
                      <a:solidFill>
                        <a:srgbClr val="FFFFFF"/>
                      </a:solidFill>
                    </a:lnT>
                    <a:lnB w="12700" cmpd="sng">
                      <a:solidFill>
                        <a:srgbClr val="FFFFFF"/>
                      </a:solidFill>
                    </a:lnB>
                    <a:solidFill>
                      <a:srgbClr val="003399"/>
                    </a:solidFill>
                  </a:tcPr>
                </a:tc>
                <a:tc>
                  <a:txBody>
                    <a:bodyPr/>
                    <a:lstStyle/>
                    <a:p>
                      <a:pPr algn="ctr"/>
                      <a:r>
                        <a:rPr lang="en-US" sz="2000" b="1" i="0" dirty="0" smtClean="0">
                          <a:solidFill>
                            <a:srgbClr val="FFFFFF"/>
                          </a:solidFill>
                          <a:latin typeface="Arial"/>
                        </a:rPr>
                        <a:t>Remedies</a:t>
                      </a:r>
                      <a:endParaRPr lang="en-US" sz="2000" b="1" i="0" dirty="0">
                        <a:solidFill>
                          <a:srgbClr val="FFFFFF"/>
                        </a:solidFill>
                        <a:latin typeface="Arial"/>
                      </a:endParaRPr>
                    </a:p>
                  </a:txBody>
                  <a:tcPr marL="89360" marR="89360" marT="45725" marB="45725">
                    <a:lnL w="12700" cmpd="sng">
                      <a:solidFill>
                        <a:srgbClr val="FFFFFF"/>
                      </a:solidFill>
                    </a:lnL>
                    <a:lnR w="12700" cmpd="sng">
                      <a:solidFill>
                        <a:srgbClr val="FFFFFF"/>
                      </a:solidFill>
                    </a:lnR>
                    <a:lnT w="12700" cmpd="sng">
                      <a:solidFill>
                        <a:srgbClr val="FFFFFF"/>
                      </a:solidFill>
                    </a:lnT>
                    <a:lnB w="12700" cmpd="sng">
                      <a:solidFill>
                        <a:srgbClr val="FFFFFF"/>
                      </a:solidFill>
                    </a:lnB>
                    <a:solidFill>
                      <a:srgbClr val="003399"/>
                    </a:solidFill>
                  </a:tcPr>
                </a:tc>
              </a:tr>
              <a:tr h="1005949">
                <a:tc>
                  <a:txBody>
                    <a:bodyPr/>
                    <a:lstStyle/>
                    <a:p>
                      <a:pPr algn="l"/>
                      <a:r>
                        <a:rPr lang="en-US" sz="2000" b="1" i="0" dirty="0" smtClean="0">
                          <a:solidFill>
                            <a:srgbClr val="FFFFFF"/>
                          </a:solidFill>
                          <a:latin typeface="+mn-lt"/>
                        </a:rPr>
                        <a:t>Leaks from the future</a:t>
                      </a:r>
                    </a:p>
                  </a:txBody>
                  <a:tcPr marL="89360" marR="89360" marT="45725" marB="45725">
                    <a:lnL w="12700" cmpd="sng">
                      <a:solidFill>
                        <a:srgbClr val="FFFFFF"/>
                      </a:solidFill>
                    </a:lnL>
                    <a:lnR w="12700" cmpd="sng">
                      <a:solidFill>
                        <a:srgbClr val="FFFFFF"/>
                      </a:solidFill>
                    </a:lnR>
                    <a:lnT w="12700" cmpd="sng">
                      <a:solidFill>
                        <a:srgbClr val="FFFFFF"/>
                      </a:solidFill>
                    </a:lnT>
                    <a:lnB w="12700" cmpd="sng">
                      <a:solidFill>
                        <a:srgbClr val="FFFFFF"/>
                      </a:solidFill>
                    </a:lnB>
                    <a:solidFill>
                      <a:srgbClr val="003399"/>
                    </a:solidFill>
                  </a:tcPr>
                </a:tc>
                <a:tc>
                  <a:txBody>
                    <a:bodyPr/>
                    <a:lstStyle/>
                    <a:p>
                      <a:pPr algn="l"/>
                      <a:r>
                        <a:rPr lang="en-US" sz="1800" b="0" i="0" noProof="0" dirty="0" smtClean="0">
                          <a:solidFill>
                            <a:srgbClr val="000000"/>
                          </a:solidFill>
                          <a:latin typeface="+mn-lt"/>
                        </a:rPr>
                        <a:t>Inputs include</a:t>
                      </a:r>
                      <a:r>
                        <a:rPr lang="en-US" sz="1800" b="0" i="0" baseline="0" noProof="0" dirty="0" smtClean="0">
                          <a:solidFill>
                            <a:srgbClr val="000000"/>
                          </a:solidFill>
                          <a:latin typeface="+mn-lt"/>
                        </a:rPr>
                        <a:t> </a:t>
                      </a:r>
                      <a:r>
                        <a:rPr lang="en-US" sz="1800" b="0" i="0" noProof="0" dirty="0" smtClean="0">
                          <a:solidFill>
                            <a:srgbClr val="000000"/>
                          </a:solidFill>
                          <a:latin typeface="+mn-lt"/>
                        </a:rPr>
                        <a:t>items that are impossible to know at the time the business would actually run the model.</a:t>
                      </a:r>
                      <a:endParaRPr lang="en-US" sz="1800" b="0" i="0" noProof="0" dirty="0">
                        <a:solidFill>
                          <a:srgbClr val="000000"/>
                        </a:solidFill>
                        <a:latin typeface="+mn-lt"/>
                      </a:endParaRPr>
                    </a:p>
                  </a:txBody>
                  <a:tcPr marL="89360" marR="89360" marT="45725" marB="45725">
                    <a:lnL w="12700" cmpd="sng">
                      <a:solidFill>
                        <a:srgbClr val="FFFFFF"/>
                      </a:solidFill>
                    </a:lnL>
                    <a:lnR w="12700" cmpd="sng">
                      <a:solidFill>
                        <a:srgbClr val="FFFFFF"/>
                      </a:solidFill>
                    </a:lnR>
                    <a:lnT w="12700" cmpd="sng">
                      <a:solidFill>
                        <a:srgbClr val="FFFFFF"/>
                      </a:solidFill>
                    </a:lnT>
                    <a:lnB w="12700" cmpd="sng">
                      <a:solidFill>
                        <a:srgbClr val="FFFFFF"/>
                      </a:solidFill>
                    </a:lnB>
                    <a:solidFill>
                      <a:srgbClr val="F2F2F2"/>
                    </a:solidFill>
                  </a:tcPr>
                </a:tc>
                <a:tc>
                  <a:txBody>
                    <a:bodyPr/>
                    <a:lstStyle/>
                    <a:p>
                      <a:pPr algn="l"/>
                      <a:r>
                        <a:rPr lang="en-US" sz="1800" b="0" i="0" dirty="0" smtClean="0">
                          <a:solidFill>
                            <a:srgbClr val="000000"/>
                          </a:solidFill>
                          <a:latin typeface="+mn-lt"/>
                        </a:rPr>
                        <a:t>Disciplined scrutiny </a:t>
                      </a:r>
                    </a:p>
                    <a:p>
                      <a:pPr algn="l"/>
                      <a:r>
                        <a:rPr lang="en-US" sz="1800" b="0" i="0" dirty="0" smtClean="0">
                          <a:solidFill>
                            <a:srgbClr val="000000"/>
                          </a:solidFill>
                          <a:latin typeface="+mn-lt"/>
                        </a:rPr>
                        <a:t>+</a:t>
                      </a:r>
                      <a:r>
                        <a:rPr lang="en-US" sz="1800" b="0" i="0" baseline="0" dirty="0" smtClean="0">
                          <a:solidFill>
                            <a:srgbClr val="000000"/>
                          </a:solidFill>
                          <a:latin typeface="+mn-lt"/>
                        </a:rPr>
                        <a:t> KDD approach</a:t>
                      </a:r>
                      <a:endParaRPr lang="en-US" sz="1800" b="0" i="0" dirty="0">
                        <a:solidFill>
                          <a:srgbClr val="000000"/>
                        </a:solidFill>
                        <a:latin typeface="+mn-lt"/>
                      </a:endParaRPr>
                    </a:p>
                  </a:txBody>
                  <a:tcPr marL="89360" marR="89360" marT="45725" marB="45725">
                    <a:lnL w="12700" cmpd="sng">
                      <a:solidFill>
                        <a:srgbClr val="FFFFFF"/>
                      </a:solidFill>
                    </a:lnL>
                    <a:lnR w="12700" cmpd="sng">
                      <a:solidFill>
                        <a:srgbClr val="FFFFFF"/>
                      </a:solidFill>
                    </a:lnR>
                    <a:lnT w="12700" cmpd="sng">
                      <a:solidFill>
                        <a:srgbClr val="FFFFFF"/>
                      </a:solidFill>
                    </a:lnT>
                    <a:lnB w="12700" cmpd="sng">
                      <a:solidFill>
                        <a:srgbClr val="FFFFFF"/>
                      </a:solidFill>
                    </a:lnB>
                    <a:solidFill>
                      <a:srgbClr val="F2F2F2"/>
                    </a:solidFill>
                  </a:tcPr>
                </a:tc>
              </a:tr>
              <a:tr h="1310782">
                <a:tc>
                  <a:txBody>
                    <a:bodyPr/>
                    <a:lstStyle/>
                    <a:p>
                      <a:pPr algn="l"/>
                      <a:r>
                        <a:rPr lang="en-US" sz="2000" b="1" i="0" dirty="0" err="1" smtClean="0">
                          <a:solidFill>
                            <a:srgbClr val="FFFFFF"/>
                          </a:solidFill>
                          <a:latin typeface="Arial"/>
                        </a:rPr>
                        <a:t>Overfit</a:t>
                      </a:r>
                      <a:endParaRPr lang="en-US" sz="2000" b="1" i="0" dirty="0">
                        <a:solidFill>
                          <a:srgbClr val="FFFFFF"/>
                        </a:solidFill>
                        <a:latin typeface="Arial"/>
                      </a:endParaRPr>
                    </a:p>
                  </a:txBody>
                  <a:tcPr marL="89360" marR="89360" marT="45725" marB="45725">
                    <a:lnL w="12700" cmpd="sng">
                      <a:solidFill>
                        <a:srgbClr val="FFFFFF"/>
                      </a:solidFill>
                    </a:lnL>
                    <a:lnR w="12700" cmpd="sng">
                      <a:solidFill>
                        <a:srgbClr val="FFFFFF"/>
                      </a:solidFill>
                    </a:lnR>
                    <a:lnT w="12700" cmpd="sng">
                      <a:solidFill>
                        <a:srgbClr val="FFFFFF"/>
                      </a:solidFill>
                    </a:lnT>
                    <a:lnB w="12700" cmpd="sng">
                      <a:solidFill>
                        <a:srgbClr val="FFFFFF"/>
                      </a:solidFill>
                    </a:lnB>
                    <a:solidFill>
                      <a:srgbClr val="003399"/>
                    </a:solidFill>
                  </a:tcPr>
                </a:tc>
                <a:tc>
                  <a:txBody>
                    <a:bodyPr/>
                    <a:lstStyle/>
                    <a:p>
                      <a:pPr algn="l"/>
                      <a:r>
                        <a:rPr lang="en-US" sz="1800" b="0" i="0" noProof="0" dirty="0" smtClean="0">
                          <a:solidFill>
                            <a:srgbClr val="000000"/>
                          </a:solidFill>
                          <a:latin typeface="+mn-lt"/>
                        </a:rPr>
                        <a:t>Too many inputs</a:t>
                      </a:r>
                      <a:br>
                        <a:rPr lang="en-US" sz="1800" b="0" i="0" noProof="0" dirty="0" smtClean="0">
                          <a:solidFill>
                            <a:srgbClr val="000000"/>
                          </a:solidFill>
                          <a:latin typeface="+mn-lt"/>
                        </a:rPr>
                      </a:br>
                      <a:r>
                        <a:rPr lang="en-US" sz="1800" b="0" i="0" noProof="0" dirty="0" smtClean="0">
                          <a:solidFill>
                            <a:srgbClr val="000000"/>
                          </a:solidFill>
                          <a:latin typeface="+mn-lt"/>
                        </a:rPr>
                        <a:t>Too many methods attempted</a:t>
                      </a:r>
                      <a:br>
                        <a:rPr lang="en-US" sz="1800" b="0" i="0" noProof="0" dirty="0" smtClean="0">
                          <a:solidFill>
                            <a:srgbClr val="000000"/>
                          </a:solidFill>
                          <a:latin typeface="+mn-lt"/>
                        </a:rPr>
                      </a:br>
                      <a:r>
                        <a:rPr lang="en-US" sz="1800" b="0" i="0" noProof="0" dirty="0" smtClean="0">
                          <a:solidFill>
                            <a:srgbClr val="000000"/>
                          </a:solidFill>
                          <a:latin typeface="+mn-lt"/>
                        </a:rPr>
                        <a:t>Random chance</a:t>
                      </a:r>
                    </a:p>
                    <a:p>
                      <a:pPr algn="l"/>
                      <a:r>
                        <a:rPr lang="en-US" sz="1800" b="0" i="0" noProof="0" dirty="0" smtClean="0">
                          <a:solidFill>
                            <a:srgbClr val="000000"/>
                          </a:solidFill>
                          <a:latin typeface="+mn-lt"/>
                        </a:rPr>
                        <a:t>Multi-collinearity in regression models</a:t>
                      </a:r>
                    </a:p>
                  </a:txBody>
                  <a:tcPr marL="89360" marR="89360" marT="45725" marB="45725">
                    <a:lnL w="12700" cmpd="sng">
                      <a:solidFill>
                        <a:srgbClr val="FFFFFF"/>
                      </a:solidFill>
                    </a:lnL>
                    <a:lnR w="12700" cmpd="sng">
                      <a:solidFill>
                        <a:srgbClr val="FFFFFF"/>
                      </a:solidFill>
                    </a:lnR>
                    <a:lnT w="12700" cmpd="sng">
                      <a:solidFill>
                        <a:srgbClr val="FFFFFF"/>
                      </a:solidFill>
                    </a:lnT>
                    <a:lnB w="12700" cmpd="sng">
                      <a:solidFill>
                        <a:srgbClr val="FFFFFF"/>
                      </a:solidFill>
                    </a:lnB>
                    <a:solidFill>
                      <a:srgbClr val="CCCCCC"/>
                    </a:solidFill>
                  </a:tcPr>
                </a:tc>
                <a:tc>
                  <a:txBody>
                    <a:bodyPr/>
                    <a:lstStyle/>
                    <a:p>
                      <a:pPr algn="l"/>
                      <a:r>
                        <a:rPr lang="en-US" sz="1800" b="0" i="0" dirty="0" smtClean="0">
                          <a:solidFill>
                            <a:srgbClr val="000000"/>
                          </a:solidFill>
                          <a:latin typeface="+mn-lt"/>
                        </a:rPr>
                        <a:t>Hold out sample;</a:t>
                      </a:r>
                      <a:r>
                        <a:rPr lang="en-US" sz="1800" b="0" i="0" baseline="0" dirty="0" smtClean="0">
                          <a:solidFill>
                            <a:srgbClr val="000000"/>
                          </a:solidFill>
                          <a:latin typeface="+mn-lt"/>
                        </a:rPr>
                        <a:t> </a:t>
                      </a:r>
                      <a:r>
                        <a:rPr lang="en-US" sz="1800" b="0" i="0" dirty="0" smtClean="0">
                          <a:solidFill>
                            <a:srgbClr val="000000"/>
                          </a:solidFill>
                          <a:latin typeface="+mn-lt"/>
                        </a:rPr>
                        <a:t>get</a:t>
                      </a:r>
                      <a:r>
                        <a:rPr lang="en-US" sz="1800" b="0" i="0" baseline="0" dirty="0" smtClean="0">
                          <a:solidFill>
                            <a:srgbClr val="000000"/>
                          </a:solidFill>
                          <a:latin typeface="+mn-lt"/>
                        </a:rPr>
                        <a:t> more data;</a:t>
                      </a:r>
                    </a:p>
                    <a:p>
                      <a:pPr algn="l"/>
                      <a:r>
                        <a:rPr lang="en-US" sz="1800" b="0" i="0" baseline="0" dirty="0" smtClean="0">
                          <a:solidFill>
                            <a:srgbClr val="000000"/>
                          </a:solidFill>
                          <a:latin typeface="+mn-lt"/>
                        </a:rPr>
                        <a:t>resampling; </a:t>
                      </a:r>
                      <a:br>
                        <a:rPr lang="en-US" sz="1800" b="0" i="0" baseline="0" dirty="0" smtClean="0">
                          <a:solidFill>
                            <a:srgbClr val="000000"/>
                          </a:solidFill>
                          <a:latin typeface="+mn-lt"/>
                        </a:rPr>
                      </a:br>
                      <a:r>
                        <a:rPr lang="en-US" sz="1800" b="0" i="0" baseline="0" dirty="0" smtClean="0">
                          <a:solidFill>
                            <a:srgbClr val="000000"/>
                          </a:solidFill>
                          <a:latin typeface="+mn-lt"/>
                        </a:rPr>
                        <a:t>target reshuffling </a:t>
                      </a:r>
                    </a:p>
                  </a:txBody>
                  <a:tcPr marL="89360" marR="89360" marT="45725" marB="45725">
                    <a:lnL w="12700" cmpd="sng">
                      <a:solidFill>
                        <a:srgbClr val="FFFFFF"/>
                      </a:solidFill>
                    </a:lnL>
                    <a:lnR w="12700" cmpd="sng">
                      <a:solidFill>
                        <a:srgbClr val="FFFFFF"/>
                      </a:solidFill>
                    </a:lnR>
                    <a:lnT w="12700" cmpd="sng">
                      <a:solidFill>
                        <a:srgbClr val="FFFFFF"/>
                      </a:solidFill>
                    </a:lnT>
                    <a:lnB w="12700" cmpd="sng">
                      <a:solidFill>
                        <a:srgbClr val="FFFFFF"/>
                      </a:solidFill>
                    </a:lnB>
                    <a:solidFill>
                      <a:srgbClr val="CCCCCC"/>
                    </a:solidFill>
                  </a:tcPr>
                </a:tc>
              </a:tr>
              <a:tr h="743030">
                <a:tc>
                  <a:txBody>
                    <a:bodyPr/>
                    <a:lstStyle/>
                    <a:p>
                      <a:pPr algn="l"/>
                      <a:r>
                        <a:rPr lang="en-US" sz="2000" b="1" i="0" dirty="0" smtClean="0">
                          <a:solidFill>
                            <a:srgbClr val="FFFFFF"/>
                          </a:solidFill>
                          <a:latin typeface="Arial"/>
                        </a:rPr>
                        <a:t>Seasonal changes</a:t>
                      </a:r>
                    </a:p>
                  </a:txBody>
                  <a:tcPr marL="89360" marR="89360" marT="45725" marB="45725">
                    <a:lnL w="12700" cmpd="sng">
                      <a:solidFill>
                        <a:srgbClr val="FFFFFF"/>
                      </a:solidFill>
                    </a:lnL>
                    <a:lnR w="12700" cmpd="sng">
                      <a:solidFill>
                        <a:srgbClr val="FFFFFF"/>
                      </a:solidFill>
                    </a:lnR>
                    <a:lnT w="12700" cmpd="sng">
                      <a:solidFill>
                        <a:srgbClr val="FFFFFF"/>
                      </a:solidFill>
                    </a:lnT>
                    <a:lnB w="12700" cmpd="sng">
                      <a:solidFill>
                        <a:srgbClr val="FFFFFF"/>
                      </a:solidFill>
                    </a:lnB>
                    <a:solidFill>
                      <a:srgbClr val="003399"/>
                    </a:solidFill>
                  </a:tcPr>
                </a:tc>
                <a:tc>
                  <a:txBody>
                    <a:bodyPr/>
                    <a:lstStyle/>
                    <a:p>
                      <a:pPr algn="l"/>
                      <a:r>
                        <a:rPr lang="en-US" sz="1800" b="0" i="0" noProof="0" dirty="0" smtClean="0">
                          <a:solidFill>
                            <a:srgbClr val="000000"/>
                          </a:solidFill>
                          <a:latin typeface="+mn-lt"/>
                        </a:rPr>
                        <a:t>December sales different from January</a:t>
                      </a:r>
                      <a:br>
                        <a:rPr lang="en-US" sz="1800" b="0" i="0" noProof="0" dirty="0" smtClean="0">
                          <a:solidFill>
                            <a:srgbClr val="000000"/>
                          </a:solidFill>
                          <a:latin typeface="+mn-lt"/>
                        </a:rPr>
                      </a:br>
                      <a:r>
                        <a:rPr lang="en-US" sz="1800" b="0" i="0" noProof="0" dirty="0" smtClean="0">
                          <a:solidFill>
                            <a:srgbClr val="000000"/>
                          </a:solidFill>
                          <a:latin typeface="+mn-lt"/>
                        </a:rPr>
                        <a:t>More Monday</a:t>
                      </a:r>
                      <a:r>
                        <a:rPr lang="en-US" sz="1800" b="0" i="0" baseline="0" noProof="0" dirty="0" smtClean="0">
                          <a:solidFill>
                            <a:srgbClr val="000000"/>
                          </a:solidFill>
                          <a:latin typeface="+mn-lt"/>
                        </a:rPr>
                        <a:t> calls than </a:t>
                      </a:r>
                      <a:r>
                        <a:rPr lang="en-US" sz="1800" b="0" i="0" noProof="0" dirty="0" smtClean="0">
                          <a:solidFill>
                            <a:srgbClr val="000000"/>
                          </a:solidFill>
                          <a:latin typeface="+mn-lt"/>
                        </a:rPr>
                        <a:t>Wednesday</a:t>
                      </a:r>
                    </a:p>
                  </a:txBody>
                  <a:tcPr marL="89360" marR="89360" marT="45725" marB="45725">
                    <a:lnL w="12700" cmpd="sng">
                      <a:solidFill>
                        <a:srgbClr val="FFFFFF"/>
                      </a:solidFill>
                    </a:lnL>
                    <a:lnR w="12700" cmpd="sng">
                      <a:solidFill>
                        <a:srgbClr val="FFFFFF"/>
                      </a:solidFill>
                    </a:lnR>
                    <a:lnT w="12700" cmpd="sng">
                      <a:solidFill>
                        <a:srgbClr val="FFFFFF"/>
                      </a:solidFill>
                    </a:lnT>
                    <a:lnB w="12700" cmpd="sng">
                      <a:solidFill>
                        <a:srgbClr val="FFFFFF"/>
                      </a:solidFill>
                    </a:lnB>
                    <a:solidFill>
                      <a:srgbClr val="F2F2F2"/>
                    </a:solidFill>
                  </a:tcPr>
                </a:tc>
                <a:tc>
                  <a:txBody>
                    <a:bodyPr/>
                    <a:lstStyle/>
                    <a:p>
                      <a:pPr algn="l"/>
                      <a:r>
                        <a:rPr lang="en-US" sz="1800" b="0" i="0" dirty="0" smtClean="0">
                          <a:solidFill>
                            <a:srgbClr val="000000"/>
                          </a:solidFill>
                          <a:latin typeface="+mn-lt"/>
                        </a:rPr>
                        <a:t>Data should</a:t>
                      </a:r>
                      <a:r>
                        <a:rPr lang="en-US" sz="1800" b="0" i="0" baseline="0" dirty="0" smtClean="0">
                          <a:solidFill>
                            <a:srgbClr val="000000"/>
                          </a:solidFill>
                          <a:latin typeface="+mn-lt"/>
                        </a:rPr>
                        <a:t> span all seasons</a:t>
                      </a:r>
                      <a:endParaRPr lang="en-US" sz="1800" b="0" i="0" dirty="0">
                        <a:solidFill>
                          <a:srgbClr val="000000"/>
                        </a:solidFill>
                        <a:latin typeface="+mn-lt"/>
                      </a:endParaRPr>
                    </a:p>
                  </a:txBody>
                  <a:tcPr marL="89360" marR="89360" marT="45725" marB="45725">
                    <a:lnL w="12700" cmpd="sng">
                      <a:solidFill>
                        <a:srgbClr val="FFFFFF"/>
                      </a:solidFill>
                    </a:lnL>
                    <a:lnR w="12700" cmpd="sng">
                      <a:solidFill>
                        <a:srgbClr val="FFFFFF"/>
                      </a:solidFill>
                    </a:lnR>
                    <a:lnT w="12700" cmpd="sng">
                      <a:solidFill>
                        <a:srgbClr val="FFFFFF"/>
                      </a:solidFill>
                    </a:lnT>
                    <a:lnB w="12700" cmpd="sng">
                      <a:solidFill>
                        <a:srgbClr val="FFFFFF"/>
                      </a:solidFill>
                    </a:lnB>
                    <a:solidFill>
                      <a:srgbClr val="F2F2F2"/>
                    </a:solidFill>
                  </a:tcPr>
                </a:tc>
              </a:tr>
              <a:tr h="720199">
                <a:tc>
                  <a:txBody>
                    <a:bodyPr/>
                    <a:lstStyle/>
                    <a:p>
                      <a:pPr algn="l"/>
                      <a:r>
                        <a:rPr lang="en-US" sz="2000" b="1" i="0" dirty="0" smtClean="0">
                          <a:solidFill>
                            <a:srgbClr val="FFFFFF"/>
                          </a:solidFill>
                          <a:latin typeface="Arial"/>
                        </a:rPr>
                        <a:t>Real changes</a:t>
                      </a:r>
                      <a:endParaRPr lang="en-US" sz="2000" b="1" i="0" dirty="0">
                        <a:solidFill>
                          <a:srgbClr val="FFFFFF"/>
                        </a:solidFill>
                        <a:latin typeface="Arial"/>
                      </a:endParaRPr>
                    </a:p>
                  </a:txBody>
                  <a:tcPr marL="89360" marR="89360" marT="45725" marB="45725">
                    <a:lnL w="12700" cmpd="sng">
                      <a:solidFill>
                        <a:srgbClr val="FFFFFF"/>
                      </a:solidFill>
                    </a:lnL>
                    <a:lnR w="12700" cmpd="sng">
                      <a:solidFill>
                        <a:srgbClr val="FFFFFF"/>
                      </a:solidFill>
                    </a:lnR>
                    <a:lnT w="12700" cmpd="sng">
                      <a:solidFill>
                        <a:srgbClr val="FFFFFF"/>
                      </a:solidFill>
                    </a:lnT>
                    <a:lnB w="12700" cmpd="sng">
                      <a:solidFill>
                        <a:srgbClr val="FFFFFF"/>
                      </a:solidFill>
                    </a:lnB>
                    <a:solidFill>
                      <a:srgbClr val="003399"/>
                    </a:solidFill>
                  </a:tcPr>
                </a:tc>
                <a:tc>
                  <a:txBody>
                    <a:bodyPr/>
                    <a:lstStyle/>
                    <a:p>
                      <a:pPr algn="l"/>
                      <a:r>
                        <a:rPr lang="en-US" sz="1800" b="0" i="0" noProof="0" dirty="0" smtClean="0">
                          <a:solidFill>
                            <a:srgbClr val="000000"/>
                          </a:solidFill>
                          <a:latin typeface="+mn-lt"/>
                        </a:rPr>
                        <a:t>SARS;</a:t>
                      </a:r>
                      <a:r>
                        <a:rPr lang="en-US" sz="1800" b="0" i="0" baseline="0" noProof="0" dirty="0" smtClean="0">
                          <a:solidFill>
                            <a:srgbClr val="000000"/>
                          </a:solidFill>
                          <a:latin typeface="+mn-lt"/>
                        </a:rPr>
                        <a:t> </a:t>
                      </a:r>
                      <a:r>
                        <a:rPr lang="en-US" sz="1800" b="0" i="0" noProof="0" dirty="0" smtClean="0">
                          <a:solidFill>
                            <a:srgbClr val="000000"/>
                          </a:solidFill>
                          <a:latin typeface="+mn-lt"/>
                        </a:rPr>
                        <a:t>9/11; </a:t>
                      </a:r>
                      <a:br>
                        <a:rPr lang="en-US" sz="1800" b="0" i="0" noProof="0" dirty="0" smtClean="0">
                          <a:solidFill>
                            <a:srgbClr val="000000"/>
                          </a:solidFill>
                          <a:latin typeface="+mn-lt"/>
                        </a:rPr>
                      </a:br>
                      <a:r>
                        <a:rPr lang="en-US" sz="1800" b="0" i="0" noProof="0" dirty="0" smtClean="0">
                          <a:solidFill>
                            <a:srgbClr val="000000"/>
                          </a:solidFill>
                          <a:latin typeface="+mn-lt"/>
                        </a:rPr>
                        <a:t>Recession;</a:t>
                      </a:r>
                      <a:r>
                        <a:rPr lang="en-US" sz="1800" b="0" i="0" baseline="0" noProof="0" dirty="0" smtClean="0">
                          <a:solidFill>
                            <a:srgbClr val="000000"/>
                          </a:solidFill>
                          <a:latin typeface="+mn-lt"/>
                        </a:rPr>
                        <a:t> </a:t>
                      </a:r>
                      <a:r>
                        <a:rPr lang="en-US" sz="1800" b="0" i="0" noProof="0" dirty="0" smtClean="0">
                          <a:solidFill>
                            <a:srgbClr val="000000"/>
                          </a:solidFill>
                          <a:latin typeface="+mn-lt"/>
                        </a:rPr>
                        <a:t>regime change</a:t>
                      </a:r>
                      <a:endParaRPr lang="en-US" sz="1800" b="0" i="0" noProof="0" dirty="0">
                        <a:solidFill>
                          <a:srgbClr val="000000"/>
                        </a:solidFill>
                        <a:latin typeface="+mn-lt"/>
                      </a:endParaRPr>
                    </a:p>
                  </a:txBody>
                  <a:tcPr marL="89360" marR="89360" marT="45725" marB="45725">
                    <a:lnL w="12700" cmpd="sng">
                      <a:solidFill>
                        <a:srgbClr val="FFFFFF"/>
                      </a:solidFill>
                    </a:lnL>
                    <a:lnR w="12700" cmpd="sng">
                      <a:solidFill>
                        <a:srgbClr val="FFFFFF"/>
                      </a:solidFill>
                    </a:lnR>
                    <a:lnT w="12700" cmpd="sng">
                      <a:solidFill>
                        <a:srgbClr val="FFFFFF"/>
                      </a:solidFill>
                    </a:lnT>
                    <a:lnB w="12700" cmpd="sng">
                      <a:solidFill>
                        <a:srgbClr val="FFFFFF"/>
                      </a:solidFill>
                    </a:lnB>
                    <a:solidFill>
                      <a:srgbClr val="CCCCCC"/>
                    </a:solidFill>
                  </a:tcPr>
                </a:tc>
                <a:tc>
                  <a:txBody>
                    <a:bodyPr/>
                    <a:lstStyle/>
                    <a:p>
                      <a:pPr algn="l"/>
                      <a:r>
                        <a:rPr lang="en-US" sz="1800" b="0" i="0" dirty="0" smtClean="0">
                          <a:solidFill>
                            <a:srgbClr val="000000"/>
                          </a:solidFill>
                          <a:latin typeface="+mn-lt"/>
                        </a:rPr>
                        <a:t>Out-of-time</a:t>
                      </a:r>
                      <a:r>
                        <a:rPr lang="en-US" sz="1800" b="0" i="0" baseline="0" dirty="0" smtClean="0">
                          <a:solidFill>
                            <a:srgbClr val="000000"/>
                          </a:solidFill>
                          <a:latin typeface="+mn-lt"/>
                        </a:rPr>
                        <a:t> sample;</a:t>
                      </a:r>
                    </a:p>
                    <a:p>
                      <a:pPr algn="l"/>
                      <a:r>
                        <a:rPr lang="en-US" sz="1800" b="0" i="0" baseline="0" dirty="0" smtClean="0">
                          <a:solidFill>
                            <a:srgbClr val="000000"/>
                          </a:solidFill>
                          <a:latin typeface="+mn-lt"/>
                        </a:rPr>
                        <a:t>model monitoring</a:t>
                      </a:r>
                      <a:endParaRPr lang="en-US" sz="1800" b="0" i="0" dirty="0">
                        <a:solidFill>
                          <a:srgbClr val="000000"/>
                        </a:solidFill>
                        <a:latin typeface="+mn-lt"/>
                      </a:endParaRPr>
                    </a:p>
                  </a:txBody>
                  <a:tcPr marL="89360" marR="89360" marT="45725" marB="45725">
                    <a:lnL w="12700" cmpd="sng">
                      <a:solidFill>
                        <a:srgbClr val="FFFFFF"/>
                      </a:solidFill>
                    </a:lnL>
                    <a:lnR w="12700" cmpd="sng">
                      <a:solidFill>
                        <a:srgbClr val="FFFFFF"/>
                      </a:solidFill>
                    </a:lnR>
                    <a:lnT w="12700" cmpd="sng">
                      <a:solidFill>
                        <a:srgbClr val="FFFFFF"/>
                      </a:solidFill>
                    </a:lnT>
                    <a:lnB w="12700" cmpd="sng">
                      <a:solidFill>
                        <a:srgbClr val="FFFFFF"/>
                      </a:solidFill>
                    </a:lnB>
                    <a:solidFill>
                      <a:srgbClr val="CCCCCC"/>
                    </a:solidFill>
                  </a:tcPr>
                </a:tc>
              </a:tr>
            </a:tbl>
          </a:graphicData>
        </a:graphic>
      </p:graphicFrame>
    </p:spTree>
    <p:extLst>
      <p:ext uri="{BB962C8B-B14F-4D97-AF65-F5344CB8AC3E}">
        <p14:creationId xmlns:p14="http://schemas.microsoft.com/office/powerpoint/2010/main" val="1400482758"/>
      </p:ext>
    </p:extLst>
  </p:cSld>
  <p:clrMapOvr>
    <a:masterClrMapping/>
  </p:clrMapOvr>
  <p:timing>
    <p:tnLst>
      <p:par>
        <p:cTn xmlns:p14="http://schemas.microsoft.com/office/powerpoint/2010/mai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85800" y="1071563"/>
            <a:ext cx="7848600" cy="2281237"/>
          </a:xfrm>
          <a:extLst>
            <a:ext uri="{FAA26D3D-D897-4be2-8F04-BA451C77F1D7}">
              <ma14:placeholderFlag xmlns:ma14="http://schemas.microsoft.com/office/mac/drawingml/2011/main" val="1"/>
            </a:ext>
          </a:extLst>
        </p:spPr>
        <p:txBody>
          <a:bodyPr>
            <a:normAutofit/>
          </a:bodyPr>
          <a:lstStyle/>
          <a:p>
            <a:pPr>
              <a:spcBef>
                <a:spcPts val="528"/>
              </a:spcBef>
              <a:spcAft>
                <a:spcPts val="0"/>
              </a:spcAft>
              <a:buSzPct val="100000"/>
              <a:defRPr/>
            </a:pPr>
            <a:r>
              <a:rPr lang="en-US" altLang="en-US" b="1" i="1" dirty="0">
                <a:ea typeface="ＭＳ Ｐゴシック" pitchFamily="34" charset="-128"/>
              </a:rPr>
              <a:t>V-Fold Cross Validation </a:t>
            </a:r>
            <a:r>
              <a:rPr lang="en-US" altLang="en-US" i="1" dirty="0">
                <a:ea typeface="ＭＳ Ｐゴシック" pitchFamily="34" charset="-128"/>
              </a:rPr>
              <a:t>aka Rotation Estimation</a:t>
            </a:r>
          </a:p>
          <a:p>
            <a:pPr marL="457200" indent="-457200">
              <a:spcBef>
                <a:spcPts val="528"/>
              </a:spcBef>
              <a:spcAft>
                <a:spcPts val="0"/>
              </a:spcAft>
              <a:buSzPct val="100000"/>
              <a:buFont typeface="+mj-lt"/>
              <a:buAutoNum type="arabicPeriod"/>
              <a:defRPr/>
            </a:pPr>
            <a:r>
              <a:rPr lang="en-US" dirty="0" smtClean="0">
                <a:ea typeface="ＭＳ Ｐゴシック" pitchFamily="34" charset="-128"/>
                <a:cs typeface="Helvetica Neue Light"/>
              </a:rPr>
              <a:t>Split data into V different data subsets</a:t>
            </a:r>
          </a:p>
          <a:p>
            <a:pPr marL="457200" indent="-457200">
              <a:spcBef>
                <a:spcPts val="528"/>
              </a:spcBef>
              <a:spcAft>
                <a:spcPts val="0"/>
              </a:spcAft>
              <a:buSzPct val="100000"/>
              <a:buFont typeface="+mj-lt"/>
              <a:buAutoNum type="arabicPeriod"/>
              <a:defRPr/>
            </a:pPr>
            <a:r>
              <a:rPr lang="en-US" dirty="0" smtClean="0">
                <a:ea typeface="ＭＳ Ｐゴシック" pitchFamily="34" charset="-128"/>
                <a:cs typeface="Helvetica Neue Light"/>
              </a:rPr>
              <a:t>Train </a:t>
            </a:r>
            <a:r>
              <a:rPr lang="en-US" dirty="0">
                <a:ea typeface="ＭＳ Ｐゴシック" pitchFamily="34" charset="-128"/>
                <a:cs typeface="Helvetica Neue Light"/>
              </a:rPr>
              <a:t>models </a:t>
            </a:r>
            <a:r>
              <a:rPr lang="en-US" dirty="0" smtClean="0">
                <a:ea typeface="ＭＳ Ｐゴシック" pitchFamily="34" charset="-128"/>
                <a:cs typeface="Helvetica Neue Light"/>
              </a:rPr>
              <a:t>on all but one subset (V-1)</a:t>
            </a:r>
            <a:endParaRPr lang="en-US" dirty="0">
              <a:ea typeface="ＭＳ Ｐゴシック" pitchFamily="34" charset="-128"/>
              <a:cs typeface="Helvetica Neue Light"/>
            </a:endParaRPr>
          </a:p>
          <a:p>
            <a:pPr marL="457200" indent="-457200">
              <a:spcBef>
                <a:spcPts val="528"/>
              </a:spcBef>
              <a:spcAft>
                <a:spcPts val="0"/>
              </a:spcAft>
              <a:buSzPct val="100000"/>
              <a:buFont typeface="+mj-lt"/>
              <a:buAutoNum type="arabicPeriod"/>
              <a:defRPr/>
            </a:pPr>
            <a:r>
              <a:rPr lang="en-US" dirty="0">
                <a:ea typeface="ＭＳ Ｐゴシック" pitchFamily="34" charset="-128"/>
                <a:cs typeface="Helvetica Neue Light"/>
              </a:rPr>
              <a:t>Test each on </a:t>
            </a:r>
            <a:r>
              <a:rPr lang="en-US" dirty="0" smtClean="0">
                <a:ea typeface="ＭＳ Ｐゴシック" pitchFamily="34" charset="-128"/>
                <a:cs typeface="Helvetica Neue Light"/>
              </a:rPr>
              <a:t>the unseen data- the </a:t>
            </a:r>
            <a:r>
              <a:rPr lang="en-US" dirty="0" err="1" smtClean="0">
                <a:ea typeface="ＭＳ Ｐゴシック" pitchFamily="34" charset="-128"/>
                <a:cs typeface="Helvetica Neue Light"/>
              </a:rPr>
              <a:t>V</a:t>
            </a:r>
            <a:r>
              <a:rPr lang="en-US" baseline="30000" dirty="0" err="1" smtClean="0">
                <a:ea typeface="ＭＳ Ｐゴシック" pitchFamily="34" charset="-128"/>
                <a:cs typeface="Helvetica Neue Light"/>
              </a:rPr>
              <a:t>th</a:t>
            </a:r>
            <a:r>
              <a:rPr lang="en-US" dirty="0" smtClean="0">
                <a:ea typeface="ＭＳ Ｐゴシック" pitchFamily="34" charset="-128"/>
                <a:cs typeface="Helvetica Neue Light"/>
              </a:rPr>
              <a:t> subset</a:t>
            </a:r>
            <a:endParaRPr lang="en-US" dirty="0">
              <a:ea typeface="ＭＳ Ｐゴシック" pitchFamily="34" charset="-128"/>
              <a:cs typeface="Helvetica Neue Light"/>
            </a:endParaRPr>
          </a:p>
          <a:p>
            <a:pPr marL="457200" indent="-457200">
              <a:spcBef>
                <a:spcPts val="528"/>
              </a:spcBef>
              <a:spcAft>
                <a:spcPts val="0"/>
              </a:spcAft>
              <a:buSzPct val="100000"/>
              <a:buFont typeface="+mj-lt"/>
              <a:buAutoNum type="arabicPeriod"/>
              <a:defRPr/>
            </a:pPr>
            <a:r>
              <a:rPr lang="en-US" dirty="0">
                <a:ea typeface="ＭＳ Ｐゴシック" pitchFamily="34" charset="-128"/>
                <a:cs typeface="Helvetica Neue Light"/>
              </a:rPr>
              <a:t>Analyze distribution of test results</a:t>
            </a:r>
          </a:p>
          <a:p>
            <a:pPr marL="342900" indent="-342900">
              <a:spcBef>
                <a:spcPts val="528"/>
              </a:spcBef>
              <a:spcAft>
                <a:spcPts val="0"/>
              </a:spcAft>
            </a:pPr>
            <a:endParaRPr lang="en-US" altLang="en-US" dirty="0" smtClean="0">
              <a:ea typeface="ＭＳ Ｐゴシック" pitchFamily="34" charset="-128"/>
            </a:endParaRPr>
          </a:p>
        </p:txBody>
      </p:sp>
      <p:sp>
        <p:nvSpPr>
          <p:cNvPr id="5" name="Rectangle 5"/>
          <p:cNvSpPr>
            <a:spLocks noGrp="1" noChangeArrowheads="1"/>
          </p:cNvSpPr>
          <p:nvPr>
            <p:ph type="title"/>
          </p:nvPr>
        </p:nvSpPr>
        <p:spPr>
          <a:extLst>
            <a:ext uri="{FAA26D3D-D897-4be2-8F04-BA451C77F1D7}">
              <ma14:placeholderFlag xmlns:ma14="http://schemas.microsoft.com/office/mac/drawingml/2011/main" val="1"/>
            </a:ext>
          </a:extLst>
        </p:spPr>
        <p:txBody>
          <a:bodyPr/>
          <a:lstStyle/>
          <a:p>
            <a:pPr>
              <a:defRPr/>
            </a:pPr>
            <a:r>
              <a:rPr lang="en-US" altLang="en-US" dirty="0" smtClean="0"/>
              <a:t>Review Process: </a:t>
            </a:r>
            <a:r>
              <a:rPr lang="en-US" altLang="en-US" i="1" dirty="0" smtClean="0"/>
              <a:t>Test Many Times</a:t>
            </a:r>
            <a:endParaRPr lang="en-US" altLang="en-US" dirty="0" smtClean="0"/>
          </a:p>
        </p:txBody>
      </p:sp>
      <p:sp>
        <p:nvSpPr>
          <p:cNvPr id="2" name="Rectangle 1"/>
          <p:cNvSpPr/>
          <p:nvPr/>
        </p:nvSpPr>
        <p:spPr bwMode="auto">
          <a:xfrm>
            <a:off x="204345" y="3657600"/>
            <a:ext cx="1395855" cy="2222499"/>
          </a:xfrm>
          <a:prstGeom prst="rect">
            <a:avLst/>
          </a:prstGeom>
          <a:solidFill>
            <a:srgbClr val="FFFFFF"/>
          </a:solidFill>
          <a:ln w="381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8900" tIns="88900" rIns="88900" bIns="88900" numCol="1" rtlCol="0" anchor="t" anchorCtr="0" compatLnSpc="1">
            <a:prstTxWarp prst="textNoShape">
              <a:avLst/>
            </a:prstTxWarp>
          </a:bodyPr>
          <a:lstStyle/>
          <a:p>
            <a:pPr algn="ctr"/>
            <a:endParaRPr lang="en-US"/>
          </a:p>
        </p:txBody>
      </p:sp>
      <p:sp>
        <p:nvSpPr>
          <p:cNvPr id="4" name="Rectangle 3"/>
          <p:cNvSpPr/>
          <p:nvPr/>
        </p:nvSpPr>
        <p:spPr bwMode="auto">
          <a:xfrm>
            <a:off x="289806" y="3751755"/>
            <a:ext cx="1244332" cy="384675"/>
          </a:xfrm>
          <a:prstGeom prst="rect">
            <a:avLst/>
          </a:prstGeom>
          <a:ln>
            <a:headEnd type="none" w="med" len="med"/>
            <a:tailEnd type="none" w="med" len="med"/>
          </a:ln>
          <a:extLst/>
        </p:spPr>
        <p:style>
          <a:lnRef idx="1">
            <a:schemeClr val="accent6"/>
          </a:lnRef>
          <a:fillRef idx="2">
            <a:schemeClr val="accent6"/>
          </a:fillRef>
          <a:effectRef idx="1">
            <a:schemeClr val="accent6"/>
          </a:effectRef>
          <a:fontRef idx="minor">
            <a:schemeClr val="dk1"/>
          </a:fontRef>
        </p:style>
        <p:txBody>
          <a:bodyPr vert="horz" wrap="square" lIns="88900" tIns="88900" rIns="88900" bIns="88900" numCol="1" rtlCol="0" anchor="ctr" anchorCtr="0" compatLnSpc="1">
            <a:prstTxWarp prst="textNoShape">
              <a:avLst/>
            </a:prstTxWarp>
          </a:bodyPr>
          <a:lstStyle/>
          <a:p>
            <a:pPr algn="ctr"/>
            <a:r>
              <a:rPr lang="en-US" dirty="0" smtClean="0">
                <a:solidFill>
                  <a:schemeClr val="tx1"/>
                </a:solidFill>
              </a:rPr>
              <a:t>Subset 1</a:t>
            </a:r>
            <a:endParaRPr lang="en-US" dirty="0">
              <a:solidFill>
                <a:schemeClr val="tx1"/>
              </a:solidFill>
            </a:endParaRPr>
          </a:p>
        </p:txBody>
      </p:sp>
      <p:sp>
        <p:nvSpPr>
          <p:cNvPr id="7" name="Rectangle 6"/>
          <p:cNvSpPr/>
          <p:nvPr/>
        </p:nvSpPr>
        <p:spPr bwMode="auto">
          <a:xfrm>
            <a:off x="274714" y="4274563"/>
            <a:ext cx="1244332" cy="384675"/>
          </a:xfrm>
          <a:prstGeom prst="rect">
            <a:avLst/>
          </a:prstGeom>
          <a:ln>
            <a:headEnd type="none" w="med" len="med"/>
            <a:tailEnd type="none" w="med" len="med"/>
          </a:ln>
          <a:extLst/>
        </p:spPr>
        <p:style>
          <a:lnRef idx="1">
            <a:schemeClr val="accent6"/>
          </a:lnRef>
          <a:fillRef idx="2">
            <a:schemeClr val="accent6"/>
          </a:fillRef>
          <a:effectRef idx="1">
            <a:schemeClr val="accent6"/>
          </a:effectRef>
          <a:fontRef idx="minor">
            <a:schemeClr val="dk1"/>
          </a:fontRef>
        </p:style>
        <p:txBody>
          <a:bodyPr vert="horz" wrap="square" lIns="88900" tIns="88900" rIns="88900" bIns="88900" numCol="1" rtlCol="0" anchor="ctr" anchorCtr="0" compatLnSpc="1">
            <a:prstTxWarp prst="textNoShape">
              <a:avLst/>
            </a:prstTxWarp>
          </a:bodyPr>
          <a:lstStyle/>
          <a:p>
            <a:pPr algn="ctr"/>
            <a:r>
              <a:rPr lang="en-US" dirty="0" smtClean="0">
                <a:solidFill>
                  <a:schemeClr val="tx1"/>
                </a:solidFill>
              </a:rPr>
              <a:t>Subset 2</a:t>
            </a:r>
            <a:endParaRPr lang="en-US" dirty="0">
              <a:solidFill>
                <a:schemeClr val="tx1"/>
              </a:solidFill>
            </a:endParaRPr>
          </a:p>
        </p:txBody>
      </p:sp>
      <p:sp>
        <p:nvSpPr>
          <p:cNvPr id="8" name="Rectangle 7"/>
          <p:cNvSpPr/>
          <p:nvPr/>
        </p:nvSpPr>
        <p:spPr bwMode="auto">
          <a:xfrm>
            <a:off x="289806" y="4787617"/>
            <a:ext cx="1244332" cy="384675"/>
          </a:xfrm>
          <a:prstGeom prst="rect">
            <a:avLst/>
          </a:prstGeom>
          <a:ln>
            <a:headEnd type="none" w="med" len="med"/>
            <a:tailEnd type="none" w="med" len="med"/>
          </a:ln>
          <a:extLst/>
        </p:spPr>
        <p:style>
          <a:lnRef idx="1">
            <a:schemeClr val="accent6"/>
          </a:lnRef>
          <a:fillRef idx="2">
            <a:schemeClr val="accent6"/>
          </a:fillRef>
          <a:effectRef idx="1">
            <a:schemeClr val="accent6"/>
          </a:effectRef>
          <a:fontRef idx="minor">
            <a:schemeClr val="dk1"/>
          </a:fontRef>
        </p:style>
        <p:txBody>
          <a:bodyPr vert="horz" wrap="square" lIns="88900" tIns="88900" rIns="88900" bIns="88900" numCol="1" rtlCol="0" anchor="b" anchorCtr="0" compatLnSpc="1">
            <a:prstTxWarp prst="textNoShape">
              <a:avLst/>
            </a:prstTxWarp>
          </a:bodyPr>
          <a:lstStyle/>
          <a:p>
            <a:pPr algn="ctr"/>
            <a:r>
              <a:rPr lang="en-US" sz="4000" dirty="0" smtClean="0">
                <a:solidFill>
                  <a:schemeClr val="tx1"/>
                </a:solidFill>
              </a:rPr>
              <a:t>…</a:t>
            </a:r>
            <a:endParaRPr lang="en-US" sz="4000" dirty="0">
              <a:solidFill>
                <a:schemeClr val="tx1"/>
              </a:solidFill>
            </a:endParaRPr>
          </a:p>
        </p:txBody>
      </p:sp>
      <p:sp>
        <p:nvSpPr>
          <p:cNvPr id="9" name="Rectangle 8"/>
          <p:cNvSpPr/>
          <p:nvPr/>
        </p:nvSpPr>
        <p:spPr bwMode="auto">
          <a:xfrm>
            <a:off x="280590" y="5351990"/>
            <a:ext cx="1244332" cy="384675"/>
          </a:xfrm>
          <a:prstGeom prst="rect">
            <a:avLst/>
          </a:prstGeom>
          <a:ln>
            <a:headEnd type="none" w="med" len="med"/>
            <a:tailEnd type="none" w="med" len="med"/>
          </a:ln>
          <a:extLst/>
        </p:spPr>
        <p:style>
          <a:lnRef idx="1">
            <a:schemeClr val="accent6"/>
          </a:lnRef>
          <a:fillRef idx="2">
            <a:schemeClr val="accent6"/>
          </a:fillRef>
          <a:effectRef idx="1">
            <a:schemeClr val="accent6"/>
          </a:effectRef>
          <a:fontRef idx="minor">
            <a:schemeClr val="dk1"/>
          </a:fontRef>
        </p:style>
        <p:txBody>
          <a:bodyPr vert="horz" wrap="square" lIns="88900" tIns="88900" rIns="88900" bIns="88900" numCol="1" rtlCol="0" anchor="ctr" anchorCtr="0" compatLnSpc="1">
            <a:prstTxWarp prst="textNoShape">
              <a:avLst/>
            </a:prstTxWarp>
          </a:bodyPr>
          <a:lstStyle/>
          <a:p>
            <a:pPr algn="ctr"/>
            <a:r>
              <a:rPr lang="en-US" sz="1600" dirty="0" smtClean="0">
                <a:solidFill>
                  <a:schemeClr val="tx1"/>
                </a:solidFill>
              </a:rPr>
              <a:t>Subset V-1</a:t>
            </a:r>
            <a:endParaRPr lang="en-US" sz="1600" dirty="0">
              <a:solidFill>
                <a:schemeClr val="tx1"/>
              </a:solidFill>
            </a:endParaRPr>
          </a:p>
        </p:txBody>
      </p:sp>
      <p:sp>
        <p:nvSpPr>
          <p:cNvPr id="13" name="Oval 12"/>
          <p:cNvSpPr/>
          <p:nvPr/>
        </p:nvSpPr>
        <p:spPr bwMode="auto">
          <a:xfrm>
            <a:off x="2057400" y="4225365"/>
            <a:ext cx="1188720" cy="1463040"/>
          </a:xfrm>
          <a:prstGeom prst="ellipse">
            <a:avLst/>
          </a:prstGeom>
          <a:solidFill>
            <a:schemeClr val="accent2">
              <a:lumMod val="60000"/>
              <a:lumOff val="40000"/>
            </a:schemeClr>
          </a:solidFill>
          <a:ln>
            <a:noFill/>
            <a:headEnd type="none" w="med" len="med"/>
            <a:tailEnd type="none" w="med" len="med"/>
          </a:ln>
          <a:extLst/>
        </p:spPr>
        <p:style>
          <a:lnRef idx="1">
            <a:schemeClr val="accent6"/>
          </a:lnRef>
          <a:fillRef idx="2">
            <a:schemeClr val="accent6"/>
          </a:fillRef>
          <a:effectRef idx="1">
            <a:schemeClr val="accent6"/>
          </a:effectRef>
          <a:fontRef idx="minor">
            <a:schemeClr val="dk1"/>
          </a:fontRef>
        </p:style>
        <p:txBody>
          <a:bodyPr vert="horz" wrap="square" lIns="88900" tIns="88900" rIns="88900" bIns="88900" numCol="1" rtlCol="0" anchor="ctr" anchorCtr="0" compatLnSpc="1">
            <a:prstTxWarp prst="textNoShape">
              <a:avLst/>
            </a:prstTxWarp>
          </a:bodyPr>
          <a:lstStyle/>
          <a:p>
            <a:pPr algn="ctr"/>
            <a:r>
              <a:rPr lang="en-US" dirty="0" smtClean="0">
                <a:solidFill>
                  <a:schemeClr val="tx1"/>
                </a:solidFill>
              </a:rPr>
              <a:t>Train model</a:t>
            </a:r>
            <a:endParaRPr lang="en-US" dirty="0">
              <a:solidFill>
                <a:schemeClr val="tx1"/>
              </a:solidFill>
            </a:endParaRPr>
          </a:p>
        </p:txBody>
      </p:sp>
      <p:cxnSp>
        <p:nvCxnSpPr>
          <p:cNvPr id="15" name="Straight Arrow Connector 14"/>
          <p:cNvCxnSpPr/>
          <p:nvPr/>
        </p:nvCxnSpPr>
        <p:spPr bwMode="auto">
          <a:xfrm>
            <a:off x="1587592" y="3886200"/>
            <a:ext cx="678832" cy="388363"/>
          </a:xfrm>
          <a:prstGeom prst="straightConnector1">
            <a:avLst/>
          </a:prstGeom>
          <a:solidFill>
            <a:schemeClr val="accent1"/>
          </a:solidFill>
          <a:ln w="38100"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6" name="Rectangle 15"/>
          <p:cNvSpPr/>
          <p:nvPr/>
        </p:nvSpPr>
        <p:spPr bwMode="auto">
          <a:xfrm>
            <a:off x="3810000" y="3657600"/>
            <a:ext cx="1521088" cy="2222499"/>
          </a:xfrm>
          <a:prstGeom prst="rect">
            <a:avLst/>
          </a:prstGeom>
          <a:solidFill>
            <a:srgbClr val="FFFFFF"/>
          </a:solidFill>
          <a:ln w="381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8900" tIns="88900" rIns="88900" bIns="88900" numCol="1" rtlCol="0" anchor="t" anchorCtr="0" compatLnSpc="1">
            <a:prstTxWarp prst="textNoShape">
              <a:avLst/>
            </a:prstTxWarp>
          </a:bodyPr>
          <a:lstStyle/>
          <a:p>
            <a:pPr algn="ctr"/>
            <a:endParaRPr lang="en-US"/>
          </a:p>
        </p:txBody>
      </p:sp>
      <p:sp>
        <p:nvSpPr>
          <p:cNvPr id="17" name="Rectangle 16"/>
          <p:cNvSpPr/>
          <p:nvPr/>
        </p:nvSpPr>
        <p:spPr bwMode="auto">
          <a:xfrm>
            <a:off x="3899619" y="3751755"/>
            <a:ext cx="1356320" cy="384675"/>
          </a:xfrm>
          <a:prstGeom prst="rect">
            <a:avLst/>
          </a:prstGeom>
          <a:ln>
            <a:headEnd type="none" w="med" len="med"/>
            <a:tailEnd type="none" w="med" len="med"/>
          </a:ln>
          <a:extLst/>
        </p:spPr>
        <p:style>
          <a:lnRef idx="1">
            <a:schemeClr val="accent6"/>
          </a:lnRef>
          <a:fillRef idx="2">
            <a:schemeClr val="accent6"/>
          </a:fillRef>
          <a:effectRef idx="1">
            <a:schemeClr val="accent6"/>
          </a:effectRef>
          <a:fontRef idx="minor">
            <a:schemeClr val="dk1"/>
          </a:fontRef>
        </p:style>
        <p:txBody>
          <a:bodyPr vert="horz" wrap="square" lIns="88900" tIns="88900" rIns="88900" bIns="88900" numCol="1" rtlCol="0" anchor="ctr" anchorCtr="0" compatLnSpc="1">
            <a:prstTxWarp prst="textNoShape">
              <a:avLst/>
            </a:prstTxWarp>
          </a:bodyPr>
          <a:lstStyle/>
          <a:p>
            <a:pPr algn="ctr"/>
            <a:r>
              <a:rPr lang="en-US" dirty="0" smtClean="0">
                <a:solidFill>
                  <a:schemeClr val="tx1"/>
                </a:solidFill>
              </a:rPr>
              <a:t>Model 1 </a:t>
            </a:r>
            <a:endParaRPr lang="en-US" dirty="0">
              <a:solidFill>
                <a:schemeClr val="tx1"/>
              </a:solidFill>
            </a:endParaRPr>
          </a:p>
        </p:txBody>
      </p:sp>
      <p:sp>
        <p:nvSpPr>
          <p:cNvPr id="18" name="Rectangle 17"/>
          <p:cNvSpPr/>
          <p:nvPr/>
        </p:nvSpPr>
        <p:spPr bwMode="auto">
          <a:xfrm>
            <a:off x="3899619" y="4274563"/>
            <a:ext cx="1356320" cy="384675"/>
          </a:xfrm>
          <a:prstGeom prst="rect">
            <a:avLst/>
          </a:prstGeom>
          <a:ln>
            <a:headEnd type="none" w="med" len="med"/>
            <a:tailEnd type="none" w="med" len="med"/>
          </a:ln>
          <a:extLst/>
        </p:spPr>
        <p:style>
          <a:lnRef idx="1">
            <a:schemeClr val="accent6"/>
          </a:lnRef>
          <a:fillRef idx="2">
            <a:schemeClr val="accent6"/>
          </a:fillRef>
          <a:effectRef idx="1">
            <a:schemeClr val="accent6"/>
          </a:effectRef>
          <a:fontRef idx="minor">
            <a:schemeClr val="dk1"/>
          </a:fontRef>
        </p:style>
        <p:txBody>
          <a:bodyPr vert="horz" wrap="square" lIns="88900" tIns="88900" rIns="88900" bIns="88900" numCol="1" rtlCol="0" anchor="ctr" anchorCtr="0" compatLnSpc="1">
            <a:prstTxWarp prst="textNoShape">
              <a:avLst/>
            </a:prstTxWarp>
          </a:bodyPr>
          <a:lstStyle/>
          <a:p>
            <a:pPr algn="ctr"/>
            <a:r>
              <a:rPr lang="en-US" dirty="0" smtClean="0">
                <a:solidFill>
                  <a:schemeClr val="tx1"/>
                </a:solidFill>
              </a:rPr>
              <a:t>Model 2</a:t>
            </a:r>
            <a:endParaRPr lang="en-US" dirty="0">
              <a:solidFill>
                <a:schemeClr val="tx1"/>
              </a:solidFill>
            </a:endParaRPr>
          </a:p>
        </p:txBody>
      </p:sp>
      <p:sp>
        <p:nvSpPr>
          <p:cNvPr id="19" name="Rectangle 18"/>
          <p:cNvSpPr/>
          <p:nvPr/>
        </p:nvSpPr>
        <p:spPr bwMode="auto">
          <a:xfrm>
            <a:off x="3899619" y="4787617"/>
            <a:ext cx="1356320" cy="384675"/>
          </a:xfrm>
          <a:prstGeom prst="rect">
            <a:avLst/>
          </a:prstGeom>
          <a:ln>
            <a:headEnd type="none" w="med" len="med"/>
            <a:tailEnd type="none" w="med" len="med"/>
          </a:ln>
          <a:extLst/>
        </p:spPr>
        <p:style>
          <a:lnRef idx="1">
            <a:schemeClr val="accent6"/>
          </a:lnRef>
          <a:fillRef idx="2">
            <a:schemeClr val="accent6"/>
          </a:fillRef>
          <a:effectRef idx="1">
            <a:schemeClr val="accent6"/>
          </a:effectRef>
          <a:fontRef idx="minor">
            <a:schemeClr val="dk1"/>
          </a:fontRef>
        </p:style>
        <p:txBody>
          <a:bodyPr vert="horz" wrap="square" lIns="88900" tIns="88900" rIns="88900" bIns="88900" numCol="1" rtlCol="0" anchor="b" anchorCtr="0" compatLnSpc="1">
            <a:prstTxWarp prst="textNoShape">
              <a:avLst/>
            </a:prstTxWarp>
          </a:bodyPr>
          <a:lstStyle/>
          <a:p>
            <a:pPr algn="ctr"/>
            <a:r>
              <a:rPr lang="en-US" sz="4000" dirty="0" smtClean="0">
                <a:solidFill>
                  <a:schemeClr val="tx1"/>
                </a:solidFill>
              </a:rPr>
              <a:t>…</a:t>
            </a:r>
            <a:endParaRPr lang="en-US" sz="4000" dirty="0">
              <a:solidFill>
                <a:schemeClr val="tx1"/>
              </a:solidFill>
            </a:endParaRPr>
          </a:p>
        </p:txBody>
      </p:sp>
      <p:sp>
        <p:nvSpPr>
          <p:cNvPr id="20" name="Rectangle 19"/>
          <p:cNvSpPr/>
          <p:nvPr/>
        </p:nvSpPr>
        <p:spPr bwMode="auto">
          <a:xfrm>
            <a:off x="3899619" y="5351990"/>
            <a:ext cx="1356320" cy="384675"/>
          </a:xfrm>
          <a:prstGeom prst="rect">
            <a:avLst/>
          </a:prstGeom>
          <a:ln>
            <a:headEnd type="none" w="med" len="med"/>
            <a:tailEnd type="none" w="med" len="med"/>
          </a:ln>
          <a:extLst/>
        </p:spPr>
        <p:style>
          <a:lnRef idx="1">
            <a:schemeClr val="accent6"/>
          </a:lnRef>
          <a:fillRef idx="2">
            <a:schemeClr val="accent6"/>
          </a:fillRef>
          <a:effectRef idx="1">
            <a:schemeClr val="accent6"/>
          </a:effectRef>
          <a:fontRef idx="minor">
            <a:schemeClr val="dk1"/>
          </a:fontRef>
        </p:style>
        <p:txBody>
          <a:bodyPr vert="horz" wrap="square" lIns="88900" tIns="88900" rIns="88900" bIns="88900" numCol="1" rtlCol="0" anchor="ctr" anchorCtr="0" compatLnSpc="1">
            <a:prstTxWarp prst="textNoShape">
              <a:avLst/>
            </a:prstTxWarp>
          </a:bodyPr>
          <a:lstStyle/>
          <a:p>
            <a:pPr algn="ctr"/>
            <a:r>
              <a:rPr lang="en-US" dirty="0" smtClean="0">
                <a:solidFill>
                  <a:schemeClr val="tx1"/>
                </a:solidFill>
              </a:rPr>
              <a:t>Model V-1</a:t>
            </a:r>
            <a:endParaRPr lang="en-US" dirty="0">
              <a:solidFill>
                <a:schemeClr val="tx1"/>
              </a:solidFill>
            </a:endParaRPr>
          </a:p>
        </p:txBody>
      </p:sp>
      <p:sp>
        <p:nvSpPr>
          <p:cNvPr id="27" name="Oval 26"/>
          <p:cNvSpPr/>
          <p:nvPr/>
        </p:nvSpPr>
        <p:spPr bwMode="auto">
          <a:xfrm>
            <a:off x="5974080" y="4246866"/>
            <a:ext cx="1188720" cy="1463040"/>
          </a:xfrm>
          <a:prstGeom prst="ellipse">
            <a:avLst/>
          </a:prstGeom>
          <a:solidFill>
            <a:schemeClr val="accent2">
              <a:lumMod val="60000"/>
              <a:lumOff val="40000"/>
            </a:schemeClr>
          </a:solidFill>
          <a:ln>
            <a:noFill/>
            <a:headEnd type="none" w="med" len="med"/>
            <a:tailEnd type="none" w="med" len="med"/>
          </a:ln>
          <a:extLst/>
        </p:spPr>
        <p:style>
          <a:lnRef idx="1">
            <a:schemeClr val="accent6"/>
          </a:lnRef>
          <a:fillRef idx="2">
            <a:schemeClr val="accent6"/>
          </a:fillRef>
          <a:effectRef idx="1">
            <a:schemeClr val="accent6"/>
          </a:effectRef>
          <a:fontRef idx="minor">
            <a:schemeClr val="dk1"/>
          </a:fontRef>
        </p:style>
        <p:txBody>
          <a:bodyPr vert="horz" wrap="square" lIns="88900" tIns="88900" rIns="88900" bIns="88900" numCol="1" rtlCol="0" anchor="ctr" anchorCtr="0" compatLnSpc="1">
            <a:prstTxWarp prst="textNoShape">
              <a:avLst/>
            </a:prstTxWarp>
          </a:bodyPr>
          <a:lstStyle/>
          <a:p>
            <a:pPr algn="ctr"/>
            <a:r>
              <a:rPr lang="en-US" dirty="0" smtClean="0">
                <a:solidFill>
                  <a:schemeClr val="tx1"/>
                </a:solidFill>
              </a:rPr>
              <a:t>Test model</a:t>
            </a:r>
            <a:endParaRPr lang="en-US" dirty="0">
              <a:solidFill>
                <a:schemeClr val="tx1"/>
              </a:solidFill>
            </a:endParaRPr>
          </a:p>
        </p:txBody>
      </p:sp>
      <p:cxnSp>
        <p:nvCxnSpPr>
          <p:cNvPr id="28" name="Straight Arrow Connector 27"/>
          <p:cNvCxnSpPr/>
          <p:nvPr/>
        </p:nvCxnSpPr>
        <p:spPr bwMode="auto">
          <a:xfrm>
            <a:off x="5331088" y="3927008"/>
            <a:ext cx="742424" cy="522808"/>
          </a:xfrm>
          <a:prstGeom prst="straightConnector1">
            <a:avLst/>
          </a:prstGeom>
          <a:solidFill>
            <a:schemeClr val="accent1"/>
          </a:solidFill>
          <a:ln w="38100"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 name="Straight Arrow Connector 28"/>
          <p:cNvCxnSpPr/>
          <p:nvPr/>
        </p:nvCxnSpPr>
        <p:spPr bwMode="auto">
          <a:xfrm>
            <a:off x="1618201" y="4466900"/>
            <a:ext cx="439199" cy="192338"/>
          </a:xfrm>
          <a:prstGeom prst="straightConnector1">
            <a:avLst/>
          </a:prstGeom>
          <a:solidFill>
            <a:schemeClr val="accent1"/>
          </a:solidFill>
          <a:ln w="38100"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 name="Straight Arrow Connector 31"/>
          <p:cNvCxnSpPr>
            <a:endCxn id="13" idx="2"/>
          </p:cNvCxnSpPr>
          <p:nvPr/>
        </p:nvCxnSpPr>
        <p:spPr bwMode="auto">
          <a:xfrm flipV="1">
            <a:off x="1618201" y="4956885"/>
            <a:ext cx="439199" cy="0"/>
          </a:xfrm>
          <a:prstGeom prst="straightConnector1">
            <a:avLst/>
          </a:prstGeom>
          <a:solidFill>
            <a:schemeClr val="accent1"/>
          </a:solidFill>
          <a:ln w="38100"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4" name="Straight Arrow Connector 33"/>
          <p:cNvCxnSpPr/>
          <p:nvPr/>
        </p:nvCxnSpPr>
        <p:spPr bwMode="auto">
          <a:xfrm flipV="1">
            <a:off x="1572408" y="5351990"/>
            <a:ext cx="561192" cy="272078"/>
          </a:xfrm>
          <a:prstGeom prst="straightConnector1">
            <a:avLst/>
          </a:prstGeom>
          <a:solidFill>
            <a:schemeClr val="accent1"/>
          </a:solidFill>
          <a:ln w="38100"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7" name="Straight Arrow Connector 36"/>
          <p:cNvCxnSpPr/>
          <p:nvPr/>
        </p:nvCxnSpPr>
        <p:spPr bwMode="auto">
          <a:xfrm>
            <a:off x="5331088" y="4489030"/>
            <a:ext cx="612512" cy="279819"/>
          </a:xfrm>
          <a:prstGeom prst="straightConnector1">
            <a:avLst/>
          </a:prstGeom>
          <a:solidFill>
            <a:schemeClr val="accent1"/>
          </a:solidFill>
          <a:ln w="38100"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8" name="Straight Arrow Connector 37"/>
          <p:cNvCxnSpPr/>
          <p:nvPr/>
        </p:nvCxnSpPr>
        <p:spPr bwMode="auto">
          <a:xfrm>
            <a:off x="5331088" y="5078309"/>
            <a:ext cx="612512" cy="0"/>
          </a:xfrm>
          <a:prstGeom prst="straightConnector1">
            <a:avLst/>
          </a:prstGeom>
          <a:solidFill>
            <a:schemeClr val="accent1"/>
          </a:solidFill>
          <a:ln w="38100"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9" name="Straight Arrow Connector 38"/>
          <p:cNvCxnSpPr/>
          <p:nvPr/>
        </p:nvCxnSpPr>
        <p:spPr bwMode="auto">
          <a:xfrm flipV="1">
            <a:off x="5336921" y="5351990"/>
            <a:ext cx="606679" cy="317750"/>
          </a:xfrm>
          <a:prstGeom prst="straightConnector1">
            <a:avLst/>
          </a:prstGeom>
          <a:solidFill>
            <a:schemeClr val="accent1"/>
          </a:solidFill>
          <a:ln w="38100"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3" name="Straight Arrow Connector 52"/>
          <p:cNvCxnSpPr/>
          <p:nvPr/>
        </p:nvCxnSpPr>
        <p:spPr bwMode="auto">
          <a:xfrm>
            <a:off x="3210930" y="5298724"/>
            <a:ext cx="521588" cy="325344"/>
          </a:xfrm>
          <a:prstGeom prst="straightConnector1">
            <a:avLst/>
          </a:prstGeom>
          <a:solidFill>
            <a:schemeClr val="accent1"/>
          </a:solidFill>
          <a:ln w="38100"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4" name="Straight Arrow Connector 53"/>
          <p:cNvCxnSpPr/>
          <p:nvPr/>
        </p:nvCxnSpPr>
        <p:spPr bwMode="auto">
          <a:xfrm flipV="1">
            <a:off x="3183785" y="4537066"/>
            <a:ext cx="622706" cy="146002"/>
          </a:xfrm>
          <a:prstGeom prst="straightConnector1">
            <a:avLst/>
          </a:prstGeom>
          <a:solidFill>
            <a:schemeClr val="accent1"/>
          </a:solidFill>
          <a:ln w="38100"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5" name="Straight Arrow Connector 54"/>
          <p:cNvCxnSpPr/>
          <p:nvPr/>
        </p:nvCxnSpPr>
        <p:spPr bwMode="auto">
          <a:xfrm flipV="1">
            <a:off x="3293318" y="4987772"/>
            <a:ext cx="457200" cy="0"/>
          </a:xfrm>
          <a:prstGeom prst="straightConnector1">
            <a:avLst/>
          </a:prstGeom>
          <a:solidFill>
            <a:schemeClr val="accent1"/>
          </a:solidFill>
          <a:ln w="38100"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6" name="Straight Arrow Connector 55"/>
          <p:cNvCxnSpPr/>
          <p:nvPr/>
        </p:nvCxnSpPr>
        <p:spPr bwMode="auto">
          <a:xfrm flipV="1">
            <a:off x="3156912" y="3966222"/>
            <a:ext cx="649579" cy="444380"/>
          </a:xfrm>
          <a:prstGeom prst="straightConnector1">
            <a:avLst/>
          </a:prstGeom>
          <a:solidFill>
            <a:schemeClr val="accent1"/>
          </a:solidFill>
          <a:ln w="38100"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4" name="Oval 63"/>
          <p:cNvSpPr/>
          <p:nvPr/>
        </p:nvSpPr>
        <p:spPr bwMode="auto">
          <a:xfrm>
            <a:off x="457200" y="6109447"/>
            <a:ext cx="1229904" cy="389218"/>
          </a:xfrm>
          <a:prstGeom prst="ellipse">
            <a:avLst/>
          </a:prstGeom>
          <a:ln>
            <a:headEnd type="none" w="med" len="med"/>
            <a:tailEnd type="none" w="med" len="med"/>
          </a:ln>
          <a:extLst/>
        </p:spPr>
        <p:style>
          <a:lnRef idx="1">
            <a:schemeClr val="accent6"/>
          </a:lnRef>
          <a:fillRef idx="2">
            <a:schemeClr val="accent6"/>
          </a:fillRef>
          <a:effectRef idx="1">
            <a:schemeClr val="accent6"/>
          </a:effectRef>
          <a:fontRef idx="minor">
            <a:schemeClr val="dk1"/>
          </a:fontRef>
        </p:style>
        <p:txBody>
          <a:bodyPr vert="horz" wrap="square" lIns="0" tIns="0" rIns="0" bIns="0" numCol="1" rtlCol="0" anchor="t" anchorCtr="0" compatLnSpc="1">
            <a:prstTxWarp prst="textNoShape">
              <a:avLst/>
            </a:prstTxWarp>
          </a:bodyPr>
          <a:lstStyle/>
          <a:p>
            <a:pPr algn="ctr"/>
            <a:r>
              <a:rPr lang="en-US" dirty="0" smtClean="0"/>
              <a:t>Result 1</a:t>
            </a:r>
            <a:endParaRPr lang="en-US" dirty="0"/>
          </a:p>
        </p:txBody>
      </p:sp>
      <p:sp>
        <p:nvSpPr>
          <p:cNvPr id="65" name="Oval 64"/>
          <p:cNvSpPr/>
          <p:nvPr/>
        </p:nvSpPr>
        <p:spPr bwMode="auto">
          <a:xfrm>
            <a:off x="1822166" y="6109447"/>
            <a:ext cx="1229904" cy="389218"/>
          </a:xfrm>
          <a:prstGeom prst="ellipse">
            <a:avLst/>
          </a:prstGeom>
          <a:ln>
            <a:headEnd type="none" w="med" len="med"/>
            <a:tailEnd type="none" w="med" len="med"/>
          </a:ln>
          <a:extLst/>
        </p:spPr>
        <p:style>
          <a:lnRef idx="1">
            <a:schemeClr val="accent6"/>
          </a:lnRef>
          <a:fillRef idx="2">
            <a:schemeClr val="accent6"/>
          </a:fillRef>
          <a:effectRef idx="1">
            <a:schemeClr val="accent6"/>
          </a:effectRef>
          <a:fontRef idx="minor">
            <a:schemeClr val="dk1"/>
          </a:fontRef>
        </p:style>
        <p:txBody>
          <a:bodyPr vert="horz" wrap="square" lIns="0" tIns="0" rIns="0" bIns="0" numCol="1" rtlCol="0" anchor="t" anchorCtr="0" compatLnSpc="1">
            <a:prstTxWarp prst="textNoShape">
              <a:avLst/>
            </a:prstTxWarp>
          </a:bodyPr>
          <a:lstStyle/>
          <a:p>
            <a:pPr algn="ctr"/>
            <a:r>
              <a:rPr lang="en-US" dirty="0" smtClean="0"/>
              <a:t>Result 2</a:t>
            </a:r>
            <a:endParaRPr lang="en-US" dirty="0"/>
          </a:p>
        </p:txBody>
      </p:sp>
      <p:sp>
        <p:nvSpPr>
          <p:cNvPr id="66" name="Oval 65"/>
          <p:cNvSpPr/>
          <p:nvPr/>
        </p:nvSpPr>
        <p:spPr bwMode="auto">
          <a:xfrm>
            <a:off x="3187132" y="6109447"/>
            <a:ext cx="1229904" cy="389218"/>
          </a:xfrm>
          <a:prstGeom prst="ellipse">
            <a:avLst/>
          </a:prstGeom>
          <a:ln>
            <a:headEnd type="none" w="med" len="med"/>
            <a:tailEnd type="none" w="med" len="med"/>
          </a:ln>
          <a:extLst/>
        </p:spPr>
        <p:style>
          <a:lnRef idx="1">
            <a:schemeClr val="accent6"/>
          </a:lnRef>
          <a:fillRef idx="2">
            <a:schemeClr val="accent6"/>
          </a:fillRef>
          <a:effectRef idx="1">
            <a:schemeClr val="accent6"/>
          </a:effectRef>
          <a:fontRef idx="minor">
            <a:schemeClr val="dk1"/>
          </a:fontRef>
        </p:style>
        <p:txBody>
          <a:bodyPr vert="horz" wrap="square" lIns="0" tIns="0" rIns="0" bIns="0" numCol="1" rtlCol="0" anchor="b" anchorCtr="0" compatLnSpc="1">
            <a:prstTxWarp prst="textNoShape">
              <a:avLst/>
            </a:prstTxWarp>
          </a:bodyPr>
          <a:lstStyle/>
          <a:p>
            <a:pPr algn="ctr"/>
            <a:r>
              <a:rPr lang="en-US" sz="4000" dirty="0" smtClean="0"/>
              <a:t>…</a:t>
            </a:r>
            <a:endParaRPr lang="en-US" sz="4000" dirty="0"/>
          </a:p>
        </p:txBody>
      </p:sp>
      <p:sp>
        <p:nvSpPr>
          <p:cNvPr id="67" name="Oval 66"/>
          <p:cNvSpPr/>
          <p:nvPr/>
        </p:nvSpPr>
        <p:spPr bwMode="auto">
          <a:xfrm>
            <a:off x="4552098" y="6109447"/>
            <a:ext cx="1421982" cy="389218"/>
          </a:xfrm>
          <a:prstGeom prst="ellipse">
            <a:avLst/>
          </a:prstGeom>
          <a:ln>
            <a:headEnd type="none" w="med" len="med"/>
            <a:tailEnd type="none" w="med" len="med"/>
          </a:ln>
          <a:extLst/>
        </p:spPr>
        <p:style>
          <a:lnRef idx="1">
            <a:schemeClr val="accent6"/>
          </a:lnRef>
          <a:fillRef idx="2">
            <a:schemeClr val="accent6"/>
          </a:fillRef>
          <a:effectRef idx="1">
            <a:schemeClr val="accent6"/>
          </a:effectRef>
          <a:fontRef idx="minor">
            <a:schemeClr val="dk1"/>
          </a:fontRef>
        </p:style>
        <p:txBody>
          <a:bodyPr vert="horz" wrap="square" lIns="0" tIns="0" rIns="0" bIns="0" numCol="1" rtlCol="0" anchor="t" anchorCtr="0" compatLnSpc="1">
            <a:prstTxWarp prst="textNoShape">
              <a:avLst/>
            </a:prstTxWarp>
          </a:bodyPr>
          <a:lstStyle/>
          <a:p>
            <a:pPr algn="ctr"/>
            <a:r>
              <a:rPr lang="en-US" sz="1600" dirty="0" smtClean="0"/>
              <a:t>Result V-1</a:t>
            </a:r>
            <a:endParaRPr lang="en-US" sz="1600" dirty="0"/>
          </a:p>
        </p:txBody>
      </p:sp>
      <p:sp>
        <p:nvSpPr>
          <p:cNvPr id="10" name="Rectangle 9"/>
          <p:cNvSpPr/>
          <p:nvPr/>
        </p:nvSpPr>
        <p:spPr bwMode="auto">
          <a:xfrm>
            <a:off x="277197" y="6032500"/>
            <a:ext cx="1475403" cy="466165"/>
          </a:xfrm>
          <a:prstGeom prst="rect">
            <a:avLst/>
          </a:prstGeom>
          <a:solidFill>
            <a:srgbClr val="FF9966"/>
          </a:solidFill>
          <a:ln>
            <a:noFill/>
            <a:headEnd type="none" w="med" len="med"/>
            <a:tailEnd type="none" w="med" len="med"/>
          </a:ln>
          <a:extLst/>
        </p:spPr>
        <p:style>
          <a:lnRef idx="1">
            <a:schemeClr val="accent6"/>
          </a:lnRef>
          <a:fillRef idx="2">
            <a:schemeClr val="accent6"/>
          </a:fillRef>
          <a:effectRef idx="1">
            <a:schemeClr val="accent6"/>
          </a:effectRef>
          <a:fontRef idx="minor">
            <a:schemeClr val="dk1"/>
          </a:fontRef>
        </p:style>
        <p:txBody>
          <a:bodyPr vert="horz" wrap="square" lIns="88900" tIns="88900" rIns="88900" bIns="88900" numCol="1" rtlCol="0" anchor="ctr" anchorCtr="0" compatLnSpc="1">
            <a:prstTxWarp prst="textNoShape">
              <a:avLst/>
            </a:prstTxWarp>
          </a:bodyPr>
          <a:lstStyle/>
          <a:p>
            <a:pPr algn="ctr"/>
            <a:r>
              <a:rPr lang="en-US" dirty="0" smtClean="0">
                <a:solidFill>
                  <a:schemeClr val="bg1">
                    <a:lumMod val="65000"/>
                  </a:schemeClr>
                </a:solidFill>
              </a:rPr>
              <a:t>Subset V</a:t>
            </a:r>
            <a:endParaRPr lang="en-US" dirty="0">
              <a:solidFill>
                <a:schemeClr val="bg1">
                  <a:lumMod val="65000"/>
                </a:schemeClr>
              </a:solidFill>
            </a:endParaRPr>
          </a:p>
        </p:txBody>
      </p:sp>
    </p:spTree>
    <p:extLst>
      <p:ext uri="{BB962C8B-B14F-4D97-AF65-F5344CB8AC3E}">
        <p14:creationId xmlns:p14="http://schemas.microsoft.com/office/powerpoint/2010/main" val="182519488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1"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9"/>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54"/>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8"/>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32"/>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55"/>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19"/>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34"/>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53"/>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20"/>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16"/>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nodeType="clickEffect">
                                  <p:stCondLst>
                                    <p:cond delay="0"/>
                                  </p:stCondLst>
                                  <p:childTnLst>
                                    <p:set>
                                      <p:cBhvr>
                                        <p:cTn id="94" dur="1" fill="hold">
                                          <p:stCondLst>
                                            <p:cond delay="0"/>
                                          </p:stCondLst>
                                        </p:cTn>
                                        <p:tgtEl>
                                          <p:spTgt spid="28"/>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grpId="0" nodeType="clickEffect">
                                  <p:stCondLst>
                                    <p:cond delay="0"/>
                                  </p:stCondLst>
                                  <p:childTnLst>
                                    <p:set>
                                      <p:cBhvr>
                                        <p:cTn id="98" dur="1" fill="hold">
                                          <p:stCondLst>
                                            <p:cond delay="0"/>
                                          </p:stCondLst>
                                        </p:cTn>
                                        <p:tgtEl>
                                          <p:spTgt spid="27"/>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37" presetClass="path" presetSubtype="0" accel="50000" decel="50000" fill="hold" grpId="0" nodeType="clickEffect">
                                  <p:stCondLst>
                                    <p:cond delay="0"/>
                                  </p:stCondLst>
                                  <p:childTnLst>
                                    <p:animMotion origin="layout" path="M 2.5E-6 -0.03588 L 0.16441 0.05694 C 0.19878 0.07801 0.25034 0.08981 0.30416 0.08981 C 0.3658 0.08981 0.41475 0.07801 0.44913 0.05694 L 0.61406 -0.03588 " pathEditMode="relative" rAng="0" ptsTypes="FffFF">
                                      <p:cBhvr>
                                        <p:cTn id="102" dur="2000" fill="hold"/>
                                        <p:tgtEl>
                                          <p:spTgt spid="10"/>
                                        </p:tgtEl>
                                        <p:attrNameLst>
                                          <p:attrName>ppt_x</p:attrName>
                                          <p:attrName>ppt_y</p:attrName>
                                        </p:attrNameLst>
                                      </p:cBhvr>
                                      <p:rCtr x="30694" y="6273"/>
                                    </p:animMotion>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grpId="0" nodeType="clickEffect">
                                  <p:stCondLst>
                                    <p:cond delay="0"/>
                                  </p:stCondLst>
                                  <p:childTnLst>
                                    <p:set>
                                      <p:cBhvr>
                                        <p:cTn id="106" dur="1" fill="hold">
                                          <p:stCondLst>
                                            <p:cond delay="0"/>
                                          </p:stCondLst>
                                        </p:cTn>
                                        <p:tgtEl>
                                          <p:spTgt spid="64"/>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nodeType="clickEffect">
                                  <p:stCondLst>
                                    <p:cond delay="0"/>
                                  </p:stCondLst>
                                  <p:childTnLst>
                                    <p:set>
                                      <p:cBhvr>
                                        <p:cTn id="110" dur="1" fill="hold">
                                          <p:stCondLst>
                                            <p:cond delay="0"/>
                                          </p:stCondLst>
                                        </p:cTn>
                                        <p:tgtEl>
                                          <p:spTgt spid="37"/>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presetID="1" presetClass="entr" presetSubtype="0" fill="hold" grpId="0" nodeType="clickEffect">
                                  <p:stCondLst>
                                    <p:cond delay="0"/>
                                  </p:stCondLst>
                                  <p:childTnLst>
                                    <p:set>
                                      <p:cBhvr>
                                        <p:cTn id="114" dur="1" fill="hold">
                                          <p:stCondLst>
                                            <p:cond delay="0"/>
                                          </p:stCondLst>
                                        </p:cTn>
                                        <p:tgtEl>
                                          <p:spTgt spid="65"/>
                                        </p:tgtEl>
                                        <p:attrNameLst>
                                          <p:attrName>style.visibility</p:attrName>
                                        </p:attrNameLst>
                                      </p:cBhvr>
                                      <p:to>
                                        <p:strVal val="visible"/>
                                      </p:to>
                                    </p:set>
                                  </p:childTnLst>
                                </p:cTn>
                              </p:par>
                            </p:childTnLst>
                          </p:cTn>
                        </p:par>
                      </p:childTnLst>
                    </p:cTn>
                  </p:par>
                  <p:par>
                    <p:cTn id="115" fill="hold">
                      <p:stCondLst>
                        <p:cond delay="indefinite"/>
                      </p:stCondLst>
                      <p:childTnLst>
                        <p:par>
                          <p:cTn id="116" fill="hold">
                            <p:stCondLst>
                              <p:cond delay="0"/>
                            </p:stCondLst>
                            <p:childTnLst>
                              <p:par>
                                <p:cTn id="117" presetID="1" presetClass="entr" presetSubtype="0" fill="hold" nodeType="clickEffect">
                                  <p:stCondLst>
                                    <p:cond delay="0"/>
                                  </p:stCondLst>
                                  <p:childTnLst>
                                    <p:set>
                                      <p:cBhvr>
                                        <p:cTn id="118" dur="1" fill="hold">
                                          <p:stCondLst>
                                            <p:cond delay="0"/>
                                          </p:stCondLst>
                                        </p:cTn>
                                        <p:tgtEl>
                                          <p:spTgt spid="38"/>
                                        </p:tgtEl>
                                        <p:attrNameLst>
                                          <p:attrName>style.visibility</p:attrName>
                                        </p:attrNameLst>
                                      </p:cBhvr>
                                      <p:to>
                                        <p:strVal val="visible"/>
                                      </p:to>
                                    </p:set>
                                  </p:childTnLst>
                                </p:cTn>
                              </p:par>
                            </p:childTnLst>
                          </p:cTn>
                        </p:par>
                      </p:childTnLst>
                    </p:cTn>
                  </p:par>
                  <p:par>
                    <p:cTn id="119" fill="hold">
                      <p:stCondLst>
                        <p:cond delay="indefinite"/>
                      </p:stCondLst>
                      <p:childTnLst>
                        <p:par>
                          <p:cTn id="120" fill="hold">
                            <p:stCondLst>
                              <p:cond delay="0"/>
                            </p:stCondLst>
                            <p:childTnLst>
                              <p:par>
                                <p:cTn id="121" presetID="1" presetClass="entr" presetSubtype="0" fill="hold" grpId="0" nodeType="clickEffect">
                                  <p:stCondLst>
                                    <p:cond delay="0"/>
                                  </p:stCondLst>
                                  <p:childTnLst>
                                    <p:set>
                                      <p:cBhvr>
                                        <p:cTn id="122" dur="1" fill="hold">
                                          <p:stCondLst>
                                            <p:cond delay="0"/>
                                          </p:stCondLst>
                                        </p:cTn>
                                        <p:tgtEl>
                                          <p:spTgt spid="66"/>
                                        </p:tgtEl>
                                        <p:attrNameLst>
                                          <p:attrName>style.visibility</p:attrName>
                                        </p:attrNameLst>
                                      </p:cBhvr>
                                      <p:to>
                                        <p:strVal val="visible"/>
                                      </p:to>
                                    </p:set>
                                  </p:childTnLst>
                                </p:cTn>
                              </p:par>
                            </p:childTnLst>
                          </p:cTn>
                        </p:par>
                      </p:childTnLst>
                    </p:cTn>
                  </p:par>
                  <p:par>
                    <p:cTn id="123" fill="hold">
                      <p:stCondLst>
                        <p:cond delay="indefinite"/>
                      </p:stCondLst>
                      <p:childTnLst>
                        <p:par>
                          <p:cTn id="124" fill="hold">
                            <p:stCondLst>
                              <p:cond delay="0"/>
                            </p:stCondLst>
                            <p:childTnLst>
                              <p:par>
                                <p:cTn id="125" presetID="1" presetClass="entr" presetSubtype="0" fill="hold" nodeType="clickEffect">
                                  <p:stCondLst>
                                    <p:cond delay="0"/>
                                  </p:stCondLst>
                                  <p:childTnLst>
                                    <p:set>
                                      <p:cBhvr>
                                        <p:cTn id="126" dur="1" fill="hold">
                                          <p:stCondLst>
                                            <p:cond delay="0"/>
                                          </p:stCondLst>
                                        </p:cTn>
                                        <p:tgtEl>
                                          <p:spTgt spid="39"/>
                                        </p:tgtEl>
                                        <p:attrNameLst>
                                          <p:attrName>style.visibility</p:attrName>
                                        </p:attrNameLst>
                                      </p:cBhvr>
                                      <p:to>
                                        <p:strVal val="visible"/>
                                      </p:to>
                                    </p:set>
                                  </p:childTnLst>
                                </p:cTn>
                              </p:par>
                            </p:childTnLst>
                          </p:cTn>
                        </p:par>
                      </p:childTnLst>
                    </p:cTn>
                  </p:par>
                  <p:par>
                    <p:cTn id="127" fill="hold">
                      <p:stCondLst>
                        <p:cond delay="indefinite"/>
                      </p:stCondLst>
                      <p:childTnLst>
                        <p:par>
                          <p:cTn id="128" fill="hold">
                            <p:stCondLst>
                              <p:cond delay="0"/>
                            </p:stCondLst>
                            <p:childTnLst>
                              <p:par>
                                <p:cTn id="129" presetID="1" presetClass="entr" presetSubtype="0" fill="hold" grpId="0" nodeType="clickEffect">
                                  <p:stCondLst>
                                    <p:cond delay="0"/>
                                  </p:stCondLst>
                                  <p:childTnLst>
                                    <p:set>
                                      <p:cBhvr>
                                        <p:cTn id="130" dur="1" fill="hold">
                                          <p:stCondLst>
                                            <p:cond delay="0"/>
                                          </p:stCondLst>
                                        </p:cTn>
                                        <p:tgtEl>
                                          <p:spTgt spid="67"/>
                                        </p:tgtEl>
                                        <p:attrNameLst>
                                          <p:attrName>style.visibility</p:attrName>
                                        </p:attrNameLst>
                                      </p:cBhvr>
                                      <p:to>
                                        <p:strVal val="visible"/>
                                      </p:to>
                                    </p:set>
                                  </p:childTnLst>
                                </p:cTn>
                              </p:par>
                            </p:childTnLst>
                          </p:cTn>
                        </p:par>
                      </p:childTnLst>
                    </p:cTn>
                  </p:par>
                  <p:par>
                    <p:cTn id="131" fill="hold">
                      <p:stCondLst>
                        <p:cond delay="indefinite"/>
                      </p:stCondLst>
                      <p:childTnLst>
                        <p:par>
                          <p:cTn id="132" fill="hold">
                            <p:stCondLst>
                              <p:cond delay="0"/>
                            </p:stCondLst>
                            <p:childTnLst>
                              <p:par>
                                <p:cTn id="133" presetID="1" presetClass="entr" presetSubtype="0" fill="hold" nodeType="clickEffect">
                                  <p:stCondLst>
                                    <p:cond delay="0"/>
                                  </p:stCondLst>
                                  <p:childTnLst>
                                    <p:set>
                                      <p:cBhvr>
                                        <p:cTn id="13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7" grpId="0" animBg="1"/>
      <p:bldP spid="8" grpId="0" animBg="1"/>
      <p:bldP spid="9" grpId="0" animBg="1"/>
      <p:bldP spid="13" grpId="0" animBg="1"/>
      <p:bldP spid="16" grpId="0" animBg="1"/>
      <p:bldP spid="17" grpId="0" animBg="1"/>
      <p:bldP spid="18" grpId="0" animBg="1"/>
      <p:bldP spid="19" grpId="0" animBg="1"/>
      <p:bldP spid="20" grpId="0" animBg="1"/>
      <p:bldP spid="27" grpId="0" animBg="1"/>
      <p:bldP spid="64" grpId="0" animBg="1"/>
      <p:bldP spid="65" grpId="0" animBg="1"/>
      <p:bldP spid="66" grpId="0" animBg="1"/>
      <p:bldP spid="67" grpId="0" animBg="1"/>
      <p:bldP spid="10" grpId="0" animBg="1"/>
      <p:bldP spid="10" grpId="1"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AutoShape 6"/>
          <p:cNvSpPr>
            <a:spLocks noChangeAspect="1" noChangeArrowheads="1" noTextEdit="1"/>
          </p:cNvSpPr>
          <p:nvPr/>
        </p:nvSpPr>
        <p:spPr bwMode="auto">
          <a:xfrm>
            <a:off x="7237413" y="1062038"/>
            <a:ext cx="1100137" cy="180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5" name="Title 4"/>
          <p:cNvSpPr txBox="1">
            <a:spLocks/>
          </p:cNvSpPr>
          <p:nvPr/>
        </p:nvSpPr>
        <p:spPr bwMode="auto">
          <a:xfrm>
            <a:off x="3581400" y="1527175"/>
            <a:ext cx="55626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b"/>
          <a:lstStyle>
            <a:lvl1pPr algn="l" rtl="0" eaLnBrk="0" fontAlgn="base" hangingPunct="0">
              <a:lnSpc>
                <a:spcPts val="3900"/>
              </a:lnSpc>
              <a:spcBef>
                <a:spcPct val="0"/>
              </a:spcBef>
              <a:spcAft>
                <a:spcPct val="0"/>
              </a:spcAft>
              <a:defRPr sz="4400" b="1">
                <a:solidFill>
                  <a:schemeClr val="tx1"/>
                </a:solidFill>
                <a:latin typeface="+mj-lt"/>
                <a:ea typeface="ＭＳ Ｐゴシック" charset="0"/>
                <a:cs typeface="ＭＳ Ｐゴシック" charset="0"/>
              </a:defRPr>
            </a:lvl1pPr>
            <a:lvl2pPr algn="l" rtl="0" eaLnBrk="0" fontAlgn="base" hangingPunct="0">
              <a:lnSpc>
                <a:spcPts val="3900"/>
              </a:lnSpc>
              <a:spcBef>
                <a:spcPct val="0"/>
              </a:spcBef>
              <a:spcAft>
                <a:spcPct val="0"/>
              </a:spcAft>
              <a:defRPr sz="3600" b="1">
                <a:solidFill>
                  <a:srgbClr val="003399"/>
                </a:solidFill>
                <a:latin typeface="Arial Narrow" pitchFamily="34" charset="0"/>
                <a:ea typeface="ＭＳ Ｐゴシック" charset="0"/>
                <a:cs typeface="ＭＳ Ｐゴシック" charset="0"/>
              </a:defRPr>
            </a:lvl2pPr>
            <a:lvl3pPr algn="l" rtl="0" eaLnBrk="0" fontAlgn="base" hangingPunct="0">
              <a:lnSpc>
                <a:spcPts val="3900"/>
              </a:lnSpc>
              <a:spcBef>
                <a:spcPct val="0"/>
              </a:spcBef>
              <a:spcAft>
                <a:spcPct val="0"/>
              </a:spcAft>
              <a:defRPr sz="3600" b="1">
                <a:solidFill>
                  <a:srgbClr val="003399"/>
                </a:solidFill>
                <a:latin typeface="Arial Narrow" pitchFamily="34" charset="0"/>
                <a:ea typeface="ＭＳ Ｐゴシック" charset="0"/>
                <a:cs typeface="ＭＳ Ｐゴシック" charset="0"/>
              </a:defRPr>
            </a:lvl3pPr>
            <a:lvl4pPr algn="l" rtl="0" eaLnBrk="0" fontAlgn="base" hangingPunct="0">
              <a:lnSpc>
                <a:spcPts val="3900"/>
              </a:lnSpc>
              <a:spcBef>
                <a:spcPct val="0"/>
              </a:spcBef>
              <a:spcAft>
                <a:spcPct val="0"/>
              </a:spcAft>
              <a:defRPr sz="3600" b="1">
                <a:solidFill>
                  <a:srgbClr val="003399"/>
                </a:solidFill>
                <a:latin typeface="Arial Narrow" pitchFamily="34" charset="0"/>
                <a:ea typeface="ＭＳ Ｐゴシック" charset="0"/>
                <a:cs typeface="ＭＳ Ｐゴシック" charset="0"/>
              </a:defRPr>
            </a:lvl4pPr>
            <a:lvl5pPr algn="l" rtl="0" eaLnBrk="0" fontAlgn="base" hangingPunct="0">
              <a:lnSpc>
                <a:spcPts val="3900"/>
              </a:lnSpc>
              <a:spcBef>
                <a:spcPct val="0"/>
              </a:spcBef>
              <a:spcAft>
                <a:spcPct val="0"/>
              </a:spcAft>
              <a:defRPr sz="3600" b="1">
                <a:solidFill>
                  <a:srgbClr val="003399"/>
                </a:solidFill>
                <a:latin typeface="Arial Narrow" pitchFamily="34" charset="0"/>
                <a:ea typeface="ＭＳ Ｐゴシック" charset="0"/>
                <a:cs typeface="ＭＳ Ｐゴシック" charset="0"/>
              </a:defRPr>
            </a:lvl5pPr>
            <a:lvl6pPr marL="457200" algn="l" rtl="0" eaLnBrk="1" fontAlgn="base" hangingPunct="1">
              <a:lnSpc>
                <a:spcPts val="3900"/>
              </a:lnSpc>
              <a:spcBef>
                <a:spcPct val="0"/>
              </a:spcBef>
              <a:spcAft>
                <a:spcPct val="0"/>
              </a:spcAft>
              <a:defRPr sz="3600" b="1">
                <a:solidFill>
                  <a:srgbClr val="003399"/>
                </a:solidFill>
                <a:latin typeface="Arial Narrow" pitchFamily="34" charset="0"/>
              </a:defRPr>
            </a:lvl6pPr>
            <a:lvl7pPr marL="914400" algn="l" rtl="0" eaLnBrk="1" fontAlgn="base" hangingPunct="1">
              <a:lnSpc>
                <a:spcPts val="3900"/>
              </a:lnSpc>
              <a:spcBef>
                <a:spcPct val="0"/>
              </a:spcBef>
              <a:spcAft>
                <a:spcPct val="0"/>
              </a:spcAft>
              <a:defRPr sz="3600" b="1">
                <a:solidFill>
                  <a:srgbClr val="003399"/>
                </a:solidFill>
                <a:latin typeface="Arial Narrow" pitchFamily="34" charset="0"/>
              </a:defRPr>
            </a:lvl7pPr>
            <a:lvl8pPr marL="1371600" algn="l" rtl="0" eaLnBrk="1" fontAlgn="base" hangingPunct="1">
              <a:lnSpc>
                <a:spcPts val="3900"/>
              </a:lnSpc>
              <a:spcBef>
                <a:spcPct val="0"/>
              </a:spcBef>
              <a:spcAft>
                <a:spcPct val="0"/>
              </a:spcAft>
              <a:defRPr sz="3600" b="1">
                <a:solidFill>
                  <a:srgbClr val="003399"/>
                </a:solidFill>
                <a:latin typeface="Arial Narrow" pitchFamily="34" charset="0"/>
              </a:defRPr>
            </a:lvl8pPr>
            <a:lvl9pPr marL="1828800" algn="l" rtl="0" eaLnBrk="1" fontAlgn="base" hangingPunct="1">
              <a:lnSpc>
                <a:spcPts val="3900"/>
              </a:lnSpc>
              <a:spcBef>
                <a:spcPct val="0"/>
              </a:spcBef>
              <a:spcAft>
                <a:spcPct val="0"/>
              </a:spcAft>
              <a:defRPr sz="3600" b="1">
                <a:solidFill>
                  <a:srgbClr val="003399"/>
                </a:solidFill>
                <a:latin typeface="Arial Narrow" pitchFamily="34" charset="0"/>
              </a:defRPr>
            </a:lvl9pPr>
          </a:lstStyle>
          <a:p>
            <a:pPr eaLnBrk="1" hangingPunct="1">
              <a:defRPr/>
            </a:pPr>
            <a:r>
              <a:rPr lang="en-US" kern="0" dirty="0" smtClean="0">
                <a:cs typeface="+mj-cs"/>
              </a:rPr>
              <a:t>Stage 6</a:t>
            </a:r>
            <a:endParaRPr lang="en-US" kern="0" dirty="0">
              <a:cs typeface="+mj-cs"/>
            </a:endParaRPr>
          </a:p>
        </p:txBody>
      </p:sp>
      <p:sp>
        <p:nvSpPr>
          <p:cNvPr id="6" name="Content Placeholder 6"/>
          <p:cNvSpPr txBox="1">
            <a:spLocks/>
          </p:cNvSpPr>
          <p:nvPr/>
        </p:nvSpPr>
        <p:spPr bwMode="auto">
          <a:xfrm>
            <a:off x="3602038" y="2227263"/>
            <a:ext cx="5486400" cy="1177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lstStyle>
            <a:lvl1pPr marL="342900" indent="-342900" algn="l" rtl="0" eaLnBrk="0" fontAlgn="base" hangingPunct="0">
              <a:spcBef>
                <a:spcPct val="20000"/>
              </a:spcBef>
              <a:spcAft>
                <a:spcPct val="0"/>
              </a:spcAft>
              <a:buClr>
                <a:schemeClr val="tx1"/>
              </a:buClr>
              <a:buFont typeface="Monotype Sorts" charset="2"/>
              <a:defRPr sz="3600" b="1">
                <a:solidFill>
                  <a:srgbClr val="003399"/>
                </a:solidFill>
                <a:latin typeface="Arial Narrow" pitchFamily="34" charset="0"/>
                <a:ea typeface="ＭＳ Ｐゴシック" charset="0"/>
                <a:cs typeface="ＭＳ Ｐゴシック" charset="0"/>
              </a:defRPr>
            </a:lvl1pPr>
            <a:lvl2pPr marL="457200" indent="-342900" algn="l" rtl="0" eaLnBrk="0" fontAlgn="base" hangingPunct="0">
              <a:spcBef>
                <a:spcPct val="20000"/>
              </a:spcBef>
              <a:spcAft>
                <a:spcPct val="0"/>
              </a:spcAft>
              <a:buClr>
                <a:schemeClr val="tx2"/>
              </a:buClr>
              <a:buSzPct val="70000"/>
              <a:buFont typeface="Wingdings" pitchFamily="2" charset="2"/>
              <a:buChar char="n"/>
              <a:defRPr sz="2400">
                <a:solidFill>
                  <a:schemeClr val="tx1"/>
                </a:solidFill>
                <a:latin typeface="+mn-lt"/>
                <a:ea typeface="ＭＳ Ｐゴシック" charset="0"/>
              </a:defRPr>
            </a:lvl2pPr>
            <a:lvl3pPr marL="912813" indent="-341313" algn="l" rtl="0" eaLnBrk="0" fontAlgn="base" hangingPunct="0">
              <a:spcBef>
                <a:spcPct val="20000"/>
              </a:spcBef>
              <a:spcAft>
                <a:spcPct val="0"/>
              </a:spcAft>
              <a:buChar char="–"/>
              <a:defRPr sz="2400">
                <a:solidFill>
                  <a:schemeClr val="tx1"/>
                </a:solidFill>
                <a:latin typeface="+mn-lt"/>
                <a:ea typeface="ＭＳ Ｐゴシック" charset="0"/>
              </a:defRPr>
            </a:lvl3pPr>
            <a:lvl4pPr marL="1370013" indent="-342900" algn="l" rtl="0" eaLnBrk="0" fontAlgn="base" hangingPunct="0">
              <a:spcBef>
                <a:spcPct val="20000"/>
              </a:spcBef>
              <a:spcAft>
                <a:spcPct val="0"/>
              </a:spcAft>
              <a:buFont typeface="Wingdings" pitchFamily="2" charset="2"/>
              <a:buChar char="§"/>
              <a:defRPr sz="2400">
                <a:solidFill>
                  <a:schemeClr val="tx1"/>
                </a:solidFill>
                <a:latin typeface="+mn-lt"/>
                <a:ea typeface="ＭＳ Ｐゴシック" charset="0"/>
              </a:defRPr>
            </a:lvl4pPr>
            <a:lvl5pPr marL="1827213" indent="-342900" algn="l" rtl="0" eaLnBrk="0" fontAlgn="base" hangingPunct="0">
              <a:spcBef>
                <a:spcPct val="20000"/>
              </a:spcBef>
              <a:spcAft>
                <a:spcPct val="0"/>
              </a:spcAft>
              <a:buChar char="»"/>
              <a:defRPr sz="2400">
                <a:solidFill>
                  <a:schemeClr val="tx1"/>
                </a:solidFill>
                <a:latin typeface="+mn-lt"/>
                <a:ea typeface="ＭＳ Ｐゴシック" charset="0"/>
              </a:defRPr>
            </a:lvl5pPr>
            <a:lvl6pPr marL="2284413" indent="-342900" algn="l" rtl="0" eaLnBrk="1" fontAlgn="base" hangingPunct="1">
              <a:spcBef>
                <a:spcPct val="20000"/>
              </a:spcBef>
              <a:spcAft>
                <a:spcPct val="0"/>
              </a:spcAft>
              <a:buChar char="»"/>
              <a:defRPr sz="2400">
                <a:solidFill>
                  <a:schemeClr val="tx1"/>
                </a:solidFill>
                <a:latin typeface="+mn-lt"/>
              </a:defRPr>
            </a:lvl6pPr>
            <a:lvl7pPr marL="2741613" indent="-342900" algn="l" rtl="0" eaLnBrk="1" fontAlgn="base" hangingPunct="1">
              <a:spcBef>
                <a:spcPct val="20000"/>
              </a:spcBef>
              <a:spcAft>
                <a:spcPct val="0"/>
              </a:spcAft>
              <a:buChar char="»"/>
              <a:defRPr sz="2400">
                <a:solidFill>
                  <a:schemeClr val="tx1"/>
                </a:solidFill>
                <a:latin typeface="+mn-lt"/>
              </a:defRPr>
            </a:lvl7pPr>
            <a:lvl8pPr marL="3198813" indent="-342900" algn="l" rtl="0" eaLnBrk="1" fontAlgn="base" hangingPunct="1">
              <a:spcBef>
                <a:spcPct val="20000"/>
              </a:spcBef>
              <a:spcAft>
                <a:spcPct val="0"/>
              </a:spcAft>
              <a:buChar char="»"/>
              <a:defRPr sz="2400">
                <a:solidFill>
                  <a:schemeClr val="tx1"/>
                </a:solidFill>
                <a:latin typeface="+mn-lt"/>
              </a:defRPr>
            </a:lvl8pPr>
            <a:lvl9pPr marL="3656013" indent="-342900" algn="l" rtl="0" eaLnBrk="1" fontAlgn="base" hangingPunct="1">
              <a:spcBef>
                <a:spcPct val="20000"/>
              </a:spcBef>
              <a:spcAft>
                <a:spcPct val="0"/>
              </a:spcAft>
              <a:buChar char="»"/>
              <a:defRPr sz="2400">
                <a:solidFill>
                  <a:schemeClr val="tx1"/>
                </a:solidFill>
                <a:latin typeface="+mn-lt"/>
              </a:defRPr>
            </a:lvl9pPr>
          </a:lstStyle>
          <a:p>
            <a:pPr marL="0" indent="0" eaLnBrk="1" hangingPunct="1">
              <a:buFont typeface="Monotype Sorts" charset="0"/>
              <a:buNone/>
              <a:defRPr/>
            </a:pPr>
            <a:r>
              <a:rPr lang="en-US" dirty="0" smtClean="0">
                <a:latin typeface="Arial Narrow" charset="0"/>
              </a:rPr>
              <a:t>Deployment</a:t>
            </a:r>
            <a:endParaRPr lang="en-US" dirty="0">
              <a:latin typeface="Arial Narrow" charset="0"/>
            </a:endParaRPr>
          </a:p>
        </p:txBody>
      </p:sp>
      <p:sp>
        <p:nvSpPr>
          <p:cNvPr id="7173" name="AutoShape 6"/>
          <p:cNvSpPr>
            <a:spLocks noChangeAspect="1" noChangeArrowheads="1" noTextEdit="1"/>
          </p:cNvSpPr>
          <p:nvPr/>
        </p:nvSpPr>
        <p:spPr bwMode="auto">
          <a:xfrm>
            <a:off x="7389813" y="1214438"/>
            <a:ext cx="1100137" cy="180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extLst>
      <p:ext uri="{BB962C8B-B14F-4D97-AF65-F5344CB8AC3E}">
        <p14:creationId xmlns:p14="http://schemas.microsoft.com/office/powerpoint/2010/main" val="833858715"/>
      </p:ext>
    </p:extLst>
  </p:cSld>
  <p:clrMapOvr>
    <a:masterClrMapping/>
  </p:clrMapOvr>
  <p:timing>
    <p:tnLst>
      <p:par>
        <p:cTn xmlns:p14="http://schemas.microsoft.com/office/powerpoint/2010/mai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Deployment Principles</a:t>
            </a:r>
            <a:endParaRPr lang="en-US" dirty="0"/>
          </a:p>
        </p:txBody>
      </p:sp>
      <p:sp>
        <p:nvSpPr>
          <p:cNvPr id="9" name="Rectangle 8"/>
          <p:cNvSpPr/>
          <p:nvPr/>
        </p:nvSpPr>
        <p:spPr bwMode="auto">
          <a:xfrm>
            <a:off x="2962076" y="2581910"/>
            <a:ext cx="1248881" cy="1140460"/>
          </a:xfrm>
          <a:prstGeom prst="rect">
            <a:avLst/>
          </a:prstGeom>
          <a:pattFill prst="lgGrid">
            <a:fgClr>
              <a:schemeClr val="accent1"/>
            </a:fgClr>
            <a:bgClr>
              <a:schemeClr val="accent3">
                <a:lumMod val="95000"/>
              </a:schemeClr>
            </a:bgClr>
          </a:pattFill>
          <a:ln w="38100" cap="flat" cmpd="sng" algn="ctr">
            <a:solidFill>
              <a:srgbClr val="000000"/>
            </a:solidFill>
            <a:prstDash val="solid"/>
            <a:round/>
            <a:headEnd type="none" w="med" len="med"/>
            <a:tailEnd type="none" w="med" len="med"/>
          </a:ln>
          <a:effectLst>
            <a:outerShdw blurRad="317500" dist="50800" dir="5400000" algn="ctr" rotWithShape="0">
              <a:srgbClr val="000000"/>
            </a:outerShdw>
          </a:effectLst>
          <a:extLst/>
        </p:spPr>
        <p:txBody>
          <a:bodyPr vert="horz" wrap="square" lIns="88900" tIns="88900" rIns="88900" bIns="88900" numCol="1" rtlCol="0" anchor="t" anchorCtr="0" compatLnSpc="1">
            <a:prstTxWarp prst="textNoShape">
              <a:avLst/>
            </a:prstTxWarp>
          </a:bodyPr>
          <a:lstStyle/>
          <a:p>
            <a:pPr algn="ctr"/>
            <a:endParaRPr lang="en-US"/>
          </a:p>
        </p:txBody>
      </p:sp>
      <p:sp>
        <p:nvSpPr>
          <p:cNvPr id="10" name="Cloud 9"/>
          <p:cNvSpPr/>
          <p:nvPr/>
        </p:nvSpPr>
        <p:spPr bwMode="auto">
          <a:xfrm>
            <a:off x="4698676" y="2175510"/>
            <a:ext cx="1880013" cy="1953260"/>
          </a:xfrm>
          <a:prstGeom prst="cloud">
            <a:avLst/>
          </a:prstGeom>
          <a:solidFill>
            <a:srgbClr val="CCFFCC"/>
          </a:solidFill>
          <a:ln w="38100" cap="flat" cmpd="sng" algn="ctr">
            <a:solidFill>
              <a:srgbClr val="000000"/>
            </a:solidFill>
            <a:prstDash val="solid"/>
            <a:round/>
            <a:headEnd type="none" w="med" len="med"/>
            <a:tailEnd type="none" w="med" len="med"/>
          </a:ln>
          <a:effectLst>
            <a:outerShdw blurRad="317500" dist="50800" dir="5400000" algn="ctr" rotWithShape="0">
              <a:schemeClr val="bg2"/>
            </a:outerShdw>
          </a:effectLst>
          <a:extLst/>
        </p:spPr>
        <p:txBody>
          <a:bodyPr vert="horz" wrap="square" lIns="88900" tIns="88900" rIns="88900" bIns="88900" numCol="1" rtlCol="0" anchor="t" anchorCtr="0" compatLnSpc="1">
            <a:prstTxWarp prst="textNoShape">
              <a:avLst/>
            </a:prstTxWarp>
          </a:bodyPr>
          <a:lstStyle/>
          <a:p>
            <a:pPr algn="ctr"/>
            <a:endParaRPr lang="en-US"/>
          </a:p>
        </p:txBody>
      </p:sp>
      <p:cxnSp>
        <p:nvCxnSpPr>
          <p:cNvPr id="13" name="Straight Arrow Connector 12"/>
          <p:cNvCxnSpPr>
            <a:stCxn id="4" idx="3"/>
            <a:endCxn id="9" idx="1"/>
          </p:cNvCxnSpPr>
          <p:nvPr/>
        </p:nvCxnSpPr>
        <p:spPr bwMode="auto">
          <a:xfrm>
            <a:off x="1473200" y="2227580"/>
            <a:ext cx="1488876" cy="92456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 name="Straight Arrow Connector 14"/>
          <p:cNvCxnSpPr>
            <a:stCxn id="7" idx="3"/>
            <a:endCxn id="9" idx="1"/>
          </p:cNvCxnSpPr>
          <p:nvPr/>
        </p:nvCxnSpPr>
        <p:spPr bwMode="auto">
          <a:xfrm>
            <a:off x="2164080" y="2689860"/>
            <a:ext cx="797996" cy="46228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 name="Straight Arrow Connector 16"/>
          <p:cNvCxnSpPr>
            <a:stCxn id="5" idx="3"/>
            <a:endCxn id="9" idx="1"/>
          </p:cNvCxnSpPr>
          <p:nvPr/>
        </p:nvCxnSpPr>
        <p:spPr bwMode="auto">
          <a:xfrm>
            <a:off x="1473200" y="3152140"/>
            <a:ext cx="1488876" cy="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 name="Straight Arrow Connector 18"/>
          <p:cNvCxnSpPr>
            <a:stCxn id="8" idx="3"/>
            <a:endCxn id="9" idx="1"/>
          </p:cNvCxnSpPr>
          <p:nvPr/>
        </p:nvCxnSpPr>
        <p:spPr bwMode="auto">
          <a:xfrm flipV="1">
            <a:off x="2164080" y="3152140"/>
            <a:ext cx="797996" cy="46228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 name="Straight Arrow Connector 20"/>
          <p:cNvCxnSpPr>
            <a:stCxn id="6" idx="3"/>
            <a:endCxn id="9" idx="1"/>
          </p:cNvCxnSpPr>
          <p:nvPr/>
        </p:nvCxnSpPr>
        <p:spPr bwMode="auto">
          <a:xfrm flipV="1">
            <a:off x="1473200" y="3152140"/>
            <a:ext cx="1488876" cy="92456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 name="Rounded Rectangle 3"/>
          <p:cNvSpPr/>
          <p:nvPr/>
        </p:nvSpPr>
        <p:spPr bwMode="auto">
          <a:xfrm>
            <a:off x="1041400" y="2011680"/>
            <a:ext cx="431800" cy="431800"/>
          </a:xfrm>
          <a:prstGeom prst="roundRect">
            <a:avLst/>
          </a:prstGeom>
          <a:pattFill prst="pct50">
            <a:fgClr>
              <a:schemeClr val="tx2"/>
            </a:fgClr>
            <a:bgClr>
              <a:schemeClr val="bg1"/>
            </a:bgClr>
          </a:pattFill>
          <a:ln w="38100" cap="flat" cmpd="sng" algn="ctr">
            <a:solidFill>
              <a:schemeClr val="tx1">
                <a:lumMod val="65000"/>
                <a:lumOff val="35000"/>
              </a:schemeClr>
            </a:solidFill>
            <a:prstDash val="solid"/>
            <a:round/>
            <a:headEnd type="none" w="med" len="med"/>
            <a:tailEnd type="none" w="med" len="med"/>
          </a:ln>
          <a:effectLst>
            <a:outerShdw blurRad="317500" dist="50800" dir="5400000" algn="ctr" rotWithShape="0">
              <a:srgbClr val="000000">
                <a:alpha val="0"/>
              </a:srgbClr>
            </a:outerShdw>
          </a:effectLst>
          <a:extLst/>
        </p:spPr>
        <p:txBody>
          <a:bodyPr vert="horz" wrap="square" lIns="88900" tIns="88900" rIns="88900" bIns="88900" numCol="1" rtlCol="0" anchor="t" anchorCtr="0" compatLnSpc="1">
            <a:prstTxWarp prst="textNoShape">
              <a:avLst/>
            </a:prstTxWarp>
          </a:bodyPr>
          <a:lstStyle/>
          <a:p>
            <a:pPr algn="ctr"/>
            <a:endParaRPr lang="en-US"/>
          </a:p>
        </p:txBody>
      </p:sp>
      <p:sp>
        <p:nvSpPr>
          <p:cNvPr id="5" name="Rounded Rectangle 4"/>
          <p:cNvSpPr/>
          <p:nvPr/>
        </p:nvSpPr>
        <p:spPr bwMode="auto">
          <a:xfrm>
            <a:off x="1041400" y="2936240"/>
            <a:ext cx="431800" cy="431800"/>
          </a:xfrm>
          <a:prstGeom prst="roundRect">
            <a:avLst/>
          </a:prstGeom>
          <a:pattFill prst="pct50">
            <a:fgClr>
              <a:schemeClr val="tx2"/>
            </a:fgClr>
            <a:bgClr>
              <a:schemeClr val="bg1"/>
            </a:bgClr>
          </a:pattFill>
          <a:ln w="38100" cap="flat" cmpd="sng" algn="ctr">
            <a:solidFill>
              <a:schemeClr val="tx1">
                <a:lumMod val="65000"/>
                <a:lumOff val="35000"/>
              </a:schemeClr>
            </a:solidFill>
            <a:prstDash val="solid"/>
            <a:round/>
            <a:headEnd type="none" w="med" len="med"/>
            <a:tailEnd type="none" w="med" len="med"/>
          </a:ln>
          <a:effectLst>
            <a:outerShdw blurRad="317500" dist="50800" dir="5400000" algn="ctr" rotWithShape="0">
              <a:srgbClr val="000000">
                <a:alpha val="0"/>
              </a:srgbClr>
            </a:outerShdw>
          </a:effectLst>
          <a:extLst/>
        </p:spPr>
        <p:txBody>
          <a:bodyPr vert="horz" wrap="square" lIns="88900" tIns="88900" rIns="88900" bIns="88900" numCol="1" rtlCol="0" anchor="t" anchorCtr="0" compatLnSpc="1">
            <a:prstTxWarp prst="textNoShape">
              <a:avLst/>
            </a:prstTxWarp>
          </a:bodyPr>
          <a:lstStyle/>
          <a:p>
            <a:pPr algn="ctr"/>
            <a:endParaRPr lang="en-US"/>
          </a:p>
        </p:txBody>
      </p:sp>
      <p:sp>
        <p:nvSpPr>
          <p:cNvPr id="6" name="Rounded Rectangle 5"/>
          <p:cNvSpPr/>
          <p:nvPr/>
        </p:nvSpPr>
        <p:spPr bwMode="auto">
          <a:xfrm>
            <a:off x="1041400" y="3860800"/>
            <a:ext cx="431800" cy="431800"/>
          </a:xfrm>
          <a:prstGeom prst="roundRect">
            <a:avLst/>
          </a:prstGeom>
          <a:pattFill prst="pct50">
            <a:fgClr>
              <a:schemeClr val="tx2"/>
            </a:fgClr>
            <a:bgClr>
              <a:schemeClr val="bg1"/>
            </a:bgClr>
          </a:pattFill>
          <a:ln w="38100" cap="flat" cmpd="sng" algn="ctr">
            <a:solidFill>
              <a:schemeClr val="tx1">
                <a:lumMod val="65000"/>
                <a:lumOff val="35000"/>
              </a:schemeClr>
            </a:solidFill>
            <a:prstDash val="solid"/>
            <a:round/>
            <a:headEnd type="none" w="med" len="med"/>
            <a:tailEnd type="none" w="med" len="med"/>
          </a:ln>
          <a:effectLst>
            <a:outerShdw blurRad="317500" dist="50800" dir="5400000" algn="ctr" rotWithShape="0">
              <a:srgbClr val="000000">
                <a:alpha val="0"/>
              </a:srgbClr>
            </a:outerShdw>
          </a:effectLst>
          <a:extLst/>
        </p:spPr>
        <p:txBody>
          <a:bodyPr vert="horz" wrap="square" lIns="88900" tIns="88900" rIns="88900" bIns="88900" numCol="1" rtlCol="0" anchor="t" anchorCtr="0" compatLnSpc="1">
            <a:prstTxWarp prst="textNoShape">
              <a:avLst/>
            </a:prstTxWarp>
          </a:bodyPr>
          <a:lstStyle/>
          <a:p>
            <a:pPr algn="ctr"/>
            <a:endParaRPr lang="en-US"/>
          </a:p>
        </p:txBody>
      </p:sp>
      <p:sp>
        <p:nvSpPr>
          <p:cNvPr id="7" name="Rounded Rectangle 6"/>
          <p:cNvSpPr/>
          <p:nvPr/>
        </p:nvSpPr>
        <p:spPr bwMode="auto">
          <a:xfrm>
            <a:off x="1732280" y="2473960"/>
            <a:ext cx="431800" cy="431800"/>
          </a:xfrm>
          <a:prstGeom prst="roundRect">
            <a:avLst/>
          </a:prstGeom>
          <a:pattFill prst="pct50">
            <a:fgClr>
              <a:schemeClr val="tx2"/>
            </a:fgClr>
            <a:bgClr>
              <a:schemeClr val="bg1"/>
            </a:bgClr>
          </a:pattFill>
          <a:ln w="38100" cap="flat" cmpd="sng" algn="ctr">
            <a:solidFill>
              <a:schemeClr val="tx1">
                <a:lumMod val="65000"/>
                <a:lumOff val="35000"/>
              </a:schemeClr>
            </a:solidFill>
            <a:prstDash val="solid"/>
            <a:round/>
            <a:headEnd type="none" w="med" len="med"/>
            <a:tailEnd type="none" w="med" len="med"/>
          </a:ln>
          <a:effectLst>
            <a:outerShdw blurRad="317500" dist="50800" dir="5400000" algn="ctr" rotWithShape="0">
              <a:srgbClr val="000000">
                <a:alpha val="0"/>
              </a:srgbClr>
            </a:outerShdw>
          </a:effectLst>
          <a:extLst/>
        </p:spPr>
        <p:txBody>
          <a:bodyPr vert="horz" wrap="square" lIns="88900" tIns="88900" rIns="88900" bIns="88900" numCol="1" rtlCol="0" anchor="t" anchorCtr="0" compatLnSpc="1">
            <a:prstTxWarp prst="textNoShape">
              <a:avLst/>
            </a:prstTxWarp>
          </a:bodyPr>
          <a:lstStyle/>
          <a:p>
            <a:pPr algn="ctr"/>
            <a:endParaRPr lang="en-US"/>
          </a:p>
        </p:txBody>
      </p:sp>
      <p:sp>
        <p:nvSpPr>
          <p:cNvPr id="8" name="Rounded Rectangle 7"/>
          <p:cNvSpPr/>
          <p:nvPr/>
        </p:nvSpPr>
        <p:spPr bwMode="auto">
          <a:xfrm>
            <a:off x="1732280" y="3398520"/>
            <a:ext cx="431800" cy="431800"/>
          </a:xfrm>
          <a:prstGeom prst="roundRect">
            <a:avLst/>
          </a:prstGeom>
          <a:pattFill prst="pct50">
            <a:fgClr>
              <a:schemeClr val="tx2"/>
            </a:fgClr>
            <a:bgClr>
              <a:schemeClr val="bg1"/>
            </a:bgClr>
          </a:pattFill>
          <a:ln w="38100" cap="flat" cmpd="sng" algn="ctr">
            <a:solidFill>
              <a:schemeClr val="tx1">
                <a:lumMod val="65000"/>
                <a:lumOff val="35000"/>
              </a:schemeClr>
            </a:solidFill>
            <a:prstDash val="solid"/>
            <a:round/>
            <a:headEnd type="none" w="med" len="med"/>
            <a:tailEnd type="none" w="med" len="med"/>
          </a:ln>
          <a:effectLst>
            <a:outerShdw blurRad="317500" dist="50800" dir="5400000" algn="ctr" rotWithShape="0">
              <a:srgbClr val="000000">
                <a:alpha val="0"/>
              </a:srgbClr>
            </a:outerShdw>
          </a:effectLst>
          <a:extLst/>
        </p:spPr>
        <p:txBody>
          <a:bodyPr vert="horz" wrap="square" lIns="88900" tIns="88900" rIns="88900" bIns="88900" numCol="1" rtlCol="0" anchor="t" anchorCtr="0" compatLnSpc="1">
            <a:prstTxWarp prst="textNoShape">
              <a:avLst/>
            </a:prstTxWarp>
          </a:bodyPr>
          <a:lstStyle/>
          <a:p>
            <a:pPr algn="ctr"/>
            <a:endParaRPr lang="en-US"/>
          </a:p>
        </p:txBody>
      </p:sp>
      <p:cxnSp>
        <p:nvCxnSpPr>
          <p:cNvPr id="48" name="Straight Arrow Connector 47"/>
          <p:cNvCxnSpPr>
            <a:stCxn id="9" idx="3"/>
            <a:endCxn id="10" idx="2"/>
          </p:cNvCxnSpPr>
          <p:nvPr/>
        </p:nvCxnSpPr>
        <p:spPr bwMode="auto">
          <a:xfrm>
            <a:off x="4210957" y="3152140"/>
            <a:ext cx="493551" cy="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0" name="Straight Arrow Connector 49"/>
          <p:cNvCxnSpPr>
            <a:stCxn id="10" idx="0"/>
            <a:endCxn id="11" idx="1"/>
          </p:cNvCxnSpPr>
          <p:nvPr/>
        </p:nvCxnSpPr>
        <p:spPr bwMode="auto">
          <a:xfrm>
            <a:off x="6577122" y="3152140"/>
            <a:ext cx="461667" cy="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1" name="TextBox 50"/>
          <p:cNvSpPr txBox="1"/>
          <p:nvPr/>
        </p:nvSpPr>
        <p:spPr>
          <a:xfrm>
            <a:off x="1257300" y="3982403"/>
            <a:ext cx="1534160" cy="338554"/>
          </a:xfrm>
          <a:prstGeom prst="rect">
            <a:avLst/>
          </a:prstGeom>
          <a:noFill/>
        </p:spPr>
        <p:txBody>
          <a:bodyPr wrap="square" rtlCol="0">
            <a:spAutoFit/>
          </a:bodyPr>
          <a:lstStyle/>
          <a:p>
            <a:pPr algn="ctr"/>
            <a:r>
              <a:rPr lang="en-US" sz="1600" b="1" i="1" dirty="0" smtClean="0">
                <a:solidFill>
                  <a:schemeClr val="tx2"/>
                </a:solidFill>
              </a:rPr>
              <a:t>Data</a:t>
            </a:r>
            <a:endParaRPr lang="en-US" sz="1600" b="1" i="1" dirty="0">
              <a:solidFill>
                <a:schemeClr val="tx2"/>
              </a:solidFill>
            </a:endParaRPr>
          </a:p>
        </p:txBody>
      </p:sp>
      <p:sp>
        <p:nvSpPr>
          <p:cNvPr id="52" name="TextBox 51"/>
          <p:cNvSpPr txBox="1"/>
          <p:nvPr/>
        </p:nvSpPr>
        <p:spPr>
          <a:xfrm>
            <a:off x="2912175" y="2736642"/>
            <a:ext cx="1348683" cy="830997"/>
          </a:xfrm>
          <a:prstGeom prst="rect">
            <a:avLst/>
          </a:prstGeom>
          <a:noFill/>
        </p:spPr>
        <p:txBody>
          <a:bodyPr wrap="square" rtlCol="0">
            <a:spAutoFit/>
          </a:bodyPr>
          <a:lstStyle/>
          <a:p>
            <a:pPr algn="ctr"/>
            <a:r>
              <a:rPr lang="en-US" sz="1600" b="1" i="1" dirty="0" smtClean="0"/>
              <a:t>Analytic Base Table (ABT)</a:t>
            </a:r>
            <a:endParaRPr lang="en-US" sz="1600" b="1" i="1" dirty="0"/>
          </a:p>
        </p:txBody>
      </p:sp>
      <p:sp>
        <p:nvSpPr>
          <p:cNvPr id="53" name="TextBox 52"/>
          <p:cNvSpPr txBox="1"/>
          <p:nvPr/>
        </p:nvSpPr>
        <p:spPr>
          <a:xfrm>
            <a:off x="4871602" y="2736642"/>
            <a:ext cx="1534160" cy="830997"/>
          </a:xfrm>
          <a:prstGeom prst="rect">
            <a:avLst/>
          </a:prstGeom>
          <a:noFill/>
        </p:spPr>
        <p:txBody>
          <a:bodyPr wrap="square" rtlCol="0">
            <a:spAutoFit/>
          </a:bodyPr>
          <a:lstStyle/>
          <a:p>
            <a:pPr algn="ctr"/>
            <a:r>
              <a:rPr lang="en-US" sz="1600" b="1" i="1" dirty="0" smtClean="0"/>
              <a:t>Preparation</a:t>
            </a:r>
          </a:p>
          <a:p>
            <a:pPr algn="ctr"/>
            <a:r>
              <a:rPr lang="en-US" sz="1600" b="1" i="1" dirty="0" smtClean="0"/>
              <a:t>&amp; </a:t>
            </a:r>
          </a:p>
          <a:p>
            <a:pPr algn="ctr"/>
            <a:r>
              <a:rPr lang="en-US" sz="1600" b="1" i="1" dirty="0" smtClean="0"/>
              <a:t>Modeling</a:t>
            </a:r>
            <a:endParaRPr lang="en-US" sz="1600" b="1" i="1" dirty="0"/>
          </a:p>
        </p:txBody>
      </p:sp>
      <mc:AlternateContent xmlns:mc="http://schemas.openxmlformats.org/markup-compatibility/2006" xmlns:a14="http://schemas.microsoft.com/office/drawing/2010/main">
        <mc:Choice Requires="a14">
          <p:sp>
            <p:nvSpPr>
              <p:cNvPr id="57" name="TextBox 56"/>
              <p:cNvSpPr txBox="1"/>
              <p:nvPr/>
            </p:nvSpPr>
            <p:spPr>
              <a:xfrm>
                <a:off x="1819308" y="4548317"/>
                <a:ext cx="5505385" cy="369332"/>
              </a:xfrm>
              <a:prstGeom prst="rect">
                <a:avLst/>
              </a:prstGeom>
              <a:noFill/>
            </p:spPr>
            <p:txBody>
              <a:bodyPr wrap="square" rtlCol="0">
                <a:spAutoFit/>
              </a:bodyPr>
              <a:lstStyle/>
              <a:p>
                <a:pPr algn="ctr"/>
                <a14:m>
                  <m:oMathPara xmlns:m="http://schemas.openxmlformats.org/officeDocument/2006/math" xmlns="">
                    <m:oMathParaPr>
                      <m:jc m:val="centerGroup"/>
                    </m:oMathParaPr>
                    <m:oMath xmlns:m="http://schemas.openxmlformats.org/officeDocument/2006/math">
                      <m:acc>
                        <m:accPr>
                          <m:chr m:val="̂"/>
                          <m:ctrlPr>
                            <a:rPr lang="en-US" sz="1800" b="1" i="1" smtClean="0">
                              <a:latin typeface="Cambria Math" panose="02040503050406030204" pitchFamily="18" charset="0"/>
                            </a:rPr>
                          </m:ctrlPr>
                        </m:accPr>
                        <m:e>
                          <m:r>
                            <a:rPr lang="en-US" sz="1800" b="1" i="1" smtClean="0">
                              <a:latin typeface="Cambria Math" panose="02040503050406030204" pitchFamily="18" charset="0"/>
                            </a:rPr>
                            <m:t>𝒚</m:t>
                          </m:r>
                        </m:e>
                      </m:acc>
                      <m:r>
                        <a:rPr lang="en-US" sz="1800" b="1" i="1" smtClean="0">
                          <a:latin typeface="Cambria Math" panose="02040503050406030204" pitchFamily="18" charset="0"/>
                        </a:rPr>
                        <m:t>=</m:t>
                      </m:r>
                      <m:sSub>
                        <m:sSubPr>
                          <m:ctrlPr>
                            <a:rPr lang="en-US" sz="1800" b="1" i="1" smtClean="0">
                              <a:latin typeface="Cambria Math" panose="02040503050406030204" pitchFamily="18" charset="0"/>
                            </a:rPr>
                          </m:ctrlPr>
                        </m:sSubPr>
                        <m:e>
                          <m:r>
                            <a:rPr lang="en-US" sz="1800" b="1" i="1" smtClean="0">
                              <a:latin typeface="Cambria Math" panose="02040503050406030204" pitchFamily="18" charset="0"/>
                              <a:ea typeface="Cambria Math" panose="02040503050406030204" pitchFamily="18" charset="0"/>
                            </a:rPr>
                            <m:t>𝜷</m:t>
                          </m:r>
                        </m:e>
                        <m:sub>
                          <m:r>
                            <a:rPr lang="en-US" sz="1800" b="1" i="1" smtClean="0">
                              <a:latin typeface="Cambria Math" panose="02040503050406030204" pitchFamily="18" charset="0"/>
                            </a:rPr>
                            <m:t>𝟎</m:t>
                          </m:r>
                        </m:sub>
                      </m:sSub>
                      <m:r>
                        <a:rPr lang="en-US" sz="1800" b="1" i="1" smtClean="0">
                          <a:latin typeface="Cambria Math" panose="02040503050406030204" pitchFamily="18" charset="0"/>
                        </a:rPr>
                        <m:t>+</m:t>
                      </m:r>
                      <m:sSub>
                        <m:sSubPr>
                          <m:ctrlPr>
                            <a:rPr lang="en-US" sz="1800" b="1" i="1">
                              <a:latin typeface="Cambria Math" panose="02040503050406030204" pitchFamily="18" charset="0"/>
                            </a:rPr>
                          </m:ctrlPr>
                        </m:sSubPr>
                        <m:e>
                          <m:r>
                            <a:rPr lang="en-US" sz="1800" b="1" i="1">
                              <a:latin typeface="Cambria Math" panose="02040503050406030204" pitchFamily="18" charset="0"/>
                              <a:ea typeface="Cambria Math" panose="02040503050406030204" pitchFamily="18" charset="0"/>
                            </a:rPr>
                            <m:t>𝜷</m:t>
                          </m:r>
                        </m:e>
                        <m:sub>
                          <m:r>
                            <a:rPr lang="en-US" sz="1800" b="1" i="1" smtClean="0">
                              <a:latin typeface="Cambria Math" panose="02040503050406030204" pitchFamily="18" charset="0"/>
                              <a:ea typeface="Cambria Math" panose="02040503050406030204" pitchFamily="18" charset="0"/>
                            </a:rPr>
                            <m:t>𝟏</m:t>
                          </m:r>
                        </m:sub>
                      </m:sSub>
                      <m:sSub>
                        <m:sSubPr>
                          <m:ctrlPr>
                            <a:rPr lang="en-US" sz="1800" b="1" i="1">
                              <a:latin typeface="Cambria Math" panose="02040503050406030204" pitchFamily="18" charset="0"/>
                            </a:rPr>
                          </m:ctrlPr>
                        </m:sSubPr>
                        <m:e>
                          <m:r>
                            <a:rPr lang="en-US" sz="1800" b="1" i="1" smtClean="0">
                              <a:latin typeface="Cambria Math" panose="02040503050406030204" pitchFamily="18" charset="0"/>
                            </a:rPr>
                            <m:t>𝒙</m:t>
                          </m:r>
                        </m:e>
                        <m:sub>
                          <m:r>
                            <a:rPr lang="en-US" sz="1800" b="1" i="1" smtClean="0">
                              <a:latin typeface="Cambria Math" panose="02040503050406030204" pitchFamily="18" charset="0"/>
                              <a:ea typeface="Cambria Math" panose="02040503050406030204" pitchFamily="18" charset="0"/>
                            </a:rPr>
                            <m:t>𝟏</m:t>
                          </m:r>
                        </m:sub>
                      </m:sSub>
                      <m:r>
                        <a:rPr lang="en-US" sz="1800" b="1" i="1" smtClean="0">
                          <a:latin typeface="Cambria Math" panose="02040503050406030204" pitchFamily="18" charset="0"/>
                        </a:rPr>
                        <m:t>+</m:t>
                      </m:r>
                      <m:sSub>
                        <m:sSubPr>
                          <m:ctrlPr>
                            <a:rPr lang="en-US" sz="1800" b="1" i="1">
                              <a:latin typeface="Cambria Math" panose="02040503050406030204" pitchFamily="18" charset="0"/>
                            </a:rPr>
                          </m:ctrlPr>
                        </m:sSubPr>
                        <m:e>
                          <m:r>
                            <a:rPr lang="en-US" sz="1800" b="1" i="1">
                              <a:latin typeface="Cambria Math" panose="02040503050406030204" pitchFamily="18" charset="0"/>
                              <a:ea typeface="Cambria Math" panose="02040503050406030204" pitchFamily="18" charset="0"/>
                            </a:rPr>
                            <m:t>𝜷</m:t>
                          </m:r>
                        </m:e>
                        <m:sub>
                          <m:r>
                            <a:rPr lang="en-US" sz="1800" b="1" i="1" smtClean="0">
                              <a:latin typeface="Cambria Math" panose="02040503050406030204" pitchFamily="18" charset="0"/>
                              <a:ea typeface="Cambria Math" panose="02040503050406030204" pitchFamily="18" charset="0"/>
                            </a:rPr>
                            <m:t>𝟐</m:t>
                          </m:r>
                        </m:sub>
                      </m:sSub>
                      <m:sSub>
                        <m:sSubPr>
                          <m:ctrlPr>
                            <a:rPr lang="en-US" sz="1800" b="1" i="1">
                              <a:latin typeface="Cambria Math" panose="02040503050406030204" pitchFamily="18" charset="0"/>
                            </a:rPr>
                          </m:ctrlPr>
                        </m:sSubPr>
                        <m:e>
                          <m:r>
                            <a:rPr lang="en-US" sz="1800" b="1" i="1">
                              <a:latin typeface="Cambria Math" panose="02040503050406030204" pitchFamily="18" charset="0"/>
                            </a:rPr>
                            <m:t>𝒙</m:t>
                          </m:r>
                        </m:e>
                        <m:sub>
                          <m:r>
                            <a:rPr lang="en-US" sz="1800" b="1" i="1" smtClean="0">
                              <a:latin typeface="Cambria Math" panose="02040503050406030204" pitchFamily="18" charset="0"/>
                              <a:ea typeface="Cambria Math" panose="02040503050406030204" pitchFamily="18" charset="0"/>
                            </a:rPr>
                            <m:t>𝟐</m:t>
                          </m:r>
                        </m:sub>
                      </m:sSub>
                      <m:r>
                        <a:rPr lang="en-US" sz="1800" b="1" i="1" smtClean="0">
                          <a:latin typeface="Cambria Math" panose="02040503050406030204" pitchFamily="18" charset="0"/>
                          <a:ea typeface="Cambria Math" panose="02040503050406030204" pitchFamily="18" charset="0"/>
                        </a:rPr>
                        <m:t>+…+</m:t>
                      </m:r>
                      <m:sSub>
                        <m:sSubPr>
                          <m:ctrlPr>
                            <a:rPr lang="en-US" sz="1800" b="1" i="1">
                              <a:latin typeface="Cambria Math" panose="02040503050406030204" pitchFamily="18" charset="0"/>
                            </a:rPr>
                          </m:ctrlPr>
                        </m:sSubPr>
                        <m:e>
                          <m:r>
                            <a:rPr lang="en-US" sz="1800" b="1" i="1">
                              <a:latin typeface="Cambria Math" panose="02040503050406030204" pitchFamily="18" charset="0"/>
                              <a:ea typeface="Cambria Math" panose="02040503050406030204" pitchFamily="18" charset="0"/>
                            </a:rPr>
                            <m:t>𝜷</m:t>
                          </m:r>
                        </m:e>
                        <m:sub>
                          <m:r>
                            <a:rPr lang="en-US" sz="1800" b="1" i="1" smtClean="0">
                              <a:latin typeface="Cambria Math" panose="02040503050406030204" pitchFamily="18" charset="0"/>
                              <a:ea typeface="Cambria Math" panose="02040503050406030204" pitchFamily="18" charset="0"/>
                            </a:rPr>
                            <m:t>𝒏</m:t>
                          </m:r>
                        </m:sub>
                      </m:sSub>
                      <m:sSub>
                        <m:sSubPr>
                          <m:ctrlPr>
                            <a:rPr lang="en-US" sz="1800" b="1" i="1">
                              <a:latin typeface="Cambria Math" panose="02040503050406030204" pitchFamily="18" charset="0"/>
                            </a:rPr>
                          </m:ctrlPr>
                        </m:sSubPr>
                        <m:e>
                          <m:r>
                            <a:rPr lang="en-US" sz="1800" b="1" i="1">
                              <a:latin typeface="Cambria Math" panose="02040503050406030204" pitchFamily="18" charset="0"/>
                            </a:rPr>
                            <m:t>𝒙</m:t>
                          </m:r>
                        </m:e>
                        <m:sub>
                          <m:r>
                            <a:rPr lang="en-US" sz="1800" b="1" i="1" smtClean="0">
                              <a:latin typeface="Cambria Math" panose="02040503050406030204" pitchFamily="18" charset="0"/>
                              <a:ea typeface="Cambria Math" panose="02040503050406030204" pitchFamily="18" charset="0"/>
                            </a:rPr>
                            <m:t>𝒏</m:t>
                          </m:r>
                        </m:sub>
                      </m:sSub>
                    </m:oMath>
                  </m:oMathPara>
                </a14:m>
                <a:endParaRPr lang="en-US" sz="1800" b="1" i="1" dirty="0"/>
              </a:p>
            </p:txBody>
          </p:sp>
        </mc:Choice>
        <mc:Fallback xmlns="">
          <p:sp>
            <p:nvSpPr>
              <p:cNvPr id="57" name="TextBox 56"/>
              <p:cNvSpPr txBox="1">
                <a:spLocks noRot="1" noChangeAspect="1" noMove="1" noResize="1" noEditPoints="1" noAdjustHandles="1" noChangeArrowheads="1" noChangeShapeType="1" noTextEdit="1"/>
              </p:cNvSpPr>
              <p:nvPr/>
            </p:nvSpPr>
            <p:spPr>
              <a:xfrm>
                <a:off x="1819308" y="4548317"/>
                <a:ext cx="5505385" cy="369332"/>
              </a:xfrm>
              <a:prstGeom prst="rect">
                <a:avLst/>
              </a:prstGeom>
              <a:blipFill rotWithShape="0">
                <a:blip r:embed="rId3"/>
                <a:stretch>
                  <a:fillRect t="-6557" b="-13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p:cNvSpPr txBox="1"/>
              <p:nvPr/>
            </p:nvSpPr>
            <p:spPr>
              <a:xfrm>
                <a:off x="1819308" y="5858580"/>
                <a:ext cx="5505385" cy="369332"/>
              </a:xfrm>
              <a:prstGeom prst="rect">
                <a:avLst/>
              </a:prstGeom>
              <a:noFill/>
            </p:spPr>
            <p:txBody>
              <a:bodyPr wrap="square" rtlCol="0">
                <a:spAutoFit/>
              </a:bodyPr>
              <a:lstStyle/>
              <a:p>
                <a:pPr algn="ctr"/>
                <a14:m>
                  <m:oMathPara xmlns:m="http://schemas.openxmlformats.org/officeDocument/2006/math" xmlns="">
                    <m:oMathParaPr>
                      <m:jc m:val="centerGroup"/>
                    </m:oMathParaPr>
                    <m:oMath xmlns:m="http://schemas.openxmlformats.org/officeDocument/2006/math">
                      <m:acc>
                        <m:accPr>
                          <m:chr m:val="̂"/>
                          <m:ctrlPr>
                            <a:rPr lang="en-US" sz="1800" b="1" i="1" smtClean="0">
                              <a:latin typeface="Cambria Math" panose="02040503050406030204" pitchFamily="18" charset="0"/>
                            </a:rPr>
                          </m:ctrlPr>
                        </m:accPr>
                        <m:e>
                          <m:r>
                            <a:rPr lang="en-US" sz="1800" b="1" i="1" smtClean="0">
                              <a:latin typeface="Cambria Math" panose="02040503050406030204" pitchFamily="18" charset="0"/>
                            </a:rPr>
                            <m:t>𝒚</m:t>
                          </m:r>
                        </m:e>
                      </m:acc>
                      <m:r>
                        <a:rPr lang="en-US" sz="1800" b="1" i="1" smtClean="0">
                          <a:latin typeface="Cambria Math" panose="02040503050406030204" pitchFamily="18" charset="0"/>
                        </a:rPr>
                        <m:t>=−</m:t>
                      </m:r>
                      <m:r>
                        <a:rPr lang="en-US" sz="1800" b="1" i="1" smtClean="0">
                          <a:latin typeface="Cambria Math" panose="02040503050406030204" pitchFamily="18" charset="0"/>
                        </a:rPr>
                        <m:t>𝟐</m:t>
                      </m:r>
                      <m:r>
                        <a:rPr lang="en-US" sz="1800" b="1" i="1" smtClean="0">
                          <a:latin typeface="Cambria Math" panose="02040503050406030204" pitchFamily="18" charset="0"/>
                        </a:rPr>
                        <m:t>+</m:t>
                      </m:r>
                      <m:r>
                        <a:rPr lang="en-US" sz="1800" b="1" i="1" smtClean="0">
                          <a:latin typeface="Cambria Math" panose="02040503050406030204" pitchFamily="18" charset="0"/>
                        </a:rPr>
                        <m:t>𝟒</m:t>
                      </m:r>
                      <m:sSub>
                        <m:sSubPr>
                          <m:ctrlPr>
                            <a:rPr lang="en-US" sz="1800" b="1" i="1">
                              <a:latin typeface="Cambria Math" panose="02040503050406030204" pitchFamily="18" charset="0"/>
                            </a:rPr>
                          </m:ctrlPr>
                        </m:sSubPr>
                        <m:e>
                          <m:r>
                            <a:rPr lang="en-US" sz="1800" b="1" i="1" smtClean="0">
                              <a:latin typeface="Cambria Math" panose="02040503050406030204" pitchFamily="18" charset="0"/>
                            </a:rPr>
                            <m:t>𝒙</m:t>
                          </m:r>
                        </m:e>
                        <m:sub>
                          <m:r>
                            <a:rPr lang="en-US" sz="1800" b="1" i="1" smtClean="0">
                              <a:latin typeface="Cambria Math" panose="02040503050406030204" pitchFamily="18" charset="0"/>
                              <a:ea typeface="Cambria Math" panose="02040503050406030204" pitchFamily="18" charset="0"/>
                            </a:rPr>
                            <m:t>𝟏</m:t>
                          </m:r>
                        </m:sub>
                      </m:sSub>
                      <m:r>
                        <a:rPr lang="en-US" sz="1800" b="1" i="1" smtClean="0">
                          <a:latin typeface="Cambria Math" panose="02040503050406030204" pitchFamily="18" charset="0"/>
                        </a:rPr>
                        <m:t>+</m:t>
                      </m:r>
                      <m:r>
                        <a:rPr lang="en-US" sz="1800" b="1" i="1" smtClean="0">
                          <a:latin typeface="Cambria Math" panose="02040503050406030204" pitchFamily="18" charset="0"/>
                        </a:rPr>
                        <m:t>𝟔</m:t>
                      </m:r>
                      <m:sSub>
                        <m:sSubPr>
                          <m:ctrlPr>
                            <a:rPr lang="en-US" sz="1800" b="1" i="1">
                              <a:latin typeface="Cambria Math" panose="02040503050406030204" pitchFamily="18" charset="0"/>
                            </a:rPr>
                          </m:ctrlPr>
                        </m:sSubPr>
                        <m:e>
                          <m:r>
                            <a:rPr lang="en-US" sz="1800" b="1" i="1">
                              <a:latin typeface="Cambria Math" panose="02040503050406030204" pitchFamily="18" charset="0"/>
                            </a:rPr>
                            <m:t>𝒙</m:t>
                          </m:r>
                        </m:e>
                        <m:sub>
                          <m:r>
                            <a:rPr lang="en-US" sz="1800" b="1" i="1" smtClean="0">
                              <a:latin typeface="Cambria Math" panose="02040503050406030204" pitchFamily="18" charset="0"/>
                              <a:ea typeface="Cambria Math" panose="02040503050406030204" pitchFamily="18" charset="0"/>
                            </a:rPr>
                            <m:t>𝟐</m:t>
                          </m:r>
                        </m:sub>
                      </m:sSub>
                    </m:oMath>
                  </m:oMathPara>
                </a14:m>
                <a:endParaRPr lang="en-US" sz="1800" b="1" i="1" dirty="0"/>
              </a:p>
            </p:txBody>
          </p:sp>
        </mc:Choice>
        <mc:Fallback xmlns="">
          <p:sp>
            <p:nvSpPr>
              <p:cNvPr id="58" name="TextBox 57"/>
              <p:cNvSpPr txBox="1">
                <a:spLocks noRot="1" noChangeAspect="1" noMove="1" noResize="1" noEditPoints="1" noAdjustHandles="1" noChangeArrowheads="1" noChangeShapeType="1" noTextEdit="1"/>
              </p:cNvSpPr>
              <p:nvPr/>
            </p:nvSpPr>
            <p:spPr>
              <a:xfrm>
                <a:off x="1819308" y="5858580"/>
                <a:ext cx="5505385" cy="369332"/>
              </a:xfrm>
              <a:prstGeom prst="rect">
                <a:avLst/>
              </a:prstGeom>
              <a:blipFill rotWithShape="0">
                <a:blip r:embed="rId4"/>
                <a:stretch>
                  <a:fillRect t="-6557" b="-65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p:cNvSpPr txBox="1"/>
              <p:nvPr/>
            </p:nvSpPr>
            <p:spPr>
              <a:xfrm>
                <a:off x="1819308" y="5221646"/>
                <a:ext cx="5505385" cy="369332"/>
              </a:xfrm>
              <a:prstGeom prst="rect">
                <a:avLst/>
              </a:prstGeom>
              <a:noFill/>
            </p:spPr>
            <p:txBody>
              <a:bodyPr wrap="square" rtlCol="0">
                <a:spAutoFit/>
              </a:bodyPr>
              <a:lstStyle/>
              <a:p>
                <a:pPr algn="ctr"/>
                <a14:m>
                  <m:oMathPara xmlns:m="http://schemas.openxmlformats.org/officeDocument/2006/math" xmlns="">
                    <m:oMathParaPr>
                      <m:jc m:val="centerGroup"/>
                    </m:oMathParaPr>
                    <m:oMath xmlns:m="http://schemas.openxmlformats.org/officeDocument/2006/math">
                      <m:sSub>
                        <m:sSubPr>
                          <m:ctrlPr>
                            <a:rPr lang="en-US" sz="1800" b="1" i="1" smtClean="0">
                              <a:latin typeface="Cambria Math" panose="02040503050406030204" pitchFamily="18" charset="0"/>
                            </a:rPr>
                          </m:ctrlPr>
                        </m:sSubPr>
                        <m:e>
                          <m:r>
                            <a:rPr lang="en-US" sz="1800" b="1" i="1" smtClean="0">
                              <a:latin typeface="Cambria Math" panose="02040503050406030204" pitchFamily="18" charset="0"/>
                              <a:ea typeface="Cambria Math" panose="02040503050406030204" pitchFamily="18" charset="0"/>
                            </a:rPr>
                            <m:t>𝜷</m:t>
                          </m:r>
                        </m:e>
                        <m:sub>
                          <m:r>
                            <a:rPr lang="en-US" sz="1800" b="1" i="1" smtClean="0">
                              <a:latin typeface="Cambria Math" panose="02040503050406030204" pitchFamily="18" charset="0"/>
                            </a:rPr>
                            <m:t>𝟎</m:t>
                          </m:r>
                        </m:sub>
                      </m:sSub>
                      <m:r>
                        <a:rPr lang="en-US" sz="1800" b="1" i="1" smtClean="0">
                          <a:latin typeface="Cambria Math" panose="02040503050406030204" pitchFamily="18" charset="0"/>
                        </a:rPr>
                        <m:t>=−</m:t>
                      </m:r>
                      <m:r>
                        <a:rPr lang="en-US" sz="1800" b="1" i="1" smtClean="0">
                          <a:latin typeface="Cambria Math" panose="02040503050406030204" pitchFamily="18" charset="0"/>
                        </a:rPr>
                        <m:t>𝟐</m:t>
                      </m:r>
                      <m:sSub>
                        <m:sSubPr>
                          <m:ctrlPr>
                            <a:rPr lang="en-US" sz="1800" b="1" i="1">
                              <a:latin typeface="Cambria Math" panose="02040503050406030204" pitchFamily="18" charset="0"/>
                            </a:rPr>
                          </m:ctrlPr>
                        </m:sSubPr>
                        <m:e>
                          <m:r>
                            <a:rPr lang="en-US" sz="1800" b="1" i="1" smtClean="0">
                              <a:latin typeface="Cambria Math" panose="02040503050406030204" pitchFamily="18" charset="0"/>
                            </a:rPr>
                            <m:t>  ;   </m:t>
                          </m:r>
                          <m:r>
                            <a:rPr lang="en-US" sz="1800" b="1" i="1">
                              <a:latin typeface="Cambria Math" panose="02040503050406030204" pitchFamily="18" charset="0"/>
                              <a:ea typeface="Cambria Math" panose="02040503050406030204" pitchFamily="18" charset="0"/>
                            </a:rPr>
                            <m:t>𝜷</m:t>
                          </m:r>
                        </m:e>
                        <m:sub>
                          <m:r>
                            <a:rPr lang="en-US" sz="1800" b="1" i="1" smtClean="0">
                              <a:latin typeface="Cambria Math" panose="02040503050406030204" pitchFamily="18" charset="0"/>
                              <a:ea typeface="Cambria Math" panose="02040503050406030204" pitchFamily="18" charset="0"/>
                            </a:rPr>
                            <m:t>𝟏</m:t>
                          </m:r>
                        </m:sub>
                      </m:sSub>
                      <m:r>
                        <a:rPr lang="en-US" sz="1800" b="1" i="1" smtClean="0">
                          <a:latin typeface="Cambria Math" panose="02040503050406030204" pitchFamily="18" charset="0"/>
                        </a:rPr>
                        <m:t>=</m:t>
                      </m:r>
                      <m:r>
                        <a:rPr lang="en-US" sz="1800" b="1" i="1" smtClean="0">
                          <a:latin typeface="Cambria Math" panose="02040503050406030204" pitchFamily="18" charset="0"/>
                        </a:rPr>
                        <m:t>𝟒</m:t>
                      </m:r>
                      <m:r>
                        <a:rPr lang="en-US" sz="1800" b="1" i="1" smtClean="0">
                          <a:latin typeface="Cambria Math" panose="02040503050406030204" pitchFamily="18" charset="0"/>
                        </a:rPr>
                        <m:t>  ;   </m:t>
                      </m:r>
                      <m:sSub>
                        <m:sSubPr>
                          <m:ctrlPr>
                            <a:rPr lang="en-US" sz="1800" b="1" i="1">
                              <a:latin typeface="Cambria Math" panose="02040503050406030204" pitchFamily="18" charset="0"/>
                            </a:rPr>
                          </m:ctrlPr>
                        </m:sSubPr>
                        <m:e>
                          <m:r>
                            <a:rPr lang="en-US" sz="1800" b="1" i="1">
                              <a:latin typeface="Cambria Math" panose="02040503050406030204" pitchFamily="18" charset="0"/>
                              <a:ea typeface="Cambria Math" panose="02040503050406030204" pitchFamily="18" charset="0"/>
                            </a:rPr>
                            <m:t>𝜷</m:t>
                          </m:r>
                        </m:e>
                        <m:sub>
                          <m:r>
                            <a:rPr lang="en-US" sz="1800" b="1" i="1" smtClean="0">
                              <a:latin typeface="Cambria Math" panose="02040503050406030204" pitchFamily="18" charset="0"/>
                              <a:ea typeface="Cambria Math" panose="02040503050406030204" pitchFamily="18" charset="0"/>
                            </a:rPr>
                            <m:t>𝟐</m:t>
                          </m:r>
                        </m:sub>
                      </m:sSub>
                      <m:r>
                        <a:rPr lang="en-US" sz="1800" b="1" i="1" smtClean="0">
                          <a:latin typeface="Cambria Math" panose="02040503050406030204" pitchFamily="18" charset="0"/>
                          <a:ea typeface="Cambria Math" panose="02040503050406030204" pitchFamily="18" charset="0"/>
                        </a:rPr>
                        <m:t>=</m:t>
                      </m:r>
                      <m:r>
                        <a:rPr lang="en-US" sz="1800" b="1" i="1" smtClean="0">
                          <a:latin typeface="Cambria Math" panose="02040503050406030204" pitchFamily="18" charset="0"/>
                          <a:ea typeface="Cambria Math" panose="02040503050406030204" pitchFamily="18" charset="0"/>
                        </a:rPr>
                        <m:t>𝟔</m:t>
                      </m:r>
                    </m:oMath>
                  </m:oMathPara>
                </a14:m>
                <a:endParaRPr lang="en-US" sz="1800" b="1" i="1" dirty="0"/>
              </a:p>
            </p:txBody>
          </p:sp>
        </mc:Choice>
        <mc:Fallback xmlns="">
          <p:sp>
            <p:nvSpPr>
              <p:cNvPr id="59" name="TextBox 58"/>
              <p:cNvSpPr txBox="1">
                <a:spLocks noRot="1" noChangeAspect="1" noMove="1" noResize="1" noEditPoints="1" noAdjustHandles="1" noChangeArrowheads="1" noChangeShapeType="1" noTextEdit="1"/>
              </p:cNvSpPr>
              <p:nvPr/>
            </p:nvSpPr>
            <p:spPr>
              <a:xfrm>
                <a:off x="1819308" y="5221646"/>
                <a:ext cx="5505385" cy="369332"/>
              </a:xfrm>
              <a:prstGeom prst="rect">
                <a:avLst/>
              </a:prstGeom>
              <a:blipFill rotWithShape="0">
                <a:blip r:embed="rId5"/>
                <a:stretch>
                  <a:fillRect b="-13333"/>
                </a:stretch>
              </a:blipFill>
            </p:spPr>
            <p:txBody>
              <a:bodyPr/>
              <a:lstStyle/>
              <a:p>
                <a:r>
                  <a:rPr lang="en-US">
                    <a:noFill/>
                  </a:rPr>
                  <a:t> </a:t>
                </a:r>
              </a:p>
            </p:txBody>
          </p:sp>
        </mc:Fallback>
      </mc:AlternateContent>
      <p:sp>
        <p:nvSpPr>
          <p:cNvPr id="60" name="Rectangle 59"/>
          <p:cNvSpPr/>
          <p:nvPr/>
        </p:nvSpPr>
        <p:spPr bwMode="auto">
          <a:xfrm>
            <a:off x="2563078" y="4548317"/>
            <a:ext cx="3842684" cy="501203"/>
          </a:xfrm>
          <a:prstGeom prst="rect">
            <a:avLst/>
          </a:prstGeom>
          <a:solidFill>
            <a:schemeClr val="bg1">
              <a:alpha val="75000"/>
            </a:schemeClr>
          </a:solidFill>
          <a:ln w="38100" cap="flat" cmpd="sng" algn="ctr">
            <a:noFill/>
            <a:prstDash val="solid"/>
            <a:round/>
            <a:headEnd type="none" w="med" len="med"/>
            <a:tailEnd type="none" w="med" len="med"/>
          </a:ln>
          <a:effectLst>
            <a:outerShdw sx="1000" sy="1000" algn="ctr" rotWithShape="0">
              <a:srgbClr val="000000"/>
            </a:outerShdw>
          </a:effectLst>
          <a:extLst/>
        </p:spPr>
        <p:txBody>
          <a:bodyPr vert="horz" wrap="square" lIns="88900" tIns="88900" rIns="88900" bIns="88900" numCol="1" rtlCol="0" anchor="t" anchorCtr="0" compatLnSpc="1">
            <a:prstTxWarp prst="textNoShape">
              <a:avLst/>
            </a:prstTxWarp>
          </a:bodyPr>
          <a:lstStyle/>
          <a:p>
            <a:pPr algn="ctr"/>
            <a:endParaRPr lang="en-US"/>
          </a:p>
        </p:txBody>
      </p:sp>
      <p:sp>
        <p:nvSpPr>
          <p:cNvPr id="61" name="Rectangle 60"/>
          <p:cNvSpPr/>
          <p:nvPr/>
        </p:nvSpPr>
        <p:spPr bwMode="auto">
          <a:xfrm>
            <a:off x="2650658" y="5155710"/>
            <a:ext cx="3842684" cy="501203"/>
          </a:xfrm>
          <a:prstGeom prst="rect">
            <a:avLst/>
          </a:prstGeom>
          <a:solidFill>
            <a:schemeClr val="bg1">
              <a:alpha val="50000"/>
            </a:schemeClr>
          </a:solidFill>
          <a:ln w="38100" cap="flat" cmpd="sng" algn="ctr">
            <a:noFill/>
            <a:prstDash val="solid"/>
            <a:round/>
            <a:headEnd type="none" w="med" len="med"/>
            <a:tailEnd type="none" w="med" len="med"/>
          </a:ln>
          <a:effectLst>
            <a:outerShdw sx="1000" sy="1000" algn="ctr" rotWithShape="0">
              <a:srgbClr val="000000"/>
            </a:outerShdw>
          </a:effectLst>
          <a:extLst/>
        </p:spPr>
        <p:txBody>
          <a:bodyPr vert="horz" wrap="square" lIns="88900" tIns="88900" rIns="88900" bIns="88900" numCol="1" rtlCol="0" anchor="t" anchorCtr="0" compatLnSpc="1">
            <a:prstTxWarp prst="textNoShape">
              <a:avLst/>
            </a:prstTxWarp>
          </a:bodyPr>
          <a:lstStyle/>
          <a:p>
            <a:pPr algn="ctr"/>
            <a:endParaRPr lang="en-US"/>
          </a:p>
        </p:txBody>
      </p:sp>
      <p:sp>
        <p:nvSpPr>
          <p:cNvPr id="63" name="Rectangle 62"/>
          <p:cNvSpPr/>
          <p:nvPr/>
        </p:nvSpPr>
        <p:spPr bwMode="auto">
          <a:xfrm>
            <a:off x="3338513" y="5775643"/>
            <a:ext cx="2466975" cy="585787"/>
          </a:xfrm>
          <a:prstGeom prst="rect">
            <a:avLst/>
          </a:prstGeom>
          <a:noFill/>
          <a:ln w="38100" cap="flat" cmpd="sng" algn="ctr">
            <a:solidFill>
              <a:srgbClr val="FF0000"/>
            </a:solidFill>
            <a:prstDash val="solid"/>
            <a:round/>
            <a:headEnd type="none" w="med" len="med"/>
            <a:tailEnd type="none" w="med" len="med"/>
          </a:ln>
          <a:effectLst/>
          <a:extLst/>
        </p:spPr>
        <p:txBody>
          <a:bodyPr vert="horz" wrap="square" lIns="88900" tIns="88900" rIns="88900" bIns="88900" numCol="1" rtlCol="0" anchor="t" anchorCtr="0" compatLnSpc="1">
            <a:prstTxWarp prst="textNoShape">
              <a:avLst/>
            </a:prstTxWarp>
          </a:bodyPr>
          <a:lstStyle/>
          <a:p>
            <a:pPr algn="ctr"/>
            <a:endParaRPr lang="en-US"/>
          </a:p>
        </p:txBody>
      </p:sp>
      <p:sp>
        <p:nvSpPr>
          <p:cNvPr id="11" name="Double Bracket 10"/>
          <p:cNvSpPr/>
          <p:nvPr/>
        </p:nvSpPr>
        <p:spPr bwMode="auto">
          <a:xfrm>
            <a:off x="7038789" y="2715260"/>
            <a:ext cx="1357001" cy="873760"/>
          </a:xfrm>
          <a:prstGeom prst="bracketPair">
            <a:avLst/>
          </a:prstGeom>
          <a:ln>
            <a:solidFill>
              <a:srgbClr val="FF0000"/>
            </a:solidFill>
            <a:headEnd type="none" w="med" len="med"/>
            <a:tailEnd type="none" w="med" len="med"/>
          </a:ln>
          <a:extLst/>
        </p:spPr>
        <p:style>
          <a:lnRef idx="2">
            <a:schemeClr val="accent5"/>
          </a:lnRef>
          <a:fillRef idx="0">
            <a:schemeClr val="accent5"/>
          </a:fillRef>
          <a:effectRef idx="1">
            <a:schemeClr val="accent5"/>
          </a:effectRef>
          <a:fontRef idx="minor">
            <a:schemeClr val="tx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54" name="TextBox 53"/>
          <p:cNvSpPr txBox="1"/>
          <p:nvPr/>
        </p:nvSpPr>
        <p:spPr>
          <a:xfrm>
            <a:off x="6950209" y="2982863"/>
            <a:ext cx="1534160" cy="338554"/>
          </a:xfrm>
          <a:prstGeom prst="rect">
            <a:avLst/>
          </a:prstGeom>
          <a:noFill/>
        </p:spPr>
        <p:txBody>
          <a:bodyPr wrap="square" rtlCol="0">
            <a:spAutoFit/>
          </a:bodyPr>
          <a:lstStyle/>
          <a:p>
            <a:pPr algn="ctr"/>
            <a:r>
              <a:rPr lang="en-US" sz="1600" b="1" i="1" dirty="0" smtClean="0">
                <a:solidFill>
                  <a:schemeClr val="tx2"/>
                </a:solidFill>
              </a:rPr>
              <a:t>Fit Model</a:t>
            </a:r>
            <a:endParaRPr lang="en-US" sz="1600" b="1" i="1" dirty="0">
              <a:solidFill>
                <a:schemeClr val="tx2"/>
              </a:solidFill>
            </a:endParaRPr>
          </a:p>
        </p:txBody>
      </p:sp>
      <p:sp>
        <p:nvSpPr>
          <p:cNvPr id="65" name="Content Placeholder 2"/>
          <p:cNvSpPr txBox="1">
            <a:spLocks/>
          </p:cNvSpPr>
          <p:nvPr/>
        </p:nvSpPr>
        <p:spPr bwMode="auto">
          <a:xfrm>
            <a:off x="647700" y="1092995"/>
            <a:ext cx="7848600" cy="92773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0" tIns="0" rIns="0" bIns="0" numCol="1" anchor="t" anchorCtr="0" compatLnSpc="1">
            <a:prstTxWarp prst="textNoShape">
              <a:avLst/>
            </a:prstTxWarp>
          </a:bodyPr>
          <a:lstStyle>
            <a:lvl1pPr marL="0" indent="0" algn="l" rtl="0" eaLnBrk="1" fontAlgn="base" hangingPunct="1">
              <a:spcBef>
                <a:spcPct val="20000"/>
              </a:spcBef>
              <a:spcAft>
                <a:spcPct val="0"/>
              </a:spcAft>
              <a:buClr>
                <a:schemeClr val="tx1"/>
              </a:buClr>
              <a:buFont typeface="Monotype Sorts" pitchFamily="2" charset="2"/>
              <a:defRPr sz="2400">
                <a:solidFill>
                  <a:schemeClr val="tx1"/>
                </a:solidFill>
                <a:latin typeface="+mn-lt"/>
                <a:ea typeface="ＭＳ Ｐゴシック" charset="0"/>
                <a:cs typeface="ＭＳ Ｐゴシック" charset="0"/>
              </a:defRPr>
            </a:lvl1pPr>
            <a:lvl2pPr marL="457200" indent="-342900" algn="l" rtl="0" eaLnBrk="1" fontAlgn="base" hangingPunct="1">
              <a:spcBef>
                <a:spcPct val="20000"/>
              </a:spcBef>
              <a:spcAft>
                <a:spcPct val="0"/>
              </a:spcAft>
              <a:buClr>
                <a:schemeClr val="tx2"/>
              </a:buClr>
              <a:buSzPct val="70000"/>
              <a:buFont typeface="Wingdings" pitchFamily="2" charset="2"/>
              <a:buChar char="n"/>
              <a:defRPr sz="2400">
                <a:solidFill>
                  <a:schemeClr val="tx1"/>
                </a:solidFill>
                <a:latin typeface="+mn-lt"/>
                <a:ea typeface="ＭＳ Ｐゴシック" charset="0"/>
              </a:defRPr>
            </a:lvl2pPr>
            <a:lvl3pPr marL="912813" indent="-341313" algn="l" rtl="0" eaLnBrk="1" fontAlgn="base" hangingPunct="1">
              <a:spcBef>
                <a:spcPct val="20000"/>
              </a:spcBef>
              <a:spcAft>
                <a:spcPct val="0"/>
              </a:spcAft>
              <a:buChar char="–"/>
              <a:defRPr sz="2400">
                <a:solidFill>
                  <a:schemeClr val="tx1"/>
                </a:solidFill>
                <a:latin typeface="+mn-lt"/>
                <a:ea typeface="ＭＳ Ｐゴシック" charset="0"/>
              </a:defRPr>
            </a:lvl3pPr>
            <a:lvl4pPr marL="1370013" indent="-342900" algn="l" rtl="0" eaLnBrk="1" fontAlgn="base" hangingPunct="1">
              <a:spcBef>
                <a:spcPct val="20000"/>
              </a:spcBef>
              <a:spcAft>
                <a:spcPct val="0"/>
              </a:spcAft>
              <a:buFont typeface="Wingdings" pitchFamily="2" charset="2"/>
              <a:buChar char="§"/>
              <a:defRPr sz="2400">
                <a:solidFill>
                  <a:schemeClr val="tx1"/>
                </a:solidFill>
                <a:latin typeface="+mn-lt"/>
                <a:ea typeface="ＭＳ Ｐゴシック" charset="0"/>
              </a:defRPr>
            </a:lvl4pPr>
            <a:lvl5pPr marL="1827213" indent="-342900" algn="l" rtl="0" eaLnBrk="1" fontAlgn="base" hangingPunct="1">
              <a:spcBef>
                <a:spcPct val="20000"/>
              </a:spcBef>
              <a:spcAft>
                <a:spcPct val="0"/>
              </a:spcAft>
              <a:buChar char="»"/>
              <a:defRPr sz="2400">
                <a:solidFill>
                  <a:schemeClr val="tx1"/>
                </a:solidFill>
                <a:latin typeface="+mn-lt"/>
                <a:ea typeface="ＭＳ Ｐゴシック" charset="0"/>
              </a:defRPr>
            </a:lvl5pPr>
            <a:lvl6pPr marL="2284413" indent="-342900" algn="l" rtl="0" eaLnBrk="1" fontAlgn="base" hangingPunct="1">
              <a:spcBef>
                <a:spcPct val="20000"/>
              </a:spcBef>
              <a:spcAft>
                <a:spcPct val="0"/>
              </a:spcAft>
              <a:buChar char="»"/>
              <a:defRPr sz="2400">
                <a:solidFill>
                  <a:schemeClr val="tx1"/>
                </a:solidFill>
                <a:latin typeface="+mn-lt"/>
              </a:defRPr>
            </a:lvl6pPr>
            <a:lvl7pPr marL="2741613" indent="-342900" algn="l" rtl="0" eaLnBrk="1" fontAlgn="base" hangingPunct="1">
              <a:spcBef>
                <a:spcPct val="20000"/>
              </a:spcBef>
              <a:spcAft>
                <a:spcPct val="0"/>
              </a:spcAft>
              <a:buChar char="»"/>
              <a:defRPr sz="2400">
                <a:solidFill>
                  <a:schemeClr val="tx1"/>
                </a:solidFill>
                <a:latin typeface="+mn-lt"/>
              </a:defRPr>
            </a:lvl7pPr>
            <a:lvl8pPr marL="3198813" indent="-342900" algn="l" rtl="0" eaLnBrk="1" fontAlgn="base" hangingPunct="1">
              <a:spcBef>
                <a:spcPct val="20000"/>
              </a:spcBef>
              <a:spcAft>
                <a:spcPct val="0"/>
              </a:spcAft>
              <a:buChar char="»"/>
              <a:defRPr sz="2400">
                <a:solidFill>
                  <a:schemeClr val="tx1"/>
                </a:solidFill>
                <a:latin typeface="+mn-lt"/>
              </a:defRPr>
            </a:lvl8pPr>
            <a:lvl9pPr marL="3656013" indent="-342900" algn="l" rtl="0" eaLnBrk="1" fontAlgn="base" hangingPunct="1">
              <a:spcBef>
                <a:spcPct val="20000"/>
              </a:spcBef>
              <a:spcAft>
                <a:spcPct val="0"/>
              </a:spcAft>
              <a:buChar char="»"/>
              <a:defRPr sz="2400">
                <a:solidFill>
                  <a:schemeClr val="tx1"/>
                </a:solidFill>
                <a:latin typeface="+mn-lt"/>
              </a:defRPr>
            </a:lvl9pPr>
          </a:lstStyle>
          <a:p>
            <a:pPr algn="ctr"/>
            <a:r>
              <a:rPr lang="en-US" b="1" u="sng" kern="0" dirty="0" smtClean="0">
                <a:solidFill>
                  <a:schemeClr val="tx1">
                    <a:lumMod val="50000"/>
                    <a:lumOff val="50000"/>
                  </a:schemeClr>
                </a:solidFill>
              </a:rPr>
              <a:t>Model Building</a:t>
            </a:r>
          </a:p>
          <a:p>
            <a:pPr algn="ctr"/>
            <a:r>
              <a:rPr lang="en-US" sz="2000" i="1" kern="0" dirty="0" smtClean="0">
                <a:solidFill>
                  <a:schemeClr val="tx2">
                    <a:lumMod val="40000"/>
                    <a:lumOff val="60000"/>
                  </a:schemeClr>
                </a:solidFill>
              </a:rPr>
              <a:t>A series of experiments yielding a fit model</a:t>
            </a:r>
            <a:endParaRPr lang="en-US" sz="2000" i="1" kern="0" dirty="0">
              <a:solidFill>
                <a:schemeClr val="tx2">
                  <a:lumMod val="40000"/>
                  <a:lumOff val="60000"/>
                </a:schemeClr>
              </a:solidFill>
            </a:endParaRPr>
          </a:p>
        </p:txBody>
      </p:sp>
    </p:spTree>
    <p:extLst>
      <p:ext uri="{BB962C8B-B14F-4D97-AF65-F5344CB8AC3E}">
        <p14:creationId xmlns:p14="http://schemas.microsoft.com/office/powerpoint/2010/main" val="389107820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500"/>
                                        <p:tgtEl>
                                          <p:spTgt spid="5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wipe(left)">
                                      <p:cBhvr>
                                        <p:cTn id="27" dur="500"/>
                                        <p:tgtEl>
                                          <p:spTgt spid="15"/>
                                        </p:tgtEl>
                                      </p:cBhvr>
                                    </p:animEffect>
                                  </p:childTnLst>
                                </p:cTn>
                              </p:par>
                              <p:par>
                                <p:cTn id="28" presetID="22" presetClass="entr" presetSubtype="8" fill="hold" nodeType="with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wipe(left)">
                                      <p:cBhvr>
                                        <p:cTn id="30" dur="500"/>
                                        <p:tgtEl>
                                          <p:spTgt spid="13"/>
                                        </p:tgtEl>
                                      </p:cBhvr>
                                    </p:animEffect>
                                  </p:childTnLst>
                                </p:cTn>
                              </p:par>
                              <p:par>
                                <p:cTn id="31" presetID="22" presetClass="entr" presetSubtype="8" fill="hold" nodeType="withEffect">
                                  <p:stCondLst>
                                    <p:cond delay="0"/>
                                  </p:stCondLst>
                                  <p:childTnLst>
                                    <p:set>
                                      <p:cBhvr>
                                        <p:cTn id="32" dur="1" fill="hold">
                                          <p:stCondLst>
                                            <p:cond delay="0"/>
                                          </p:stCondLst>
                                        </p:cTn>
                                        <p:tgtEl>
                                          <p:spTgt spid="17"/>
                                        </p:tgtEl>
                                        <p:attrNameLst>
                                          <p:attrName>style.visibility</p:attrName>
                                        </p:attrNameLst>
                                      </p:cBhvr>
                                      <p:to>
                                        <p:strVal val="visible"/>
                                      </p:to>
                                    </p:set>
                                    <p:animEffect transition="in" filter="wipe(left)">
                                      <p:cBhvr>
                                        <p:cTn id="33" dur="500"/>
                                        <p:tgtEl>
                                          <p:spTgt spid="17"/>
                                        </p:tgtEl>
                                      </p:cBhvr>
                                    </p:animEffect>
                                  </p:childTnLst>
                                </p:cTn>
                              </p:par>
                              <p:par>
                                <p:cTn id="34" presetID="22" presetClass="entr" presetSubtype="8" fill="hold" nodeType="withEffect">
                                  <p:stCondLst>
                                    <p:cond delay="0"/>
                                  </p:stCondLst>
                                  <p:childTnLst>
                                    <p:set>
                                      <p:cBhvr>
                                        <p:cTn id="35" dur="1" fill="hold">
                                          <p:stCondLst>
                                            <p:cond delay="0"/>
                                          </p:stCondLst>
                                        </p:cTn>
                                        <p:tgtEl>
                                          <p:spTgt spid="21"/>
                                        </p:tgtEl>
                                        <p:attrNameLst>
                                          <p:attrName>style.visibility</p:attrName>
                                        </p:attrNameLst>
                                      </p:cBhvr>
                                      <p:to>
                                        <p:strVal val="visible"/>
                                      </p:to>
                                    </p:set>
                                    <p:animEffect transition="in" filter="wipe(left)">
                                      <p:cBhvr>
                                        <p:cTn id="36" dur="500"/>
                                        <p:tgtEl>
                                          <p:spTgt spid="21"/>
                                        </p:tgtEl>
                                      </p:cBhvr>
                                    </p:animEffect>
                                  </p:childTnLst>
                                </p:cTn>
                              </p:par>
                              <p:par>
                                <p:cTn id="37" presetID="22" presetClass="entr" presetSubtype="8" fill="hold" nodeType="with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wipe(left)">
                                      <p:cBhvr>
                                        <p:cTn id="39" dur="500"/>
                                        <p:tgtEl>
                                          <p:spTgt spid="19"/>
                                        </p:tgtEl>
                                      </p:cBhvr>
                                    </p:animEffect>
                                  </p:childTnLst>
                                </p:cTn>
                              </p:par>
                            </p:childTnLst>
                          </p:cTn>
                        </p:par>
                        <p:par>
                          <p:cTn id="40" fill="hold">
                            <p:stCondLst>
                              <p:cond delay="500"/>
                            </p:stCondLst>
                            <p:childTnLst>
                              <p:par>
                                <p:cTn id="41" presetID="10" presetClass="entr" presetSubtype="0" fill="hold" grpId="0" nodeType="afterEffect">
                                  <p:stCondLst>
                                    <p:cond delay="0"/>
                                  </p:stCondLst>
                                  <p:childTnLst>
                                    <p:set>
                                      <p:cBhvr>
                                        <p:cTn id="42" dur="1" fill="hold">
                                          <p:stCondLst>
                                            <p:cond delay="0"/>
                                          </p:stCondLst>
                                        </p:cTn>
                                        <p:tgtEl>
                                          <p:spTgt spid="9"/>
                                        </p:tgtEl>
                                        <p:attrNameLst>
                                          <p:attrName>style.visibility</p:attrName>
                                        </p:attrNameLst>
                                      </p:cBhvr>
                                      <p:to>
                                        <p:strVal val="visible"/>
                                      </p:to>
                                    </p:set>
                                    <p:animEffect transition="in" filter="fade">
                                      <p:cBhvr>
                                        <p:cTn id="43" dur="500"/>
                                        <p:tgtEl>
                                          <p:spTgt spid="9"/>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52"/>
                                        </p:tgtEl>
                                        <p:attrNameLst>
                                          <p:attrName>style.visibility</p:attrName>
                                        </p:attrNameLst>
                                      </p:cBhvr>
                                      <p:to>
                                        <p:strVal val="visible"/>
                                      </p:to>
                                    </p:set>
                                    <p:animEffect transition="in" filter="fade">
                                      <p:cBhvr>
                                        <p:cTn id="46" dur="500"/>
                                        <p:tgtEl>
                                          <p:spTgt spid="52"/>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nodeType="clickEffect">
                                  <p:stCondLst>
                                    <p:cond delay="0"/>
                                  </p:stCondLst>
                                  <p:childTnLst>
                                    <p:set>
                                      <p:cBhvr>
                                        <p:cTn id="50" dur="1" fill="hold">
                                          <p:stCondLst>
                                            <p:cond delay="0"/>
                                          </p:stCondLst>
                                        </p:cTn>
                                        <p:tgtEl>
                                          <p:spTgt spid="48"/>
                                        </p:tgtEl>
                                        <p:attrNameLst>
                                          <p:attrName>style.visibility</p:attrName>
                                        </p:attrNameLst>
                                      </p:cBhvr>
                                      <p:to>
                                        <p:strVal val="visible"/>
                                      </p:to>
                                    </p:set>
                                    <p:animEffect transition="in" filter="wipe(left)">
                                      <p:cBhvr>
                                        <p:cTn id="51" dur="500"/>
                                        <p:tgtEl>
                                          <p:spTgt spid="48"/>
                                        </p:tgtEl>
                                      </p:cBhvr>
                                    </p:animEffect>
                                  </p:childTnLst>
                                </p:cTn>
                              </p:par>
                            </p:childTnLst>
                          </p:cTn>
                        </p:par>
                        <p:par>
                          <p:cTn id="52" fill="hold">
                            <p:stCondLst>
                              <p:cond delay="500"/>
                            </p:stCondLst>
                            <p:childTnLst>
                              <p:par>
                                <p:cTn id="53" presetID="10" presetClass="entr" presetSubtype="0" fill="hold" grpId="0" nodeType="afterEffect">
                                  <p:stCondLst>
                                    <p:cond delay="0"/>
                                  </p:stCondLst>
                                  <p:childTnLst>
                                    <p:set>
                                      <p:cBhvr>
                                        <p:cTn id="54" dur="1" fill="hold">
                                          <p:stCondLst>
                                            <p:cond delay="0"/>
                                          </p:stCondLst>
                                        </p:cTn>
                                        <p:tgtEl>
                                          <p:spTgt spid="53"/>
                                        </p:tgtEl>
                                        <p:attrNameLst>
                                          <p:attrName>style.visibility</p:attrName>
                                        </p:attrNameLst>
                                      </p:cBhvr>
                                      <p:to>
                                        <p:strVal val="visible"/>
                                      </p:to>
                                    </p:set>
                                    <p:animEffect transition="in" filter="fade">
                                      <p:cBhvr>
                                        <p:cTn id="55" dur="500"/>
                                        <p:tgtEl>
                                          <p:spTgt spid="53"/>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0"/>
                                        </p:tgtEl>
                                        <p:attrNameLst>
                                          <p:attrName>style.visibility</p:attrName>
                                        </p:attrNameLst>
                                      </p:cBhvr>
                                      <p:to>
                                        <p:strVal val="visible"/>
                                      </p:to>
                                    </p:set>
                                    <p:animEffect transition="in" filter="fade">
                                      <p:cBhvr>
                                        <p:cTn id="58" dur="500"/>
                                        <p:tgtEl>
                                          <p:spTgt spid="10"/>
                                        </p:tgtEl>
                                      </p:cBhvr>
                                    </p:animEffect>
                                  </p:childTnLst>
                                </p:cTn>
                              </p:par>
                            </p:childTnLst>
                          </p:cTn>
                        </p:par>
                        <p:par>
                          <p:cTn id="59" fill="hold">
                            <p:stCondLst>
                              <p:cond delay="1000"/>
                            </p:stCondLst>
                            <p:childTnLst>
                              <p:par>
                                <p:cTn id="60" presetID="10" presetClass="entr" presetSubtype="0" fill="hold" grpId="0" nodeType="afterEffect">
                                  <p:stCondLst>
                                    <p:cond delay="0"/>
                                  </p:stCondLst>
                                  <p:childTnLst>
                                    <p:set>
                                      <p:cBhvr>
                                        <p:cTn id="61" dur="1" fill="hold">
                                          <p:stCondLst>
                                            <p:cond delay="0"/>
                                          </p:stCondLst>
                                        </p:cTn>
                                        <p:tgtEl>
                                          <p:spTgt spid="57"/>
                                        </p:tgtEl>
                                        <p:attrNameLst>
                                          <p:attrName>style.visibility</p:attrName>
                                        </p:attrNameLst>
                                      </p:cBhvr>
                                      <p:to>
                                        <p:strVal val="visible"/>
                                      </p:to>
                                    </p:set>
                                    <p:animEffect transition="in" filter="fade">
                                      <p:cBhvr>
                                        <p:cTn id="62" dur="500"/>
                                        <p:tgtEl>
                                          <p:spTgt spid="57"/>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nodeType="clickEffect">
                                  <p:stCondLst>
                                    <p:cond delay="0"/>
                                  </p:stCondLst>
                                  <p:childTnLst>
                                    <p:set>
                                      <p:cBhvr>
                                        <p:cTn id="66" dur="1" fill="hold">
                                          <p:stCondLst>
                                            <p:cond delay="0"/>
                                          </p:stCondLst>
                                        </p:cTn>
                                        <p:tgtEl>
                                          <p:spTgt spid="50"/>
                                        </p:tgtEl>
                                        <p:attrNameLst>
                                          <p:attrName>style.visibility</p:attrName>
                                        </p:attrNameLst>
                                      </p:cBhvr>
                                      <p:to>
                                        <p:strVal val="visible"/>
                                      </p:to>
                                    </p:set>
                                    <p:animEffect transition="in" filter="wipe(left)">
                                      <p:cBhvr>
                                        <p:cTn id="67" dur="500"/>
                                        <p:tgtEl>
                                          <p:spTgt spid="50"/>
                                        </p:tgtEl>
                                      </p:cBhvr>
                                    </p:animEffect>
                                  </p:childTnLst>
                                </p:cTn>
                              </p:par>
                            </p:childTnLst>
                          </p:cTn>
                        </p:par>
                        <p:par>
                          <p:cTn id="68" fill="hold">
                            <p:stCondLst>
                              <p:cond delay="500"/>
                            </p:stCondLst>
                            <p:childTnLst>
                              <p:par>
                                <p:cTn id="69" presetID="10" presetClass="entr" presetSubtype="0" fill="hold" grpId="0" nodeType="afterEffect">
                                  <p:stCondLst>
                                    <p:cond delay="0"/>
                                  </p:stCondLst>
                                  <p:childTnLst>
                                    <p:set>
                                      <p:cBhvr>
                                        <p:cTn id="70" dur="1" fill="hold">
                                          <p:stCondLst>
                                            <p:cond delay="0"/>
                                          </p:stCondLst>
                                        </p:cTn>
                                        <p:tgtEl>
                                          <p:spTgt spid="11"/>
                                        </p:tgtEl>
                                        <p:attrNameLst>
                                          <p:attrName>style.visibility</p:attrName>
                                        </p:attrNameLst>
                                      </p:cBhvr>
                                      <p:to>
                                        <p:strVal val="visible"/>
                                      </p:to>
                                    </p:set>
                                    <p:animEffect transition="in" filter="fade">
                                      <p:cBhvr>
                                        <p:cTn id="71" dur="500"/>
                                        <p:tgtEl>
                                          <p:spTgt spid="11"/>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54"/>
                                        </p:tgtEl>
                                        <p:attrNameLst>
                                          <p:attrName>style.visibility</p:attrName>
                                        </p:attrNameLst>
                                      </p:cBhvr>
                                      <p:to>
                                        <p:strVal val="visible"/>
                                      </p:to>
                                    </p:set>
                                    <p:animEffect transition="in" filter="fade">
                                      <p:cBhvr>
                                        <p:cTn id="74" dur="500"/>
                                        <p:tgtEl>
                                          <p:spTgt spid="54"/>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grpId="0" nodeType="clickEffect">
                                  <p:stCondLst>
                                    <p:cond delay="0"/>
                                  </p:stCondLst>
                                  <p:childTnLst>
                                    <p:set>
                                      <p:cBhvr>
                                        <p:cTn id="78" dur="1" fill="hold">
                                          <p:stCondLst>
                                            <p:cond delay="0"/>
                                          </p:stCondLst>
                                        </p:cTn>
                                        <p:tgtEl>
                                          <p:spTgt spid="60"/>
                                        </p:tgtEl>
                                        <p:attrNameLst>
                                          <p:attrName>style.visibility</p:attrName>
                                        </p:attrNameLst>
                                      </p:cBhvr>
                                      <p:to>
                                        <p:strVal val="visible"/>
                                      </p:to>
                                    </p:set>
                                    <p:animEffect transition="in" filter="fade">
                                      <p:cBhvr>
                                        <p:cTn id="79" dur="500"/>
                                        <p:tgtEl>
                                          <p:spTgt spid="60"/>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59"/>
                                        </p:tgtEl>
                                        <p:attrNameLst>
                                          <p:attrName>style.visibility</p:attrName>
                                        </p:attrNameLst>
                                      </p:cBhvr>
                                      <p:to>
                                        <p:strVal val="visible"/>
                                      </p:to>
                                    </p:set>
                                    <p:animEffect transition="in" filter="fade">
                                      <p:cBhvr>
                                        <p:cTn id="82" dur="500"/>
                                        <p:tgtEl>
                                          <p:spTgt spid="59"/>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grpId="0" nodeType="clickEffect">
                                  <p:stCondLst>
                                    <p:cond delay="0"/>
                                  </p:stCondLst>
                                  <p:childTnLst>
                                    <p:set>
                                      <p:cBhvr>
                                        <p:cTn id="86" dur="1" fill="hold">
                                          <p:stCondLst>
                                            <p:cond delay="0"/>
                                          </p:stCondLst>
                                        </p:cTn>
                                        <p:tgtEl>
                                          <p:spTgt spid="61"/>
                                        </p:tgtEl>
                                        <p:attrNameLst>
                                          <p:attrName>style.visibility</p:attrName>
                                        </p:attrNameLst>
                                      </p:cBhvr>
                                      <p:to>
                                        <p:strVal val="visible"/>
                                      </p:to>
                                    </p:set>
                                    <p:animEffect transition="in" filter="fade">
                                      <p:cBhvr>
                                        <p:cTn id="87" dur="500"/>
                                        <p:tgtEl>
                                          <p:spTgt spid="61"/>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58"/>
                                        </p:tgtEl>
                                        <p:attrNameLst>
                                          <p:attrName>style.visibility</p:attrName>
                                        </p:attrNameLst>
                                      </p:cBhvr>
                                      <p:to>
                                        <p:strVal val="visible"/>
                                      </p:to>
                                    </p:set>
                                    <p:animEffect transition="in" filter="fade">
                                      <p:cBhvr>
                                        <p:cTn id="90" dur="500"/>
                                        <p:tgtEl>
                                          <p:spTgt spid="58"/>
                                        </p:tgtEl>
                                      </p:cBhvr>
                                    </p:animEffect>
                                  </p:childTnLst>
                                </p:cTn>
                              </p:par>
                            </p:childTnLst>
                          </p:cTn>
                        </p:par>
                        <p:par>
                          <p:cTn id="91" fill="hold">
                            <p:stCondLst>
                              <p:cond delay="500"/>
                            </p:stCondLst>
                            <p:childTnLst>
                              <p:par>
                                <p:cTn id="92" presetID="10" presetClass="entr" presetSubtype="0" fill="hold" grpId="0" nodeType="afterEffect">
                                  <p:stCondLst>
                                    <p:cond delay="0"/>
                                  </p:stCondLst>
                                  <p:childTnLst>
                                    <p:set>
                                      <p:cBhvr>
                                        <p:cTn id="93" dur="1" fill="hold">
                                          <p:stCondLst>
                                            <p:cond delay="0"/>
                                          </p:stCondLst>
                                        </p:cTn>
                                        <p:tgtEl>
                                          <p:spTgt spid="63"/>
                                        </p:tgtEl>
                                        <p:attrNameLst>
                                          <p:attrName>style.visibility</p:attrName>
                                        </p:attrNameLst>
                                      </p:cBhvr>
                                      <p:to>
                                        <p:strVal val="visible"/>
                                      </p:to>
                                    </p:set>
                                    <p:animEffect transition="in" filter="fade">
                                      <p:cBhvr>
                                        <p:cTn id="94"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4" grpId="0" animBg="1"/>
      <p:bldP spid="5" grpId="0" animBg="1"/>
      <p:bldP spid="6" grpId="0" animBg="1"/>
      <p:bldP spid="7" grpId="0" animBg="1"/>
      <p:bldP spid="8" grpId="0" animBg="1"/>
      <p:bldP spid="51" grpId="0"/>
      <p:bldP spid="52" grpId="0"/>
      <p:bldP spid="53" grpId="0"/>
      <p:bldP spid="57" grpId="0"/>
      <p:bldP spid="58" grpId="0"/>
      <p:bldP spid="59" grpId="0"/>
      <p:bldP spid="60" grpId="0" animBg="1"/>
      <p:bldP spid="61" grpId="0" animBg="1"/>
      <p:bldP spid="63" grpId="0" animBg="1"/>
      <p:bldP spid="11" grpId="0" animBg="1"/>
      <p:bldP spid="54"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Deployment Principles</a:t>
            </a:r>
            <a:endParaRPr lang="en-US" dirty="0"/>
          </a:p>
        </p:txBody>
      </p:sp>
      <p:cxnSp>
        <p:nvCxnSpPr>
          <p:cNvPr id="13" name="Straight Arrow Connector 12"/>
          <p:cNvCxnSpPr>
            <a:stCxn id="4" idx="3"/>
            <a:endCxn id="53" idx="1"/>
          </p:cNvCxnSpPr>
          <p:nvPr/>
        </p:nvCxnSpPr>
        <p:spPr bwMode="auto">
          <a:xfrm>
            <a:off x="2032000" y="2004060"/>
            <a:ext cx="1748361" cy="924473"/>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 name="Straight Arrow Connector 14"/>
          <p:cNvCxnSpPr>
            <a:stCxn id="7" idx="3"/>
            <a:endCxn id="53" idx="1"/>
          </p:cNvCxnSpPr>
          <p:nvPr/>
        </p:nvCxnSpPr>
        <p:spPr bwMode="auto">
          <a:xfrm>
            <a:off x="2722880" y="2466340"/>
            <a:ext cx="1057481" cy="462193"/>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 name="Straight Arrow Connector 16"/>
          <p:cNvCxnSpPr>
            <a:stCxn id="5" idx="3"/>
            <a:endCxn id="53" idx="1"/>
          </p:cNvCxnSpPr>
          <p:nvPr/>
        </p:nvCxnSpPr>
        <p:spPr bwMode="auto">
          <a:xfrm flipV="1">
            <a:off x="2032000" y="2928533"/>
            <a:ext cx="1748361" cy="87"/>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 name="Straight Arrow Connector 18"/>
          <p:cNvCxnSpPr>
            <a:stCxn id="8" idx="3"/>
            <a:endCxn id="53" idx="1"/>
          </p:cNvCxnSpPr>
          <p:nvPr/>
        </p:nvCxnSpPr>
        <p:spPr bwMode="auto">
          <a:xfrm flipV="1">
            <a:off x="2722880" y="2928533"/>
            <a:ext cx="1057481" cy="462367"/>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 name="Straight Arrow Connector 20"/>
          <p:cNvCxnSpPr>
            <a:stCxn id="6" idx="3"/>
            <a:endCxn id="53" idx="1"/>
          </p:cNvCxnSpPr>
          <p:nvPr/>
        </p:nvCxnSpPr>
        <p:spPr bwMode="auto">
          <a:xfrm flipV="1">
            <a:off x="2032000" y="2928533"/>
            <a:ext cx="1748361" cy="924647"/>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 name="Rounded Rectangle 3"/>
          <p:cNvSpPr/>
          <p:nvPr/>
        </p:nvSpPr>
        <p:spPr bwMode="auto">
          <a:xfrm>
            <a:off x="1600200" y="1788160"/>
            <a:ext cx="431800" cy="431800"/>
          </a:xfrm>
          <a:prstGeom prst="roundRect">
            <a:avLst/>
          </a:prstGeom>
          <a:pattFill prst="pct50">
            <a:fgClr>
              <a:srgbClr val="7030A0"/>
            </a:fgClr>
            <a:bgClr>
              <a:schemeClr val="bg1"/>
            </a:bgClr>
          </a:pattFill>
          <a:ln w="38100" cap="flat" cmpd="sng" algn="ctr">
            <a:solidFill>
              <a:schemeClr val="tx1">
                <a:lumMod val="65000"/>
                <a:lumOff val="35000"/>
              </a:schemeClr>
            </a:solidFill>
            <a:prstDash val="solid"/>
            <a:round/>
            <a:headEnd type="none" w="med" len="med"/>
            <a:tailEnd type="none" w="med" len="med"/>
          </a:ln>
          <a:effectLst>
            <a:outerShdw blurRad="317500" dist="50800" dir="5400000" algn="ctr" rotWithShape="0">
              <a:srgbClr val="000000">
                <a:alpha val="0"/>
              </a:srgbClr>
            </a:outerShdw>
          </a:effectLst>
          <a:extLst/>
        </p:spPr>
        <p:txBody>
          <a:bodyPr vert="horz" wrap="square" lIns="88900" tIns="88900" rIns="88900" bIns="88900" numCol="1" rtlCol="0" anchor="t" anchorCtr="0" compatLnSpc="1">
            <a:prstTxWarp prst="textNoShape">
              <a:avLst/>
            </a:prstTxWarp>
          </a:bodyPr>
          <a:lstStyle/>
          <a:p>
            <a:pPr algn="ctr"/>
            <a:endParaRPr lang="en-US"/>
          </a:p>
        </p:txBody>
      </p:sp>
      <p:sp>
        <p:nvSpPr>
          <p:cNvPr id="5" name="Rounded Rectangle 4"/>
          <p:cNvSpPr/>
          <p:nvPr/>
        </p:nvSpPr>
        <p:spPr bwMode="auto">
          <a:xfrm>
            <a:off x="1600200" y="2712720"/>
            <a:ext cx="431800" cy="431800"/>
          </a:xfrm>
          <a:prstGeom prst="roundRect">
            <a:avLst/>
          </a:prstGeom>
          <a:pattFill prst="pct50">
            <a:fgClr>
              <a:srgbClr val="7030A0"/>
            </a:fgClr>
            <a:bgClr>
              <a:schemeClr val="bg1"/>
            </a:bgClr>
          </a:pattFill>
          <a:ln w="38100" cap="flat" cmpd="sng" algn="ctr">
            <a:solidFill>
              <a:schemeClr val="tx1">
                <a:lumMod val="65000"/>
                <a:lumOff val="35000"/>
              </a:schemeClr>
            </a:solidFill>
            <a:prstDash val="solid"/>
            <a:round/>
            <a:headEnd type="none" w="med" len="med"/>
            <a:tailEnd type="none" w="med" len="med"/>
          </a:ln>
          <a:effectLst>
            <a:outerShdw blurRad="317500" dist="50800" dir="5400000" algn="ctr" rotWithShape="0">
              <a:srgbClr val="000000">
                <a:alpha val="0"/>
              </a:srgbClr>
            </a:outerShdw>
          </a:effectLst>
          <a:extLst/>
        </p:spPr>
        <p:txBody>
          <a:bodyPr vert="horz" wrap="square" lIns="88900" tIns="88900" rIns="88900" bIns="88900" numCol="1" rtlCol="0" anchor="t" anchorCtr="0" compatLnSpc="1">
            <a:prstTxWarp prst="textNoShape">
              <a:avLst/>
            </a:prstTxWarp>
          </a:bodyPr>
          <a:lstStyle/>
          <a:p>
            <a:pPr algn="ctr"/>
            <a:endParaRPr lang="en-US"/>
          </a:p>
        </p:txBody>
      </p:sp>
      <p:sp>
        <p:nvSpPr>
          <p:cNvPr id="6" name="Rounded Rectangle 5"/>
          <p:cNvSpPr/>
          <p:nvPr/>
        </p:nvSpPr>
        <p:spPr bwMode="auto">
          <a:xfrm>
            <a:off x="1600200" y="3637280"/>
            <a:ext cx="431800" cy="431800"/>
          </a:xfrm>
          <a:prstGeom prst="roundRect">
            <a:avLst/>
          </a:prstGeom>
          <a:pattFill prst="pct50">
            <a:fgClr>
              <a:srgbClr val="7030A0"/>
            </a:fgClr>
            <a:bgClr>
              <a:schemeClr val="bg1"/>
            </a:bgClr>
          </a:pattFill>
          <a:ln w="38100" cap="flat" cmpd="sng" algn="ctr">
            <a:solidFill>
              <a:schemeClr val="tx1">
                <a:lumMod val="65000"/>
                <a:lumOff val="35000"/>
              </a:schemeClr>
            </a:solidFill>
            <a:prstDash val="solid"/>
            <a:round/>
            <a:headEnd type="none" w="med" len="med"/>
            <a:tailEnd type="none" w="med" len="med"/>
          </a:ln>
          <a:effectLst>
            <a:outerShdw blurRad="317500" dist="50800" dir="5400000" algn="ctr" rotWithShape="0">
              <a:srgbClr val="000000">
                <a:alpha val="0"/>
              </a:srgbClr>
            </a:outerShdw>
          </a:effectLst>
          <a:extLst/>
        </p:spPr>
        <p:txBody>
          <a:bodyPr vert="horz" wrap="square" lIns="88900" tIns="88900" rIns="88900" bIns="88900" numCol="1" rtlCol="0" anchor="t" anchorCtr="0" compatLnSpc="1">
            <a:prstTxWarp prst="textNoShape">
              <a:avLst/>
            </a:prstTxWarp>
          </a:bodyPr>
          <a:lstStyle/>
          <a:p>
            <a:pPr algn="ctr"/>
            <a:endParaRPr lang="en-US"/>
          </a:p>
        </p:txBody>
      </p:sp>
      <p:sp>
        <p:nvSpPr>
          <p:cNvPr id="7" name="Rounded Rectangle 6"/>
          <p:cNvSpPr/>
          <p:nvPr/>
        </p:nvSpPr>
        <p:spPr bwMode="auto">
          <a:xfrm>
            <a:off x="2291080" y="2250440"/>
            <a:ext cx="431800" cy="431800"/>
          </a:xfrm>
          <a:prstGeom prst="roundRect">
            <a:avLst/>
          </a:prstGeom>
          <a:pattFill prst="pct50">
            <a:fgClr>
              <a:srgbClr val="7030A0"/>
            </a:fgClr>
            <a:bgClr>
              <a:schemeClr val="bg1"/>
            </a:bgClr>
          </a:pattFill>
          <a:ln w="38100" cap="flat" cmpd="sng" algn="ctr">
            <a:solidFill>
              <a:schemeClr val="tx1">
                <a:lumMod val="65000"/>
                <a:lumOff val="35000"/>
              </a:schemeClr>
            </a:solidFill>
            <a:prstDash val="solid"/>
            <a:round/>
            <a:headEnd type="none" w="med" len="med"/>
            <a:tailEnd type="none" w="med" len="med"/>
          </a:ln>
          <a:effectLst>
            <a:outerShdw blurRad="317500" dist="50800" dir="5400000" algn="ctr" rotWithShape="0">
              <a:srgbClr val="000000">
                <a:alpha val="0"/>
              </a:srgbClr>
            </a:outerShdw>
          </a:effectLst>
          <a:extLst/>
        </p:spPr>
        <p:txBody>
          <a:bodyPr vert="horz" wrap="square" lIns="88900" tIns="88900" rIns="88900" bIns="88900" numCol="1" rtlCol="0" anchor="t" anchorCtr="0" compatLnSpc="1">
            <a:prstTxWarp prst="textNoShape">
              <a:avLst/>
            </a:prstTxWarp>
          </a:bodyPr>
          <a:lstStyle/>
          <a:p>
            <a:pPr algn="ctr"/>
            <a:endParaRPr lang="en-US"/>
          </a:p>
        </p:txBody>
      </p:sp>
      <p:sp>
        <p:nvSpPr>
          <p:cNvPr id="8" name="Rounded Rectangle 7"/>
          <p:cNvSpPr/>
          <p:nvPr/>
        </p:nvSpPr>
        <p:spPr bwMode="auto">
          <a:xfrm>
            <a:off x="2291080" y="3175000"/>
            <a:ext cx="431800" cy="431800"/>
          </a:xfrm>
          <a:prstGeom prst="roundRect">
            <a:avLst/>
          </a:prstGeom>
          <a:pattFill prst="pct50">
            <a:fgClr>
              <a:srgbClr val="7030A0"/>
            </a:fgClr>
            <a:bgClr>
              <a:schemeClr val="bg1"/>
            </a:bgClr>
          </a:pattFill>
          <a:ln w="38100" cap="flat" cmpd="sng" algn="ctr">
            <a:solidFill>
              <a:schemeClr val="tx1">
                <a:lumMod val="65000"/>
                <a:lumOff val="35000"/>
              </a:schemeClr>
            </a:solidFill>
            <a:prstDash val="solid"/>
            <a:round/>
            <a:headEnd type="none" w="med" len="med"/>
            <a:tailEnd type="none" w="med" len="med"/>
          </a:ln>
          <a:effectLst>
            <a:outerShdw blurRad="317500" dist="50800" dir="5400000" algn="ctr" rotWithShape="0">
              <a:srgbClr val="000000">
                <a:alpha val="0"/>
              </a:srgbClr>
            </a:outerShdw>
          </a:effectLst>
          <a:extLst/>
        </p:spPr>
        <p:txBody>
          <a:bodyPr vert="horz" wrap="square" lIns="88900" tIns="88900" rIns="88900" bIns="88900" numCol="1" rtlCol="0" anchor="t" anchorCtr="0" compatLnSpc="1">
            <a:prstTxWarp prst="textNoShape">
              <a:avLst/>
            </a:prstTxWarp>
          </a:bodyPr>
          <a:lstStyle/>
          <a:p>
            <a:pPr algn="ctr"/>
            <a:endParaRPr lang="en-US"/>
          </a:p>
        </p:txBody>
      </p:sp>
      <p:cxnSp>
        <p:nvCxnSpPr>
          <p:cNvPr id="50" name="Straight Arrow Connector 49"/>
          <p:cNvCxnSpPr>
            <a:endCxn id="11" idx="1"/>
          </p:cNvCxnSpPr>
          <p:nvPr/>
        </p:nvCxnSpPr>
        <p:spPr bwMode="auto">
          <a:xfrm>
            <a:off x="5225621" y="2928620"/>
            <a:ext cx="1292468" cy="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1" name="TextBox 50"/>
          <p:cNvSpPr txBox="1"/>
          <p:nvPr/>
        </p:nvSpPr>
        <p:spPr>
          <a:xfrm>
            <a:off x="1816100" y="3758883"/>
            <a:ext cx="1534160" cy="584775"/>
          </a:xfrm>
          <a:prstGeom prst="rect">
            <a:avLst/>
          </a:prstGeom>
          <a:noFill/>
        </p:spPr>
        <p:txBody>
          <a:bodyPr wrap="square" rtlCol="0">
            <a:spAutoFit/>
          </a:bodyPr>
          <a:lstStyle/>
          <a:p>
            <a:pPr algn="ctr"/>
            <a:r>
              <a:rPr lang="en-US" sz="1600" b="1" i="1" dirty="0" smtClean="0">
                <a:solidFill>
                  <a:srgbClr val="800080"/>
                </a:solidFill>
              </a:rPr>
              <a:t>New</a:t>
            </a:r>
          </a:p>
          <a:p>
            <a:pPr algn="ctr"/>
            <a:r>
              <a:rPr lang="en-US" sz="1600" b="1" i="1" dirty="0" smtClean="0">
                <a:solidFill>
                  <a:srgbClr val="800080"/>
                </a:solidFill>
              </a:rPr>
              <a:t>Data</a:t>
            </a:r>
            <a:endParaRPr lang="en-US" sz="1600" b="1" i="1" dirty="0">
              <a:solidFill>
                <a:srgbClr val="800080"/>
              </a:solidFill>
            </a:endParaRPr>
          </a:p>
        </p:txBody>
      </p:sp>
      <mc:AlternateContent xmlns:mc="http://schemas.openxmlformats.org/markup-compatibility/2006" xmlns:a14="http://schemas.microsoft.com/office/drawing/2010/main">
        <mc:Choice Requires="a14">
          <p:sp>
            <p:nvSpPr>
              <p:cNvPr id="58" name="TextBox 57"/>
              <p:cNvSpPr txBox="1"/>
              <p:nvPr/>
            </p:nvSpPr>
            <p:spPr>
              <a:xfrm>
                <a:off x="5292239" y="5260069"/>
                <a:ext cx="2663792" cy="369332"/>
              </a:xfrm>
              <a:prstGeom prst="rect">
                <a:avLst/>
              </a:prstGeom>
              <a:noFill/>
            </p:spPr>
            <p:txBody>
              <a:bodyPr wrap="square" rtlCol="0">
                <a:spAutoFit/>
              </a:bodyPr>
              <a:lstStyle/>
              <a:p>
                <a:pPr algn="ctr"/>
                <a14:m>
                  <m:oMathPara xmlns:m="http://schemas.openxmlformats.org/officeDocument/2006/math" xmlns="">
                    <m:oMathParaPr>
                      <m:jc m:val="centerGroup"/>
                    </m:oMathParaPr>
                    <m:oMath xmlns:m="http://schemas.openxmlformats.org/officeDocument/2006/math">
                      <m:acc>
                        <m:accPr>
                          <m:chr m:val="̂"/>
                          <m:ctrlPr>
                            <a:rPr lang="en-US" sz="1800" b="1" i="1" smtClean="0">
                              <a:latin typeface="Cambria Math" panose="02040503050406030204" pitchFamily="18" charset="0"/>
                            </a:rPr>
                          </m:ctrlPr>
                        </m:accPr>
                        <m:e>
                          <m:r>
                            <a:rPr lang="en-US" sz="1800" b="1" i="1" smtClean="0">
                              <a:latin typeface="Cambria Math" panose="02040503050406030204" pitchFamily="18" charset="0"/>
                            </a:rPr>
                            <m:t>𝒚</m:t>
                          </m:r>
                        </m:e>
                      </m:acc>
                      <m:r>
                        <a:rPr lang="en-US" sz="1800" b="1" i="1" smtClean="0">
                          <a:latin typeface="Cambria Math" panose="02040503050406030204" pitchFamily="18" charset="0"/>
                        </a:rPr>
                        <m:t>=−</m:t>
                      </m:r>
                      <m:r>
                        <a:rPr lang="en-US" sz="1800" b="1" i="1" smtClean="0">
                          <a:latin typeface="Cambria Math" panose="02040503050406030204" pitchFamily="18" charset="0"/>
                        </a:rPr>
                        <m:t>𝟐</m:t>
                      </m:r>
                      <m:r>
                        <a:rPr lang="en-US" sz="1800" b="1" i="1" smtClean="0">
                          <a:latin typeface="Cambria Math" panose="02040503050406030204" pitchFamily="18" charset="0"/>
                        </a:rPr>
                        <m:t>+</m:t>
                      </m:r>
                      <m:r>
                        <a:rPr lang="en-US" sz="1800" b="1" i="1" smtClean="0">
                          <a:latin typeface="Cambria Math" panose="02040503050406030204" pitchFamily="18" charset="0"/>
                        </a:rPr>
                        <m:t>𝟒</m:t>
                      </m:r>
                      <m:sSub>
                        <m:sSubPr>
                          <m:ctrlPr>
                            <a:rPr lang="en-US" sz="1800" b="1" i="1">
                              <a:latin typeface="Cambria Math" panose="02040503050406030204" pitchFamily="18" charset="0"/>
                            </a:rPr>
                          </m:ctrlPr>
                        </m:sSubPr>
                        <m:e>
                          <m:r>
                            <a:rPr lang="en-US" sz="1800" b="1" i="1" smtClean="0">
                              <a:latin typeface="Cambria Math" panose="02040503050406030204" pitchFamily="18" charset="0"/>
                            </a:rPr>
                            <m:t>𝒙</m:t>
                          </m:r>
                        </m:e>
                        <m:sub>
                          <m:r>
                            <a:rPr lang="en-US" sz="1800" b="1" i="1" smtClean="0">
                              <a:latin typeface="Cambria Math" panose="02040503050406030204" pitchFamily="18" charset="0"/>
                              <a:ea typeface="Cambria Math" panose="02040503050406030204" pitchFamily="18" charset="0"/>
                            </a:rPr>
                            <m:t>𝟏</m:t>
                          </m:r>
                        </m:sub>
                      </m:sSub>
                      <m:r>
                        <a:rPr lang="en-US" sz="1800" b="1" i="1" smtClean="0">
                          <a:latin typeface="Cambria Math" panose="02040503050406030204" pitchFamily="18" charset="0"/>
                        </a:rPr>
                        <m:t>+</m:t>
                      </m:r>
                      <m:r>
                        <a:rPr lang="en-US" sz="1800" b="1" i="1" smtClean="0">
                          <a:latin typeface="Cambria Math" panose="02040503050406030204" pitchFamily="18" charset="0"/>
                        </a:rPr>
                        <m:t>𝟔</m:t>
                      </m:r>
                      <m:sSub>
                        <m:sSubPr>
                          <m:ctrlPr>
                            <a:rPr lang="en-US" sz="1800" b="1" i="1">
                              <a:latin typeface="Cambria Math" panose="02040503050406030204" pitchFamily="18" charset="0"/>
                            </a:rPr>
                          </m:ctrlPr>
                        </m:sSubPr>
                        <m:e>
                          <m:r>
                            <a:rPr lang="en-US" sz="1800" b="1" i="1">
                              <a:latin typeface="Cambria Math" panose="02040503050406030204" pitchFamily="18" charset="0"/>
                            </a:rPr>
                            <m:t>𝒙</m:t>
                          </m:r>
                        </m:e>
                        <m:sub>
                          <m:r>
                            <a:rPr lang="en-US" sz="1800" b="1" i="1" smtClean="0">
                              <a:latin typeface="Cambria Math" panose="02040503050406030204" pitchFamily="18" charset="0"/>
                              <a:ea typeface="Cambria Math" panose="02040503050406030204" pitchFamily="18" charset="0"/>
                            </a:rPr>
                            <m:t>𝟐</m:t>
                          </m:r>
                        </m:sub>
                      </m:sSub>
                    </m:oMath>
                  </m:oMathPara>
                </a14:m>
                <a:endParaRPr lang="en-US" sz="1800" b="1" i="1" dirty="0"/>
              </a:p>
            </p:txBody>
          </p:sp>
        </mc:Choice>
        <mc:Fallback xmlns="">
          <p:sp>
            <p:nvSpPr>
              <p:cNvPr id="58" name="TextBox 57"/>
              <p:cNvSpPr txBox="1">
                <a:spLocks noRot="1" noChangeAspect="1" noMove="1" noResize="1" noEditPoints="1" noAdjustHandles="1" noChangeArrowheads="1" noChangeShapeType="1" noTextEdit="1"/>
              </p:cNvSpPr>
              <p:nvPr/>
            </p:nvSpPr>
            <p:spPr>
              <a:xfrm>
                <a:off x="5292239" y="5260069"/>
                <a:ext cx="2663792" cy="369332"/>
              </a:xfrm>
              <a:prstGeom prst="rect">
                <a:avLst/>
              </a:prstGeom>
              <a:blipFill rotWithShape="0">
                <a:blip r:embed="rId3"/>
                <a:stretch>
                  <a:fillRect t="-6667" b="-6667"/>
                </a:stretch>
              </a:blipFill>
            </p:spPr>
            <p:txBody>
              <a:bodyPr/>
              <a:lstStyle/>
              <a:p>
                <a:r>
                  <a:rPr lang="en-US">
                    <a:noFill/>
                  </a:rPr>
                  <a:t> </a:t>
                </a:r>
              </a:p>
            </p:txBody>
          </p:sp>
        </mc:Fallback>
      </mc:AlternateContent>
      <p:sp>
        <p:nvSpPr>
          <p:cNvPr id="63" name="Rectangle 62"/>
          <p:cNvSpPr/>
          <p:nvPr/>
        </p:nvSpPr>
        <p:spPr bwMode="auto">
          <a:xfrm>
            <a:off x="5002101" y="5151842"/>
            <a:ext cx="3183108" cy="585787"/>
          </a:xfrm>
          <a:prstGeom prst="rect">
            <a:avLst/>
          </a:prstGeom>
          <a:noFill/>
          <a:ln w="38100" cap="flat" cmpd="sng" algn="ctr">
            <a:solidFill>
              <a:srgbClr val="006600"/>
            </a:solidFill>
            <a:prstDash val="solid"/>
            <a:round/>
            <a:headEnd type="none" w="med" len="med"/>
            <a:tailEnd type="none" w="med" len="med"/>
          </a:ln>
          <a:effectLst/>
          <a:extLst/>
        </p:spPr>
        <p:txBody>
          <a:bodyPr vert="horz" wrap="square" lIns="88900" tIns="88900" rIns="88900" bIns="88900" numCol="1" rtlCol="0" anchor="t" anchorCtr="0" compatLnSpc="1">
            <a:prstTxWarp prst="textNoShape">
              <a:avLst/>
            </a:prstTxWarp>
          </a:bodyPr>
          <a:lstStyle/>
          <a:p>
            <a:pPr algn="ctr"/>
            <a:endParaRPr lang="en-US"/>
          </a:p>
        </p:txBody>
      </p:sp>
      <p:sp>
        <p:nvSpPr>
          <p:cNvPr id="11" name="Double Bracket 10"/>
          <p:cNvSpPr/>
          <p:nvPr/>
        </p:nvSpPr>
        <p:spPr bwMode="auto">
          <a:xfrm>
            <a:off x="6518089" y="2491740"/>
            <a:ext cx="1357001" cy="873760"/>
          </a:xfrm>
          <a:prstGeom prst="bracketPair">
            <a:avLst/>
          </a:prstGeom>
          <a:ln>
            <a:solidFill>
              <a:srgbClr val="006600"/>
            </a:solidFill>
            <a:headEnd type="none" w="med" len="med"/>
            <a:tailEnd type="none" w="med" len="med"/>
          </a:ln>
          <a:extLst/>
        </p:spPr>
        <p:style>
          <a:lnRef idx="2">
            <a:schemeClr val="accent5"/>
          </a:lnRef>
          <a:fillRef idx="0">
            <a:schemeClr val="accent5"/>
          </a:fillRef>
          <a:effectRef idx="1">
            <a:schemeClr val="accent5"/>
          </a:effectRef>
          <a:fontRef idx="minor">
            <a:schemeClr val="tx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lumMod val="65000"/>
                  <a:lumOff val="35000"/>
                </a:schemeClr>
              </a:solidFill>
              <a:effectLst/>
              <a:latin typeface="Times New Roman" pitchFamily="18" charset="0"/>
            </a:endParaRPr>
          </a:p>
        </p:txBody>
      </p:sp>
      <p:sp>
        <p:nvSpPr>
          <p:cNvPr id="54" name="TextBox 53"/>
          <p:cNvSpPr txBox="1"/>
          <p:nvPr/>
        </p:nvSpPr>
        <p:spPr>
          <a:xfrm>
            <a:off x="6429189" y="2633579"/>
            <a:ext cx="1534160" cy="584775"/>
          </a:xfrm>
          <a:prstGeom prst="rect">
            <a:avLst/>
          </a:prstGeom>
          <a:noFill/>
        </p:spPr>
        <p:txBody>
          <a:bodyPr wrap="square" rtlCol="0">
            <a:spAutoFit/>
          </a:bodyPr>
          <a:lstStyle/>
          <a:p>
            <a:pPr algn="ctr"/>
            <a:r>
              <a:rPr lang="en-US" sz="1600" b="1" i="1" dirty="0" smtClean="0">
                <a:solidFill>
                  <a:schemeClr val="tx1">
                    <a:lumMod val="65000"/>
                    <a:lumOff val="35000"/>
                  </a:schemeClr>
                </a:solidFill>
              </a:rPr>
              <a:t>Deliver Results</a:t>
            </a:r>
            <a:endParaRPr lang="en-US" sz="1600" b="1" i="1" dirty="0">
              <a:solidFill>
                <a:schemeClr val="tx1">
                  <a:lumMod val="65000"/>
                  <a:lumOff val="35000"/>
                </a:schemeClr>
              </a:solidFill>
            </a:endParaRPr>
          </a:p>
        </p:txBody>
      </p:sp>
      <mc:AlternateContent xmlns:mc="http://schemas.openxmlformats.org/markup-compatibility/2006" xmlns:a14="http://schemas.microsoft.com/office/drawing/2010/main">
        <mc:Choice Requires="a14">
          <p:graphicFrame>
            <p:nvGraphicFramePr>
              <p:cNvPr id="12" name="Table 11"/>
              <p:cNvGraphicFramePr>
                <a:graphicFrameLocks noGrp="1"/>
              </p:cNvGraphicFramePr>
              <p:nvPr>
                <p:extLst/>
              </p:nvPr>
            </p:nvGraphicFramePr>
            <p:xfrm>
              <a:off x="1459213" y="4691343"/>
              <a:ext cx="3026097" cy="4211319"/>
            </p:xfrm>
            <a:graphic>
              <a:graphicData uri="http://schemas.openxmlformats.org/drawingml/2006/table">
                <a:tbl>
                  <a:tblPr firstRow="1" bandRow="1">
                    <a:tableStyleId>{EB9631B5-78F2-41C9-869B-9F39066F8104}</a:tableStyleId>
                  </a:tblPr>
                  <a:tblGrid>
                    <a:gridCol w="287267"/>
                    <a:gridCol w="547766"/>
                    <a:gridCol w="547766"/>
                    <a:gridCol w="547766"/>
                    <a:gridCol w="547766"/>
                    <a:gridCol w="547766"/>
                  </a:tblGrid>
                  <a:tr h="370840">
                    <a:tc>
                      <a:txBody>
                        <a:bodyPr/>
                        <a:lstStyle/>
                        <a:p>
                          <a:endParaRPr lang="en-US" sz="1400" dirty="0"/>
                        </a:p>
                      </a:txBody>
                      <a:tcPr/>
                    </a:tc>
                    <a:tc gridSpan="5">
                      <a:txBody>
                        <a:bodyPr/>
                        <a:lstStyle/>
                        <a:p>
                          <a:pPr algn="ctr"/>
                          <a:r>
                            <a:rPr lang="en-US" sz="1400" i="1" dirty="0" smtClean="0"/>
                            <a:t>Deployment</a:t>
                          </a:r>
                          <a:r>
                            <a:rPr lang="en-US" sz="1400" i="1" baseline="0" dirty="0" smtClean="0"/>
                            <a:t> Data</a:t>
                          </a:r>
                          <a:endParaRPr lang="en-US" sz="1400" i="1" dirty="0"/>
                        </a:p>
                      </a:txBody>
                      <a:tcPr/>
                    </a:tc>
                    <a:tc hMerge="1">
                      <a:txBody>
                        <a:bodyPr/>
                        <a:lstStyle/>
                        <a:p>
                          <a:pPr algn="ctr"/>
                          <a:endParaRPr lang="en-US" sz="1400" i="1" dirty="0"/>
                        </a:p>
                      </a:txBody>
                      <a:tcPr/>
                    </a:tc>
                    <a:tc hMerge="1">
                      <a:txBody>
                        <a:bodyPr/>
                        <a:lstStyle/>
                        <a:p>
                          <a:pPr algn="ctr"/>
                          <a:endParaRPr lang="en-US" sz="1400" i="1" dirty="0"/>
                        </a:p>
                      </a:txBody>
                      <a:tcPr/>
                    </a:tc>
                    <a:tc hMerge="1">
                      <a:txBody>
                        <a:bodyPr/>
                        <a:lstStyle/>
                        <a:p>
                          <a:pPr algn="ctr"/>
                          <a:endParaRPr lang="en-US" sz="1400" i="1" dirty="0"/>
                        </a:p>
                      </a:txBody>
                      <a:tcPr/>
                    </a:tc>
                    <a:tc hMerge="1">
                      <a:txBody>
                        <a:bodyPr/>
                        <a:lstStyle/>
                        <a:p>
                          <a:pPr algn="ctr"/>
                          <a:endParaRPr lang="en-US" sz="1400" i="1" dirty="0"/>
                        </a:p>
                      </a:txBody>
                      <a:tcPr/>
                    </a:tc>
                  </a:tr>
                  <a:tr h="370840">
                    <a:tc>
                      <a:txBody>
                        <a:bodyPr/>
                        <a:lstStyle/>
                        <a:p>
                          <a14:m/>
                          <a:endParaRPr lang="en-US" sz="1400" dirty="0"/>
                        </a:p>
                      </a:txBody>
                      <a:tcPr/>
                    </a:tc>
                    <a:tc>
                      <a:txBody>
                        <a:bodyPr/>
                        <a:lstStyle/>
                        <a:p>
                          <a:pPr algn="ctr"/>
                          <a:endParaRPr lang="en-US" sz="1400" dirty="0"/>
                        </a:p>
                      </a:txBody>
                      <a:tcPr/>
                    </a:tc>
                    <a:tc>
                      <a:txBody>
                        <a:bodyPr/>
                        <a:lstStyle/>
                        <a:p>
                          <a:pPr algn="ctr"/>
                          <a:endParaRPr lang="en-US" sz="1400" dirty="0"/>
                        </a:p>
                      </a:txBody>
                      <a:tcPr/>
                    </a:tc>
                    <a:tc>
                      <a:txBody>
                        <a:bodyPr/>
                        <a:lstStyle/>
                        <a:p>
                          <a:pPr algn="ctr"/>
                          <a:endParaRPr lang="en-US" sz="1400" dirty="0"/>
                        </a:p>
                      </a:txBody>
                      <a:tcPr/>
                    </a:tc>
                    <a:tc>
                      <a:txBody>
                        <a:bodyPr/>
                        <a:lstStyle/>
                        <a:p>
                          <a:pPr algn="ctr"/>
                          <a:endParaRPr lang="en-US" sz="1400" dirty="0"/>
                        </a:p>
                      </a:txBody>
                      <a:tcPr/>
                    </a:tc>
                    <a:tc>
                      <a:txBody>
                        <a:bodyPr/>
                        <a:lstStyle/>
                        <a:p>
                          <a:pPr algn="ctr"/>
                          <a:endParaRPr lang="en-US" sz="1400" dirty="0"/>
                        </a:p>
                      </a:txBody>
                      <a:tcPr/>
                    </a:tc>
                  </a:tr>
                  <a:tr h="370840">
                    <a:tc>
                      <a:txBody>
                        <a:bodyPr/>
                        <a:lstStyle/>
                        <a:p>
                          <a14:m/>
                          <a:endParaRPr lang="en-US" sz="1400" dirty="0"/>
                        </a:p>
                      </a:txBody>
                      <a:tcPr/>
                    </a:tc>
                    <a:tc>
                      <a:txBody>
                        <a:bodyPr/>
                        <a:lstStyle/>
                        <a:p>
                          <a:pPr algn="ctr"/>
                          <a:endParaRPr lang="en-US" sz="1400" dirty="0"/>
                        </a:p>
                      </a:txBody>
                      <a:tcPr/>
                    </a:tc>
                    <a:tc>
                      <a:txBody>
                        <a:bodyPr/>
                        <a:lstStyle/>
                        <a:p>
                          <a:pPr algn="ctr"/>
                          <a:endParaRPr lang="en-US" sz="1400" dirty="0"/>
                        </a:p>
                      </a:txBody>
                      <a:tcPr/>
                    </a:tc>
                    <a:tc>
                      <a:txBody>
                        <a:bodyPr/>
                        <a:lstStyle/>
                        <a:p>
                          <a:pPr algn="ctr"/>
                          <a:endParaRPr lang="en-US" sz="1400" dirty="0"/>
                        </a:p>
                      </a:txBody>
                      <a:tcPr/>
                    </a:tc>
                    <a:tc>
                      <a:txBody>
                        <a:bodyPr/>
                        <a:lstStyle/>
                        <a:p>
                          <a:pPr algn="ctr"/>
                          <a:endParaRPr lang="en-US" sz="1400" dirty="0"/>
                        </a:p>
                      </a:txBody>
                      <a:tcPr/>
                    </a:tc>
                    <a:tc>
                      <a:txBody>
                        <a:bodyPr/>
                        <a:lstStyle/>
                        <a:p>
                          <a:pPr algn="ctr"/>
                          <a:endParaRPr lang="en-US" sz="1400" dirty="0"/>
                        </a:p>
                      </a:txBody>
                      <a:tcPr/>
                    </a:tc>
                  </a:tr>
                  <a:tr h="370840">
                    <a:tc>
                      <a:txBody>
                        <a:bodyPr/>
                        <a:lstStyle/>
                        <a:p>
                          <a14:m/>
                          <a:endParaRPr lang="en-US" sz="1400" dirty="0"/>
                        </a:p>
                      </a:txBody>
                      <a:tcPr/>
                    </a:tc>
                    <a:tc>
                      <a:txBody>
                        <a:bodyPr/>
                        <a:lstStyle/>
                        <a:p>
                          <a:pPr algn="ctr"/>
                          <a:endParaRPr lang="en-US" sz="1400" dirty="0"/>
                        </a:p>
                      </a:txBody>
                      <a:tcPr/>
                    </a:tc>
                    <a:tc>
                      <a:txBody>
                        <a:bodyPr/>
                        <a:lstStyle/>
                        <a:p>
                          <a:pPr algn="ctr"/>
                          <a:endParaRPr lang="en-US" sz="1400" dirty="0"/>
                        </a:p>
                      </a:txBody>
                      <a:tcPr/>
                    </a:tc>
                    <a:tc>
                      <a:txBody>
                        <a:bodyPr/>
                        <a:lstStyle/>
                        <a:p>
                          <a:pPr algn="ctr"/>
                          <a:endParaRPr lang="en-US" sz="1400" dirty="0"/>
                        </a:p>
                      </a:txBody>
                      <a:tcPr/>
                    </a:tc>
                    <a:tc>
                      <a:txBody>
                        <a:bodyPr/>
                        <a:lstStyle/>
                        <a:p>
                          <a:pPr algn="ctr"/>
                          <a:endParaRPr lang="en-US" sz="1400" dirty="0"/>
                        </a:p>
                      </a:txBody>
                      <a:tcPr/>
                    </a:tc>
                    <a:tc>
                      <a:txBody>
                        <a:bodyPr/>
                        <a:lstStyle/>
                        <a:p>
                          <a:pPr algn="ctr"/>
                          <a:endParaRPr lang="en-US" sz="1400" dirty="0"/>
                        </a:p>
                      </a:txBody>
                      <a:tcPr/>
                    </a:tc>
                  </a:tr>
                </a:tbl>
              </a:graphicData>
            </a:graphic>
          </p:graphicFrame>
        </mc:Choice>
        <mc:Fallback xmlns="">
          <p:graphicFrame>
            <p:nvGraphicFramePr>
              <p:cNvPr id="12" name="Table 11"/>
              <p:cNvGraphicFramePr>
                <a:graphicFrameLocks noGrp="1"/>
              </p:cNvGraphicFramePr>
              <p:nvPr>
                <p:extLst/>
              </p:nvPr>
            </p:nvGraphicFramePr>
            <p:xfrm>
              <a:off x="1459213" y="4691343"/>
              <a:ext cx="3026097" cy="1483360"/>
            </p:xfrm>
            <a:graphic>
              <a:graphicData uri="http://schemas.openxmlformats.org/drawingml/2006/table">
                <a:tbl>
                  <a:tblPr firstRow="1" bandRow="1">
                    <a:tableStyleId>{EB9631B5-78F2-41C9-869B-9F39066F8104}</a:tableStyleId>
                  </a:tblPr>
                  <a:tblGrid>
                    <a:gridCol w="287267"/>
                    <a:gridCol w="547766"/>
                    <a:gridCol w="547766"/>
                    <a:gridCol w="547766"/>
                    <a:gridCol w="547766"/>
                    <a:gridCol w="547766"/>
                  </a:tblGrid>
                  <a:tr h="370840">
                    <a:tc>
                      <a:txBody>
                        <a:bodyPr/>
                        <a:lstStyle/>
                        <a:p>
                          <a:endParaRPr lang="en-US" sz="1400" dirty="0"/>
                        </a:p>
                      </a:txBody>
                      <a:tcPr/>
                    </a:tc>
                    <a:tc gridSpan="5">
                      <a:txBody>
                        <a:bodyPr/>
                        <a:lstStyle/>
                        <a:p>
                          <a:pPr algn="ctr"/>
                          <a:r>
                            <a:rPr lang="en-US" sz="1400" i="1" dirty="0" smtClean="0"/>
                            <a:t>Deployment</a:t>
                          </a:r>
                          <a:r>
                            <a:rPr lang="en-US" sz="1400" i="1" baseline="0" dirty="0" smtClean="0"/>
                            <a:t> Data</a:t>
                          </a:r>
                          <a:endParaRPr lang="en-US" sz="1400" i="1" dirty="0"/>
                        </a:p>
                      </a:txBody>
                      <a:tcPr/>
                    </a:tc>
                    <a:tc hMerge="1">
                      <a:txBody>
                        <a:bodyPr/>
                        <a:lstStyle/>
                        <a:p>
                          <a:pPr algn="ctr"/>
                          <a:endParaRPr lang="en-US" sz="1400" i="1" dirty="0"/>
                        </a:p>
                      </a:txBody>
                      <a:tcPr/>
                    </a:tc>
                    <a:tc hMerge="1">
                      <a:txBody>
                        <a:bodyPr/>
                        <a:lstStyle/>
                        <a:p>
                          <a:pPr algn="ctr"/>
                          <a:endParaRPr lang="en-US" sz="1400" i="1" dirty="0"/>
                        </a:p>
                      </a:txBody>
                      <a:tcPr/>
                    </a:tc>
                    <a:tc hMerge="1">
                      <a:txBody>
                        <a:bodyPr/>
                        <a:lstStyle/>
                        <a:p>
                          <a:pPr algn="ctr"/>
                          <a:endParaRPr lang="en-US" sz="1400" i="1" dirty="0"/>
                        </a:p>
                      </a:txBody>
                      <a:tcPr/>
                    </a:tc>
                    <a:tc hMerge="1">
                      <a:txBody>
                        <a:bodyPr/>
                        <a:lstStyle/>
                        <a:p>
                          <a:pPr algn="ctr"/>
                          <a:endParaRPr lang="en-US" sz="1400" i="1" dirty="0"/>
                        </a:p>
                      </a:txBody>
                      <a:tcPr/>
                    </a:tc>
                  </a:tr>
                  <a:tr h="370840">
                    <a:tc>
                      <a:txBody>
                        <a:bodyPr/>
                        <a:lstStyle/>
                        <a:p>
                          <a:endParaRPr lang="en-US"/>
                        </a:p>
                      </a:txBody>
                      <a:tcPr>
                        <a:blipFill rotWithShape="0">
                          <a:blip r:embed="rId4"/>
                          <a:stretch>
                            <a:fillRect t="-103279" r="-961702" b="-203279"/>
                          </a:stretch>
                        </a:blipFill>
                      </a:tcPr>
                    </a:tc>
                    <a:tc>
                      <a:txBody>
                        <a:bodyPr/>
                        <a:lstStyle/>
                        <a:p>
                          <a:pPr algn="ctr"/>
                          <a:endParaRPr lang="en-US" sz="1400" dirty="0"/>
                        </a:p>
                      </a:txBody>
                      <a:tcPr/>
                    </a:tc>
                    <a:tc>
                      <a:txBody>
                        <a:bodyPr/>
                        <a:lstStyle/>
                        <a:p>
                          <a:pPr algn="ctr"/>
                          <a:endParaRPr lang="en-US" sz="1400" dirty="0"/>
                        </a:p>
                      </a:txBody>
                      <a:tcPr/>
                    </a:tc>
                    <a:tc>
                      <a:txBody>
                        <a:bodyPr/>
                        <a:lstStyle/>
                        <a:p>
                          <a:pPr algn="ctr"/>
                          <a:endParaRPr lang="en-US" sz="1400" dirty="0"/>
                        </a:p>
                      </a:txBody>
                      <a:tcPr/>
                    </a:tc>
                    <a:tc>
                      <a:txBody>
                        <a:bodyPr/>
                        <a:lstStyle/>
                        <a:p>
                          <a:pPr algn="ctr"/>
                          <a:endParaRPr lang="en-US" sz="1400" dirty="0"/>
                        </a:p>
                      </a:txBody>
                      <a:tcPr/>
                    </a:tc>
                    <a:tc>
                      <a:txBody>
                        <a:bodyPr/>
                        <a:lstStyle/>
                        <a:p>
                          <a:pPr algn="ctr"/>
                          <a:endParaRPr lang="en-US" sz="1400" dirty="0"/>
                        </a:p>
                      </a:txBody>
                      <a:tcPr/>
                    </a:tc>
                  </a:tr>
                  <a:tr h="370840">
                    <a:tc>
                      <a:txBody>
                        <a:bodyPr/>
                        <a:lstStyle/>
                        <a:p>
                          <a:endParaRPr lang="en-US"/>
                        </a:p>
                      </a:txBody>
                      <a:tcPr>
                        <a:blipFill rotWithShape="0">
                          <a:blip r:embed="rId4"/>
                          <a:stretch>
                            <a:fillRect t="-203279" r="-961702" b="-103279"/>
                          </a:stretch>
                        </a:blipFill>
                      </a:tcPr>
                    </a:tc>
                    <a:tc>
                      <a:txBody>
                        <a:bodyPr/>
                        <a:lstStyle/>
                        <a:p>
                          <a:pPr algn="ctr"/>
                          <a:endParaRPr lang="en-US" sz="1400" dirty="0"/>
                        </a:p>
                      </a:txBody>
                      <a:tcPr/>
                    </a:tc>
                    <a:tc>
                      <a:txBody>
                        <a:bodyPr/>
                        <a:lstStyle/>
                        <a:p>
                          <a:pPr algn="ctr"/>
                          <a:endParaRPr lang="en-US" sz="1400" dirty="0"/>
                        </a:p>
                      </a:txBody>
                      <a:tcPr/>
                    </a:tc>
                    <a:tc>
                      <a:txBody>
                        <a:bodyPr/>
                        <a:lstStyle/>
                        <a:p>
                          <a:pPr algn="ctr"/>
                          <a:endParaRPr lang="en-US" sz="1400" dirty="0"/>
                        </a:p>
                      </a:txBody>
                      <a:tcPr/>
                    </a:tc>
                    <a:tc>
                      <a:txBody>
                        <a:bodyPr/>
                        <a:lstStyle/>
                        <a:p>
                          <a:pPr algn="ctr"/>
                          <a:endParaRPr lang="en-US" sz="1400" dirty="0"/>
                        </a:p>
                      </a:txBody>
                      <a:tcPr/>
                    </a:tc>
                    <a:tc>
                      <a:txBody>
                        <a:bodyPr/>
                        <a:lstStyle/>
                        <a:p>
                          <a:pPr algn="ctr"/>
                          <a:endParaRPr lang="en-US" sz="1400" dirty="0"/>
                        </a:p>
                      </a:txBody>
                      <a:tcPr/>
                    </a:tc>
                  </a:tr>
                  <a:tr h="370840">
                    <a:tc>
                      <a:txBody>
                        <a:bodyPr/>
                        <a:lstStyle/>
                        <a:p>
                          <a:endParaRPr lang="en-US"/>
                        </a:p>
                      </a:txBody>
                      <a:tcPr>
                        <a:blipFill rotWithShape="0">
                          <a:blip r:embed="rId4"/>
                          <a:stretch>
                            <a:fillRect t="-303279" r="-961702" b="-3279"/>
                          </a:stretch>
                        </a:blipFill>
                      </a:tcPr>
                    </a:tc>
                    <a:tc>
                      <a:txBody>
                        <a:bodyPr/>
                        <a:lstStyle/>
                        <a:p>
                          <a:pPr algn="ctr"/>
                          <a:endParaRPr lang="en-US" sz="1400" dirty="0"/>
                        </a:p>
                      </a:txBody>
                      <a:tcPr/>
                    </a:tc>
                    <a:tc>
                      <a:txBody>
                        <a:bodyPr/>
                        <a:lstStyle/>
                        <a:p>
                          <a:pPr algn="ctr"/>
                          <a:endParaRPr lang="en-US" sz="1400" dirty="0"/>
                        </a:p>
                      </a:txBody>
                      <a:tcPr/>
                    </a:tc>
                    <a:tc>
                      <a:txBody>
                        <a:bodyPr/>
                        <a:lstStyle/>
                        <a:p>
                          <a:pPr algn="ctr"/>
                          <a:endParaRPr lang="en-US" sz="1400" dirty="0"/>
                        </a:p>
                      </a:txBody>
                      <a:tcPr/>
                    </a:tc>
                    <a:tc>
                      <a:txBody>
                        <a:bodyPr/>
                        <a:lstStyle/>
                        <a:p>
                          <a:pPr algn="ctr"/>
                          <a:endParaRPr lang="en-US" sz="1400" dirty="0"/>
                        </a:p>
                      </a:txBody>
                      <a:tcPr/>
                    </a:tc>
                    <a:tc>
                      <a:txBody>
                        <a:bodyPr/>
                        <a:lstStyle/>
                        <a:p>
                          <a:pPr algn="ctr"/>
                          <a:endParaRPr lang="en-US" sz="1400" dirty="0"/>
                        </a:p>
                      </a:txBody>
                      <a:tcPr/>
                    </a:tc>
                  </a:tr>
                </a:tbl>
              </a:graphicData>
            </a:graphic>
          </p:graphicFrame>
        </mc:Fallback>
      </mc:AlternateContent>
      <p:sp>
        <p:nvSpPr>
          <p:cNvPr id="10" name="Explosion 1 9"/>
          <p:cNvSpPr/>
          <p:nvPr/>
        </p:nvSpPr>
        <p:spPr bwMode="auto">
          <a:xfrm>
            <a:off x="3350743" y="1529121"/>
            <a:ext cx="2371061" cy="2793692"/>
          </a:xfrm>
          <a:prstGeom prst="irregularSeal1">
            <a:avLst/>
          </a:prstGeom>
          <a:solidFill>
            <a:srgbClr val="FF9933"/>
          </a:solidFill>
          <a:ln w="38100" cap="flat" cmpd="sng" algn="ctr">
            <a:solidFill>
              <a:srgbClr val="000000"/>
            </a:solidFill>
            <a:prstDash val="solid"/>
            <a:round/>
            <a:headEnd type="none" w="med" len="med"/>
            <a:tailEnd type="none" w="med" len="med"/>
          </a:ln>
          <a:effectLst>
            <a:outerShdw blurRad="317500" dist="50800" dir="5400000" algn="ctr" rotWithShape="0">
              <a:schemeClr val="bg2"/>
            </a:outerShdw>
          </a:effectLst>
          <a:extLst/>
        </p:spPr>
        <p:txBody>
          <a:bodyPr vert="horz" wrap="square" lIns="88900" tIns="88900" rIns="88900" bIns="88900" numCol="1" rtlCol="0" anchor="t" anchorCtr="0" compatLnSpc="1">
            <a:prstTxWarp prst="textNoShape">
              <a:avLst/>
            </a:prstTxWarp>
          </a:bodyPr>
          <a:lstStyle/>
          <a:p>
            <a:pPr algn="ctr"/>
            <a:endParaRPr lang="en-US"/>
          </a:p>
        </p:txBody>
      </p:sp>
      <p:sp>
        <p:nvSpPr>
          <p:cNvPr id="53" name="TextBox 52"/>
          <p:cNvSpPr txBox="1"/>
          <p:nvPr/>
        </p:nvSpPr>
        <p:spPr>
          <a:xfrm>
            <a:off x="3780361" y="2513034"/>
            <a:ext cx="1534160" cy="830997"/>
          </a:xfrm>
          <a:prstGeom prst="rect">
            <a:avLst/>
          </a:prstGeom>
          <a:noFill/>
        </p:spPr>
        <p:txBody>
          <a:bodyPr wrap="square" rtlCol="0">
            <a:spAutoFit/>
          </a:bodyPr>
          <a:lstStyle/>
          <a:p>
            <a:pPr algn="ctr"/>
            <a:r>
              <a:rPr lang="en-US" sz="1600" b="1" i="1" dirty="0" smtClean="0">
                <a:solidFill>
                  <a:schemeClr val="bg1">
                    <a:lumMod val="85000"/>
                  </a:schemeClr>
                </a:solidFill>
              </a:rPr>
              <a:t>Preparation</a:t>
            </a:r>
          </a:p>
          <a:p>
            <a:pPr algn="ctr"/>
            <a:r>
              <a:rPr lang="en-US" sz="1600" b="1" i="1" dirty="0" smtClean="0">
                <a:solidFill>
                  <a:schemeClr val="bg1">
                    <a:lumMod val="85000"/>
                  </a:schemeClr>
                </a:solidFill>
              </a:rPr>
              <a:t>&amp; </a:t>
            </a:r>
          </a:p>
          <a:p>
            <a:pPr algn="ctr"/>
            <a:r>
              <a:rPr lang="en-US" sz="1600" b="1" i="1" dirty="0" smtClean="0">
                <a:solidFill>
                  <a:schemeClr val="bg1">
                    <a:lumMod val="85000"/>
                  </a:schemeClr>
                </a:solidFill>
              </a:rPr>
              <a:t>Scoring</a:t>
            </a:r>
            <a:endParaRPr lang="en-US" sz="1600" b="1" i="1" dirty="0">
              <a:solidFill>
                <a:schemeClr val="bg1">
                  <a:lumMod val="85000"/>
                </a:schemeClr>
              </a:solidFill>
            </a:endParaRPr>
          </a:p>
        </p:txBody>
      </p:sp>
      <mc:AlternateContent xmlns:mc="http://schemas.openxmlformats.org/markup-compatibility/2006" xmlns:a14="http://schemas.microsoft.com/office/drawing/2010/main">
        <mc:Choice Requires="a14">
          <p:sp>
            <p:nvSpPr>
              <p:cNvPr id="41" name="TextBox 40"/>
              <p:cNvSpPr txBox="1"/>
              <p:nvPr/>
            </p:nvSpPr>
            <p:spPr>
              <a:xfrm>
                <a:off x="4905582" y="5260069"/>
                <a:ext cx="3437107" cy="369332"/>
              </a:xfrm>
              <a:prstGeom prst="rect">
                <a:avLst/>
              </a:prstGeom>
              <a:noFill/>
            </p:spPr>
            <p:txBody>
              <a:bodyPr wrap="square" rtlCol="0">
                <a:spAutoFit/>
              </a:bodyPr>
              <a:lstStyle/>
              <a:p>
                <a:pPr algn="ctr"/>
                <a14:m>
                  <m:oMathPara xmlns:m="http://schemas.openxmlformats.org/officeDocument/2006/math" xmlns="">
                    <m:oMathParaPr>
                      <m:jc m:val="centerGroup"/>
                    </m:oMathParaPr>
                    <m:oMath xmlns:m="http://schemas.openxmlformats.org/officeDocument/2006/math">
                      <m:acc>
                        <m:accPr>
                          <m:chr m:val="̂"/>
                          <m:ctrlPr>
                            <a:rPr lang="en-US" sz="1800" b="1" i="1" smtClean="0">
                              <a:latin typeface="Cambria Math" panose="02040503050406030204" pitchFamily="18" charset="0"/>
                            </a:rPr>
                          </m:ctrlPr>
                        </m:accPr>
                        <m:e>
                          <m:r>
                            <a:rPr lang="en-US" sz="1800" b="1" i="1" smtClean="0">
                              <a:latin typeface="Cambria Math" panose="02040503050406030204" pitchFamily="18" charset="0"/>
                            </a:rPr>
                            <m:t>𝒚</m:t>
                          </m:r>
                        </m:e>
                      </m:acc>
                      <m:r>
                        <a:rPr lang="en-US" sz="1800" b="1" i="1" smtClean="0">
                          <a:latin typeface="Cambria Math" panose="02040503050406030204" pitchFamily="18" charset="0"/>
                        </a:rPr>
                        <m:t>=−</m:t>
                      </m:r>
                      <m:r>
                        <a:rPr lang="en-US" sz="1800" b="1" i="1" smtClean="0">
                          <a:latin typeface="Cambria Math" panose="02040503050406030204" pitchFamily="18" charset="0"/>
                        </a:rPr>
                        <m:t>𝟐</m:t>
                      </m:r>
                      <m:r>
                        <a:rPr lang="en-US" sz="1800" b="1" i="1" smtClean="0">
                          <a:latin typeface="Cambria Math" panose="02040503050406030204" pitchFamily="18" charset="0"/>
                        </a:rPr>
                        <m:t>+</m:t>
                      </m:r>
                      <m:d>
                        <m:dPr>
                          <m:ctrlPr>
                            <a:rPr lang="en-US" sz="1800" b="1" i="1">
                              <a:latin typeface="Cambria Math" panose="02040503050406030204" pitchFamily="18" charset="0"/>
                            </a:rPr>
                          </m:ctrlPr>
                        </m:dPr>
                        <m:e>
                          <m:r>
                            <a:rPr lang="en-US" sz="1800" b="1" i="1">
                              <a:latin typeface="Cambria Math" panose="02040503050406030204" pitchFamily="18" charset="0"/>
                            </a:rPr>
                            <m:t>𝟒</m:t>
                          </m:r>
                          <m:r>
                            <a:rPr lang="en-US" sz="1800" b="1" i="1">
                              <a:latin typeface="Cambria Math" panose="02040503050406030204" pitchFamily="18" charset="0"/>
                              <a:ea typeface="Cambria Math" panose="02040503050406030204" pitchFamily="18" charset="0"/>
                            </a:rPr>
                            <m:t>×</m:t>
                          </m:r>
                          <m:r>
                            <a:rPr lang="en-US" sz="1800" b="1" i="1" smtClean="0">
                              <a:latin typeface="Cambria Math" panose="02040503050406030204" pitchFamily="18" charset="0"/>
                              <a:ea typeface="Cambria Math" panose="02040503050406030204" pitchFamily="18" charset="0"/>
                            </a:rPr>
                            <m:t>𝟒</m:t>
                          </m:r>
                        </m:e>
                      </m:d>
                      <m:r>
                        <a:rPr lang="en-US" sz="1800" b="1" i="1" smtClean="0">
                          <a:latin typeface="Cambria Math" panose="02040503050406030204" pitchFamily="18" charset="0"/>
                        </a:rPr>
                        <m:t>+</m:t>
                      </m:r>
                      <m:d>
                        <m:dPr>
                          <m:ctrlPr>
                            <a:rPr lang="en-US" sz="1800" b="1" i="1">
                              <a:latin typeface="Cambria Math" panose="02040503050406030204" pitchFamily="18" charset="0"/>
                            </a:rPr>
                          </m:ctrlPr>
                        </m:dPr>
                        <m:e>
                          <m:r>
                            <a:rPr lang="en-US" sz="1800" b="1" i="1" smtClean="0">
                              <a:latin typeface="Cambria Math" panose="02040503050406030204" pitchFamily="18" charset="0"/>
                            </a:rPr>
                            <m:t>𝟔</m:t>
                          </m:r>
                          <m:r>
                            <a:rPr lang="en-US" sz="1800" b="1" i="1">
                              <a:latin typeface="Cambria Math" panose="02040503050406030204" pitchFamily="18" charset="0"/>
                              <a:ea typeface="Cambria Math" panose="02040503050406030204" pitchFamily="18" charset="0"/>
                            </a:rPr>
                            <m:t>×</m:t>
                          </m:r>
                          <m:r>
                            <a:rPr lang="en-US" sz="1800" b="1" i="1" smtClean="0">
                              <a:latin typeface="Cambria Math" panose="02040503050406030204" pitchFamily="18" charset="0"/>
                              <a:ea typeface="Cambria Math" panose="02040503050406030204" pitchFamily="18" charset="0"/>
                            </a:rPr>
                            <m:t>𝟏𝟐</m:t>
                          </m:r>
                        </m:e>
                      </m:d>
                    </m:oMath>
                  </m:oMathPara>
                </a14:m>
                <a:endParaRPr lang="en-US" sz="1800" b="1" i="1" dirty="0"/>
              </a:p>
            </p:txBody>
          </p:sp>
        </mc:Choice>
        <mc:Fallback xmlns="">
          <p:sp>
            <p:nvSpPr>
              <p:cNvPr id="41" name="TextBox 40"/>
              <p:cNvSpPr txBox="1">
                <a:spLocks noRot="1" noChangeAspect="1" noMove="1" noResize="1" noEditPoints="1" noAdjustHandles="1" noChangeArrowheads="1" noChangeShapeType="1" noTextEdit="1"/>
              </p:cNvSpPr>
              <p:nvPr/>
            </p:nvSpPr>
            <p:spPr>
              <a:xfrm>
                <a:off x="4905582" y="5260069"/>
                <a:ext cx="3437107" cy="369332"/>
              </a:xfrm>
              <a:prstGeom prst="rect">
                <a:avLst/>
              </a:prstGeom>
              <a:blipFill rotWithShape="0">
                <a:blip r:embed="rId5"/>
                <a:stretch>
                  <a:fillRect t="-6667"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p:cNvSpPr txBox="1"/>
              <p:nvPr/>
            </p:nvSpPr>
            <p:spPr>
              <a:xfrm>
                <a:off x="5103096" y="5260069"/>
                <a:ext cx="3042079" cy="369332"/>
              </a:xfrm>
              <a:prstGeom prst="rect">
                <a:avLst/>
              </a:prstGeom>
              <a:noFill/>
            </p:spPr>
            <p:txBody>
              <a:bodyPr wrap="square" rtlCol="0">
                <a:spAutoFit/>
              </a:bodyPr>
              <a:lstStyle/>
              <a:p>
                <a:pPr algn="ctr"/>
                <a14:m>
                  <m:oMathPara xmlns:m="http://schemas.openxmlformats.org/officeDocument/2006/math" xmlns="">
                    <m:oMathParaPr>
                      <m:jc m:val="centerGroup"/>
                    </m:oMathParaPr>
                    <m:oMath xmlns:m="http://schemas.openxmlformats.org/officeDocument/2006/math">
                      <m:acc>
                        <m:accPr>
                          <m:chr m:val="̂"/>
                          <m:ctrlPr>
                            <a:rPr lang="en-US" sz="1800" b="1" i="1" smtClean="0">
                              <a:latin typeface="Cambria Math" panose="02040503050406030204" pitchFamily="18" charset="0"/>
                            </a:rPr>
                          </m:ctrlPr>
                        </m:accPr>
                        <m:e>
                          <m:r>
                            <a:rPr lang="en-US" sz="1800" b="1" i="1" smtClean="0">
                              <a:latin typeface="Cambria Math" panose="02040503050406030204" pitchFamily="18" charset="0"/>
                            </a:rPr>
                            <m:t>𝒚</m:t>
                          </m:r>
                        </m:e>
                      </m:acc>
                      <m:r>
                        <a:rPr lang="en-US" sz="1800" b="1" i="1" smtClean="0">
                          <a:latin typeface="Cambria Math" panose="02040503050406030204" pitchFamily="18" charset="0"/>
                        </a:rPr>
                        <m:t>=−</m:t>
                      </m:r>
                      <m:r>
                        <a:rPr lang="en-US" sz="1800" b="1" i="1" smtClean="0">
                          <a:latin typeface="Cambria Math" panose="02040503050406030204" pitchFamily="18" charset="0"/>
                        </a:rPr>
                        <m:t>𝟐</m:t>
                      </m:r>
                      <m:r>
                        <a:rPr lang="en-US" sz="1800" b="1" i="1" smtClean="0">
                          <a:latin typeface="Cambria Math" panose="02040503050406030204" pitchFamily="18" charset="0"/>
                        </a:rPr>
                        <m:t>+</m:t>
                      </m:r>
                      <m:d>
                        <m:dPr>
                          <m:ctrlPr>
                            <a:rPr lang="en-US" sz="1800" b="1" i="1" smtClean="0">
                              <a:latin typeface="Cambria Math" panose="02040503050406030204" pitchFamily="18" charset="0"/>
                            </a:rPr>
                          </m:ctrlPr>
                        </m:dPr>
                        <m:e>
                          <m:r>
                            <a:rPr lang="en-US" sz="1800" b="1" i="1">
                              <a:latin typeface="Cambria Math" panose="02040503050406030204" pitchFamily="18" charset="0"/>
                            </a:rPr>
                            <m:t>𝟒</m:t>
                          </m:r>
                          <m:r>
                            <a:rPr lang="en-US" sz="1800" b="1" i="1">
                              <a:latin typeface="Cambria Math" panose="02040503050406030204" pitchFamily="18" charset="0"/>
                              <a:ea typeface="Cambria Math" panose="02040503050406030204" pitchFamily="18" charset="0"/>
                            </a:rPr>
                            <m:t>×</m:t>
                          </m:r>
                          <m:r>
                            <a:rPr lang="en-US" sz="1800" b="1" i="1">
                              <a:latin typeface="Cambria Math" panose="02040503050406030204" pitchFamily="18" charset="0"/>
                              <a:ea typeface="Cambria Math" panose="02040503050406030204" pitchFamily="18" charset="0"/>
                            </a:rPr>
                            <m:t>𝟔</m:t>
                          </m:r>
                        </m:e>
                      </m:d>
                      <m:r>
                        <a:rPr lang="en-US" sz="1800" b="1" i="1" smtClean="0">
                          <a:latin typeface="Cambria Math" panose="02040503050406030204" pitchFamily="18" charset="0"/>
                        </a:rPr>
                        <m:t>+</m:t>
                      </m:r>
                      <m:d>
                        <m:dPr>
                          <m:ctrlPr>
                            <a:rPr lang="en-US" sz="1800" b="1" i="1" smtClean="0">
                              <a:latin typeface="Cambria Math" panose="02040503050406030204" pitchFamily="18" charset="0"/>
                            </a:rPr>
                          </m:ctrlPr>
                        </m:dPr>
                        <m:e>
                          <m:r>
                            <a:rPr lang="en-US" sz="1800" b="1" i="1">
                              <a:latin typeface="Cambria Math" panose="02040503050406030204" pitchFamily="18" charset="0"/>
                            </a:rPr>
                            <m:t>𝟔</m:t>
                          </m:r>
                          <m:r>
                            <a:rPr lang="en-US" sz="1800" b="1" i="1">
                              <a:latin typeface="Cambria Math" panose="02040503050406030204" pitchFamily="18" charset="0"/>
                              <a:ea typeface="Cambria Math" panose="02040503050406030204" pitchFamily="18" charset="0"/>
                            </a:rPr>
                            <m:t>×</m:t>
                          </m:r>
                          <m:r>
                            <a:rPr lang="en-US" sz="1800" b="1" i="1">
                              <a:latin typeface="Cambria Math" panose="02040503050406030204" pitchFamily="18" charset="0"/>
                              <a:ea typeface="Cambria Math" panose="02040503050406030204" pitchFamily="18" charset="0"/>
                            </a:rPr>
                            <m:t>𝟗</m:t>
                          </m:r>
                        </m:e>
                      </m:d>
                    </m:oMath>
                  </m:oMathPara>
                </a14:m>
                <a:endParaRPr lang="en-US" sz="1800" b="1" i="1" dirty="0"/>
              </a:p>
            </p:txBody>
          </p:sp>
        </mc:Choice>
        <mc:Fallback xmlns="">
          <p:sp>
            <p:nvSpPr>
              <p:cNvPr id="42" name="TextBox 41"/>
              <p:cNvSpPr txBox="1">
                <a:spLocks noRot="1" noChangeAspect="1" noMove="1" noResize="1" noEditPoints="1" noAdjustHandles="1" noChangeArrowheads="1" noChangeShapeType="1" noTextEdit="1"/>
              </p:cNvSpPr>
              <p:nvPr/>
            </p:nvSpPr>
            <p:spPr>
              <a:xfrm>
                <a:off x="5103096" y="5260069"/>
                <a:ext cx="3042079" cy="369332"/>
              </a:xfrm>
              <a:prstGeom prst="rect">
                <a:avLst/>
              </a:prstGeom>
              <a:blipFill rotWithShape="0">
                <a:blip r:embed="rId6"/>
                <a:stretch>
                  <a:fillRect t="-6667"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p:cNvSpPr txBox="1"/>
              <p:nvPr/>
            </p:nvSpPr>
            <p:spPr>
              <a:xfrm>
                <a:off x="4830045" y="5260069"/>
                <a:ext cx="3588180" cy="369332"/>
              </a:xfrm>
              <a:prstGeom prst="rect">
                <a:avLst/>
              </a:prstGeom>
              <a:noFill/>
            </p:spPr>
            <p:txBody>
              <a:bodyPr wrap="square" rtlCol="0">
                <a:spAutoFit/>
              </a:bodyPr>
              <a:lstStyle/>
              <a:p>
                <a:pPr algn="ctr"/>
                <a14:m>
                  <m:oMathPara xmlns:m="http://schemas.openxmlformats.org/officeDocument/2006/math" xmlns="">
                    <m:oMathParaPr>
                      <m:jc m:val="centerGroup"/>
                    </m:oMathParaPr>
                    <m:oMath xmlns:m="http://schemas.openxmlformats.org/officeDocument/2006/math">
                      <m:acc>
                        <m:accPr>
                          <m:chr m:val="̂"/>
                          <m:ctrlPr>
                            <a:rPr lang="en-US" sz="1800" b="1" i="1" smtClean="0">
                              <a:latin typeface="Cambria Math" panose="02040503050406030204" pitchFamily="18" charset="0"/>
                            </a:rPr>
                          </m:ctrlPr>
                        </m:accPr>
                        <m:e>
                          <m:r>
                            <a:rPr lang="en-US" sz="1800" b="1" i="1" smtClean="0">
                              <a:latin typeface="Cambria Math" panose="02040503050406030204" pitchFamily="18" charset="0"/>
                            </a:rPr>
                            <m:t>𝒚</m:t>
                          </m:r>
                        </m:e>
                      </m:acc>
                      <m:r>
                        <a:rPr lang="en-US" sz="1800" b="1" i="1" smtClean="0">
                          <a:latin typeface="Cambria Math" panose="02040503050406030204" pitchFamily="18" charset="0"/>
                        </a:rPr>
                        <m:t>=−</m:t>
                      </m:r>
                      <m:r>
                        <a:rPr lang="en-US" sz="1800" b="1" i="1" smtClean="0">
                          <a:latin typeface="Cambria Math" panose="02040503050406030204" pitchFamily="18" charset="0"/>
                        </a:rPr>
                        <m:t>𝟐</m:t>
                      </m:r>
                      <m:r>
                        <a:rPr lang="en-US" sz="1800" b="1" i="1" smtClean="0">
                          <a:latin typeface="Cambria Math" panose="02040503050406030204" pitchFamily="18" charset="0"/>
                        </a:rPr>
                        <m:t>+</m:t>
                      </m:r>
                      <m:d>
                        <m:dPr>
                          <m:ctrlPr>
                            <a:rPr lang="en-US" sz="1800" b="1" i="1" smtClean="0">
                              <a:latin typeface="Cambria Math" panose="02040503050406030204" pitchFamily="18" charset="0"/>
                            </a:rPr>
                          </m:ctrlPr>
                        </m:dPr>
                        <m:e>
                          <m:r>
                            <a:rPr lang="en-US" sz="1800" b="1" i="1">
                              <a:latin typeface="Cambria Math" panose="02040503050406030204" pitchFamily="18" charset="0"/>
                            </a:rPr>
                            <m:t>𝟒</m:t>
                          </m:r>
                          <m:r>
                            <a:rPr lang="en-US" sz="1800" b="1" i="1">
                              <a:latin typeface="Cambria Math" panose="02040503050406030204" pitchFamily="18" charset="0"/>
                              <a:ea typeface="Cambria Math" panose="02040503050406030204" pitchFamily="18" charset="0"/>
                            </a:rPr>
                            <m:t>×</m:t>
                          </m:r>
                          <m:r>
                            <a:rPr lang="en-US" sz="1800" b="1" i="1" smtClean="0">
                              <a:latin typeface="Cambria Math" panose="02040503050406030204" pitchFamily="18" charset="0"/>
                              <a:ea typeface="Cambria Math" panose="02040503050406030204" pitchFamily="18" charset="0"/>
                            </a:rPr>
                            <m:t>𝟑</m:t>
                          </m:r>
                        </m:e>
                      </m:d>
                      <m:r>
                        <a:rPr lang="en-US" sz="1800" b="1" i="1" smtClean="0">
                          <a:latin typeface="Cambria Math" panose="02040503050406030204" pitchFamily="18" charset="0"/>
                        </a:rPr>
                        <m:t>+</m:t>
                      </m:r>
                      <m:d>
                        <m:dPr>
                          <m:ctrlPr>
                            <a:rPr lang="en-US" sz="1800" b="1" i="1" smtClean="0">
                              <a:latin typeface="Cambria Math" panose="02040503050406030204" pitchFamily="18" charset="0"/>
                            </a:rPr>
                          </m:ctrlPr>
                        </m:dPr>
                        <m:e>
                          <m:r>
                            <a:rPr lang="en-US" sz="1800" b="1" i="1">
                              <a:latin typeface="Cambria Math" panose="02040503050406030204" pitchFamily="18" charset="0"/>
                            </a:rPr>
                            <m:t>𝟔</m:t>
                          </m:r>
                          <m:r>
                            <a:rPr lang="en-US" sz="1800" b="1" i="1">
                              <a:latin typeface="Cambria Math" panose="02040503050406030204" pitchFamily="18" charset="0"/>
                              <a:ea typeface="Cambria Math" panose="02040503050406030204" pitchFamily="18" charset="0"/>
                            </a:rPr>
                            <m:t>×</m:t>
                          </m:r>
                          <m:r>
                            <a:rPr lang="en-US" sz="1800" b="1" i="1" smtClean="0">
                              <a:latin typeface="Cambria Math" panose="02040503050406030204" pitchFamily="18" charset="0"/>
                              <a:ea typeface="Cambria Math" panose="02040503050406030204" pitchFamily="18" charset="0"/>
                            </a:rPr>
                            <m:t>𝟏𝟓</m:t>
                          </m:r>
                        </m:e>
                      </m:d>
                    </m:oMath>
                  </m:oMathPara>
                </a14:m>
                <a:endParaRPr lang="en-US" sz="1800" b="1" i="1" dirty="0"/>
              </a:p>
            </p:txBody>
          </p:sp>
        </mc:Choice>
        <mc:Fallback xmlns="">
          <p:sp>
            <p:nvSpPr>
              <p:cNvPr id="43" name="TextBox 42"/>
              <p:cNvSpPr txBox="1">
                <a:spLocks noRot="1" noChangeAspect="1" noMove="1" noResize="1" noEditPoints="1" noAdjustHandles="1" noChangeArrowheads="1" noChangeShapeType="1" noTextEdit="1"/>
              </p:cNvSpPr>
              <p:nvPr/>
            </p:nvSpPr>
            <p:spPr>
              <a:xfrm>
                <a:off x="4830045" y="5260069"/>
                <a:ext cx="3588180" cy="369332"/>
              </a:xfrm>
              <a:prstGeom prst="rect">
                <a:avLst/>
              </a:prstGeom>
              <a:blipFill rotWithShape="0">
                <a:blip r:embed="rId7"/>
                <a:stretch>
                  <a:fillRect t="-6667"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p:cNvSpPr txBox="1"/>
              <p:nvPr/>
            </p:nvSpPr>
            <p:spPr>
              <a:xfrm>
                <a:off x="4830045" y="5260069"/>
                <a:ext cx="3588180" cy="369332"/>
              </a:xfrm>
              <a:prstGeom prst="rect">
                <a:avLst/>
              </a:prstGeom>
              <a:noFill/>
            </p:spPr>
            <p:txBody>
              <a:bodyPr wrap="square" rtlCol="0">
                <a:spAutoFit/>
              </a:bodyPr>
              <a:lstStyle/>
              <a:p>
                <a:pPr algn="ctr"/>
                <a14:m>
                  <m:oMathPara xmlns:m="http://schemas.openxmlformats.org/officeDocument/2006/math" xmlns="">
                    <m:oMathParaPr>
                      <m:jc m:val="centerGroup"/>
                    </m:oMathParaPr>
                    <m:oMath xmlns:m="http://schemas.openxmlformats.org/officeDocument/2006/math">
                      <m:acc>
                        <m:accPr>
                          <m:chr m:val="̂"/>
                          <m:ctrlPr>
                            <a:rPr lang="en-US" sz="1800" b="1" i="1" smtClean="0">
                              <a:latin typeface="Cambria Math" panose="02040503050406030204" pitchFamily="18" charset="0"/>
                            </a:rPr>
                          </m:ctrlPr>
                        </m:accPr>
                        <m:e>
                          <m:r>
                            <a:rPr lang="en-US" sz="1800" b="1" i="1" smtClean="0">
                              <a:latin typeface="Cambria Math" panose="02040503050406030204" pitchFamily="18" charset="0"/>
                            </a:rPr>
                            <m:t>𝒚</m:t>
                          </m:r>
                        </m:e>
                      </m:acc>
                      <m:r>
                        <a:rPr lang="en-US" sz="1800" b="1" i="1" smtClean="0">
                          <a:latin typeface="Cambria Math" panose="02040503050406030204" pitchFamily="18" charset="0"/>
                        </a:rPr>
                        <m:t>=−</m:t>
                      </m:r>
                      <m:r>
                        <a:rPr lang="en-US" sz="1800" b="1" i="1" smtClean="0">
                          <a:latin typeface="Cambria Math" panose="02040503050406030204" pitchFamily="18" charset="0"/>
                        </a:rPr>
                        <m:t>𝟐</m:t>
                      </m:r>
                      <m:r>
                        <a:rPr lang="en-US" sz="1800" b="1" i="1" smtClean="0">
                          <a:latin typeface="Cambria Math" panose="02040503050406030204" pitchFamily="18" charset="0"/>
                        </a:rPr>
                        <m:t>+</m:t>
                      </m:r>
                      <m:d>
                        <m:dPr>
                          <m:ctrlPr>
                            <a:rPr lang="en-US" sz="1800" b="1" i="1" smtClean="0">
                              <a:latin typeface="Cambria Math" panose="02040503050406030204" pitchFamily="18" charset="0"/>
                            </a:rPr>
                          </m:ctrlPr>
                        </m:dPr>
                        <m:e>
                          <m:r>
                            <a:rPr lang="en-US" sz="1800" b="1" i="1">
                              <a:latin typeface="Cambria Math" panose="02040503050406030204" pitchFamily="18" charset="0"/>
                            </a:rPr>
                            <m:t>𝟒</m:t>
                          </m:r>
                          <m:r>
                            <a:rPr lang="en-US" sz="1800" b="1" i="1">
                              <a:latin typeface="Cambria Math" panose="02040503050406030204" pitchFamily="18" charset="0"/>
                              <a:ea typeface="Cambria Math" panose="02040503050406030204" pitchFamily="18" charset="0"/>
                            </a:rPr>
                            <m:t>×</m:t>
                          </m:r>
                          <m:r>
                            <a:rPr lang="en-US" sz="1800" b="1" i="1" smtClean="0">
                              <a:latin typeface="Cambria Math" panose="02040503050406030204" pitchFamily="18" charset="0"/>
                              <a:ea typeface="Cambria Math" panose="02040503050406030204" pitchFamily="18" charset="0"/>
                            </a:rPr>
                            <m:t>𝟗</m:t>
                          </m:r>
                        </m:e>
                      </m:d>
                      <m:r>
                        <a:rPr lang="en-US" sz="1800" b="1" i="1" smtClean="0">
                          <a:latin typeface="Cambria Math" panose="02040503050406030204" pitchFamily="18" charset="0"/>
                        </a:rPr>
                        <m:t>+</m:t>
                      </m:r>
                      <m:d>
                        <m:dPr>
                          <m:ctrlPr>
                            <a:rPr lang="en-US" sz="1800" b="1" i="1" smtClean="0">
                              <a:latin typeface="Cambria Math" panose="02040503050406030204" pitchFamily="18" charset="0"/>
                            </a:rPr>
                          </m:ctrlPr>
                        </m:dPr>
                        <m:e>
                          <m:r>
                            <a:rPr lang="en-US" sz="1800" b="1" i="1">
                              <a:latin typeface="Cambria Math" panose="02040503050406030204" pitchFamily="18" charset="0"/>
                            </a:rPr>
                            <m:t>𝟔</m:t>
                          </m:r>
                          <m:r>
                            <a:rPr lang="en-US" sz="1800" b="1" i="1">
                              <a:latin typeface="Cambria Math" panose="02040503050406030204" pitchFamily="18" charset="0"/>
                              <a:ea typeface="Cambria Math" panose="02040503050406030204" pitchFamily="18" charset="0"/>
                            </a:rPr>
                            <m:t>×</m:t>
                          </m:r>
                          <m:r>
                            <a:rPr lang="en-US" sz="1800" b="1" i="1" smtClean="0">
                              <a:latin typeface="Cambria Math" panose="02040503050406030204" pitchFamily="18" charset="0"/>
                              <a:ea typeface="Cambria Math" panose="02040503050406030204" pitchFamily="18" charset="0"/>
                            </a:rPr>
                            <m:t>𝟕</m:t>
                          </m:r>
                        </m:e>
                      </m:d>
                    </m:oMath>
                  </m:oMathPara>
                </a14:m>
                <a:endParaRPr lang="en-US" sz="1800" b="1" i="1" dirty="0"/>
              </a:p>
            </p:txBody>
          </p:sp>
        </mc:Choice>
        <mc:Fallback xmlns="">
          <p:sp>
            <p:nvSpPr>
              <p:cNvPr id="44" name="TextBox 43"/>
              <p:cNvSpPr txBox="1">
                <a:spLocks noRot="1" noChangeAspect="1" noMove="1" noResize="1" noEditPoints="1" noAdjustHandles="1" noChangeArrowheads="1" noChangeShapeType="1" noTextEdit="1"/>
              </p:cNvSpPr>
              <p:nvPr/>
            </p:nvSpPr>
            <p:spPr>
              <a:xfrm>
                <a:off x="4830045" y="5260069"/>
                <a:ext cx="3588180" cy="369332"/>
              </a:xfrm>
              <a:prstGeom prst="rect">
                <a:avLst/>
              </a:prstGeom>
              <a:blipFill rotWithShape="0">
                <a:blip r:embed="rId8"/>
                <a:stretch>
                  <a:fillRect t="-6667"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p:cNvSpPr txBox="1"/>
              <p:nvPr/>
            </p:nvSpPr>
            <p:spPr>
              <a:xfrm>
                <a:off x="4830045" y="5260069"/>
                <a:ext cx="3588180" cy="369332"/>
              </a:xfrm>
              <a:prstGeom prst="rect">
                <a:avLst/>
              </a:prstGeom>
              <a:noFill/>
            </p:spPr>
            <p:txBody>
              <a:bodyPr wrap="square" rtlCol="0">
                <a:spAutoFit/>
              </a:bodyPr>
              <a:lstStyle/>
              <a:p>
                <a:pPr algn="ctr"/>
                <a14:m>
                  <m:oMathPara xmlns:m="http://schemas.openxmlformats.org/officeDocument/2006/math" xmlns="">
                    <m:oMathParaPr>
                      <m:jc m:val="centerGroup"/>
                    </m:oMathParaPr>
                    <m:oMath xmlns:m="http://schemas.openxmlformats.org/officeDocument/2006/math">
                      <m:acc>
                        <m:accPr>
                          <m:chr m:val="̂"/>
                          <m:ctrlPr>
                            <a:rPr lang="en-US" sz="1800" b="1" i="1" smtClean="0">
                              <a:latin typeface="Cambria Math" panose="02040503050406030204" pitchFamily="18" charset="0"/>
                            </a:rPr>
                          </m:ctrlPr>
                        </m:accPr>
                        <m:e>
                          <m:r>
                            <a:rPr lang="en-US" sz="1800" b="1" i="1" smtClean="0">
                              <a:latin typeface="Cambria Math" panose="02040503050406030204" pitchFamily="18" charset="0"/>
                            </a:rPr>
                            <m:t>𝒚</m:t>
                          </m:r>
                        </m:e>
                      </m:acc>
                      <m:r>
                        <a:rPr lang="en-US" sz="1800" b="1" i="1" smtClean="0">
                          <a:latin typeface="Cambria Math" panose="02040503050406030204" pitchFamily="18" charset="0"/>
                        </a:rPr>
                        <m:t>=−</m:t>
                      </m:r>
                      <m:r>
                        <a:rPr lang="en-US" sz="1800" b="1" i="1" smtClean="0">
                          <a:latin typeface="Cambria Math" panose="02040503050406030204" pitchFamily="18" charset="0"/>
                        </a:rPr>
                        <m:t>𝟐</m:t>
                      </m:r>
                      <m:r>
                        <a:rPr lang="en-US" sz="1800" b="1" i="1" smtClean="0">
                          <a:latin typeface="Cambria Math" panose="02040503050406030204" pitchFamily="18" charset="0"/>
                        </a:rPr>
                        <m:t>+</m:t>
                      </m:r>
                      <m:d>
                        <m:dPr>
                          <m:ctrlPr>
                            <a:rPr lang="en-US" sz="1800" b="1" i="1" smtClean="0">
                              <a:latin typeface="Cambria Math" panose="02040503050406030204" pitchFamily="18" charset="0"/>
                            </a:rPr>
                          </m:ctrlPr>
                        </m:dPr>
                        <m:e>
                          <m:r>
                            <a:rPr lang="en-US" sz="1800" b="1" i="1">
                              <a:latin typeface="Cambria Math" panose="02040503050406030204" pitchFamily="18" charset="0"/>
                            </a:rPr>
                            <m:t>𝟒</m:t>
                          </m:r>
                          <m:r>
                            <a:rPr lang="en-US" sz="1800" b="1" i="1">
                              <a:latin typeface="Cambria Math" panose="02040503050406030204" pitchFamily="18" charset="0"/>
                              <a:ea typeface="Cambria Math" panose="02040503050406030204" pitchFamily="18" charset="0"/>
                            </a:rPr>
                            <m:t>×</m:t>
                          </m:r>
                          <m:r>
                            <a:rPr lang="en-US" sz="1800" b="1" i="1" smtClean="0">
                              <a:latin typeface="Cambria Math" panose="02040503050406030204" pitchFamily="18" charset="0"/>
                              <a:ea typeface="Cambria Math" panose="02040503050406030204" pitchFamily="18" charset="0"/>
                            </a:rPr>
                            <m:t>𝟕</m:t>
                          </m:r>
                        </m:e>
                      </m:d>
                      <m:r>
                        <a:rPr lang="en-US" sz="1800" b="1" i="1" smtClean="0">
                          <a:latin typeface="Cambria Math" panose="02040503050406030204" pitchFamily="18" charset="0"/>
                        </a:rPr>
                        <m:t>+</m:t>
                      </m:r>
                      <m:d>
                        <m:dPr>
                          <m:ctrlPr>
                            <a:rPr lang="en-US" sz="1800" b="1" i="1" smtClean="0">
                              <a:latin typeface="Cambria Math" panose="02040503050406030204" pitchFamily="18" charset="0"/>
                            </a:rPr>
                          </m:ctrlPr>
                        </m:dPr>
                        <m:e>
                          <m:r>
                            <a:rPr lang="en-US" sz="1800" b="1" i="1">
                              <a:latin typeface="Cambria Math" panose="02040503050406030204" pitchFamily="18" charset="0"/>
                            </a:rPr>
                            <m:t>𝟔</m:t>
                          </m:r>
                          <m:r>
                            <a:rPr lang="en-US" sz="1800" b="1" i="1">
                              <a:latin typeface="Cambria Math" panose="02040503050406030204" pitchFamily="18" charset="0"/>
                              <a:ea typeface="Cambria Math" panose="02040503050406030204" pitchFamily="18" charset="0"/>
                            </a:rPr>
                            <m:t>×</m:t>
                          </m:r>
                          <m:r>
                            <a:rPr lang="en-US" sz="1800" b="1" i="1" smtClean="0">
                              <a:latin typeface="Cambria Math" panose="02040503050406030204" pitchFamily="18" charset="0"/>
                              <a:ea typeface="Cambria Math" panose="02040503050406030204" pitchFamily="18" charset="0"/>
                            </a:rPr>
                            <m:t>𝟗</m:t>
                          </m:r>
                        </m:e>
                      </m:d>
                    </m:oMath>
                  </m:oMathPara>
                </a14:m>
                <a:endParaRPr lang="en-US" sz="1800" b="1" i="1" dirty="0"/>
              </a:p>
            </p:txBody>
          </p:sp>
        </mc:Choice>
        <mc:Fallback xmlns="">
          <p:sp>
            <p:nvSpPr>
              <p:cNvPr id="45" name="TextBox 44"/>
              <p:cNvSpPr txBox="1">
                <a:spLocks noRot="1" noChangeAspect="1" noMove="1" noResize="1" noEditPoints="1" noAdjustHandles="1" noChangeArrowheads="1" noChangeShapeType="1" noTextEdit="1"/>
              </p:cNvSpPr>
              <p:nvPr/>
            </p:nvSpPr>
            <p:spPr>
              <a:xfrm>
                <a:off x="4830045" y="5260069"/>
                <a:ext cx="3588180" cy="369332"/>
              </a:xfrm>
              <a:prstGeom prst="rect">
                <a:avLst/>
              </a:prstGeom>
              <a:blipFill rotWithShape="0">
                <a:blip r:embed="rId9"/>
                <a:stretch>
                  <a:fillRect t="-6667"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46" name="Table 45"/>
              <p:cNvGraphicFramePr>
                <a:graphicFrameLocks noGrp="1"/>
              </p:cNvGraphicFramePr>
              <p:nvPr>
                <p:extLst/>
              </p:nvPr>
            </p:nvGraphicFramePr>
            <p:xfrm>
              <a:off x="1459213" y="4691343"/>
              <a:ext cx="3026097" cy="4211319"/>
            </p:xfrm>
            <a:graphic>
              <a:graphicData uri="http://schemas.openxmlformats.org/drawingml/2006/table">
                <a:tbl>
                  <a:tblPr firstRow="1" bandRow="1">
                    <a:tableStyleId>{EB9631B5-78F2-41C9-869B-9F39066F8104}</a:tableStyleId>
                  </a:tblPr>
                  <a:tblGrid>
                    <a:gridCol w="287267"/>
                    <a:gridCol w="547766"/>
                    <a:gridCol w="547766"/>
                    <a:gridCol w="547766"/>
                    <a:gridCol w="547766"/>
                    <a:gridCol w="547766"/>
                  </a:tblGrid>
                  <a:tr h="370840">
                    <a:tc>
                      <a:txBody>
                        <a:bodyPr/>
                        <a:lstStyle/>
                        <a:p>
                          <a:endParaRPr lang="en-US" sz="1400" dirty="0"/>
                        </a:p>
                      </a:txBody>
                      <a:tcPr/>
                    </a:tc>
                    <a:tc gridSpan="5">
                      <a:txBody>
                        <a:bodyPr/>
                        <a:lstStyle/>
                        <a:p>
                          <a:pPr algn="ctr"/>
                          <a:r>
                            <a:rPr lang="en-US" sz="1400" i="1" dirty="0" smtClean="0"/>
                            <a:t>Deployment Data</a:t>
                          </a:r>
                          <a:endParaRPr lang="en-US" sz="1400" i="1" dirty="0"/>
                        </a:p>
                      </a:txBody>
                      <a:tcPr/>
                    </a:tc>
                    <a:tc hMerge="1">
                      <a:txBody>
                        <a:bodyPr/>
                        <a:lstStyle/>
                        <a:p>
                          <a:pPr algn="ctr"/>
                          <a:endParaRPr lang="en-US" sz="1400" i="1" dirty="0"/>
                        </a:p>
                      </a:txBody>
                      <a:tcPr/>
                    </a:tc>
                    <a:tc hMerge="1">
                      <a:txBody>
                        <a:bodyPr/>
                        <a:lstStyle/>
                        <a:p>
                          <a:pPr algn="ctr"/>
                          <a:endParaRPr lang="en-US" sz="1400" i="1" dirty="0"/>
                        </a:p>
                      </a:txBody>
                      <a:tcPr/>
                    </a:tc>
                    <a:tc hMerge="1">
                      <a:txBody>
                        <a:bodyPr/>
                        <a:lstStyle/>
                        <a:p>
                          <a:pPr algn="ctr"/>
                          <a:endParaRPr lang="en-US" sz="1400" i="1" dirty="0"/>
                        </a:p>
                      </a:txBody>
                      <a:tcPr/>
                    </a:tc>
                    <a:tc hMerge="1">
                      <a:txBody>
                        <a:bodyPr/>
                        <a:lstStyle/>
                        <a:p>
                          <a:pPr algn="ctr"/>
                          <a:endParaRPr lang="en-US" sz="1400" i="1" dirty="0"/>
                        </a:p>
                      </a:txBody>
                      <a:tcPr/>
                    </a:tc>
                  </a:tr>
                  <a:tr h="370840">
                    <a:tc>
                      <a:txBody>
                        <a:bodyPr/>
                        <a:lstStyle/>
                        <a:p>
                          <a14:m/>
                          <a:endParaRPr lang="en-US" sz="1400" dirty="0"/>
                        </a:p>
                      </a:txBody>
                      <a:tcPr/>
                    </a:tc>
                    <a:tc>
                      <a:txBody>
                        <a:bodyPr/>
                        <a:lstStyle/>
                        <a:p>
                          <a:pPr algn="ctr"/>
                          <a:r>
                            <a:rPr lang="en-US" sz="1400" dirty="0" smtClean="0"/>
                            <a:t>4</a:t>
                          </a:r>
                          <a:endParaRPr lang="en-US" sz="1400" dirty="0"/>
                        </a:p>
                      </a:txBody>
                      <a:tcPr/>
                    </a:tc>
                    <a:tc>
                      <a:txBody>
                        <a:bodyPr/>
                        <a:lstStyle/>
                        <a:p>
                          <a:pPr algn="ctr"/>
                          <a:endParaRPr lang="en-US" sz="1400" dirty="0"/>
                        </a:p>
                      </a:txBody>
                      <a:tcPr/>
                    </a:tc>
                    <a:tc>
                      <a:txBody>
                        <a:bodyPr/>
                        <a:lstStyle/>
                        <a:p>
                          <a:pPr algn="ctr"/>
                          <a:endParaRPr lang="en-US" sz="1400" dirty="0"/>
                        </a:p>
                      </a:txBody>
                      <a:tcPr/>
                    </a:tc>
                    <a:tc>
                      <a:txBody>
                        <a:bodyPr/>
                        <a:lstStyle/>
                        <a:p>
                          <a:pPr algn="ctr"/>
                          <a:endParaRPr lang="en-US" sz="1400" dirty="0"/>
                        </a:p>
                      </a:txBody>
                      <a:tcPr/>
                    </a:tc>
                    <a:tc>
                      <a:txBody>
                        <a:bodyPr/>
                        <a:lstStyle/>
                        <a:p>
                          <a:pPr algn="ctr"/>
                          <a:endParaRPr lang="en-US" sz="1400" dirty="0"/>
                        </a:p>
                      </a:txBody>
                      <a:tcPr/>
                    </a:tc>
                  </a:tr>
                  <a:tr h="370840">
                    <a:tc>
                      <a:txBody>
                        <a:bodyPr/>
                        <a:lstStyle/>
                        <a:p>
                          <a14:m/>
                          <a:endParaRPr lang="en-US" sz="1400" dirty="0"/>
                        </a:p>
                      </a:txBody>
                      <a:tcPr/>
                    </a:tc>
                    <a:tc>
                      <a:txBody>
                        <a:bodyPr/>
                        <a:lstStyle/>
                        <a:p>
                          <a:pPr algn="ctr"/>
                          <a:r>
                            <a:rPr lang="en-US" sz="1400" dirty="0" smtClean="0"/>
                            <a:t>12</a:t>
                          </a:r>
                          <a:endParaRPr lang="en-US" sz="1400" dirty="0"/>
                        </a:p>
                      </a:txBody>
                      <a:tcPr/>
                    </a:tc>
                    <a:tc>
                      <a:txBody>
                        <a:bodyPr/>
                        <a:lstStyle/>
                        <a:p>
                          <a:pPr algn="ctr"/>
                          <a:endParaRPr lang="en-US" sz="1400" dirty="0"/>
                        </a:p>
                      </a:txBody>
                      <a:tcPr/>
                    </a:tc>
                    <a:tc>
                      <a:txBody>
                        <a:bodyPr/>
                        <a:lstStyle/>
                        <a:p>
                          <a:pPr algn="ctr"/>
                          <a:endParaRPr lang="en-US" sz="1400" dirty="0"/>
                        </a:p>
                      </a:txBody>
                      <a:tcPr/>
                    </a:tc>
                    <a:tc>
                      <a:txBody>
                        <a:bodyPr/>
                        <a:lstStyle/>
                        <a:p>
                          <a:pPr algn="ctr"/>
                          <a:endParaRPr lang="en-US" sz="1400" dirty="0"/>
                        </a:p>
                      </a:txBody>
                      <a:tcPr/>
                    </a:tc>
                    <a:tc>
                      <a:txBody>
                        <a:bodyPr/>
                        <a:lstStyle/>
                        <a:p>
                          <a:pPr algn="ctr"/>
                          <a:endParaRPr lang="en-US" sz="1400" dirty="0"/>
                        </a:p>
                      </a:txBody>
                      <a:tcPr/>
                    </a:tc>
                  </a:tr>
                  <a:tr h="370840">
                    <a:tc>
                      <a:txBody>
                        <a:bodyPr/>
                        <a:lstStyle/>
                        <a:p>
                          <a14:m/>
                          <a:endParaRPr lang="en-US" sz="1400" dirty="0"/>
                        </a:p>
                      </a:txBody>
                      <a:tcPr/>
                    </a:tc>
                    <a:tc>
                      <a:txBody>
                        <a:bodyPr/>
                        <a:lstStyle/>
                        <a:p>
                          <a:pPr algn="ctr"/>
                          <a:r>
                            <a:rPr lang="en-US" sz="1400" dirty="0" smtClean="0"/>
                            <a:t>86</a:t>
                          </a:r>
                          <a:endParaRPr lang="en-US" sz="1400" dirty="0"/>
                        </a:p>
                      </a:txBody>
                      <a:tcPr/>
                    </a:tc>
                    <a:tc>
                      <a:txBody>
                        <a:bodyPr/>
                        <a:lstStyle/>
                        <a:p>
                          <a:pPr algn="ctr"/>
                          <a:endParaRPr lang="en-US" sz="1400" dirty="0"/>
                        </a:p>
                      </a:txBody>
                      <a:tcPr/>
                    </a:tc>
                    <a:tc>
                      <a:txBody>
                        <a:bodyPr/>
                        <a:lstStyle/>
                        <a:p>
                          <a:pPr algn="ctr"/>
                          <a:endParaRPr lang="en-US" sz="1400" dirty="0"/>
                        </a:p>
                      </a:txBody>
                      <a:tcPr/>
                    </a:tc>
                    <a:tc>
                      <a:txBody>
                        <a:bodyPr/>
                        <a:lstStyle/>
                        <a:p>
                          <a:pPr algn="ctr"/>
                          <a:endParaRPr lang="en-US" sz="1400" dirty="0"/>
                        </a:p>
                      </a:txBody>
                      <a:tcPr/>
                    </a:tc>
                    <a:tc>
                      <a:txBody>
                        <a:bodyPr/>
                        <a:lstStyle/>
                        <a:p>
                          <a:pPr algn="ctr"/>
                          <a:endParaRPr lang="en-US" sz="1400" dirty="0"/>
                        </a:p>
                      </a:txBody>
                      <a:tcPr/>
                    </a:tc>
                  </a:tr>
                </a:tbl>
              </a:graphicData>
            </a:graphic>
          </p:graphicFrame>
        </mc:Choice>
        <mc:Fallback xmlns="">
          <p:graphicFrame>
            <p:nvGraphicFramePr>
              <p:cNvPr id="46" name="Table 45"/>
              <p:cNvGraphicFramePr>
                <a:graphicFrameLocks noGrp="1"/>
              </p:cNvGraphicFramePr>
              <p:nvPr>
                <p:extLst/>
              </p:nvPr>
            </p:nvGraphicFramePr>
            <p:xfrm>
              <a:off x="1459213" y="4691343"/>
              <a:ext cx="3026097" cy="1483360"/>
            </p:xfrm>
            <a:graphic>
              <a:graphicData uri="http://schemas.openxmlformats.org/drawingml/2006/table">
                <a:tbl>
                  <a:tblPr firstRow="1" bandRow="1">
                    <a:tableStyleId>{EB9631B5-78F2-41C9-869B-9F39066F8104}</a:tableStyleId>
                  </a:tblPr>
                  <a:tblGrid>
                    <a:gridCol w="287267"/>
                    <a:gridCol w="547766"/>
                    <a:gridCol w="547766"/>
                    <a:gridCol w="547766"/>
                    <a:gridCol w="547766"/>
                    <a:gridCol w="547766"/>
                  </a:tblGrid>
                  <a:tr h="370840">
                    <a:tc>
                      <a:txBody>
                        <a:bodyPr/>
                        <a:lstStyle/>
                        <a:p>
                          <a:endParaRPr lang="en-US" sz="1400" dirty="0"/>
                        </a:p>
                      </a:txBody>
                      <a:tcPr/>
                    </a:tc>
                    <a:tc gridSpan="5">
                      <a:txBody>
                        <a:bodyPr/>
                        <a:lstStyle/>
                        <a:p>
                          <a:pPr algn="ctr"/>
                          <a:r>
                            <a:rPr lang="en-US" sz="1400" i="1" dirty="0" smtClean="0"/>
                            <a:t>Deployment Data</a:t>
                          </a:r>
                          <a:endParaRPr lang="en-US" sz="1400" i="1" dirty="0"/>
                        </a:p>
                      </a:txBody>
                      <a:tcPr/>
                    </a:tc>
                    <a:tc hMerge="1">
                      <a:txBody>
                        <a:bodyPr/>
                        <a:lstStyle/>
                        <a:p>
                          <a:pPr algn="ctr"/>
                          <a:endParaRPr lang="en-US" sz="1400" i="1" dirty="0"/>
                        </a:p>
                      </a:txBody>
                      <a:tcPr/>
                    </a:tc>
                    <a:tc hMerge="1">
                      <a:txBody>
                        <a:bodyPr/>
                        <a:lstStyle/>
                        <a:p>
                          <a:pPr algn="ctr"/>
                          <a:endParaRPr lang="en-US" sz="1400" i="1" dirty="0"/>
                        </a:p>
                      </a:txBody>
                      <a:tcPr/>
                    </a:tc>
                    <a:tc hMerge="1">
                      <a:txBody>
                        <a:bodyPr/>
                        <a:lstStyle/>
                        <a:p>
                          <a:pPr algn="ctr"/>
                          <a:endParaRPr lang="en-US" sz="1400" i="1" dirty="0"/>
                        </a:p>
                      </a:txBody>
                      <a:tcPr/>
                    </a:tc>
                    <a:tc hMerge="1">
                      <a:txBody>
                        <a:bodyPr/>
                        <a:lstStyle/>
                        <a:p>
                          <a:pPr algn="ctr"/>
                          <a:endParaRPr lang="en-US" sz="1400" i="1" dirty="0"/>
                        </a:p>
                      </a:txBody>
                      <a:tcPr/>
                    </a:tc>
                  </a:tr>
                  <a:tr h="370840">
                    <a:tc>
                      <a:txBody>
                        <a:bodyPr/>
                        <a:lstStyle/>
                        <a:p>
                          <a:endParaRPr lang="en-US"/>
                        </a:p>
                      </a:txBody>
                      <a:tcPr>
                        <a:blipFill rotWithShape="0">
                          <a:blip r:embed="rId10"/>
                          <a:stretch>
                            <a:fillRect t="-103279" r="-961702" b="-203279"/>
                          </a:stretch>
                        </a:blipFill>
                      </a:tcPr>
                    </a:tc>
                    <a:tc>
                      <a:txBody>
                        <a:bodyPr/>
                        <a:lstStyle/>
                        <a:p>
                          <a:pPr algn="ctr"/>
                          <a:r>
                            <a:rPr lang="en-US" sz="1400" dirty="0" smtClean="0"/>
                            <a:t>4</a:t>
                          </a:r>
                          <a:endParaRPr lang="en-US" sz="1400" dirty="0"/>
                        </a:p>
                      </a:txBody>
                      <a:tcPr/>
                    </a:tc>
                    <a:tc>
                      <a:txBody>
                        <a:bodyPr/>
                        <a:lstStyle/>
                        <a:p>
                          <a:pPr algn="ctr"/>
                          <a:endParaRPr lang="en-US" sz="1400" dirty="0"/>
                        </a:p>
                      </a:txBody>
                      <a:tcPr/>
                    </a:tc>
                    <a:tc>
                      <a:txBody>
                        <a:bodyPr/>
                        <a:lstStyle/>
                        <a:p>
                          <a:pPr algn="ctr"/>
                          <a:endParaRPr lang="en-US" sz="1400" dirty="0"/>
                        </a:p>
                      </a:txBody>
                      <a:tcPr/>
                    </a:tc>
                    <a:tc>
                      <a:txBody>
                        <a:bodyPr/>
                        <a:lstStyle/>
                        <a:p>
                          <a:pPr algn="ctr"/>
                          <a:endParaRPr lang="en-US" sz="1400" dirty="0"/>
                        </a:p>
                      </a:txBody>
                      <a:tcPr/>
                    </a:tc>
                    <a:tc>
                      <a:txBody>
                        <a:bodyPr/>
                        <a:lstStyle/>
                        <a:p>
                          <a:pPr algn="ctr"/>
                          <a:endParaRPr lang="en-US" sz="1400" dirty="0"/>
                        </a:p>
                      </a:txBody>
                      <a:tcPr/>
                    </a:tc>
                  </a:tr>
                  <a:tr h="370840">
                    <a:tc>
                      <a:txBody>
                        <a:bodyPr/>
                        <a:lstStyle/>
                        <a:p>
                          <a:endParaRPr lang="en-US"/>
                        </a:p>
                      </a:txBody>
                      <a:tcPr>
                        <a:blipFill rotWithShape="0">
                          <a:blip r:embed="rId10"/>
                          <a:stretch>
                            <a:fillRect t="-203279" r="-961702" b="-103279"/>
                          </a:stretch>
                        </a:blipFill>
                      </a:tcPr>
                    </a:tc>
                    <a:tc>
                      <a:txBody>
                        <a:bodyPr/>
                        <a:lstStyle/>
                        <a:p>
                          <a:pPr algn="ctr"/>
                          <a:r>
                            <a:rPr lang="en-US" sz="1400" dirty="0" smtClean="0"/>
                            <a:t>12</a:t>
                          </a:r>
                          <a:endParaRPr lang="en-US" sz="1400" dirty="0"/>
                        </a:p>
                      </a:txBody>
                      <a:tcPr/>
                    </a:tc>
                    <a:tc>
                      <a:txBody>
                        <a:bodyPr/>
                        <a:lstStyle/>
                        <a:p>
                          <a:pPr algn="ctr"/>
                          <a:endParaRPr lang="en-US" sz="1400" dirty="0"/>
                        </a:p>
                      </a:txBody>
                      <a:tcPr/>
                    </a:tc>
                    <a:tc>
                      <a:txBody>
                        <a:bodyPr/>
                        <a:lstStyle/>
                        <a:p>
                          <a:pPr algn="ctr"/>
                          <a:endParaRPr lang="en-US" sz="1400" dirty="0"/>
                        </a:p>
                      </a:txBody>
                      <a:tcPr/>
                    </a:tc>
                    <a:tc>
                      <a:txBody>
                        <a:bodyPr/>
                        <a:lstStyle/>
                        <a:p>
                          <a:pPr algn="ctr"/>
                          <a:endParaRPr lang="en-US" sz="1400" dirty="0"/>
                        </a:p>
                      </a:txBody>
                      <a:tcPr/>
                    </a:tc>
                    <a:tc>
                      <a:txBody>
                        <a:bodyPr/>
                        <a:lstStyle/>
                        <a:p>
                          <a:pPr algn="ctr"/>
                          <a:endParaRPr lang="en-US" sz="1400" dirty="0"/>
                        </a:p>
                      </a:txBody>
                      <a:tcPr/>
                    </a:tc>
                  </a:tr>
                  <a:tr h="370840">
                    <a:tc>
                      <a:txBody>
                        <a:bodyPr/>
                        <a:lstStyle/>
                        <a:p>
                          <a:endParaRPr lang="en-US"/>
                        </a:p>
                      </a:txBody>
                      <a:tcPr>
                        <a:blipFill rotWithShape="0">
                          <a:blip r:embed="rId10"/>
                          <a:stretch>
                            <a:fillRect t="-303279" r="-961702" b="-3279"/>
                          </a:stretch>
                        </a:blipFill>
                      </a:tcPr>
                    </a:tc>
                    <a:tc>
                      <a:txBody>
                        <a:bodyPr/>
                        <a:lstStyle/>
                        <a:p>
                          <a:pPr algn="ctr"/>
                          <a:r>
                            <a:rPr lang="en-US" sz="1400" dirty="0" smtClean="0"/>
                            <a:t>86</a:t>
                          </a:r>
                          <a:endParaRPr lang="en-US" sz="1400" dirty="0"/>
                        </a:p>
                      </a:txBody>
                      <a:tcPr/>
                    </a:tc>
                    <a:tc>
                      <a:txBody>
                        <a:bodyPr/>
                        <a:lstStyle/>
                        <a:p>
                          <a:pPr algn="ctr"/>
                          <a:endParaRPr lang="en-US" sz="1400" dirty="0"/>
                        </a:p>
                      </a:txBody>
                      <a:tcPr/>
                    </a:tc>
                    <a:tc>
                      <a:txBody>
                        <a:bodyPr/>
                        <a:lstStyle/>
                        <a:p>
                          <a:pPr algn="ctr"/>
                          <a:endParaRPr lang="en-US" sz="1400" dirty="0"/>
                        </a:p>
                      </a:txBody>
                      <a:tcPr/>
                    </a:tc>
                    <a:tc>
                      <a:txBody>
                        <a:bodyPr/>
                        <a:lstStyle/>
                        <a:p>
                          <a:pPr algn="ctr"/>
                          <a:endParaRPr lang="en-US" sz="1400" dirty="0"/>
                        </a:p>
                      </a:txBody>
                      <a:tcPr/>
                    </a:tc>
                    <a:tc>
                      <a:txBody>
                        <a:bodyPr/>
                        <a:lstStyle/>
                        <a:p>
                          <a:pPr algn="ctr"/>
                          <a:endParaRPr lang="en-US" sz="1400" dirty="0"/>
                        </a:p>
                      </a:txBody>
                      <a:tcPr/>
                    </a:tc>
                  </a:tr>
                </a:tbl>
              </a:graphicData>
            </a:graphic>
          </p:graphicFrame>
        </mc:Fallback>
      </mc:AlternateContent>
      <mc:AlternateContent xmlns:mc="http://schemas.openxmlformats.org/markup-compatibility/2006" xmlns:a14="http://schemas.microsoft.com/office/drawing/2010/main">
        <mc:Choice Requires="a14">
          <p:graphicFrame>
            <p:nvGraphicFramePr>
              <p:cNvPr id="62" name="Table 61"/>
              <p:cNvGraphicFramePr>
                <a:graphicFrameLocks noGrp="1"/>
              </p:cNvGraphicFramePr>
              <p:nvPr>
                <p:extLst/>
              </p:nvPr>
            </p:nvGraphicFramePr>
            <p:xfrm>
              <a:off x="1459213" y="4691343"/>
              <a:ext cx="3026097" cy="4211319"/>
            </p:xfrm>
            <a:graphic>
              <a:graphicData uri="http://schemas.openxmlformats.org/drawingml/2006/table">
                <a:tbl>
                  <a:tblPr firstRow="1" bandRow="1">
                    <a:tableStyleId>{EB9631B5-78F2-41C9-869B-9F39066F8104}</a:tableStyleId>
                  </a:tblPr>
                  <a:tblGrid>
                    <a:gridCol w="287267"/>
                    <a:gridCol w="547766"/>
                    <a:gridCol w="547766"/>
                    <a:gridCol w="547766"/>
                    <a:gridCol w="547766"/>
                    <a:gridCol w="547766"/>
                  </a:tblGrid>
                  <a:tr h="370840">
                    <a:tc>
                      <a:txBody>
                        <a:bodyPr/>
                        <a:lstStyle/>
                        <a:p>
                          <a:endParaRPr lang="en-US" sz="1400" dirty="0"/>
                        </a:p>
                      </a:txBody>
                      <a:tcPr/>
                    </a:tc>
                    <a:tc gridSpan="5">
                      <a:txBody>
                        <a:bodyPr/>
                        <a:lstStyle/>
                        <a:p>
                          <a:pPr algn="ctr"/>
                          <a:r>
                            <a:rPr lang="en-US" sz="1400" i="1" dirty="0" smtClean="0"/>
                            <a:t>Deployment Data</a:t>
                          </a:r>
                          <a:endParaRPr lang="en-US" sz="1400" i="1" dirty="0"/>
                        </a:p>
                      </a:txBody>
                      <a:tcPr/>
                    </a:tc>
                    <a:tc hMerge="1">
                      <a:txBody>
                        <a:bodyPr/>
                        <a:lstStyle/>
                        <a:p>
                          <a:pPr algn="ctr"/>
                          <a:endParaRPr lang="en-US" sz="1400" i="1" dirty="0"/>
                        </a:p>
                      </a:txBody>
                      <a:tcPr/>
                    </a:tc>
                    <a:tc hMerge="1">
                      <a:txBody>
                        <a:bodyPr/>
                        <a:lstStyle/>
                        <a:p>
                          <a:pPr algn="ctr"/>
                          <a:endParaRPr lang="en-US" sz="1400" i="1" dirty="0"/>
                        </a:p>
                      </a:txBody>
                      <a:tcPr/>
                    </a:tc>
                    <a:tc hMerge="1">
                      <a:txBody>
                        <a:bodyPr/>
                        <a:lstStyle/>
                        <a:p>
                          <a:pPr algn="ctr"/>
                          <a:endParaRPr lang="en-US" sz="1400" i="1" dirty="0"/>
                        </a:p>
                      </a:txBody>
                      <a:tcPr/>
                    </a:tc>
                    <a:tc hMerge="1">
                      <a:txBody>
                        <a:bodyPr/>
                        <a:lstStyle/>
                        <a:p>
                          <a:pPr algn="ctr"/>
                          <a:endParaRPr lang="en-US" sz="1400" i="1" dirty="0"/>
                        </a:p>
                      </a:txBody>
                      <a:tcPr/>
                    </a:tc>
                  </a:tr>
                  <a:tr h="370840">
                    <a:tc>
                      <a:txBody>
                        <a:bodyPr/>
                        <a:lstStyle/>
                        <a:p>
                          <a14:m/>
                          <a:endParaRPr lang="en-US" sz="1400" dirty="0"/>
                        </a:p>
                      </a:txBody>
                      <a:tcPr/>
                    </a:tc>
                    <a:tc>
                      <a:txBody>
                        <a:bodyPr/>
                        <a:lstStyle/>
                        <a:p>
                          <a:pPr algn="ctr"/>
                          <a:r>
                            <a:rPr lang="en-US" sz="1400" dirty="0" smtClean="0"/>
                            <a:t>4</a:t>
                          </a:r>
                          <a:endParaRPr lang="en-US" sz="1400" dirty="0"/>
                        </a:p>
                      </a:txBody>
                      <a:tcPr/>
                    </a:tc>
                    <a:tc>
                      <a:txBody>
                        <a:bodyPr/>
                        <a:lstStyle/>
                        <a:p>
                          <a:pPr algn="ctr"/>
                          <a:r>
                            <a:rPr lang="en-US" sz="1400" dirty="0" smtClean="0"/>
                            <a:t>6</a:t>
                          </a:r>
                          <a:endParaRPr lang="en-US" sz="1400" dirty="0"/>
                        </a:p>
                      </a:txBody>
                      <a:tcPr/>
                    </a:tc>
                    <a:tc>
                      <a:txBody>
                        <a:bodyPr/>
                        <a:lstStyle/>
                        <a:p>
                          <a:pPr algn="ctr"/>
                          <a:endParaRPr lang="en-US" sz="1400" dirty="0"/>
                        </a:p>
                      </a:txBody>
                      <a:tcPr/>
                    </a:tc>
                    <a:tc>
                      <a:txBody>
                        <a:bodyPr/>
                        <a:lstStyle/>
                        <a:p>
                          <a:pPr algn="ctr"/>
                          <a:endParaRPr lang="en-US" sz="1400" dirty="0"/>
                        </a:p>
                      </a:txBody>
                      <a:tcPr/>
                    </a:tc>
                    <a:tc>
                      <a:txBody>
                        <a:bodyPr/>
                        <a:lstStyle/>
                        <a:p>
                          <a:pPr algn="ctr"/>
                          <a:endParaRPr lang="en-US" sz="1400" dirty="0"/>
                        </a:p>
                      </a:txBody>
                      <a:tcPr/>
                    </a:tc>
                  </a:tr>
                  <a:tr h="370840">
                    <a:tc>
                      <a:txBody>
                        <a:bodyPr/>
                        <a:lstStyle/>
                        <a:p>
                          <a14:m/>
                          <a:endParaRPr lang="en-US" sz="1400" dirty="0"/>
                        </a:p>
                      </a:txBody>
                      <a:tcPr/>
                    </a:tc>
                    <a:tc>
                      <a:txBody>
                        <a:bodyPr/>
                        <a:lstStyle/>
                        <a:p>
                          <a:pPr algn="ctr"/>
                          <a:r>
                            <a:rPr lang="en-US" sz="1400" dirty="0" smtClean="0"/>
                            <a:t>12</a:t>
                          </a:r>
                          <a:endParaRPr lang="en-US" sz="1400" dirty="0"/>
                        </a:p>
                      </a:txBody>
                      <a:tcPr/>
                    </a:tc>
                    <a:tc>
                      <a:txBody>
                        <a:bodyPr/>
                        <a:lstStyle/>
                        <a:p>
                          <a:pPr algn="ctr"/>
                          <a:r>
                            <a:rPr lang="en-US" sz="1400" dirty="0" smtClean="0"/>
                            <a:t>9</a:t>
                          </a:r>
                          <a:endParaRPr lang="en-US" sz="1400" dirty="0"/>
                        </a:p>
                      </a:txBody>
                      <a:tcPr/>
                    </a:tc>
                    <a:tc>
                      <a:txBody>
                        <a:bodyPr/>
                        <a:lstStyle/>
                        <a:p>
                          <a:pPr algn="ctr"/>
                          <a:endParaRPr lang="en-US" sz="1400" dirty="0"/>
                        </a:p>
                      </a:txBody>
                      <a:tcPr/>
                    </a:tc>
                    <a:tc>
                      <a:txBody>
                        <a:bodyPr/>
                        <a:lstStyle/>
                        <a:p>
                          <a:pPr algn="ctr"/>
                          <a:endParaRPr lang="en-US" sz="1400" dirty="0"/>
                        </a:p>
                      </a:txBody>
                      <a:tcPr/>
                    </a:tc>
                    <a:tc>
                      <a:txBody>
                        <a:bodyPr/>
                        <a:lstStyle/>
                        <a:p>
                          <a:pPr algn="ctr"/>
                          <a:endParaRPr lang="en-US" sz="1400" dirty="0"/>
                        </a:p>
                      </a:txBody>
                      <a:tcPr/>
                    </a:tc>
                  </a:tr>
                  <a:tr h="370840">
                    <a:tc>
                      <a:txBody>
                        <a:bodyPr/>
                        <a:lstStyle/>
                        <a:p>
                          <a14:m/>
                          <a:endParaRPr lang="en-US" sz="1400" dirty="0"/>
                        </a:p>
                      </a:txBody>
                      <a:tcPr/>
                    </a:tc>
                    <a:tc>
                      <a:txBody>
                        <a:bodyPr/>
                        <a:lstStyle/>
                        <a:p>
                          <a:pPr algn="ctr"/>
                          <a:r>
                            <a:rPr lang="en-US" sz="1400" dirty="0" smtClean="0"/>
                            <a:t>86</a:t>
                          </a:r>
                          <a:endParaRPr lang="en-US" sz="1400" dirty="0"/>
                        </a:p>
                      </a:txBody>
                      <a:tcPr/>
                    </a:tc>
                    <a:tc>
                      <a:txBody>
                        <a:bodyPr/>
                        <a:lstStyle/>
                        <a:p>
                          <a:pPr algn="ctr"/>
                          <a:r>
                            <a:rPr lang="en-US" sz="1400" dirty="0" smtClean="0"/>
                            <a:t>76</a:t>
                          </a:r>
                          <a:endParaRPr lang="en-US" sz="1400" dirty="0"/>
                        </a:p>
                      </a:txBody>
                      <a:tcPr/>
                    </a:tc>
                    <a:tc>
                      <a:txBody>
                        <a:bodyPr/>
                        <a:lstStyle/>
                        <a:p>
                          <a:pPr algn="ctr"/>
                          <a:endParaRPr lang="en-US" sz="1400" dirty="0"/>
                        </a:p>
                      </a:txBody>
                      <a:tcPr/>
                    </a:tc>
                    <a:tc>
                      <a:txBody>
                        <a:bodyPr/>
                        <a:lstStyle/>
                        <a:p>
                          <a:pPr algn="ctr"/>
                          <a:endParaRPr lang="en-US" sz="1400" dirty="0"/>
                        </a:p>
                      </a:txBody>
                      <a:tcPr/>
                    </a:tc>
                    <a:tc>
                      <a:txBody>
                        <a:bodyPr/>
                        <a:lstStyle/>
                        <a:p>
                          <a:pPr algn="ctr"/>
                          <a:endParaRPr lang="en-US" sz="1400" dirty="0"/>
                        </a:p>
                      </a:txBody>
                      <a:tcPr/>
                    </a:tc>
                  </a:tr>
                </a:tbl>
              </a:graphicData>
            </a:graphic>
          </p:graphicFrame>
        </mc:Choice>
        <mc:Fallback xmlns="">
          <p:graphicFrame>
            <p:nvGraphicFramePr>
              <p:cNvPr id="62" name="Table 61"/>
              <p:cNvGraphicFramePr>
                <a:graphicFrameLocks noGrp="1"/>
              </p:cNvGraphicFramePr>
              <p:nvPr>
                <p:extLst/>
              </p:nvPr>
            </p:nvGraphicFramePr>
            <p:xfrm>
              <a:off x="1459213" y="4691343"/>
              <a:ext cx="3026097" cy="1483360"/>
            </p:xfrm>
            <a:graphic>
              <a:graphicData uri="http://schemas.openxmlformats.org/drawingml/2006/table">
                <a:tbl>
                  <a:tblPr firstRow="1" bandRow="1">
                    <a:tableStyleId>{EB9631B5-78F2-41C9-869B-9F39066F8104}</a:tableStyleId>
                  </a:tblPr>
                  <a:tblGrid>
                    <a:gridCol w="287267"/>
                    <a:gridCol w="547766"/>
                    <a:gridCol w="547766"/>
                    <a:gridCol w="547766"/>
                    <a:gridCol w="547766"/>
                    <a:gridCol w="547766"/>
                  </a:tblGrid>
                  <a:tr h="370840">
                    <a:tc>
                      <a:txBody>
                        <a:bodyPr/>
                        <a:lstStyle/>
                        <a:p>
                          <a:endParaRPr lang="en-US" sz="1400" dirty="0"/>
                        </a:p>
                      </a:txBody>
                      <a:tcPr/>
                    </a:tc>
                    <a:tc gridSpan="5">
                      <a:txBody>
                        <a:bodyPr/>
                        <a:lstStyle/>
                        <a:p>
                          <a:pPr algn="ctr"/>
                          <a:r>
                            <a:rPr lang="en-US" sz="1400" i="1" dirty="0" smtClean="0"/>
                            <a:t>Deployment Data</a:t>
                          </a:r>
                          <a:endParaRPr lang="en-US" sz="1400" i="1" dirty="0"/>
                        </a:p>
                      </a:txBody>
                      <a:tcPr/>
                    </a:tc>
                    <a:tc hMerge="1">
                      <a:txBody>
                        <a:bodyPr/>
                        <a:lstStyle/>
                        <a:p>
                          <a:pPr algn="ctr"/>
                          <a:endParaRPr lang="en-US" sz="1400" i="1" dirty="0"/>
                        </a:p>
                      </a:txBody>
                      <a:tcPr/>
                    </a:tc>
                    <a:tc hMerge="1">
                      <a:txBody>
                        <a:bodyPr/>
                        <a:lstStyle/>
                        <a:p>
                          <a:pPr algn="ctr"/>
                          <a:endParaRPr lang="en-US" sz="1400" i="1" dirty="0"/>
                        </a:p>
                      </a:txBody>
                      <a:tcPr/>
                    </a:tc>
                    <a:tc hMerge="1">
                      <a:txBody>
                        <a:bodyPr/>
                        <a:lstStyle/>
                        <a:p>
                          <a:pPr algn="ctr"/>
                          <a:endParaRPr lang="en-US" sz="1400" i="1" dirty="0"/>
                        </a:p>
                      </a:txBody>
                      <a:tcPr/>
                    </a:tc>
                    <a:tc hMerge="1">
                      <a:txBody>
                        <a:bodyPr/>
                        <a:lstStyle/>
                        <a:p>
                          <a:pPr algn="ctr"/>
                          <a:endParaRPr lang="en-US" sz="1400" i="1" dirty="0"/>
                        </a:p>
                      </a:txBody>
                      <a:tcPr/>
                    </a:tc>
                  </a:tr>
                  <a:tr h="370840">
                    <a:tc>
                      <a:txBody>
                        <a:bodyPr/>
                        <a:lstStyle/>
                        <a:p>
                          <a:endParaRPr lang="en-US"/>
                        </a:p>
                      </a:txBody>
                      <a:tcPr>
                        <a:blipFill rotWithShape="0">
                          <a:blip r:embed="rId11"/>
                          <a:stretch>
                            <a:fillRect t="-103279" r="-961702" b="-203279"/>
                          </a:stretch>
                        </a:blipFill>
                      </a:tcPr>
                    </a:tc>
                    <a:tc>
                      <a:txBody>
                        <a:bodyPr/>
                        <a:lstStyle/>
                        <a:p>
                          <a:pPr algn="ctr"/>
                          <a:r>
                            <a:rPr lang="en-US" sz="1400" dirty="0" smtClean="0"/>
                            <a:t>4</a:t>
                          </a:r>
                          <a:endParaRPr lang="en-US" sz="1400" dirty="0"/>
                        </a:p>
                      </a:txBody>
                      <a:tcPr/>
                    </a:tc>
                    <a:tc>
                      <a:txBody>
                        <a:bodyPr/>
                        <a:lstStyle/>
                        <a:p>
                          <a:pPr algn="ctr"/>
                          <a:r>
                            <a:rPr lang="en-US" sz="1400" dirty="0" smtClean="0"/>
                            <a:t>6</a:t>
                          </a:r>
                          <a:endParaRPr lang="en-US" sz="1400" dirty="0"/>
                        </a:p>
                      </a:txBody>
                      <a:tcPr/>
                    </a:tc>
                    <a:tc>
                      <a:txBody>
                        <a:bodyPr/>
                        <a:lstStyle/>
                        <a:p>
                          <a:pPr algn="ctr"/>
                          <a:endParaRPr lang="en-US" sz="1400" dirty="0"/>
                        </a:p>
                      </a:txBody>
                      <a:tcPr/>
                    </a:tc>
                    <a:tc>
                      <a:txBody>
                        <a:bodyPr/>
                        <a:lstStyle/>
                        <a:p>
                          <a:pPr algn="ctr"/>
                          <a:endParaRPr lang="en-US" sz="1400" dirty="0"/>
                        </a:p>
                      </a:txBody>
                      <a:tcPr/>
                    </a:tc>
                    <a:tc>
                      <a:txBody>
                        <a:bodyPr/>
                        <a:lstStyle/>
                        <a:p>
                          <a:pPr algn="ctr"/>
                          <a:endParaRPr lang="en-US" sz="1400" dirty="0"/>
                        </a:p>
                      </a:txBody>
                      <a:tcPr/>
                    </a:tc>
                  </a:tr>
                  <a:tr h="370840">
                    <a:tc>
                      <a:txBody>
                        <a:bodyPr/>
                        <a:lstStyle/>
                        <a:p>
                          <a:endParaRPr lang="en-US"/>
                        </a:p>
                      </a:txBody>
                      <a:tcPr>
                        <a:blipFill rotWithShape="0">
                          <a:blip r:embed="rId11"/>
                          <a:stretch>
                            <a:fillRect t="-203279" r="-961702" b="-103279"/>
                          </a:stretch>
                        </a:blipFill>
                      </a:tcPr>
                    </a:tc>
                    <a:tc>
                      <a:txBody>
                        <a:bodyPr/>
                        <a:lstStyle/>
                        <a:p>
                          <a:pPr algn="ctr"/>
                          <a:r>
                            <a:rPr lang="en-US" sz="1400" dirty="0" smtClean="0"/>
                            <a:t>12</a:t>
                          </a:r>
                          <a:endParaRPr lang="en-US" sz="1400" dirty="0"/>
                        </a:p>
                      </a:txBody>
                      <a:tcPr/>
                    </a:tc>
                    <a:tc>
                      <a:txBody>
                        <a:bodyPr/>
                        <a:lstStyle/>
                        <a:p>
                          <a:pPr algn="ctr"/>
                          <a:r>
                            <a:rPr lang="en-US" sz="1400" dirty="0" smtClean="0"/>
                            <a:t>9</a:t>
                          </a:r>
                          <a:endParaRPr lang="en-US" sz="1400" dirty="0"/>
                        </a:p>
                      </a:txBody>
                      <a:tcPr/>
                    </a:tc>
                    <a:tc>
                      <a:txBody>
                        <a:bodyPr/>
                        <a:lstStyle/>
                        <a:p>
                          <a:pPr algn="ctr"/>
                          <a:endParaRPr lang="en-US" sz="1400" dirty="0"/>
                        </a:p>
                      </a:txBody>
                      <a:tcPr/>
                    </a:tc>
                    <a:tc>
                      <a:txBody>
                        <a:bodyPr/>
                        <a:lstStyle/>
                        <a:p>
                          <a:pPr algn="ctr"/>
                          <a:endParaRPr lang="en-US" sz="1400" dirty="0"/>
                        </a:p>
                      </a:txBody>
                      <a:tcPr/>
                    </a:tc>
                    <a:tc>
                      <a:txBody>
                        <a:bodyPr/>
                        <a:lstStyle/>
                        <a:p>
                          <a:pPr algn="ctr"/>
                          <a:endParaRPr lang="en-US" sz="1400" dirty="0"/>
                        </a:p>
                      </a:txBody>
                      <a:tcPr/>
                    </a:tc>
                  </a:tr>
                  <a:tr h="370840">
                    <a:tc>
                      <a:txBody>
                        <a:bodyPr/>
                        <a:lstStyle/>
                        <a:p>
                          <a:endParaRPr lang="en-US"/>
                        </a:p>
                      </a:txBody>
                      <a:tcPr>
                        <a:blipFill rotWithShape="0">
                          <a:blip r:embed="rId11"/>
                          <a:stretch>
                            <a:fillRect t="-303279" r="-961702" b="-3279"/>
                          </a:stretch>
                        </a:blipFill>
                      </a:tcPr>
                    </a:tc>
                    <a:tc>
                      <a:txBody>
                        <a:bodyPr/>
                        <a:lstStyle/>
                        <a:p>
                          <a:pPr algn="ctr"/>
                          <a:r>
                            <a:rPr lang="en-US" sz="1400" dirty="0" smtClean="0"/>
                            <a:t>86</a:t>
                          </a:r>
                          <a:endParaRPr lang="en-US" sz="1400" dirty="0"/>
                        </a:p>
                      </a:txBody>
                      <a:tcPr/>
                    </a:tc>
                    <a:tc>
                      <a:txBody>
                        <a:bodyPr/>
                        <a:lstStyle/>
                        <a:p>
                          <a:pPr algn="ctr"/>
                          <a:r>
                            <a:rPr lang="en-US" sz="1400" dirty="0" smtClean="0"/>
                            <a:t>76</a:t>
                          </a:r>
                          <a:endParaRPr lang="en-US" sz="1400" dirty="0"/>
                        </a:p>
                      </a:txBody>
                      <a:tcPr/>
                    </a:tc>
                    <a:tc>
                      <a:txBody>
                        <a:bodyPr/>
                        <a:lstStyle/>
                        <a:p>
                          <a:pPr algn="ctr"/>
                          <a:endParaRPr lang="en-US" sz="1400" dirty="0"/>
                        </a:p>
                      </a:txBody>
                      <a:tcPr/>
                    </a:tc>
                    <a:tc>
                      <a:txBody>
                        <a:bodyPr/>
                        <a:lstStyle/>
                        <a:p>
                          <a:pPr algn="ctr"/>
                          <a:endParaRPr lang="en-US" sz="1400" dirty="0"/>
                        </a:p>
                      </a:txBody>
                      <a:tcPr/>
                    </a:tc>
                    <a:tc>
                      <a:txBody>
                        <a:bodyPr/>
                        <a:lstStyle/>
                        <a:p>
                          <a:pPr algn="ctr"/>
                          <a:endParaRPr lang="en-US" sz="1400" dirty="0"/>
                        </a:p>
                      </a:txBody>
                      <a:tcPr/>
                    </a:tc>
                  </a:tr>
                </a:tbl>
              </a:graphicData>
            </a:graphic>
          </p:graphicFrame>
        </mc:Fallback>
      </mc:AlternateContent>
      <mc:AlternateContent xmlns:mc="http://schemas.openxmlformats.org/markup-compatibility/2006" xmlns:a14="http://schemas.microsoft.com/office/drawing/2010/main">
        <mc:Choice Requires="a14">
          <p:graphicFrame>
            <p:nvGraphicFramePr>
              <p:cNvPr id="49" name="Table 48"/>
              <p:cNvGraphicFramePr>
                <a:graphicFrameLocks noGrp="1"/>
              </p:cNvGraphicFramePr>
              <p:nvPr>
                <p:extLst/>
              </p:nvPr>
            </p:nvGraphicFramePr>
            <p:xfrm>
              <a:off x="1459213" y="4691343"/>
              <a:ext cx="3026097" cy="4211319"/>
            </p:xfrm>
            <a:graphic>
              <a:graphicData uri="http://schemas.openxmlformats.org/drawingml/2006/table">
                <a:tbl>
                  <a:tblPr firstRow="1" bandRow="1">
                    <a:tableStyleId>{EB9631B5-78F2-41C9-869B-9F39066F8104}</a:tableStyleId>
                  </a:tblPr>
                  <a:tblGrid>
                    <a:gridCol w="287267"/>
                    <a:gridCol w="547766"/>
                    <a:gridCol w="547766"/>
                    <a:gridCol w="547766"/>
                    <a:gridCol w="547766"/>
                    <a:gridCol w="547766"/>
                  </a:tblGrid>
                  <a:tr h="370840">
                    <a:tc>
                      <a:txBody>
                        <a:bodyPr/>
                        <a:lstStyle/>
                        <a:p>
                          <a:endParaRPr lang="en-US" sz="1400" dirty="0"/>
                        </a:p>
                      </a:txBody>
                      <a:tcPr/>
                    </a:tc>
                    <a:tc gridSpan="5">
                      <a:txBody>
                        <a:bodyPr/>
                        <a:lstStyle/>
                        <a:p>
                          <a:pPr algn="ctr"/>
                          <a:r>
                            <a:rPr lang="en-US" sz="1400" i="1" dirty="0" smtClean="0"/>
                            <a:t>Deployment Data</a:t>
                          </a:r>
                          <a:endParaRPr lang="en-US" sz="1400" i="1" dirty="0"/>
                        </a:p>
                      </a:txBody>
                      <a:tcPr/>
                    </a:tc>
                    <a:tc hMerge="1">
                      <a:txBody>
                        <a:bodyPr/>
                        <a:lstStyle/>
                        <a:p>
                          <a:pPr algn="ctr"/>
                          <a:endParaRPr lang="en-US" sz="1400" i="1" dirty="0"/>
                        </a:p>
                      </a:txBody>
                      <a:tcPr/>
                    </a:tc>
                    <a:tc hMerge="1">
                      <a:txBody>
                        <a:bodyPr/>
                        <a:lstStyle/>
                        <a:p>
                          <a:pPr algn="ctr"/>
                          <a:endParaRPr lang="en-US" sz="1400" i="1" dirty="0"/>
                        </a:p>
                      </a:txBody>
                      <a:tcPr/>
                    </a:tc>
                    <a:tc hMerge="1">
                      <a:txBody>
                        <a:bodyPr/>
                        <a:lstStyle/>
                        <a:p>
                          <a:pPr algn="ctr"/>
                          <a:endParaRPr lang="en-US" sz="1400" i="1" dirty="0"/>
                        </a:p>
                      </a:txBody>
                      <a:tcPr/>
                    </a:tc>
                    <a:tc hMerge="1">
                      <a:txBody>
                        <a:bodyPr/>
                        <a:lstStyle/>
                        <a:p>
                          <a:pPr algn="ctr"/>
                          <a:endParaRPr lang="en-US" sz="1400" i="1" dirty="0"/>
                        </a:p>
                      </a:txBody>
                      <a:tcPr/>
                    </a:tc>
                  </a:tr>
                  <a:tr h="370840">
                    <a:tc>
                      <a:txBody>
                        <a:bodyPr/>
                        <a:lstStyle/>
                        <a:p>
                          <a14:m/>
                          <a:endParaRPr lang="en-US" sz="1400" dirty="0"/>
                        </a:p>
                      </a:txBody>
                      <a:tcPr/>
                    </a:tc>
                    <a:tc>
                      <a:txBody>
                        <a:bodyPr/>
                        <a:lstStyle/>
                        <a:p>
                          <a:pPr algn="ctr"/>
                          <a:r>
                            <a:rPr lang="en-US" sz="1400" dirty="0" smtClean="0"/>
                            <a:t>4</a:t>
                          </a:r>
                          <a:endParaRPr lang="en-US" sz="1400" dirty="0"/>
                        </a:p>
                      </a:txBody>
                      <a:tcPr/>
                    </a:tc>
                    <a:tc>
                      <a:txBody>
                        <a:bodyPr/>
                        <a:lstStyle/>
                        <a:p>
                          <a:pPr algn="ctr"/>
                          <a:r>
                            <a:rPr lang="en-US" sz="1400" dirty="0" smtClean="0"/>
                            <a:t>6</a:t>
                          </a:r>
                          <a:endParaRPr lang="en-US" sz="1400" dirty="0"/>
                        </a:p>
                      </a:txBody>
                      <a:tcPr/>
                    </a:tc>
                    <a:tc>
                      <a:txBody>
                        <a:bodyPr/>
                        <a:lstStyle/>
                        <a:p>
                          <a:pPr algn="ctr"/>
                          <a:r>
                            <a:rPr lang="en-US" sz="1400" dirty="0" smtClean="0"/>
                            <a:t>3</a:t>
                          </a:r>
                          <a:endParaRPr lang="en-US" sz="1400" dirty="0"/>
                        </a:p>
                      </a:txBody>
                      <a:tcPr/>
                    </a:tc>
                    <a:tc>
                      <a:txBody>
                        <a:bodyPr/>
                        <a:lstStyle/>
                        <a:p>
                          <a:pPr algn="ctr"/>
                          <a:endParaRPr lang="en-US" sz="1400" dirty="0"/>
                        </a:p>
                      </a:txBody>
                      <a:tcPr/>
                    </a:tc>
                    <a:tc>
                      <a:txBody>
                        <a:bodyPr/>
                        <a:lstStyle/>
                        <a:p>
                          <a:pPr algn="ctr"/>
                          <a:endParaRPr lang="en-US" sz="1400" dirty="0"/>
                        </a:p>
                      </a:txBody>
                      <a:tcPr/>
                    </a:tc>
                  </a:tr>
                  <a:tr h="370840">
                    <a:tc>
                      <a:txBody>
                        <a:bodyPr/>
                        <a:lstStyle/>
                        <a:p>
                          <a14:m/>
                          <a:endParaRPr lang="en-US" sz="1400" dirty="0"/>
                        </a:p>
                      </a:txBody>
                      <a:tcPr/>
                    </a:tc>
                    <a:tc>
                      <a:txBody>
                        <a:bodyPr/>
                        <a:lstStyle/>
                        <a:p>
                          <a:pPr algn="ctr"/>
                          <a:r>
                            <a:rPr lang="en-US" sz="1400" dirty="0" smtClean="0"/>
                            <a:t>12</a:t>
                          </a:r>
                          <a:endParaRPr lang="en-US" sz="1400" dirty="0"/>
                        </a:p>
                      </a:txBody>
                      <a:tcPr/>
                    </a:tc>
                    <a:tc>
                      <a:txBody>
                        <a:bodyPr/>
                        <a:lstStyle/>
                        <a:p>
                          <a:pPr algn="ctr"/>
                          <a:r>
                            <a:rPr lang="en-US" sz="1400" dirty="0" smtClean="0"/>
                            <a:t>9</a:t>
                          </a:r>
                          <a:endParaRPr lang="en-US" sz="1400" dirty="0"/>
                        </a:p>
                      </a:txBody>
                      <a:tcPr/>
                    </a:tc>
                    <a:tc>
                      <a:txBody>
                        <a:bodyPr/>
                        <a:lstStyle/>
                        <a:p>
                          <a:pPr algn="ctr"/>
                          <a:r>
                            <a:rPr lang="en-US" sz="1400" dirty="0" smtClean="0"/>
                            <a:t>15</a:t>
                          </a:r>
                          <a:endParaRPr lang="en-US" sz="1400" dirty="0"/>
                        </a:p>
                      </a:txBody>
                      <a:tcPr/>
                    </a:tc>
                    <a:tc>
                      <a:txBody>
                        <a:bodyPr/>
                        <a:lstStyle/>
                        <a:p>
                          <a:pPr algn="ctr"/>
                          <a:endParaRPr lang="en-US" sz="1400" dirty="0"/>
                        </a:p>
                      </a:txBody>
                      <a:tcPr/>
                    </a:tc>
                    <a:tc>
                      <a:txBody>
                        <a:bodyPr/>
                        <a:lstStyle/>
                        <a:p>
                          <a:pPr algn="ctr"/>
                          <a:endParaRPr lang="en-US" sz="1400" dirty="0"/>
                        </a:p>
                      </a:txBody>
                      <a:tcPr/>
                    </a:tc>
                  </a:tr>
                  <a:tr h="370840">
                    <a:tc>
                      <a:txBody>
                        <a:bodyPr/>
                        <a:lstStyle/>
                        <a:p>
                          <a14:m/>
                          <a:endParaRPr lang="en-US" sz="1400" dirty="0"/>
                        </a:p>
                      </a:txBody>
                      <a:tcPr/>
                    </a:tc>
                    <a:tc>
                      <a:txBody>
                        <a:bodyPr/>
                        <a:lstStyle/>
                        <a:p>
                          <a:pPr algn="ctr"/>
                          <a:r>
                            <a:rPr lang="en-US" sz="1400" dirty="0" smtClean="0"/>
                            <a:t>86</a:t>
                          </a:r>
                          <a:endParaRPr lang="en-US" sz="1400" dirty="0"/>
                        </a:p>
                      </a:txBody>
                      <a:tcPr/>
                    </a:tc>
                    <a:tc>
                      <a:txBody>
                        <a:bodyPr/>
                        <a:lstStyle/>
                        <a:p>
                          <a:pPr algn="ctr"/>
                          <a:r>
                            <a:rPr lang="en-US" sz="1400" dirty="0" smtClean="0"/>
                            <a:t>76</a:t>
                          </a:r>
                          <a:endParaRPr lang="en-US" sz="1400" dirty="0"/>
                        </a:p>
                      </a:txBody>
                      <a:tcPr/>
                    </a:tc>
                    <a:tc>
                      <a:txBody>
                        <a:bodyPr/>
                        <a:lstStyle/>
                        <a:p>
                          <a:pPr algn="ctr"/>
                          <a:r>
                            <a:rPr lang="en-US" sz="1400" dirty="0" smtClean="0"/>
                            <a:t>100</a:t>
                          </a:r>
                          <a:endParaRPr lang="en-US" sz="1400" dirty="0"/>
                        </a:p>
                      </a:txBody>
                      <a:tcPr/>
                    </a:tc>
                    <a:tc>
                      <a:txBody>
                        <a:bodyPr/>
                        <a:lstStyle/>
                        <a:p>
                          <a:pPr algn="ctr"/>
                          <a:endParaRPr lang="en-US" sz="1400" dirty="0"/>
                        </a:p>
                      </a:txBody>
                      <a:tcPr/>
                    </a:tc>
                    <a:tc>
                      <a:txBody>
                        <a:bodyPr/>
                        <a:lstStyle/>
                        <a:p>
                          <a:pPr algn="ctr"/>
                          <a:endParaRPr lang="en-US" sz="1400" dirty="0"/>
                        </a:p>
                      </a:txBody>
                      <a:tcPr/>
                    </a:tc>
                  </a:tr>
                </a:tbl>
              </a:graphicData>
            </a:graphic>
          </p:graphicFrame>
        </mc:Choice>
        <mc:Fallback xmlns="">
          <p:graphicFrame>
            <p:nvGraphicFramePr>
              <p:cNvPr id="49" name="Table 48"/>
              <p:cNvGraphicFramePr>
                <a:graphicFrameLocks noGrp="1"/>
              </p:cNvGraphicFramePr>
              <p:nvPr>
                <p:extLst/>
              </p:nvPr>
            </p:nvGraphicFramePr>
            <p:xfrm>
              <a:off x="1459213" y="4691343"/>
              <a:ext cx="3026097" cy="1483360"/>
            </p:xfrm>
            <a:graphic>
              <a:graphicData uri="http://schemas.openxmlformats.org/drawingml/2006/table">
                <a:tbl>
                  <a:tblPr firstRow="1" bandRow="1">
                    <a:tableStyleId>{EB9631B5-78F2-41C9-869B-9F39066F8104}</a:tableStyleId>
                  </a:tblPr>
                  <a:tblGrid>
                    <a:gridCol w="287267"/>
                    <a:gridCol w="547766"/>
                    <a:gridCol w="547766"/>
                    <a:gridCol w="547766"/>
                    <a:gridCol w="547766"/>
                    <a:gridCol w="547766"/>
                  </a:tblGrid>
                  <a:tr h="370840">
                    <a:tc>
                      <a:txBody>
                        <a:bodyPr/>
                        <a:lstStyle/>
                        <a:p>
                          <a:endParaRPr lang="en-US" sz="1400" dirty="0"/>
                        </a:p>
                      </a:txBody>
                      <a:tcPr/>
                    </a:tc>
                    <a:tc gridSpan="5">
                      <a:txBody>
                        <a:bodyPr/>
                        <a:lstStyle/>
                        <a:p>
                          <a:pPr algn="ctr"/>
                          <a:r>
                            <a:rPr lang="en-US" sz="1400" i="1" dirty="0" smtClean="0"/>
                            <a:t>Deployment Data</a:t>
                          </a:r>
                          <a:endParaRPr lang="en-US" sz="1400" i="1" dirty="0"/>
                        </a:p>
                      </a:txBody>
                      <a:tcPr/>
                    </a:tc>
                    <a:tc hMerge="1">
                      <a:txBody>
                        <a:bodyPr/>
                        <a:lstStyle/>
                        <a:p>
                          <a:pPr algn="ctr"/>
                          <a:endParaRPr lang="en-US" sz="1400" i="1" dirty="0"/>
                        </a:p>
                      </a:txBody>
                      <a:tcPr/>
                    </a:tc>
                    <a:tc hMerge="1">
                      <a:txBody>
                        <a:bodyPr/>
                        <a:lstStyle/>
                        <a:p>
                          <a:pPr algn="ctr"/>
                          <a:endParaRPr lang="en-US" sz="1400" i="1" dirty="0"/>
                        </a:p>
                      </a:txBody>
                      <a:tcPr/>
                    </a:tc>
                    <a:tc hMerge="1">
                      <a:txBody>
                        <a:bodyPr/>
                        <a:lstStyle/>
                        <a:p>
                          <a:pPr algn="ctr"/>
                          <a:endParaRPr lang="en-US" sz="1400" i="1" dirty="0"/>
                        </a:p>
                      </a:txBody>
                      <a:tcPr/>
                    </a:tc>
                    <a:tc hMerge="1">
                      <a:txBody>
                        <a:bodyPr/>
                        <a:lstStyle/>
                        <a:p>
                          <a:pPr algn="ctr"/>
                          <a:endParaRPr lang="en-US" sz="1400" i="1" dirty="0"/>
                        </a:p>
                      </a:txBody>
                      <a:tcPr/>
                    </a:tc>
                  </a:tr>
                  <a:tr h="370840">
                    <a:tc>
                      <a:txBody>
                        <a:bodyPr/>
                        <a:lstStyle/>
                        <a:p>
                          <a:endParaRPr lang="en-US"/>
                        </a:p>
                      </a:txBody>
                      <a:tcPr>
                        <a:blipFill rotWithShape="0">
                          <a:blip r:embed="rId12"/>
                          <a:stretch>
                            <a:fillRect t="-103279" r="-961702" b="-203279"/>
                          </a:stretch>
                        </a:blipFill>
                      </a:tcPr>
                    </a:tc>
                    <a:tc>
                      <a:txBody>
                        <a:bodyPr/>
                        <a:lstStyle/>
                        <a:p>
                          <a:pPr algn="ctr"/>
                          <a:r>
                            <a:rPr lang="en-US" sz="1400" dirty="0" smtClean="0"/>
                            <a:t>4</a:t>
                          </a:r>
                          <a:endParaRPr lang="en-US" sz="1400" dirty="0"/>
                        </a:p>
                      </a:txBody>
                      <a:tcPr/>
                    </a:tc>
                    <a:tc>
                      <a:txBody>
                        <a:bodyPr/>
                        <a:lstStyle/>
                        <a:p>
                          <a:pPr algn="ctr"/>
                          <a:r>
                            <a:rPr lang="en-US" sz="1400" dirty="0" smtClean="0"/>
                            <a:t>6</a:t>
                          </a:r>
                          <a:endParaRPr lang="en-US" sz="1400" dirty="0"/>
                        </a:p>
                      </a:txBody>
                      <a:tcPr/>
                    </a:tc>
                    <a:tc>
                      <a:txBody>
                        <a:bodyPr/>
                        <a:lstStyle/>
                        <a:p>
                          <a:pPr algn="ctr"/>
                          <a:r>
                            <a:rPr lang="en-US" sz="1400" dirty="0" smtClean="0"/>
                            <a:t>3</a:t>
                          </a:r>
                          <a:endParaRPr lang="en-US" sz="1400" dirty="0"/>
                        </a:p>
                      </a:txBody>
                      <a:tcPr/>
                    </a:tc>
                    <a:tc>
                      <a:txBody>
                        <a:bodyPr/>
                        <a:lstStyle/>
                        <a:p>
                          <a:pPr algn="ctr"/>
                          <a:endParaRPr lang="en-US" sz="1400" dirty="0"/>
                        </a:p>
                      </a:txBody>
                      <a:tcPr/>
                    </a:tc>
                    <a:tc>
                      <a:txBody>
                        <a:bodyPr/>
                        <a:lstStyle/>
                        <a:p>
                          <a:pPr algn="ctr"/>
                          <a:endParaRPr lang="en-US" sz="1400" dirty="0"/>
                        </a:p>
                      </a:txBody>
                      <a:tcPr/>
                    </a:tc>
                  </a:tr>
                  <a:tr h="370840">
                    <a:tc>
                      <a:txBody>
                        <a:bodyPr/>
                        <a:lstStyle/>
                        <a:p>
                          <a:endParaRPr lang="en-US"/>
                        </a:p>
                      </a:txBody>
                      <a:tcPr>
                        <a:blipFill rotWithShape="0">
                          <a:blip r:embed="rId12"/>
                          <a:stretch>
                            <a:fillRect t="-203279" r="-961702" b="-103279"/>
                          </a:stretch>
                        </a:blipFill>
                      </a:tcPr>
                    </a:tc>
                    <a:tc>
                      <a:txBody>
                        <a:bodyPr/>
                        <a:lstStyle/>
                        <a:p>
                          <a:pPr algn="ctr"/>
                          <a:r>
                            <a:rPr lang="en-US" sz="1400" dirty="0" smtClean="0"/>
                            <a:t>12</a:t>
                          </a:r>
                          <a:endParaRPr lang="en-US" sz="1400" dirty="0"/>
                        </a:p>
                      </a:txBody>
                      <a:tcPr/>
                    </a:tc>
                    <a:tc>
                      <a:txBody>
                        <a:bodyPr/>
                        <a:lstStyle/>
                        <a:p>
                          <a:pPr algn="ctr"/>
                          <a:r>
                            <a:rPr lang="en-US" sz="1400" dirty="0" smtClean="0"/>
                            <a:t>9</a:t>
                          </a:r>
                          <a:endParaRPr lang="en-US" sz="1400" dirty="0"/>
                        </a:p>
                      </a:txBody>
                      <a:tcPr/>
                    </a:tc>
                    <a:tc>
                      <a:txBody>
                        <a:bodyPr/>
                        <a:lstStyle/>
                        <a:p>
                          <a:pPr algn="ctr"/>
                          <a:r>
                            <a:rPr lang="en-US" sz="1400" dirty="0" smtClean="0"/>
                            <a:t>15</a:t>
                          </a:r>
                          <a:endParaRPr lang="en-US" sz="1400" dirty="0"/>
                        </a:p>
                      </a:txBody>
                      <a:tcPr/>
                    </a:tc>
                    <a:tc>
                      <a:txBody>
                        <a:bodyPr/>
                        <a:lstStyle/>
                        <a:p>
                          <a:pPr algn="ctr"/>
                          <a:endParaRPr lang="en-US" sz="1400" dirty="0"/>
                        </a:p>
                      </a:txBody>
                      <a:tcPr/>
                    </a:tc>
                    <a:tc>
                      <a:txBody>
                        <a:bodyPr/>
                        <a:lstStyle/>
                        <a:p>
                          <a:pPr algn="ctr"/>
                          <a:endParaRPr lang="en-US" sz="1400" dirty="0"/>
                        </a:p>
                      </a:txBody>
                      <a:tcPr/>
                    </a:tc>
                  </a:tr>
                  <a:tr h="370840">
                    <a:tc>
                      <a:txBody>
                        <a:bodyPr/>
                        <a:lstStyle/>
                        <a:p>
                          <a:endParaRPr lang="en-US"/>
                        </a:p>
                      </a:txBody>
                      <a:tcPr>
                        <a:blipFill rotWithShape="0">
                          <a:blip r:embed="rId12"/>
                          <a:stretch>
                            <a:fillRect t="-303279" r="-961702" b="-3279"/>
                          </a:stretch>
                        </a:blipFill>
                      </a:tcPr>
                    </a:tc>
                    <a:tc>
                      <a:txBody>
                        <a:bodyPr/>
                        <a:lstStyle/>
                        <a:p>
                          <a:pPr algn="ctr"/>
                          <a:r>
                            <a:rPr lang="en-US" sz="1400" dirty="0" smtClean="0"/>
                            <a:t>86</a:t>
                          </a:r>
                          <a:endParaRPr lang="en-US" sz="1400" dirty="0"/>
                        </a:p>
                      </a:txBody>
                      <a:tcPr/>
                    </a:tc>
                    <a:tc>
                      <a:txBody>
                        <a:bodyPr/>
                        <a:lstStyle/>
                        <a:p>
                          <a:pPr algn="ctr"/>
                          <a:r>
                            <a:rPr lang="en-US" sz="1400" dirty="0" smtClean="0"/>
                            <a:t>76</a:t>
                          </a:r>
                          <a:endParaRPr lang="en-US" sz="1400" dirty="0"/>
                        </a:p>
                      </a:txBody>
                      <a:tcPr/>
                    </a:tc>
                    <a:tc>
                      <a:txBody>
                        <a:bodyPr/>
                        <a:lstStyle/>
                        <a:p>
                          <a:pPr algn="ctr"/>
                          <a:r>
                            <a:rPr lang="en-US" sz="1400" dirty="0" smtClean="0"/>
                            <a:t>100</a:t>
                          </a:r>
                          <a:endParaRPr lang="en-US" sz="1400" dirty="0"/>
                        </a:p>
                      </a:txBody>
                      <a:tcPr/>
                    </a:tc>
                    <a:tc>
                      <a:txBody>
                        <a:bodyPr/>
                        <a:lstStyle/>
                        <a:p>
                          <a:pPr algn="ctr"/>
                          <a:endParaRPr lang="en-US" sz="1400" dirty="0"/>
                        </a:p>
                      </a:txBody>
                      <a:tcPr/>
                    </a:tc>
                    <a:tc>
                      <a:txBody>
                        <a:bodyPr/>
                        <a:lstStyle/>
                        <a:p>
                          <a:pPr algn="ctr"/>
                          <a:endParaRPr lang="en-US" sz="1400" dirty="0"/>
                        </a:p>
                      </a:txBody>
                      <a:tcPr/>
                    </a:tc>
                  </a:tr>
                </a:tbl>
              </a:graphicData>
            </a:graphic>
          </p:graphicFrame>
        </mc:Fallback>
      </mc:AlternateContent>
      <mc:AlternateContent xmlns:mc="http://schemas.openxmlformats.org/markup-compatibility/2006" xmlns:a14="http://schemas.microsoft.com/office/drawing/2010/main">
        <mc:Choice Requires="a14">
          <p:graphicFrame>
            <p:nvGraphicFramePr>
              <p:cNvPr id="64" name="Table 63"/>
              <p:cNvGraphicFramePr>
                <a:graphicFrameLocks noGrp="1"/>
              </p:cNvGraphicFramePr>
              <p:nvPr>
                <p:extLst/>
              </p:nvPr>
            </p:nvGraphicFramePr>
            <p:xfrm>
              <a:off x="1459213" y="4691343"/>
              <a:ext cx="3026097" cy="4211319"/>
            </p:xfrm>
            <a:graphic>
              <a:graphicData uri="http://schemas.openxmlformats.org/drawingml/2006/table">
                <a:tbl>
                  <a:tblPr firstRow="1" bandRow="1">
                    <a:tableStyleId>{EB9631B5-78F2-41C9-869B-9F39066F8104}</a:tableStyleId>
                  </a:tblPr>
                  <a:tblGrid>
                    <a:gridCol w="287267"/>
                    <a:gridCol w="547766"/>
                    <a:gridCol w="547766"/>
                    <a:gridCol w="547766"/>
                    <a:gridCol w="547766"/>
                    <a:gridCol w="547766"/>
                  </a:tblGrid>
                  <a:tr h="370840">
                    <a:tc>
                      <a:txBody>
                        <a:bodyPr/>
                        <a:lstStyle/>
                        <a:p>
                          <a:endParaRPr lang="en-US" sz="1400" dirty="0"/>
                        </a:p>
                      </a:txBody>
                      <a:tcPr/>
                    </a:tc>
                    <a:tc gridSpan="5">
                      <a:txBody>
                        <a:bodyPr/>
                        <a:lstStyle/>
                        <a:p>
                          <a:pPr algn="ctr"/>
                          <a:r>
                            <a:rPr lang="en-US" sz="1400" i="1" dirty="0" smtClean="0"/>
                            <a:t>Deployment Data</a:t>
                          </a:r>
                          <a:endParaRPr lang="en-US" sz="1400" i="1" dirty="0"/>
                        </a:p>
                      </a:txBody>
                      <a:tcPr/>
                    </a:tc>
                    <a:tc hMerge="1">
                      <a:txBody>
                        <a:bodyPr/>
                        <a:lstStyle/>
                        <a:p>
                          <a:pPr algn="ctr"/>
                          <a:endParaRPr lang="en-US" sz="1400" i="1" dirty="0"/>
                        </a:p>
                      </a:txBody>
                      <a:tcPr/>
                    </a:tc>
                    <a:tc hMerge="1">
                      <a:txBody>
                        <a:bodyPr/>
                        <a:lstStyle/>
                        <a:p>
                          <a:pPr algn="ctr"/>
                          <a:endParaRPr lang="en-US" sz="1400" i="1" dirty="0"/>
                        </a:p>
                      </a:txBody>
                      <a:tcPr/>
                    </a:tc>
                    <a:tc hMerge="1">
                      <a:txBody>
                        <a:bodyPr/>
                        <a:lstStyle/>
                        <a:p>
                          <a:pPr algn="ctr"/>
                          <a:endParaRPr lang="en-US" sz="1400" i="1" dirty="0"/>
                        </a:p>
                      </a:txBody>
                      <a:tcPr/>
                    </a:tc>
                    <a:tc hMerge="1">
                      <a:txBody>
                        <a:bodyPr/>
                        <a:lstStyle/>
                        <a:p>
                          <a:pPr algn="ctr"/>
                          <a:endParaRPr lang="en-US" sz="1400" i="1" dirty="0"/>
                        </a:p>
                      </a:txBody>
                      <a:tcPr/>
                    </a:tc>
                  </a:tr>
                  <a:tr h="370840">
                    <a:tc>
                      <a:txBody>
                        <a:bodyPr/>
                        <a:lstStyle/>
                        <a:p>
                          <a14:m/>
                          <a:endParaRPr lang="en-US" sz="1400" dirty="0"/>
                        </a:p>
                      </a:txBody>
                      <a:tcPr/>
                    </a:tc>
                    <a:tc>
                      <a:txBody>
                        <a:bodyPr/>
                        <a:lstStyle/>
                        <a:p>
                          <a:pPr algn="ctr"/>
                          <a:r>
                            <a:rPr lang="en-US" sz="1400" dirty="0" smtClean="0"/>
                            <a:t>4</a:t>
                          </a:r>
                          <a:endParaRPr lang="en-US" sz="1400" dirty="0"/>
                        </a:p>
                      </a:txBody>
                      <a:tcPr/>
                    </a:tc>
                    <a:tc>
                      <a:txBody>
                        <a:bodyPr/>
                        <a:lstStyle/>
                        <a:p>
                          <a:pPr algn="ctr"/>
                          <a:r>
                            <a:rPr lang="en-US" sz="1400" dirty="0" smtClean="0"/>
                            <a:t>6</a:t>
                          </a:r>
                          <a:endParaRPr lang="en-US" sz="1400" dirty="0"/>
                        </a:p>
                      </a:txBody>
                      <a:tcPr/>
                    </a:tc>
                    <a:tc>
                      <a:txBody>
                        <a:bodyPr/>
                        <a:lstStyle/>
                        <a:p>
                          <a:pPr algn="ctr"/>
                          <a:r>
                            <a:rPr lang="en-US" sz="1400" dirty="0" smtClean="0"/>
                            <a:t>3</a:t>
                          </a:r>
                          <a:endParaRPr lang="en-US" sz="1400" dirty="0"/>
                        </a:p>
                      </a:txBody>
                      <a:tcPr/>
                    </a:tc>
                    <a:tc>
                      <a:txBody>
                        <a:bodyPr/>
                        <a:lstStyle/>
                        <a:p>
                          <a:pPr algn="ctr"/>
                          <a:r>
                            <a:rPr lang="en-US" sz="1400" dirty="0" smtClean="0"/>
                            <a:t>9</a:t>
                          </a:r>
                          <a:endParaRPr lang="en-US" sz="1400" dirty="0"/>
                        </a:p>
                      </a:txBody>
                      <a:tcPr/>
                    </a:tc>
                    <a:tc>
                      <a:txBody>
                        <a:bodyPr/>
                        <a:lstStyle/>
                        <a:p>
                          <a:pPr algn="ctr"/>
                          <a:endParaRPr lang="en-US" sz="1400" dirty="0"/>
                        </a:p>
                      </a:txBody>
                      <a:tcPr/>
                    </a:tc>
                  </a:tr>
                  <a:tr h="370840">
                    <a:tc>
                      <a:txBody>
                        <a:bodyPr/>
                        <a:lstStyle/>
                        <a:p>
                          <a14:m/>
                          <a:endParaRPr lang="en-US" sz="1400" dirty="0"/>
                        </a:p>
                      </a:txBody>
                      <a:tcPr/>
                    </a:tc>
                    <a:tc>
                      <a:txBody>
                        <a:bodyPr/>
                        <a:lstStyle/>
                        <a:p>
                          <a:pPr algn="ctr"/>
                          <a:r>
                            <a:rPr lang="en-US" sz="1400" dirty="0" smtClean="0"/>
                            <a:t>12</a:t>
                          </a:r>
                          <a:endParaRPr lang="en-US" sz="1400" dirty="0"/>
                        </a:p>
                      </a:txBody>
                      <a:tcPr/>
                    </a:tc>
                    <a:tc>
                      <a:txBody>
                        <a:bodyPr/>
                        <a:lstStyle/>
                        <a:p>
                          <a:pPr algn="ctr"/>
                          <a:r>
                            <a:rPr lang="en-US" sz="1400" dirty="0" smtClean="0"/>
                            <a:t>9</a:t>
                          </a:r>
                          <a:endParaRPr lang="en-US" sz="1400" dirty="0"/>
                        </a:p>
                      </a:txBody>
                      <a:tcPr/>
                    </a:tc>
                    <a:tc>
                      <a:txBody>
                        <a:bodyPr/>
                        <a:lstStyle/>
                        <a:p>
                          <a:pPr algn="ctr"/>
                          <a:r>
                            <a:rPr lang="en-US" sz="1400" dirty="0" smtClean="0"/>
                            <a:t>15</a:t>
                          </a:r>
                          <a:endParaRPr lang="en-US" sz="1400" dirty="0"/>
                        </a:p>
                      </a:txBody>
                      <a:tcPr/>
                    </a:tc>
                    <a:tc>
                      <a:txBody>
                        <a:bodyPr/>
                        <a:lstStyle/>
                        <a:p>
                          <a:pPr algn="ctr"/>
                          <a:r>
                            <a:rPr lang="en-US" sz="1400" dirty="0" smtClean="0"/>
                            <a:t>7</a:t>
                          </a:r>
                          <a:endParaRPr lang="en-US" sz="1400" dirty="0"/>
                        </a:p>
                      </a:txBody>
                      <a:tcPr/>
                    </a:tc>
                    <a:tc>
                      <a:txBody>
                        <a:bodyPr/>
                        <a:lstStyle/>
                        <a:p>
                          <a:pPr algn="ctr"/>
                          <a:endParaRPr lang="en-US" sz="1400" dirty="0"/>
                        </a:p>
                      </a:txBody>
                      <a:tcPr/>
                    </a:tc>
                  </a:tr>
                  <a:tr h="370840">
                    <a:tc>
                      <a:txBody>
                        <a:bodyPr/>
                        <a:lstStyle/>
                        <a:p>
                          <a14:m/>
                          <a:endParaRPr lang="en-US" sz="1400" dirty="0"/>
                        </a:p>
                      </a:txBody>
                      <a:tcPr/>
                    </a:tc>
                    <a:tc>
                      <a:txBody>
                        <a:bodyPr/>
                        <a:lstStyle/>
                        <a:p>
                          <a:pPr algn="ctr"/>
                          <a:r>
                            <a:rPr lang="en-US" sz="1400" dirty="0" smtClean="0"/>
                            <a:t>86</a:t>
                          </a:r>
                          <a:endParaRPr lang="en-US" sz="1400" dirty="0"/>
                        </a:p>
                      </a:txBody>
                      <a:tcPr/>
                    </a:tc>
                    <a:tc>
                      <a:txBody>
                        <a:bodyPr/>
                        <a:lstStyle/>
                        <a:p>
                          <a:pPr algn="ctr"/>
                          <a:r>
                            <a:rPr lang="en-US" sz="1400" dirty="0" smtClean="0"/>
                            <a:t>76</a:t>
                          </a:r>
                          <a:endParaRPr lang="en-US" sz="1400" dirty="0"/>
                        </a:p>
                      </a:txBody>
                      <a:tcPr/>
                    </a:tc>
                    <a:tc>
                      <a:txBody>
                        <a:bodyPr/>
                        <a:lstStyle/>
                        <a:p>
                          <a:pPr algn="ctr"/>
                          <a:r>
                            <a:rPr lang="en-US" sz="1400" dirty="0" smtClean="0"/>
                            <a:t>100</a:t>
                          </a:r>
                          <a:endParaRPr lang="en-US" sz="1400" dirty="0"/>
                        </a:p>
                      </a:txBody>
                      <a:tcPr/>
                    </a:tc>
                    <a:tc>
                      <a:txBody>
                        <a:bodyPr/>
                        <a:lstStyle/>
                        <a:p>
                          <a:pPr algn="ctr"/>
                          <a:r>
                            <a:rPr lang="en-US" sz="1400" dirty="0" smtClean="0"/>
                            <a:t>76</a:t>
                          </a:r>
                          <a:endParaRPr lang="en-US" sz="1400" dirty="0"/>
                        </a:p>
                      </a:txBody>
                      <a:tcPr/>
                    </a:tc>
                    <a:tc>
                      <a:txBody>
                        <a:bodyPr/>
                        <a:lstStyle/>
                        <a:p>
                          <a:pPr algn="ctr"/>
                          <a:endParaRPr lang="en-US" sz="1400" dirty="0"/>
                        </a:p>
                      </a:txBody>
                      <a:tcPr/>
                    </a:tc>
                  </a:tr>
                </a:tbl>
              </a:graphicData>
            </a:graphic>
          </p:graphicFrame>
        </mc:Choice>
        <mc:Fallback xmlns="">
          <p:graphicFrame>
            <p:nvGraphicFramePr>
              <p:cNvPr id="64" name="Table 63"/>
              <p:cNvGraphicFramePr>
                <a:graphicFrameLocks noGrp="1"/>
              </p:cNvGraphicFramePr>
              <p:nvPr>
                <p:extLst/>
              </p:nvPr>
            </p:nvGraphicFramePr>
            <p:xfrm>
              <a:off x="1459213" y="4691343"/>
              <a:ext cx="3026097" cy="1483360"/>
            </p:xfrm>
            <a:graphic>
              <a:graphicData uri="http://schemas.openxmlformats.org/drawingml/2006/table">
                <a:tbl>
                  <a:tblPr firstRow="1" bandRow="1">
                    <a:tableStyleId>{EB9631B5-78F2-41C9-869B-9F39066F8104}</a:tableStyleId>
                  </a:tblPr>
                  <a:tblGrid>
                    <a:gridCol w="287267"/>
                    <a:gridCol w="547766"/>
                    <a:gridCol w="547766"/>
                    <a:gridCol w="547766"/>
                    <a:gridCol w="547766"/>
                    <a:gridCol w="547766"/>
                  </a:tblGrid>
                  <a:tr h="370840">
                    <a:tc>
                      <a:txBody>
                        <a:bodyPr/>
                        <a:lstStyle/>
                        <a:p>
                          <a:endParaRPr lang="en-US" sz="1400" dirty="0"/>
                        </a:p>
                      </a:txBody>
                      <a:tcPr/>
                    </a:tc>
                    <a:tc gridSpan="5">
                      <a:txBody>
                        <a:bodyPr/>
                        <a:lstStyle/>
                        <a:p>
                          <a:pPr algn="ctr"/>
                          <a:r>
                            <a:rPr lang="en-US" sz="1400" i="1" dirty="0" smtClean="0"/>
                            <a:t>Deployment Data</a:t>
                          </a:r>
                          <a:endParaRPr lang="en-US" sz="1400" i="1" dirty="0"/>
                        </a:p>
                      </a:txBody>
                      <a:tcPr/>
                    </a:tc>
                    <a:tc hMerge="1">
                      <a:txBody>
                        <a:bodyPr/>
                        <a:lstStyle/>
                        <a:p>
                          <a:pPr algn="ctr"/>
                          <a:endParaRPr lang="en-US" sz="1400" i="1" dirty="0"/>
                        </a:p>
                      </a:txBody>
                      <a:tcPr/>
                    </a:tc>
                    <a:tc hMerge="1">
                      <a:txBody>
                        <a:bodyPr/>
                        <a:lstStyle/>
                        <a:p>
                          <a:pPr algn="ctr"/>
                          <a:endParaRPr lang="en-US" sz="1400" i="1" dirty="0"/>
                        </a:p>
                      </a:txBody>
                      <a:tcPr/>
                    </a:tc>
                    <a:tc hMerge="1">
                      <a:txBody>
                        <a:bodyPr/>
                        <a:lstStyle/>
                        <a:p>
                          <a:pPr algn="ctr"/>
                          <a:endParaRPr lang="en-US" sz="1400" i="1" dirty="0"/>
                        </a:p>
                      </a:txBody>
                      <a:tcPr/>
                    </a:tc>
                    <a:tc hMerge="1">
                      <a:txBody>
                        <a:bodyPr/>
                        <a:lstStyle/>
                        <a:p>
                          <a:pPr algn="ctr"/>
                          <a:endParaRPr lang="en-US" sz="1400" i="1" dirty="0"/>
                        </a:p>
                      </a:txBody>
                      <a:tcPr/>
                    </a:tc>
                  </a:tr>
                  <a:tr h="370840">
                    <a:tc>
                      <a:txBody>
                        <a:bodyPr/>
                        <a:lstStyle/>
                        <a:p>
                          <a:endParaRPr lang="en-US"/>
                        </a:p>
                      </a:txBody>
                      <a:tcPr>
                        <a:blipFill rotWithShape="0">
                          <a:blip r:embed="rId13"/>
                          <a:stretch>
                            <a:fillRect t="-103279" r="-961702" b="-203279"/>
                          </a:stretch>
                        </a:blipFill>
                      </a:tcPr>
                    </a:tc>
                    <a:tc>
                      <a:txBody>
                        <a:bodyPr/>
                        <a:lstStyle/>
                        <a:p>
                          <a:pPr algn="ctr"/>
                          <a:r>
                            <a:rPr lang="en-US" sz="1400" dirty="0" smtClean="0"/>
                            <a:t>4</a:t>
                          </a:r>
                          <a:endParaRPr lang="en-US" sz="1400" dirty="0"/>
                        </a:p>
                      </a:txBody>
                      <a:tcPr/>
                    </a:tc>
                    <a:tc>
                      <a:txBody>
                        <a:bodyPr/>
                        <a:lstStyle/>
                        <a:p>
                          <a:pPr algn="ctr"/>
                          <a:r>
                            <a:rPr lang="en-US" sz="1400" dirty="0" smtClean="0"/>
                            <a:t>6</a:t>
                          </a:r>
                          <a:endParaRPr lang="en-US" sz="1400" dirty="0"/>
                        </a:p>
                      </a:txBody>
                      <a:tcPr/>
                    </a:tc>
                    <a:tc>
                      <a:txBody>
                        <a:bodyPr/>
                        <a:lstStyle/>
                        <a:p>
                          <a:pPr algn="ctr"/>
                          <a:r>
                            <a:rPr lang="en-US" sz="1400" dirty="0" smtClean="0"/>
                            <a:t>3</a:t>
                          </a:r>
                          <a:endParaRPr lang="en-US" sz="1400" dirty="0"/>
                        </a:p>
                      </a:txBody>
                      <a:tcPr/>
                    </a:tc>
                    <a:tc>
                      <a:txBody>
                        <a:bodyPr/>
                        <a:lstStyle/>
                        <a:p>
                          <a:pPr algn="ctr"/>
                          <a:r>
                            <a:rPr lang="en-US" sz="1400" dirty="0" smtClean="0"/>
                            <a:t>9</a:t>
                          </a:r>
                          <a:endParaRPr lang="en-US" sz="1400" dirty="0"/>
                        </a:p>
                      </a:txBody>
                      <a:tcPr/>
                    </a:tc>
                    <a:tc>
                      <a:txBody>
                        <a:bodyPr/>
                        <a:lstStyle/>
                        <a:p>
                          <a:pPr algn="ctr"/>
                          <a:endParaRPr lang="en-US" sz="1400" dirty="0"/>
                        </a:p>
                      </a:txBody>
                      <a:tcPr/>
                    </a:tc>
                  </a:tr>
                  <a:tr h="370840">
                    <a:tc>
                      <a:txBody>
                        <a:bodyPr/>
                        <a:lstStyle/>
                        <a:p>
                          <a:endParaRPr lang="en-US"/>
                        </a:p>
                      </a:txBody>
                      <a:tcPr>
                        <a:blipFill rotWithShape="0">
                          <a:blip r:embed="rId13"/>
                          <a:stretch>
                            <a:fillRect t="-203279" r="-961702" b="-103279"/>
                          </a:stretch>
                        </a:blipFill>
                      </a:tcPr>
                    </a:tc>
                    <a:tc>
                      <a:txBody>
                        <a:bodyPr/>
                        <a:lstStyle/>
                        <a:p>
                          <a:pPr algn="ctr"/>
                          <a:r>
                            <a:rPr lang="en-US" sz="1400" dirty="0" smtClean="0"/>
                            <a:t>12</a:t>
                          </a:r>
                          <a:endParaRPr lang="en-US" sz="1400" dirty="0"/>
                        </a:p>
                      </a:txBody>
                      <a:tcPr/>
                    </a:tc>
                    <a:tc>
                      <a:txBody>
                        <a:bodyPr/>
                        <a:lstStyle/>
                        <a:p>
                          <a:pPr algn="ctr"/>
                          <a:r>
                            <a:rPr lang="en-US" sz="1400" dirty="0" smtClean="0"/>
                            <a:t>9</a:t>
                          </a:r>
                          <a:endParaRPr lang="en-US" sz="1400" dirty="0"/>
                        </a:p>
                      </a:txBody>
                      <a:tcPr/>
                    </a:tc>
                    <a:tc>
                      <a:txBody>
                        <a:bodyPr/>
                        <a:lstStyle/>
                        <a:p>
                          <a:pPr algn="ctr"/>
                          <a:r>
                            <a:rPr lang="en-US" sz="1400" dirty="0" smtClean="0"/>
                            <a:t>15</a:t>
                          </a:r>
                          <a:endParaRPr lang="en-US" sz="1400" dirty="0"/>
                        </a:p>
                      </a:txBody>
                      <a:tcPr/>
                    </a:tc>
                    <a:tc>
                      <a:txBody>
                        <a:bodyPr/>
                        <a:lstStyle/>
                        <a:p>
                          <a:pPr algn="ctr"/>
                          <a:r>
                            <a:rPr lang="en-US" sz="1400" dirty="0" smtClean="0"/>
                            <a:t>7</a:t>
                          </a:r>
                          <a:endParaRPr lang="en-US" sz="1400" dirty="0"/>
                        </a:p>
                      </a:txBody>
                      <a:tcPr/>
                    </a:tc>
                    <a:tc>
                      <a:txBody>
                        <a:bodyPr/>
                        <a:lstStyle/>
                        <a:p>
                          <a:pPr algn="ctr"/>
                          <a:endParaRPr lang="en-US" sz="1400" dirty="0"/>
                        </a:p>
                      </a:txBody>
                      <a:tcPr/>
                    </a:tc>
                  </a:tr>
                  <a:tr h="370840">
                    <a:tc>
                      <a:txBody>
                        <a:bodyPr/>
                        <a:lstStyle/>
                        <a:p>
                          <a:endParaRPr lang="en-US"/>
                        </a:p>
                      </a:txBody>
                      <a:tcPr>
                        <a:blipFill rotWithShape="0">
                          <a:blip r:embed="rId13"/>
                          <a:stretch>
                            <a:fillRect t="-303279" r="-961702" b="-3279"/>
                          </a:stretch>
                        </a:blipFill>
                      </a:tcPr>
                    </a:tc>
                    <a:tc>
                      <a:txBody>
                        <a:bodyPr/>
                        <a:lstStyle/>
                        <a:p>
                          <a:pPr algn="ctr"/>
                          <a:r>
                            <a:rPr lang="en-US" sz="1400" dirty="0" smtClean="0"/>
                            <a:t>86</a:t>
                          </a:r>
                          <a:endParaRPr lang="en-US" sz="1400" dirty="0"/>
                        </a:p>
                      </a:txBody>
                      <a:tcPr/>
                    </a:tc>
                    <a:tc>
                      <a:txBody>
                        <a:bodyPr/>
                        <a:lstStyle/>
                        <a:p>
                          <a:pPr algn="ctr"/>
                          <a:r>
                            <a:rPr lang="en-US" sz="1400" dirty="0" smtClean="0"/>
                            <a:t>76</a:t>
                          </a:r>
                          <a:endParaRPr lang="en-US" sz="1400" dirty="0"/>
                        </a:p>
                      </a:txBody>
                      <a:tcPr/>
                    </a:tc>
                    <a:tc>
                      <a:txBody>
                        <a:bodyPr/>
                        <a:lstStyle/>
                        <a:p>
                          <a:pPr algn="ctr"/>
                          <a:r>
                            <a:rPr lang="en-US" sz="1400" dirty="0" smtClean="0"/>
                            <a:t>100</a:t>
                          </a:r>
                          <a:endParaRPr lang="en-US" sz="1400" dirty="0"/>
                        </a:p>
                      </a:txBody>
                      <a:tcPr/>
                    </a:tc>
                    <a:tc>
                      <a:txBody>
                        <a:bodyPr/>
                        <a:lstStyle/>
                        <a:p>
                          <a:pPr algn="ctr"/>
                          <a:r>
                            <a:rPr lang="en-US" sz="1400" dirty="0" smtClean="0"/>
                            <a:t>76</a:t>
                          </a:r>
                          <a:endParaRPr lang="en-US" sz="1400" dirty="0"/>
                        </a:p>
                      </a:txBody>
                      <a:tcPr/>
                    </a:tc>
                    <a:tc>
                      <a:txBody>
                        <a:bodyPr/>
                        <a:lstStyle/>
                        <a:p>
                          <a:pPr algn="ctr"/>
                          <a:endParaRPr lang="en-US" sz="1400" dirty="0"/>
                        </a:p>
                      </a:txBody>
                      <a:tcPr/>
                    </a:tc>
                  </a:tr>
                </a:tbl>
              </a:graphicData>
            </a:graphic>
          </p:graphicFrame>
        </mc:Fallback>
      </mc:AlternateContent>
      <mc:AlternateContent xmlns:mc="http://schemas.openxmlformats.org/markup-compatibility/2006" xmlns:a14="http://schemas.microsoft.com/office/drawing/2010/main">
        <mc:Choice Requires="a14">
          <p:graphicFrame>
            <p:nvGraphicFramePr>
              <p:cNvPr id="56" name="Table 55"/>
              <p:cNvGraphicFramePr>
                <a:graphicFrameLocks noGrp="1"/>
              </p:cNvGraphicFramePr>
              <p:nvPr>
                <p:extLst/>
              </p:nvPr>
            </p:nvGraphicFramePr>
            <p:xfrm>
              <a:off x="1459213" y="4691343"/>
              <a:ext cx="3026097" cy="4211319"/>
            </p:xfrm>
            <a:graphic>
              <a:graphicData uri="http://schemas.openxmlformats.org/drawingml/2006/table">
                <a:tbl>
                  <a:tblPr firstRow="1" bandRow="1">
                    <a:tableStyleId>{EB9631B5-78F2-41C9-869B-9F39066F8104}</a:tableStyleId>
                  </a:tblPr>
                  <a:tblGrid>
                    <a:gridCol w="287267"/>
                    <a:gridCol w="547766"/>
                    <a:gridCol w="547766"/>
                    <a:gridCol w="547766"/>
                    <a:gridCol w="547766"/>
                    <a:gridCol w="547766"/>
                  </a:tblGrid>
                  <a:tr h="370840">
                    <a:tc>
                      <a:txBody>
                        <a:bodyPr/>
                        <a:lstStyle/>
                        <a:p>
                          <a:endParaRPr lang="en-US" sz="1400" dirty="0"/>
                        </a:p>
                      </a:txBody>
                      <a:tcPr/>
                    </a:tc>
                    <a:tc gridSpan="5">
                      <a:txBody>
                        <a:bodyPr/>
                        <a:lstStyle/>
                        <a:p>
                          <a:pPr algn="ctr"/>
                          <a:r>
                            <a:rPr lang="en-US" sz="1400" i="1" dirty="0" smtClean="0"/>
                            <a:t>Deployment Data</a:t>
                          </a:r>
                          <a:endParaRPr lang="en-US" sz="1400" i="1" dirty="0"/>
                        </a:p>
                      </a:txBody>
                      <a:tcPr/>
                    </a:tc>
                    <a:tc hMerge="1">
                      <a:txBody>
                        <a:bodyPr/>
                        <a:lstStyle/>
                        <a:p>
                          <a:pPr algn="ctr"/>
                          <a:endParaRPr lang="en-US" sz="1400" i="1" dirty="0"/>
                        </a:p>
                      </a:txBody>
                      <a:tcPr/>
                    </a:tc>
                    <a:tc hMerge="1">
                      <a:txBody>
                        <a:bodyPr/>
                        <a:lstStyle/>
                        <a:p>
                          <a:pPr algn="ctr"/>
                          <a:endParaRPr lang="en-US" sz="1400" i="1" dirty="0"/>
                        </a:p>
                      </a:txBody>
                      <a:tcPr/>
                    </a:tc>
                    <a:tc hMerge="1">
                      <a:txBody>
                        <a:bodyPr/>
                        <a:lstStyle/>
                        <a:p>
                          <a:pPr algn="ctr"/>
                          <a:endParaRPr lang="en-US" sz="1400" i="1" dirty="0"/>
                        </a:p>
                      </a:txBody>
                      <a:tcPr/>
                    </a:tc>
                    <a:tc hMerge="1">
                      <a:txBody>
                        <a:bodyPr/>
                        <a:lstStyle/>
                        <a:p>
                          <a:pPr algn="ctr"/>
                          <a:endParaRPr lang="en-US" sz="1400" i="1" dirty="0"/>
                        </a:p>
                      </a:txBody>
                      <a:tcPr/>
                    </a:tc>
                  </a:tr>
                  <a:tr h="370840">
                    <a:tc>
                      <a:txBody>
                        <a:bodyPr/>
                        <a:lstStyle/>
                        <a:p>
                          <a14:m/>
                          <a:endParaRPr lang="en-US" sz="1400" dirty="0"/>
                        </a:p>
                      </a:txBody>
                      <a:tcPr/>
                    </a:tc>
                    <a:tc>
                      <a:txBody>
                        <a:bodyPr/>
                        <a:lstStyle/>
                        <a:p>
                          <a:pPr algn="ctr"/>
                          <a:r>
                            <a:rPr lang="en-US" sz="1400" dirty="0" smtClean="0"/>
                            <a:t>4</a:t>
                          </a:r>
                          <a:endParaRPr lang="en-US" sz="1400" dirty="0"/>
                        </a:p>
                      </a:txBody>
                      <a:tcPr/>
                    </a:tc>
                    <a:tc>
                      <a:txBody>
                        <a:bodyPr/>
                        <a:lstStyle/>
                        <a:p>
                          <a:pPr algn="ctr"/>
                          <a:r>
                            <a:rPr lang="en-US" sz="1400" dirty="0" smtClean="0"/>
                            <a:t>6</a:t>
                          </a:r>
                          <a:endParaRPr lang="en-US" sz="1400" dirty="0"/>
                        </a:p>
                      </a:txBody>
                      <a:tcPr/>
                    </a:tc>
                    <a:tc>
                      <a:txBody>
                        <a:bodyPr/>
                        <a:lstStyle/>
                        <a:p>
                          <a:pPr algn="ctr"/>
                          <a:r>
                            <a:rPr lang="en-US" sz="1400" dirty="0" smtClean="0"/>
                            <a:t>3</a:t>
                          </a:r>
                          <a:endParaRPr lang="en-US" sz="1400" dirty="0"/>
                        </a:p>
                      </a:txBody>
                      <a:tcPr/>
                    </a:tc>
                    <a:tc>
                      <a:txBody>
                        <a:bodyPr/>
                        <a:lstStyle/>
                        <a:p>
                          <a:pPr algn="ctr"/>
                          <a:r>
                            <a:rPr lang="en-US" sz="1400" dirty="0" smtClean="0"/>
                            <a:t>9</a:t>
                          </a:r>
                          <a:endParaRPr lang="en-US" sz="1400" dirty="0"/>
                        </a:p>
                      </a:txBody>
                      <a:tcPr/>
                    </a:tc>
                    <a:tc>
                      <a:txBody>
                        <a:bodyPr/>
                        <a:lstStyle/>
                        <a:p>
                          <a:pPr algn="ctr"/>
                          <a:r>
                            <a:rPr lang="en-US" sz="1400" dirty="0" smtClean="0"/>
                            <a:t>7</a:t>
                          </a:r>
                          <a:endParaRPr lang="en-US" sz="1400" dirty="0"/>
                        </a:p>
                      </a:txBody>
                      <a:tcPr/>
                    </a:tc>
                  </a:tr>
                  <a:tr h="370840">
                    <a:tc>
                      <a:txBody>
                        <a:bodyPr/>
                        <a:lstStyle/>
                        <a:p>
                          <a14:m/>
                          <a:endParaRPr lang="en-US" sz="1400" dirty="0"/>
                        </a:p>
                      </a:txBody>
                      <a:tcPr/>
                    </a:tc>
                    <a:tc>
                      <a:txBody>
                        <a:bodyPr/>
                        <a:lstStyle/>
                        <a:p>
                          <a:pPr algn="ctr"/>
                          <a:r>
                            <a:rPr lang="en-US" sz="1400" dirty="0" smtClean="0"/>
                            <a:t>12</a:t>
                          </a:r>
                          <a:endParaRPr lang="en-US" sz="1400" dirty="0"/>
                        </a:p>
                      </a:txBody>
                      <a:tcPr/>
                    </a:tc>
                    <a:tc>
                      <a:txBody>
                        <a:bodyPr/>
                        <a:lstStyle/>
                        <a:p>
                          <a:pPr algn="ctr"/>
                          <a:r>
                            <a:rPr lang="en-US" sz="1400" dirty="0" smtClean="0"/>
                            <a:t>9</a:t>
                          </a:r>
                          <a:endParaRPr lang="en-US" sz="1400" dirty="0"/>
                        </a:p>
                      </a:txBody>
                      <a:tcPr/>
                    </a:tc>
                    <a:tc>
                      <a:txBody>
                        <a:bodyPr/>
                        <a:lstStyle/>
                        <a:p>
                          <a:pPr algn="ctr"/>
                          <a:r>
                            <a:rPr lang="en-US" sz="1400" dirty="0" smtClean="0"/>
                            <a:t>15</a:t>
                          </a:r>
                          <a:endParaRPr lang="en-US" sz="1400" dirty="0"/>
                        </a:p>
                      </a:txBody>
                      <a:tcPr/>
                    </a:tc>
                    <a:tc>
                      <a:txBody>
                        <a:bodyPr/>
                        <a:lstStyle/>
                        <a:p>
                          <a:pPr algn="ctr"/>
                          <a:r>
                            <a:rPr lang="en-US" sz="1400" dirty="0" smtClean="0"/>
                            <a:t>7</a:t>
                          </a:r>
                          <a:endParaRPr lang="en-US" sz="1400" dirty="0"/>
                        </a:p>
                      </a:txBody>
                      <a:tcPr/>
                    </a:tc>
                    <a:tc>
                      <a:txBody>
                        <a:bodyPr/>
                        <a:lstStyle/>
                        <a:p>
                          <a:pPr algn="ctr"/>
                          <a:r>
                            <a:rPr lang="en-US" sz="1400" dirty="0" smtClean="0"/>
                            <a:t>9</a:t>
                          </a:r>
                          <a:endParaRPr lang="en-US" sz="1400" dirty="0"/>
                        </a:p>
                      </a:txBody>
                      <a:tcPr/>
                    </a:tc>
                  </a:tr>
                  <a:tr h="370840">
                    <a:tc>
                      <a:txBody>
                        <a:bodyPr/>
                        <a:lstStyle/>
                        <a:p>
                          <a14:m/>
                          <a:endParaRPr lang="en-US" sz="1400" dirty="0"/>
                        </a:p>
                      </a:txBody>
                      <a:tcPr/>
                    </a:tc>
                    <a:tc>
                      <a:txBody>
                        <a:bodyPr/>
                        <a:lstStyle/>
                        <a:p>
                          <a:pPr algn="ctr"/>
                          <a:r>
                            <a:rPr lang="en-US" sz="1400" dirty="0" smtClean="0"/>
                            <a:t>86</a:t>
                          </a:r>
                          <a:endParaRPr lang="en-US" sz="1400" dirty="0"/>
                        </a:p>
                      </a:txBody>
                      <a:tcPr/>
                    </a:tc>
                    <a:tc>
                      <a:txBody>
                        <a:bodyPr/>
                        <a:lstStyle/>
                        <a:p>
                          <a:pPr algn="ctr"/>
                          <a:r>
                            <a:rPr lang="en-US" sz="1400" dirty="0" smtClean="0"/>
                            <a:t>76</a:t>
                          </a:r>
                          <a:endParaRPr lang="en-US" sz="1400" dirty="0"/>
                        </a:p>
                      </a:txBody>
                      <a:tcPr/>
                    </a:tc>
                    <a:tc>
                      <a:txBody>
                        <a:bodyPr/>
                        <a:lstStyle/>
                        <a:p>
                          <a:pPr algn="ctr"/>
                          <a:r>
                            <a:rPr lang="en-US" sz="1400" dirty="0" smtClean="0"/>
                            <a:t>100</a:t>
                          </a:r>
                          <a:endParaRPr lang="en-US" sz="1400" dirty="0"/>
                        </a:p>
                      </a:txBody>
                      <a:tcPr/>
                    </a:tc>
                    <a:tc>
                      <a:txBody>
                        <a:bodyPr/>
                        <a:lstStyle/>
                        <a:p>
                          <a:pPr algn="ctr"/>
                          <a:r>
                            <a:rPr lang="en-US" sz="1400" dirty="0" smtClean="0"/>
                            <a:t>76</a:t>
                          </a:r>
                          <a:endParaRPr lang="en-US" sz="1400" dirty="0"/>
                        </a:p>
                      </a:txBody>
                      <a:tcPr/>
                    </a:tc>
                    <a:tc>
                      <a:txBody>
                        <a:bodyPr/>
                        <a:lstStyle/>
                        <a:p>
                          <a:pPr algn="ctr"/>
                          <a:r>
                            <a:rPr lang="en-US" sz="1400" dirty="0" smtClean="0"/>
                            <a:t>80</a:t>
                          </a:r>
                          <a:endParaRPr lang="en-US" sz="1400" dirty="0"/>
                        </a:p>
                      </a:txBody>
                      <a:tcPr/>
                    </a:tc>
                  </a:tr>
                </a:tbl>
              </a:graphicData>
            </a:graphic>
          </p:graphicFrame>
        </mc:Choice>
        <mc:Fallback xmlns="">
          <p:graphicFrame>
            <p:nvGraphicFramePr>
              <p:cNvPr id="56" name="Table 55"/>
              <p:cNvGraphicFramePr>
                <a:graphicFrameLocks noGrp="1"/>
              </p:cNvGraphicFramePr>
              <p:nvPr>
                <p:extLst/>
              </p:nvPr>
            </p:nvGraphicFramePr>
            <p:xfrm>
              <a:off x="1459213" y="4691343"/>
              <a:ext cx="3026097" cy="1483360"/>
            </p:xfrm>
            <a:graphic>
              <a:graphicData uri="http://schemas.openxmlformats.org/drawingml/2006/table">
                <a:tbl>
                  <a:tblPr firstRow="1" bandRow="1">
                    <a:tableStyleId>{EB9631B5-78F2-41C9-869B-9F39066F8104}</a:tableStyleId>
                  </a:tblPr>
                  <a:tblGrid>
                    <a:gridCol w="287267"/>
                    <a:gridCol w="547766"/>
                    <a:gridCol w="547766"/>
                    <a:gridCol w="547766"/>
                    <a:gridCol w="547766"/>
                    <a:gridCol w="547766"/>
                  </a:tblGrid>
                  <a:tr h="370840">
                    <a:tc>
                      <a:txBody>
                        <a:bodyPr/>
                        <a:lstStyle/>
                        <a:p>
                          <a:endParaRPr lang="en-US" sz="1400" dirty="0"/>
                        </a:p>
                      </a:txBody>
                      <a:tcPr/>
                    </a:tc>
                    <a:tc gridSpan="5">
                      <a:txBody>
                        <a:bodyPr/>
                        <a:lstStyle/>
                        <a:p>
                          <a:pPr algn="ctr"/>
                          <a:r>
                            <a:rPr lang="en-US" sz="1400" i="1" dirty="0" smtClean="0"/>
                            <a:t>Deployment Data</a:t>
                          </a:r>
                          <a:endParaRPr lang="en-US" sz="1400" i="1" dirty="0"/>
                        </a:p>
                      </a:txBody>
                      <a:tcPr/>
                    </a:tc>
                    <a:tc hMerge="1">
                      <a:txBody>
                        <a:bodyPr/>
                        <a:lstStyle/>
                        <a:p>
                          <a:pPr algn="ctr"/>
                          <a:endParaRPr lang="en-US" sz="1400" i="1" dirty="0"/>
                        </a:p>
                      </a:txBody>
                      <a:tcPr/>
                    </a:tc>
                    <a:tc hMerge="1">
                      <a:txBody>
                        <a:bodyPr/>
                        <a:lstStyle/>
                        <a:p>
                          <a:pPr algn="ctr"/>
                          <a:endParaRPr lang="en-US" sz="1400" i="1" dirty="0"/>
                        </a:p>
                      </a:txBody>
                      <a:tcPr/>
                    </a:tc>
                    <a:tc hMerge="1">
                      <a:txBody>
                        <a:bodyPr/>
                        <a:lstStyle/>
                        <a:p>
                          <a:pPr algn="ctr"/>
                          <a:endParaRPr lang="en-US" sz="1400" i="1" dirty="0"/>
                        </a:p>
                      </a:txBody>
                      <a:tcPr/>
                    </a:tc>
                    <a:tc hMerge="1">
                      <a:txBody>
                        <a:bodyPr/>
                        <a:lstStyle/>
                        <a:p>
                          <a:pPr algn="ctr"/>
                          <a:endParaRPr lang="en-US" sz="1400" i="1" dirty="0"/>
                        </a:p>
                      </a:txBody>
                      <a:tcPr/>
                    </a:tc>
                  </a:tr>
                  <a:tr h="370840">
                    <a:tc>
                      <a:txBody>
                        <a:bodyPr/>
                        <a:lstStyle/>
                        <a:p>
                          <a:endParaRPr lang="en-US"/>
                        </a:p>
                      </a:txBody>
                      <a:tcPr>
                        <a:blipFill rotWithShape="0">
                          <a:blip r:embed="rId14"/>
                          <a:stretch>
                            <a:fillRect t="-103279" r="-961702" b="-203279"/>
                          </a:stretch>
                        </a:blipFill>
                      </a:tcPr>
                    </a:tc>
                    <a:tc>
                      <a:txBody>
                        <a:bodyPr/>
                        <a:lstStyle/>
                        <a:p>
                          <a:pPr algn="ctr"/>
                          <a:r>
                            <a:rPr lang="en-US" sz="1400" dirty="0" smtClean="0"/>
                            <a:t>4</a:t>
                          </a:r>
                          <a:endParaRPr lang="en-US" sz="1400" dirty="0"/>
                        </a:p>
                      </a:txBody>
                      <a:tcPr/>
                    </a:tc>
                    <a:tc>
                      <a:txBody>
                        <a:bodyPr/>
                        <a:lstStyle/>
                        <a:p>
                          <a:pPr algn="ctr"/>
                          <a:r>
                            <a:rPr lang="en-US" sz="1400" dirty="0" smtClean="0"/>
                            <a:t>6</a:t>
                          </a:r>
                          <a:endParaRPr lang="en-US" sz="1400" dirty="0"/>
                        </a:p>
                      </a:txBody>
                      <a:tcPr/>
                    </a:tc>
                    <a:tc>
                      <a:txBody>
                        <a:bodyPr/>
                        <a:lstStyle/>
                        <a:p>
                          <a:pPr algn="ctr"/>
                          <a:r>
                            <a:rPr lang="en-US" sz="1400" dirty="0" smtClean="0"/>
                            <a:t>3</a:t>
                          </a:r>
                          <a:endParaRPr lang="en-US" sz="1400" dirty="0"/>
                        </a:p>
                      </a:txBody>
                      <a:tcPr/>
                    </a:tc>
                    <a:tc>
                      <a:txBody>
                        <a:bodyPr/>
                        <a:lstStyle/>
                        <a:p>
                          <a:pPr algn="ctr"/>
                          <a:r>
                            <a:rPr lang="en-US" sz="1400" dirty="0" smtClean="0"/>
                            <a:t>9</a:t>
                          </a:r>
                          <a:endParaRPr lang="en-US" sz="1400" dirty="0"/>
                        </a:p>
                      </a:txBody>
                      <a:tcPr/>
                    </a:tc>
                    <a:tc>
                      <a:txBody>
                        <a:bodyPr/>
                        <a:lstStyle/>
                        <a:p>
                          <a:pPr algn="ctr"/>
                          <a:r>
                            <a:rPr lang="en-US" sz="1400" dirty="0" smtClean="0"/>
                            <a:t>7</a:t>
                          </a:r>
                          <a:endParaRPr lang="en-US" sz="1400" dirty="0"/>
                        </a:p>
                      </a:txBody>
                      <a:tcPr/>
                    </a:tc>
                  </a:tr>
                  <a:tr h="370840">
                    <a:tc>
                      <a:txBody>
                        <a:bodyPr/>
                        <a:lstStyle/>
                        <a:p>
                          <a:endParaRPr lang="en-US"/>
                        </a:p>
                      </a:txBody>
                      <a:tcPr>
                        <a:blipFill rotWithShape="0">
                          <a:blip r:embed="rId14"/>
                          <a:stretch>
                            <a:fillRect t="-203279" r="-961702" b="-103279"/>
                          </a:stretch>
                        </a:blipFill>
                      </a:tcPr>
                    </a:tc>
                    <a:tc>
                      <a:txBody>
                        <a:bodyPr/>
                        <a:lstStyle/>
                        <a:p>
                          <a:pPr algn="ctr"/>
                          <a:r>
                            <a:rPr lang="en-US" sz="1400" dirty="0" smtClean="0"/>
                            <a:t>12</a:t>
                          </a:r>
                          <a:endParaRPr lang="en-US" sz="1400" dirty="0"/>
                        </a:p>
                      </a:txBody>
                      <a:tcPr/>
                    </a:tc>
                    <a:tc>
                      <a:txBody>
                        <a:bodyPr/>
                        <a:lstStyle/>
                        <a:p>
                          <a:pPr algn="ctr"/>
                          <a:r>
                            <a:rPr lang="en-US" sz="1400" dirty="0" smtClean="0"/>
                            <a:t>9</a:t>
                          </a:r>
                          <a:endParaRPr lang="en-US" sz="1400" dirty="0"/>
                        </a:p>
                      </a:txBody>
                      <a:tcPr/>
                    </a:tc>
                    <a:tc>
                      <a:txBody>
                        <a:bodyPr/>
                        <a:lstStyle/>
                        <a:p>
                          <a:pPr algn="ctr"/>
                          <a:r>
                            <a:rPr lang="en-US" sz="1400" dirty="0" smtClean="0"/>
                            <a:t>15</a:t>
                          </a:r>
                          <a:endParaRPr lang="en-US" sz="1400" dirty="0"/>
                        </a:p>
                      </a:txBody>
                      <a:tcPr/>
                    </a:tc>
                    <a:tc>
                      <a:txBody>
                        <a:bodyPr/>
                        <a:lstStyle/>
                        <a:p>
                          <a:pPr algn="ctr"/>
                          <a:r>
                            <a:rPr lang="en-US" sz="1400" dirty="0" smtClean="0"/>
                            <a:t>7</a:t>
                          </a:r>
                          <a:endParaRPr lang="en-US" sz="1400" dirty="0"/>
                        </a:p>
                      </a:txBody>
                      <a:tcPr/>
                    </a:tc>
                    <a:tc>
                      <a:txBody>
                        <a:bodyPr/>
                        <a:lstStyle/>
                        <a:p>
                          <a:pPr algn="ctr"/>
                          <a:r>
                            <a:rPr lang="en-US" sz="1400" dirty="0" smtClean="0"/>
                            <a:t>9</a:t>
                          </a:r>
                          <a:endParaRPr lang="en-US" sz="1400" dirty="0"/>
                        </a:p>
                      </a:txBody>
                      <a:tcPr/>
                    </a:tc>
                  </a:tr>
                  <a:tr h="370840">
                    <a:tc>
                      <a:txBody>
                        <a:bodyPr/>
                        <a:lstStyle/>
                        <a:p>
                          <a:endParaRPr lang="en-US"/>
                        </a:p>
                      </a:txBody>
                      <a:tcPr>
                        <a:blipFill rotWithShape="0">
                          <a:blip r:embed="rId14"/>
                          <a:stretch>
                            <a:fillRect t="-303279" r="-961702" b="-3279"/>
                          </a:stretch>
                        </a:blipFill>
                      </a:tcPr>
                    </a:tc>
                    <a:tc>
                      <a:txBody>
                        <a:bodyPr/>
                        <a:lstStyle/>
                        <a:p>
                          <a:pPr algn="ctr"/>
                          <a:r>
                            <a:rPr lang="en-US" sz="1400" dirty="0" smtClean="0"/>
                            <a:t>86</a:t>
                          </a:r>
                          <a:endParaRPr lang="en-US" sz="1400" dirty="0"/>
                        </a:p>
                      </a:txBody>
                      <a:tcPr/>
                    </a:tc>
                    <a:tc>
                      <a:txBody>
                        <a:bodyPr/>
                        <a:lstStyle/>
                        <a:p>
                          <a:pPr algn="ctr"/>
                          <a:r>
                            <a:rPr lang="en-US" sz="1400" dirty="0" smtClean="0"/>
                            <a:t>76</a:t>
                          </a:r>
                          <a:endParaRPr lang="en-US" sz="1400" dirty="0"/>
                        </a:p>
                      </a:txBody>
                      <a:tcPr/>
                    </a:tc>
                    <a:tc>
                      <a:txBody>
                        <a:bodyPr/>
                        <a:lstStyle/>
                        <a:p>
                          <a:pPr algn="ctr"/>
                          <a:r>
                            <a:rPr lang="en-US" sz="1400" dirty="0" smtClean="0"/>
                            <a:t>100</a:t>
                          </a:r>
                          <a:endParaRPr lang="en-US" sz="1400" dirty="0"/>
                        </a:p>
                      </a:txBody>
                      <a:tcPr/>
                    </a:tc>
                    <a:tc>
                      <a:txBody>
                        <a:bodyPr/>
                        <a:lstStyle/>
                        <a:p>
                          <a:pPr algn="ctr"/>
                          <a:r>
                            <a:rPr lang="en-US" sz="1400" dirty="0" smtClean="0"/>
                            <a:t>76</a:t>
                          </a:r>
                          <a:endParaRPr lang="en-US" sz="1400" dirty="0"/>
                        </a:p>
                      </a:txBody>
                      <a:tcPr/>
                    </a:tc>
                    <a:tc>
                      <a:txBody>
                        <a:bodyPr/>
                        <a:lstStyle/>
                        <a:p>
                          <a:pPr algn="ctr"/>
                          <a:r>
                            <a:rPr lang="en-US" sz="1400" dirty="0" smtClean="0"/>
                            <a:t>80</a:t>
                          </a:r>
                          <a:endParaRPr lang="en-US" sz="1400" dirty="0"/>
                        </a:p>
                      </a:txBody>
                      <a:tcPr/>
                    </a:tc>
                  </a:tr>
                </a:tbl>
              </a:graphicData>
            </a:graphic>
          </p:graphicFrame>
        </mc:Fallback>
      </mc:AlternateContent>
      <p:sp>
        <p:nvSpPr>
          <p:cNvPr id="65" name="Content Placeholder 2"/>
          <p:cNvSpPr txBox="1">
            <a:spLocks/>
          </p:cNvSpPr>
          <p:nvPr/>
        </p:nvSpPr>
        <p:spPr bwMode="auto">
          <a:xfrm>
            <a:off x="5465173" y="816388"/>
            <a:ext cx="3422919" cy="134651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0" tIns="0" rIns="0" bIns="0" numCol="1" anchor="t" anchorCtr="0" compatLnSpc="1">
            <a:prstTxWarp prst="textNoShape">
              <a:avLst/>
            </a:prstTxWarp>
          </a:bodyPr>
          <a:lstStyle>
            <a:lvl1pPr marL="0" indent="0" algn="l" rtl="0" eaLnBrk="1" fontAlgn="base" hangingPunct="1">
              <a:spcBef>
                <a:spcPct val="20000"/>
              </a:spcBef>
              <a:spcAft>
                <a:spcPct val="0"/>
              </a:spcAft>
              <a:buClr>
                <a:schemeClr val="tx1"/>
              </a:buClr>
              <a:buFont typeface="Monotype Sorts" pitchFamily="2" charset="2"/>
              <a:defRPr sz="2400">
                <a:solidFill>
                  <a:schemeClr val="tx1"/>
                </a:solidFill>
                <a:latin typeface="+mn-lt"/>
                <a:ea typeface="ＭＳ Ｐゴシック" charset="0"/>
                <a:cs typeface="ＭＳ Ｐゴシック" charset="0"/>
              </a:defRPr>
            </a:lvl1pPr>
            <a:lvl2pPr marL="457200" indent="-342900" algn="l" rtl="0" eaLnBrk="1" fontAlgn="base" hangingPunct="1">
              <a:spcBef>
                <a:spcPct val="20000"/>
              </a:spcBef>
              <a:spcAft>
                <a:spcPct val="0"/>
              </a:spcAft>
              <a:buClr>
                <a:schemeClr val="tx2"/>
              </a:buClr>
              <a:buSzPct val="70000"/>
              <a:buFont typeface="Wingdings" pitchFamily="2" charset="2"/>
              <a:buChar char="n"/>
              <a:defRPr sz="2400">
                <a:solidFill>
                  <a:schemeClr val="tx1"/>
                </a:solidFill>
                <a:latin typeface="+mn-lt"/>
                <a:ea typeface="ＭＳ Ｐゴシック" charset="0"/>
              </a:defRPr>
            </a:lvl2pPr>
            <a:lvl3pPr marL="912813" indent="-341313" algn="l" rtl="0" eaLnBrk="1" fontAlgn="base" hangingPunct="1">
              <a:spcBef>
                <a:spcPct val="20000"/>
              </a:spcBef>
              <a:spcAft>
                <a:spcPct val="0"/>
              </a:spcAft>
              <a:buChar char="–"/>
              <a:defRPr sz="2400">
                <a:solidFill>
                  <a:schemeClr val="tx1"/>
                </a:solidFill>
                <a:latin typeface="+mn-lt"/>
                <a:ea typeface="ＭＳ Ｐゴシック" charset="0"/>
              </a:defRPr>
            </a:lvl3pPr>
            <a:lvl4pPr marL="1370013" indent="-342900" algn="l" rtl="0" eaLnBrk="1" fontAlgn="base" hangingPunct="1">
              <a:spcBef>
                <a:spcPct val="20000"/>
              </a:spcBef>
              <a:spcAft>
                <a:spcPct val="0"/>
              </a:spcAft>
              <a:buFont typeface="Wingdings" pitchFamily="2" charset="2"/>
              <a:buChar char="§"/>
              <a:defRPr sz="2400">
                <a:solidFill>
                  <a:schemeClr val="tx1"/>
                </a:solidFill>
                <a:latin typeface="+mn-lt"/>
                <a:ea typeface="ＭＳ Ｐゴシック" charset="0"/>
              </a:defRPr>
            </a:lvl4pPr>
            <a:lvl5pPr marL="1827213" indent="-342900" algn="l" rtl="0" eaLnBrk="1" fontAlgn="base" hangingPunct="1">
              <a:spcBef>
                <a:spcPct val="20000"/>
              </a:spcBef>
              <a:spcAft>
                <a:spcPct val="0"/>
              </a:spcAft>
              <a:buChar char="»"/>
              <a:defRPr sz="2400">
                <a:solidFill>
                  <a:schemeClr val="tx1"/>
                </a:solidFill>
                <a:latin typeface="+mn-lt"/>
                <a:ea typeface="ＭＳ Ｐゴシック" charset="0"/>
              </a:defRPr>
            </a:lvl5pPr>
            <a:lvl6pPr marL="2284413" indent="-342900" algn="l" rtl="0" eaLnBrk="1" fontAlgn="base" hangingPunct="1">
              <a:spcBef>
                <a:spcPct val="20000"/>
              </a:spcBef>
              <a:spcAft>
                <a:spcPct val="0"/>
              </a:spcAft>
              <a:buChar char="»"/>
              <a:defRPr sz="2400">
                <a:solidFill>
                  <a:schemeClr val="tx1"/>
                </a:solidFill>
                <a:latin typeface="+mn-lt"/>
              </a:defRPr>
            </a:lvl6pPr>
            <a:lvl7pPr marL="2741613" indent="-342900" algn="l" rtl="0" eaLnBrk="1" fontAlgn="base" hangingPunct="1">
              <a:spcBef>
                <a:spcPct val="20000"/>
              </a:spcBef>
              <a:spcAft>
                <a:spcPct val="0"/>
              </a:spcAft>
              <a:buChar char="»"/>
              <a:defRPr sz="2400">
                <a:solidFill>
                  <a:schemeClr val="tx1"/>
                </a:solidFill>
                <a:latin typeface="+mn-lt"/>
              </a:defRPr>
            </a:lvl7pPr>
            <a:lvl8pPr marL="3198813" indent="-342900" algn="l" rtl="0" eaLnBrk="1" fontAlgn="base" hangingPunct="1">
              <a:spcBef>
                <a:spcPct val="20000"/>
              </a:spcBef>
              <a:spcAft>
                <a:spcPct val="0"/>
              </a:spcAft>
              <a:buChar char="»"/>
              <a:defRPr sz="2400">
                <a:solidFill>
                  <a:schemeClr val="tx1"/>
                </a:solidFill>
                <a:latin typeface="+mn-lt"/>
              </a:defRPr>
            </a:lvl8pPr>
            <a:lvl9pPr marL="3656013" indent="-342900" algn="l" rtl="0" eaLnBrk="1" fontAlgn="base" hangingPunct="1">
              <a:spcBef>
                <a:spcPct val="20000"/>
              </a:spcBef>
              <a:spcAft>
                <a:spcPct val="0"/>
              </a:spcAft>
              <a:buChar char="»"/>
              <a:defRPr sz="2400">
                <a:solidFill>
                  <a:schemeClr val="tx1"/>
                </a:solidFill>
                <a:latin typeface="+mn-lt"/>
              </a:defRPr>
            </a:lvl9pPr>
          </a:lstStyle>
          <a:p>
            <a:pPr algn="ctr"/>
            <a:r>
              <a:rPr lang="en-US" sz="1800" b="1" u="sng" kern="0" dirty="0" smtClean="0">
                <a:solidFill>
                  <a:schemeClr val="tx1">
                    <a:lumMod val="50000"/>
                    <a:lumOff val="50000"/>
                  </a:schemeClr>
                </a:solidFill>
              </a:rPr>
              <a:t>Model Deployment</a:t>
            </a:r>
          </a:p>
          <a:p>
            <a:pPr algn="ctr"/>
            <a:r>
              <a:rPr lang="en-US" sz="1400" i="1" kern="0" dirty="0" smtClean="0">
                <a:solidFill>
                  <a:srgbClr val="00CC66"/>
                </a:solidFill>
              </a:rPr>
              <a:t>Consistent scoring of a model (manually, semi-automatically, automatically) in a production environment</a:t>
            </a:r>
            <a:endParaRPr lang="en-US" sz="1400" i="1" kern="0" dirty="0">
              <a:solidFill>
                <a:srgbClr val="00CC66"/>
              </a:solidFill>
            </a:endParaRPr>
          </a:p>
        </p:txBody>
      </p:sp>
      <p:sp>
        <p:nvSpPr>
          <p:cNvPr id="30" name="Rectangle 29"/>
          <p:cNvSpPr/>
          <p:nvPr/>
        </p:nvSpPr>
        <p:spPr bwMode="auto">
          <a:xfrm>
            <a:off x="5314521" y="620225"/>
            <a:ext cx="3717719" cy="1330960"/>
          </a:xfrm>
          <a:prstGeom prst="rect">
            <a:avLst/>
          </a:prstGeom>
          <a:solidFill>
            <a:schemeClr val="bg1">
              <a:alpha val="55000"/>
            </a:schemeClr>
          </a:solidFill>
          <a:ln w="38100" cap="flat" cmpd="sng" algn="ctr">
            <a:noFill/>
            <a:prstDash val="solid"/>
            <a:round/>
            <a:headEnd type="none" w="med" len="med"/>
            <a:tailEnd type="none" w="med" len="med"/>
          </a:ln>
          <a:effectLst/>
          <a:extLst/>
        </p:spPr>
        <p:txBody>
          <a:bodyPr vert="horz" wrap="square" lIns="88900" tIns="88900" rIns="88900" bIns="88900" numCol="1" rtlCol="0" anchor="t" anchorCtr="0" compatLnSpc="1">
            <a:prstTxWarp prst="textNoShape">
              <a:avLst/>
            </a:prstTxWarp>
          </a:bodyPr>
          <a:lstStyle/>
          <a:p>
            <a:pPr algn="ctr"/>
            <a:endParaRPr lang="en-US"/>
          </a:p>
        </p:txBody>
      </p:sp>
    </p:spTree>
    <p:extLst>
      <p:ext uri="{BB962C8B-B14F-4D97-AF65-F5344CB8AC3E}">
        <p14:creationId xmlns:p14="http://schemas.microsoft.com/office/powerpoint/2010/main" val="217025365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500"/>
                                        <p:tgtEl>
                                          <p:spTgt spid="5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wipe(left)">
                                      <p:cBhvr>
                                        <p:cTn id="27" dur="500"/>
                                        <p:tgtEl>
                                          <p:spTgt spid="15"/>
                                        </p:tgtEl>
                                      </p:cBhvr>
                                    </p:animEffect>
                                  </p:childTnLst>
                                </p:cTn>
                              </p:par>
                              <p:par>
                                <p:cTn id="28" presetID="22" presetClass="entr" presetSubtype="8" fill="hold" nodeType="with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wipe(left)">
                                      <p:cBhvr>
                                        <p:cTn id="30" dur="500"/>
                                        <p:tgtEl>
                                          <p:spTgt spid="13"/>
                                        </p:tgtEl>
                                      </p:cBhvr>
                                    </p:animEffect>
                                  </p:childTnLst>
                                </p:cTn>
                              </p:par>
                              <p:par>
                                <p:cTn id="31" presetID="22" presetClass="entr" presetSubtype="8" fill="hold" nodeType="withEffect">
                                  <p:stCondLst>
                                    <p:cond delay="0"/>
                                  </p:stCondLst>
                                  <p:childTnLst>
                                    <p:set>
                                      <p:cBhvr>
                                        <p:cTn id="32" dur="1" fill="hold">
                                          <p:stCondLst>
                                            <p:cond delay="0"/>
                                          </p:stCondLst>
                                        </p:cTn>
                                        <p:tgtEl>
                                          <p:spTgt spid="17"/>
                                        </p:tgtEl>
                                        <p:attrNameLst>
                                          <p:attrName>style.visibility</p:attrName>
                                        </p:attrNameLst>
                                      </p:cBhvr>
                                      <p:to>
                                        <p:strVal val="visible"/>
                                      </p:to>
                                    </p:set>
                                    <p:animEffect transition="in" filter="wipe(left)">
                                      <p:cBhvr>
                                        <p:cTn id="33" dur="500"/>
                                        <p:tgtEl>
                                          <p:spTgt spid="17"/>
                                        </p:tgtEl>
                                      </p:cBhvr>
                                    </p:animEffect>
                                  </p:childTnLst>
                                </p:cTn>
                              </p:par>
                              <p:par>
                                <p:cTn id="34" presetID="22" presetClass="entr" presetSubtype="8" fill="hold" nodeType="withEffect">
                                  <p:stCondLst>
                                    <p:cond delay="0"/>
                                  </p:stCondLst>
                                  <p:childTnLst>
                                    <p:set>
                                      <p:cBhvr>
                                        <p:cTn id="35" dur="1" fill="hold">
                                          <p:stCondLst>
                                            <p:cond delay="0"/>
                                          </p:stCondLst>
                                        </p:cTn>
                                        <p:tgtEl>
                                          <p:spTgt spid="21"/>
                                        </p:tgtEl>
                                        <p:attrNameLst>
                                          <p:attrName>style.visibility</p:attrName>
                                        </p:attrNameLst>
                                      </p:cBhvr>
                                      <p:to>
                                        <p:strVal val="visible"/>
                                      </p:to>
                                    </p:set>
                                    <p:animEffect transition="in" filter="wipe(left)">
                                      <p:cBhvr>
                                        <p:cTn id="36" dur="500"/>
                                        <p:tgtEl>
                                          <p:spTgt spid="21"/>
                                        </p:tgtEl>
                                      </p:cBhvr>
                                    </p:animEffect>
                                  </p:childTnLst>
                                </p:cTn>
                              </p:par>
                              <p:par>
                                <p:cTn id="37" presetID="22" presetClass="entr" presetSubtype="8" fill="hold" nodeType="with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wipe(left)">
                                      <p:cBhvr>
                                        <p:cTn id="39" dur="500"/>
                                        <p:tgtEl>
                                          <p:spTgt spid="19"/>
                                        </p:tgtEl>
                                      </p:cBhvr>
                                    </p:animEffect>
                                  </p:childTnLst>
                                </p:cTn>
                              </p:par>
                            </p:childTnLst>
                          </p:cTn>
                        </p:par>
                        <p:par>
                          <p:cTn id="40" fill="hold">
                            <p:stCondLst>
                              <p:cond delay="500"/>
                            </p:stCondLst>
                            <p:childTnLst>
                              <p:par>
                                <p:cTn id="41" presetID="10" presetClass="entr" presetSubtype="0" fill="hold" grpId="0" nodeType="afterEffect">
                                  <p:stCondLst>
                                    <p:cond delay="0"/>
                                  </p:stCondLst>
                                  <p:childTnLst>
                                    <p:set>
                                      <p:cBhvr>
                                        <p:cTn id="42" dur="1" fill="hold">
                                          <p:stCondLst>
                                            <p:cond delay="0"/>
                                          </p:stCondLst>
                                        </p:cTn>
                                        <p:tgtEl>
                                          <p:spTgt spid="53"/>
                                        </p:tgtEl>
                                        <p:attrNameLst>
                                          <p:attrName>style.visibility</p:attrName>
                                        </p:attrNameLst>
                                      </p:cBhvr>
                                      <p:to>
                                        <p:strVal val="visible"/>
                                      </p:to>
                                    </p:set>
                                    <p:animEffect transition="in" filter="fade">
                                      <p:cBhvr>
                                        <p:cTn id="43" dur="500"/>
                                        <p:tgtEl>
                                          <p:spTgt spid="53"/>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0"/>
                                        </p:tgtEl>
                                        <p:attrNameLst>
                                          <p:attrName>style.visibility</p:attrName>
                                        </p:attrNameLst>
                                      </p:cBhvr>
                                      <p:to>
                                        <p:strVal val="visible"/>
                                      </p:to>
                                    </p:set>
                                    <p:animEffect transition="in" filter="fade">
                                      <p:cBhvr>
                                        <p:cTn id="46" dur="500"/>
                                        <p:tgtEl>
                                          <p:spTgt spid="10"/>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nodeType="clickEffect">
                                  <p:stCondLst>
                                    <p:cond delay="0"/>
                                  </p:stCondLst>
                                  <p:childTnLst>
                                    <p:set>
                                      <p:cBhvr>
                                        <p:cTn id="50" dur="1" fill="hold">
                                          <p:stCondLst>
                                            <p:cond delay="0"/>
                                          </p:stCondLst>
                                        </p:cTn>
                                        <p:tgtEl>
                                          <p:spTgt spid="50"/>
                                        </p:tgtEl>
                                        <p:attrNameLst>
                                          <p:attrName>style.visibility</p:attrName>
                                        </p:attrNameLst>
                                      </p:cBhvr>
                                      <p:to>
                                        <p:strVal val="visible"/>
                                      </p:to>
                                    </p:set>
                                    <p:animEffect transition="in" filter="wipe(left)">
                                      <p:cBhvr>
                                        <p:cTn id="51" dur="500"/>
                                        <p:tgtEl>
                                          <p:spTgt spid="50"/>
                                        </p:tgtEl>
                                      </p:cBhvr>
                                    </p:animEffect>
                                  </p:childTnLst>
                                </p:cTn>
                              </p:par>
                            </p:childTnLst>
                          </p:cTn>
                        </p:par>
                        <p:par>
                          <p:cTn id="52" fill="hold">
                            <p:stCondLst>
                              <p:cond delay="500"/>
                            </p:stCondLst>
                            <p:childTnLst>
                              <p:par>
                                <p:cTn id="53" presetID="10" presetClass="entr" presetSubtype="0" fill="hold" grpId="0" nodeType="afterEffect">
                                  <p:stCondLst>
                                    <p:cond delay="0"/>
                                  </p:stCondLst>
                                  <p:childTnLst>
                                    <p:set>
                                      <p:cBhvr>
                                        <p:cTn id="54" dur="1" fill="hold">
                                          <p:stCondLst>
                                            <p:cond delay="0"/>
                                          </p:stCondLst>
                                        </p:cTn>
                                        <p:tgtEl>
                                          <p:spTgt spid="11"/>
                                        </p:tgtEl>
                                        <p:attrNameLst>
                                          <p:attrName>style.visibility</p:attrName>
                                        </p:attrNameLst>
                                      </p:cBhvr>
                                      <p:to>
                                        <p:strVal val="visible"/>
                                      </p:to>
                                    </p:set>
                                    <p:animEffect transition="in" filter="fade">
                                      <p:cBhvr>
                                        <p:cTn id="55" dur="500"/>
                                        <p:tgtEl>
                                          <p:spTgt spid="11"/>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54"/>
                                        </p:tgtEl>
                                        <p:attrNameLst>
                                          <p:attrName>style.visibility</p:attrName>
                                        </p:attrNameLst>
                                      </p:cBhvr>
                                      <p:to>
                                        <p:strVal val="visible"/>
                                      </p:to>
                                    </p:set>
                                    <p:animEffect transition="in" filter="fade">
                                      <p:cBhvr>
                                        <p:cTn id="58" dur="500"/>
                                        <p:tgtEl>
                                          <p:spTgt spid="54"/>
                                        </p:tgtEl>
                                      </p:cBhvr>
                                    </p:animEffect>
                                  </p:childTnLst>
                                </p:cTn>
                              </p:par>
                            </p:childTnLst>
                          </p:cTn>
                        </p:par>
                        <p:par>
                          <p:cTn id="59" fill="hold">
                            <p:stCondLst>
                              <p:cond delay="1000"/>
                            </p:stCondLst>
                            <p:childTnLst>
                              <p:par>
                                <p:cTn id="60" presetID="10" presetClass="entr" presetSubtype="0" fill="hold" grpId="0" nodeType="afterEffect">
                                  <p:stCondLst>
                                    <p:cond delay="0"/>
                                  </p:stCondLst>
                                  <p:childTnLst>
                                    <p:set>
                                      <p:cBhvr>
                                        <p:cTn id="61" dur="1" fill="hold">
                                          <p:stCondLst>
                                            <p:cond delay="0"/>
                                          </p:stCondLst>
                                        </p:cTn>
                                        <p:tgtEl>
                                          <p:spTgt spid="63"/>
                                        </p:tgtEl>
                                        <p:attrNameLst>
                                          <p:attrName>style.visibility</p:attrName>
                                        </p:attrNameLst>
                                      </p:cBhvr>
                                      <p:to>
                                        <p:strVal val="visible"/>
                                      </p:to>
                                    </p:set>
                                    <p:animEffect transition="in" filter="fade">
                                      <p:cBhvr>
                                        <p:cTn id="62" dur="500"/>
                                        <p:tgtEl>
                                          <p:spTgt spid="63"/>
                                        </p:tgtEl>
                                      </p:cBhvr>
                                    </p:animEffect>
                                  </p:childTnLst>
                                </p:cTn>
                              </p:par>
                              <p:par>
                                <p:cTn id="63" presetID="10" presetClass="entr" presetSubtype="0" fill="hold" grpId="1" nodeType="withEffect">
                                  <p:stCondLst>
                                    <p:cond delay="0"/>
                                  </p:stCondLst>
                                  <p:childTnLst>
                                    <p:set>
                                      <p:cBhvr>
                                        <p:cTn id="64" dur="1" fill="hold">
                                          <p:stCondLst>
                                            <p:cond delay="0"/>
                                          </p:stCondLst>
                                        </p:cTn>
                                        <p:tgtEl>
                                          <p:spTgt spid="58"/>
                                        </p:tgtEl>
                                        <p:attrNameLst>
                                          <p:attrName>style.visibility</p:attrName>
                                        </p:attrNameLst>
                                      </p:cBhvr>
                                      <p:to>
                                        <p:strVal val="visible"/>
                                      </p:to>
                                    </p:set>
                                    <p:animEffect transition="in" filter="fade">
                                      <p:cBhvr>
                                        <p:cTn id="65" dur="500"/>
                                        <p:tgtEl>
                                          <p:spTgt spid="58"/>
                                        </p:tgtEl>
                                      </p:cBhvr>
                                    </p:animEffect>
                                  </p:childTnLst>
                                </p:cTn>
                              </p:par>
                              <p:par>
                                <p:cTn id="66" presetID="10" presetClass="entr" presetSubtype="0" fill="hold" nodeType="withEffect">
                                  <p:stCondLst>
                                    <p:cond delay="0"/>
                                  </p:stCondLst>
                                  <p:childTnLst>
                                    <p:set>
                                      <p:cBhvr>
                                        <p:cTn id="67" dur="1" fill="hold">
                                          <p:stCondLst>
                                            <p:cond delay="0"/>
                                          </p:stCondLst>
                                        </p:cTn>
                                        <p:tgtEl>
                                          <p:spTgt spid="12"/>
                                        </p:tgtEl>
                                        <p:attrNameLst>
                                          <p:attrName>style.visibility</p:attrName>
                                        </p:attrNameLst>
                                      </p:cBhvr>
                                      <p:to>
                                        <p:strVal val="visible"/>
                                      </p:to>
                                    </p:set>
                                    <p:animEffect transition="in" filter="fade">
                                      <p:cBhvr>
                                        <p:cTn id="68" dur="500"/>
                                        <p:tgtEl>
                                          <p:spTgt spid="12"/>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xit" presetSubtype="0" fill="hold" grpId="0" nodeType="clickEffect">
                                  <p:stCondLst>
                                    <p:cond delay="1000"/>
                                  </p:stCondLst>
                                  <p:childTnLst>
                                    <p:animEffect transition="out" filter="fade">
                                      <p:cBhvr>
                                        <p:cTn id="72" dur="500"/>
                                        <p:tgtEl>
                                          <p:spTgt spid="58"/>
                                        </p:tgtEl>
                                      </p:cBhvr>
                                    </p:animEffect>
                                    <p:set>
                                      <p:cBhvr>
                                        <p:cTn id="73" dur="1" fill="hold">
                                          <p:stCondLst>
                                            <p:cond delay="499"/>
                                          </p:stCondLst>
                                        </p:cTn>
                                        <p:tgtEl>
                                          <p:spTgt spid="58"/>
                                        </p:tgtEl>
                                        <p:attrNameLst>
                                          <p:attrName>style.visibility</p:attrName>
                                        </p:attrNameLst>
                                      </p:cBhvr>
                                      <p:to>
                                        <p:strVal val="hidden"/>
                                      </p:to>
                                    </p:set>
                                  </p:childTnLst>
                                </p:cTn>
                              </p:par>
                            </p:childTnLst>
                          </p:cTn>
                        </p:par>
                        <p:par>
                          <p:cTn id="74" fill="hold">
                            <p:stCondLst>
                              <p:cond delay="1500"/>
                            </p:stCondLst>
                            <p:childTnLst>
                              <p:par>
                                <p:cTn id="75" presetID="10" presetClass="entr" presetSubtype="0" fill="hold" grpId="0" nodeType="afterEffect">
                                  <p:stCondLst>
                                    <p:cond delay="1000"/>
                                  </p:stCondLst>
                                  <p:childTnLst>
                                    <p:set>
                                      <p:cBhvr>
                                        <p:cTn id="76" dur="1" fill="hold">
                                          <p:stCondLst>
                                            <p:cond delay="0"/>
                                          </p:stCondLst>
                                        </p:cTn>
                                        <p:tgtEl>
                                          <p:spTgt spid="41"/>
                                        </p:tgtEl>
                                        <p:attrNameLst>
                                          <p:attrName>style.visibility</p:attrName>
                                        </p:attrNameLst>
                                      </p:cBhvr>
                                      <p:to>
                                        <p:strVal val="visible"/>
                                      </p:to>
                                    </p:set>
                                    <p:animEffect transition="in" filter="fade">
                                      <p:cBhvr>
                                        <p:cTn id="77" dur="500"/>
                                        <p:tgtEl>
                                          <p:spTgt spid="41"/>
                                        </p:tgtEl>
                                      </p:cBhvr>
                                    </p:animEffect>
                                  </p:childTnLst>
                                </p:cTn>
                              </p:par>
                            </p:childTnLst>
                          </p:cTn>
                        </p:par>
                        <p:par>
                          <p:cTn id="78" fill="hold">
                            <p:stCondLst>
                              <p:cond delay="3000"/>
                            </p:stCondLst>
                            <p:childTnLst>
                              <p:par>
                                <p:cTn id="79" presetID="1" presetClass="entr" presetSubtype="0" fill="hold" nodeType="afterEffect">
                                  <p:stCondLst>
                                    <p:cond delay="0"/>
                                  </p:stCondLst>
                                  <p:childTnLst>
                                    <p:set>
                                      <p:cBhvr>
                                        <p:cTn id="80" dur="1" fill="hold">
                                          <p:stCondLst>
                                            <p:cond delay="0"/>
                                          </p:stCondLst>
                                        </p:cTn>
                                        <p:tgtEl>
                                          <p:spTgt spid="46"/>
                                        </p:tgtEl>
                                        <p:attrNameLst>
                                          <p:attrName>style.visibility</p:attrName>
                                        </p:attrNameLst>
                                      </p:cBhvr>
                                      <p:to>
                                        <p:strVal val="visible"/>
                                      </p:to>
                                    </p:set>
                                  </p:childTnLst>
                                </p:cTn>
                              </p:par>
                            </p:childTnLst>
                          </p:cTn>
                        </p:par>
                        <p:par>
                          <p:cTn id="81" fill="hold">
                            <p:stCondLst>
                              <p:cond delay="3000"/>
                            </p:stCondLst>
                            <p:childTnLst>
                              <p:par>
                                <p:cTn id="82" presetID="10" presetClass="exit" presetSubtype="0" fill="hold" grpId="1" nodeType="afterEffect">
                                  <p:stCondLst>
                                    <p:cond delay="1000"/>
                                  </p:stCondLst>
                                  <p:childTnLst>
                                    <p:animEffect transition="out" filter="fade">
                                      <p:cBhvr>
                                        <p:cTn id="83" dur="500"/>
                                        <p:tgtEl>
                                          <p:spTgt spid="41"/>
                                        </p:tgtEl>
                                      </p:cBhvr>
                                    </p:animEffect>
                                    <p:set>
                                      <p:cBhvr>
                                        <p:cTn id="84" dur="1" fill="hold">
                                          <p:stCondLst>
                                            <p:cond delay="499"/>
                                          </p:stCondLst>
                                        </p:cTn>
                                        <p:tgtEl>
                                          <p:spTgt spid="41"/>
                                        </p:tgtEl>
                                        <p:attrNameLst>
                                          <p:attrName>style.visibility</p:attrName>
                                        </p:attrNameLst>
                                      </p:cBhvr>
                                      <p:to>
                                        <p:strVal val="hidden"/>
                                      </p:to>
                                    </p:set>
                                  </p:childTnLst>
                                </p:cTn>
                              </p:par>
                            </p:childTnLst>
                          </p:cTn>
                        </p:par>
                        <p:par>
                          <p:cTn id="85" fill="hold">
                            <p:stCondLst>
                              <p:cond delay="4500"/>
                            </p:stCondLst>
                            <p:childTnLst>
                              <p:par>
                                <p:cTn id="86" presetID="10" presetClass="entr" presetSubtype="0" fill="hold" grpId="0" nodeType="afterEffect">
                                  <p:stCondLst>
                                    <p:cond delay="1000"/>
                                  </p:stCondLst>
                                  <p:childTnLst>
                                    <p:set>
                                      <p:cBhvr>
                                        <p:cTn id="87" dur="1" fill="hold">
                                          <p:stCondLst>
                                            <p:cond delay="0"/>
                                          </p:stCondLst>
                                        </p:cTn>
                                        <p:tgtEl>
                                          <p:spTgt spid="42"/>
                                        </p:tgtEl>
                                        <p:attrNameLst>
                                          <p:attrName>style.visibility</p:attrName>
                                        </p:attrNameLst>
                                      </p:cBhvr>
                                      <p:to>
                                        <p:strVal val="visible"/>
                                      </p:to>
                                    </p:set>
                                    <p:animEffect transition="in" filter="fade">
                                      <p:cBhvr>
                                        <p:cTn id="88" dur="500"/>
                                        <p:tgtEl>
                                          <p:spTgt spid="42"/>
                                        </p:tgtEl>
                                      </p:cBhvr>
                                    </p:animEffect>
                                  </p:childTnLst>
                                </p:cTn>
                              </p:par>
                            </p:childTnLst>
                          </p:cTn>
                        </p:par>
                        <p:par>
                          <p:cTn id="89" fill="hold">
                            <p:stCondLst>
                              <p:cond delay="6000"/>
                            </p:stCondLst>
                            <p:childTnLst>
                              <p:par>
                                <p:cTn id="90" presetID="1" presetClass="entr" presetSubtype="0" fill="hold" nodeType="afterEffect">
                                  <p:stCondLst>
                                    <p:cond delay="0"/>
                                  </p:stCondLst>
                                  <p:childTnLst>
                                    <p:set>
                                      <p:cBhvr>
                                        <p:cTn id="91" dur="1" fill="hold">
                                          <p:stCondLst>
                                            <p:cond delay="0"/>
                                          </p:stCondLst>
                                        </p:cTn>
                                        <p:tgtEl>
                                          <p:spTgt spid="62"/>
                                        </p:tgtEl>
                                        <p:attrNameLst>
                                          <p:attrName>style.visibility</p:attrName>
                                        </p:attrNameLst>
                                      </p:cBhvr>
                                      <p:to>
                                        <p:strVal val="visible"/>
                                      </p:to>
                                    </p:set>
                                  </p:childTnLst>
                                </p:cTn>
                              </p:par>
                            </p:childTnLst>
                          </p:cTn>
                        </p:par>
                        <p:par>
                          <p:cTn id="92" fill="hold">
                            <p:stCondLst>
                              <p:cond delay="6000"/>
                            </p:stCondLst>
                            <p:childTnLst>
                              <p:par>
                                <p:cTn id="93" presetID="10" presetClass="exit" presetSubtype="0" fill="hold" grpId="1" nodeType="afterEffect">
                                  <p:stCondLst>
                                    <p:cond delay="1000"/>
                                  </p:stCondLst>
                                  <p:childTnLst>
                                    <p:animEffect transition="out" filter="fade">
                                      <p:cBhvr>
                                        <p:cTn id="94" dur="500"/>
                                        <p:tgtEl>
                                          <p:spTgt spid="42"/>
                                        </p:tgtEl>
                                      </p:cBhvr>
                                    </p:animEffect>
                                    <p:set>
                                      <p:cBhvr>
                                        <p:cTn id="95" dur="1" fill="hold">
                                          <p:stCondLst>
                                            <p:cond delay="499"/>
                                          </p:stCondLst>
                                        </p:cTn>
                                        <p:tgtEl>
                                          <p:spTgt spid="42"/>
                                        </p:tgtEl>
                                        <p:attrNameLst>
                                          <p:attrName>style.visibility</p:attrName>
                                        </p:attrNameLst>
                                      </p:cBhvr>
                                      <p:to>
                                        <p:strVal val="hidden"/>
                                      </p:to>
                                    </p:set>
                                  </p:childTnLst>
                                </p:cTn>
                              </p:par>
                            </p:childTnLst>
                          </p:cTn>
                        </p:par>
                        <p:par>
                          <p:cTn id="96" fill="hold">
                            <p:stCondLst>
                              <p:cond delay="7500"/>
                            </p:stCondLst>
                            <p:childTnLst>
                              <p:par>
                                <p:cTn id="97" presetID="10" presetClass="entr" presetSubtype="0" fill="hold" grpId="0" nodeType="afterEffect">
                                  <p:stCondLst>
                                    <p:cond delay="1000"/>
                                  </p:stCondLst>
                                  <p:childTnLst>
                                    <p:set>
                                      <p:cBhvr>
                                        <p:cTn id="98" dur="1" fill="hold">
                                          <p:stCondLst>
                                            <p:cond delay="0"/>
                                          </p:stCondLst>
                                        </p:cTn>
                                        <p:tgtEl>
                                          <p:spTgt spid="43"/>
                                        </p:tgtEl>
                                        <p:attrNameLst>
                                          <p:attrName>style.visibility</p:attrName>
                                        </p:attrNameLst>
                                      </p:cBhvr>
                                      <p:to>
                                        <p:strVal val="visible"/>
                                      </p:to>
                                    </p:set>
                                    <p:animEffect transition="in" filter="fade">
                                      <p:cBhvr>
                                        <p:cTn id="99" dur="500"/>
                                        <p:tgtEl>
                                          <p:spTgt spid="43"/>
                                        </p:tgtEl>
                                      </p:cBhvr>
                                    </p:animEffect>
                                  </p:childTnLst>
                                </p:cTn>
                              </p:par>
                            </p:childTnLst>
                          </p:cTn>
                        </p:par>
                        <p:par>
                          <p:cTn id="100" fill="hold">
                            <p:stCondLst>
                              <p:cond delay="9000"/>
                            </p:stCondLst>
                            <p:childTnLst>
                              <p:par>
                                <p:cTn id="101" presetID="1" presetClass="entr" presetSubtype="0" fill="hold" nodeType="afterEffect">
                                  <p:stCondLst>
                                    <p:cond delay="0"/>
                                  </p:stCondLst>
                                  <p:childTnLst>
                                    <p:set>
                                      <p:cBhvr>
                                        <p:cTn id="102" dur="1" fill="hold">
                                          <p:stCondLst>
                                            <p:cond delay="0"/>
                                          </p:stCondLst>
                                        </p:cTn>
                                        <p:tgtEl>
                                          <p:spTgt spid="49"/>
                                        </p:tgtEl>
                                        <p:attrNameLst>
                                          <p:attrName>style.visibility</p:attrName>
                                        </p:attrNameLst>
                                      </p:cBhvr>
                                      <p:to>
                                        <p:strVal val="visible"/>
                                      </p:to>
                                    </p:set>
                                  </p:childTnLst>
                                </p:cTn>
                              </p:par>
                            </p:childTnLst>
                          </p:cTn>
                        </p:par>
                        <p:par>
                          <p:cTn id="103" fill="hold">
                            <p:stCondLst>
                              <p:cond delay="9000"/>
                            </p:stCondLst>
                            <p:childTnLst>
                              <p:par>
                                <p:cTn id="104" presetID="10" presetClass="exit" presetSubtype="0" fill="hold" grpId="1" nodeType="afterEffect">
                                  <p:stCondLst>
                                    <p:cond delay="1000"/>
                                  </p:stCondLst>
                                  <p:childTnLst>
                                    <p:animEffect transition="out" filter="fade">
                                      <p:cBhvr>
                                        <p:cTn id="105" dur="500"/>
                                        <p:tgtEl>
                                          <p:spTgt spid="43"/>
                                        </p:tgtEl>
                                      </p:cBhvr>
                                    </p:animEffect>
                                    <p:set>
                                      <p:cBhvr>
                                        <p:cTn id="106" dur="1" fill="hold">
                                          <p:stCondLst>
                                            <p:cond delay="499"/>
                                          </p:stCondLst>
                                        </p:cTn>
                                        <p:tgtEl>
                                          <p:spTgt spid="43"/>
                                        </p:tgtEl>
                                        <p:attrNameLst>
                                          <p:attrName>style.visibility</p:attrName>
                                        </p:attrNameLst>
                                      </p:cBhvr>
                                      <p:to>
                                        <p:strVal val="hidden"/>
                                      </p:to>
                                    </p:set>
                                  </p:childTnLst>
                                </p:cTn>
                              </p:par>
                            </p:childTnLst>
                          </p:cTn>
                        </p:par>
                        <p:par>
                          <p:cTn id="107" fill="hold">
                            <p:stCondLst>
                              <p:cond delay="10500"/>
                            </p:stCondLst>
                            <p:childTnLst>
                              <p:par>
                                <p:cTn id="108" presetID="10" presetClass="entr" presetSubtype="0" fill="hold" grpId="0" nodeType="afterEffect">
                                  <p:stCondLst>
                                    <p:cond delay="1000"/>
                                  </p:stCondLst>
                                  <p:childTnLst>
                                    <p:set>
                                      <p:cBhvr>
                                        <p:cTn id="109" dur="1" fill="hold">
                                          <p:stCondLst>
                                            <p:cond delay="0"/>
                                          </p:stCondLst>
                                        </p:cTn>
                                        <p:tgtEl>
                                          <p:spTgt spid="44"/>
                                        </p:tgtEl>
                                        <p:attrNameLst>
                                          <p:attrName>style.visibility</p:attrName>
                                        </p:attrNameLst>
                                      </p:cBhvr>
                                      <p:to>
                                        <p:strVal val="visible"/>
                                      </p:to>
                                    </p:set>
                                    <p:animEffect transition="in" filter="fade">
                                      <p:cBhvr>
                                        <p:cTn id="110" dur="500"/>
                                        <p:tgtEl>
                                          <p:spTgt spid="44"/>
                                        </p:tgtEl>
                                      </p:cBhvr>
                                    </p:animEffect>
                                  </p:childTnLst>
                                </p:cTn>
                              </p:par>
                            </p:childTnLst>
                          </p:cTn>
                        </p:par>
                        <p:par>
                          <p:cTn id="111" fill="hold">
                            <p:stCondLst>
                              <p:cond delay="12000"/>
                            </p:stCondLst>
                            <p:childTnLst>
                              <p:par>
                                <p:cTn id="112" presetID="1" presetClass="entr" presetSubtype="0" fill="hold" nodeType="afterEffect">
                                  <p:stCondLst>
                                    <p:cond delay="0"/>
                                  </p:stCondLst>
                                  <p:childTnLst>
                                    <p:set>
                                      <p:cBhvr>
                                        <p:cTn id="113" dur="1" fill="hold">
                                          <p:stCondLst>
                                            <p:cond delay="0"/>
                                          </p:stCondLst>
                                        </p:cTn>
                                        <p:tgtEl>
                                          <p:spTgt spid="64"/>
                                        </p:tgtEl>
                                        <p:attrNameLst>
                                          <p:attrName>style.visibility</p:attrName>
                                        </p:attrNameLst>
                                      </p:cBhvr>
                                      <p:to>
                                        <p:strVal val="visible"/>
                                      </p:to>
                                    </p:set>
                                  </p:childTnLst>
                                </p:cTn>
                              </p:par>
                            </p:childTnLst>
                          </p:cTn>
                        </p:par>
                        <p:par>
                          <p:cTn id="114" fill="hold">
                            <p:stCondLst>
                              <p:cond delay="12000"/>
                            </p:stCondLst>
                            <p:childTnLst>
                              <p:par>
                                <p:cTn id="115" presetID="10" presetClass="exit" presetSubtype="0" fill="hold" grpId="1" nodeType="afterEffect">
                                  <p:stCondLst>
                                    <p:cond delay="1000"/>
                                  </p:stCondLst>
                                  <p:childTnLst>
                                    <p:animEffect transition="out" filter="fade">
                                      <p:cBhvr>
                                        <p:cTn id="116" dur="500"/>
                                        <p:tgtEl>
                                          <p:spTgt spid="44"/>
                                        </p:tgtEl>
                                      </p:cBhvr>
                                    </p:animEffect>
                                    <p:set>
                                      <p:cBhvr>
                                        <p:cTn id="117" dur="1" fill="hold">
                                          <p:stCondLst>
                                            <p:cond delay="499"/>
                                          </p:stCondLst>
                                        </p:cTn>
                                        <p:tgtEl>
                                          <p:spTgt spid="44"/>
                                        </p:tgtEl>
                                        <p:attrNameLst>
                                          <p:attrName>style.visibility</p:attrName>
                                        </p:attrNameLst>
                                      </p:cBhvr>
                                      <p:to>
                                        <p:strVal val="hidden"/>
                                      </p:to>
                                    </p:set>
                                  </p:childTnLst>
                                </p:cTn>
                              </p:par>
                            </p:childTnLst>
                          </p:cTn>
                        </p:par>
                        <p:par>
                          <p:cTn id="118" fill="hold">
                            <p:stCondLst>
                              <p:cond delay="13500"/>
                            </p:stCondLst>
                            <p:childTnLst>
                              <p:par>
                                <p:cTn id="119" presetID="10" presetClass="entr" presetSubtype="0" fill="hold" grpId="0" nodeType="afterEffect">
                                  <p:stCondLst>
                                    <p:cond delay="1000"/>
                                  </p:stCondLst>
                                  <p:childTnLst>
                                    <p:set>
                                      <p:cBhvr>
                                        <p:cTn id="120" dur="1" fill="hold">
                                          <p:stCondLst>
                                            <p:cond delay="0"/>
                                          </p:stCondLst>
                                        </p:cTn>
                                        <p:tgtEl>
                                          <p:spTgt spid="45"/>
                                        </p:tgtEl>
                                        <p:attrNameLst>
                                          <p:attrName>style.visibility</p:attrName>
                                        </p:attrNameLst>
                                      </p:cBhvr>
                                      <p:to>
                                        <p:strVal val="visible"/>
                                      </p:to>
                                    </p:set>
                                    <p:animEffect transition="in" filter="fade">
                                      <p:cBhvr>
                                        <p:cTn id="121" dur="500"/>
                                        <p:tgtEl>
                                          <p:spTgt spid="45"/>
                                        </p:tgtEl>
                                      </p:cBhvr>
                                    </p:animEffect>
                                  </p:childTnLst>
                                </p:cTn>
                              </p:par>
                            </p:childTnLst>
                          </p:cTn>
                        </p:par>
                        <p:par>
                          <p:cTn id="122" fill="hold">
                            <p:stCondLst>
                              <p:cond delay="15000"/>
                            </p:stCondLst>
                            <p:childTnLst>
                              <p:par>
                                <p:cTn id="123" presetID="1" presetClass="entr" presetSubtype="0" fill="hold" nodeType="afterEffect">
                                  <p:stCondLst>
                                    <p:cond delay="0"/>
                                  </p:stCondLst>
                                  <p:childTnLst>
                                    <p:set>
                                      <p:cBhvr>
                                        <p:cTn id="124"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51" grpId="0"/>
      <p:bldP spid="58" grpId="0"/>
      <p:bldP spid="58" grpId="1"/>
      <p:bldP spid="63" grpId="0" animBg="1"/>
      <p:bldP spid="11" grpId="0" animBg="1"/>
      <p:bldP spid="54" grpId="0"/>
      <p:bldP spid="10" grpId="0" animBg="1"/>
      <p:bldP spid="53" grpId="0"/>
      <p:bldP spid="41" grpId="0"/>
      <p:bldP spid="41" grpId="1"/>
      <p:bldP spid="42" grpId="0"/>
      <p:bldP spid="42" grpId="1"/>
      <p:bldP spid="43" grpId="0"/>
      <p:bldP spid="43" grpId="1"/>
      <p:bldP spid="44" grpId="0"/>
      <p:bldP spid="44" grpId="1"/>
      <p:bldP spid="45"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rved Up Arrow 2"/>
          <p:cNvSpPr/>
          <p:nvPr/>
        </p:nvSpPr>
        <p:spPr bwMode="auto">
          <a:xfrm rot="19782581" flipH="1">
            <a:off x="3947323" y="5014243"/>
            <a:ext cx="2186428" cy="645373"/>
          </a:xfrm>
          <a:prstGeom prst="curvedUpArrow">
            <a:avLst/>
          </a:prstGeom>
          <a:solidFill>
            <a:schemeClr val="bg1">
              <a:lumMod val="95000"/>
            </a:schemeClr>
          </a:solidFill>
          <a:ln w="22225" cap="flat" cmpd="sng" algn="ctr">
            <a:solidFill>
              <a:srgbClr val="000000"/>
            </a:solidFill>
            <a:prstDash val="sysDot"/>
            <a:round/>
            <a:headEnd type="none" w="med" len="med"/>
            <a:tailEnd type="none" w="med" len="med"/>
          </a:ln>
          <a:effectLst/>
          <a:extLst/>
        </p:spPr>
        <p:txBody>
          <a:bodyPr vert="horz" wrap="square" lIns="88900" tIns="88900" rIns="88900" bIns="88900" numCol="1" rtlCol="0" anchor="t" anchorCtr="0" compatLnSpc="1">
            <a:prstTxWarp prst="textNoShape">
              <a:avLst/>
            </a:prstTxWarp>
          </a:bodyPr>
          <a:lstStyle/>
          <a:p>
            <a:pPr algn="ctr"/>
            <a:endParaRPr lang="en-US"/>
          </a:p>
        </p:txBody>
      </p:sp>
      <p:sp>
        <p:nvSpPr>
          <p:cNvPr id="2" name="Title 1"/>
          <p:cNvSpPr>
            <a:spLocks noGrp="1"/>
          </p:cNvSpPr>
          <p:nvPr>
            <p:ph type="title"/>
          </p:nvPr>
        </p:nvSpPr>
        <p:spPr/>
        <p:txBody>
          <a:bodyPr>
            <a:normAutofit fontScale="90000"/>
          </a:bodyPr>
          <a:lstStyle/>
          <a:p>
            <a:r>
              <a:rPr lang="en-US" dirty="0" smtClean="0"/>
              <a:t/>
            </a:r>
            <a:br>
              <a:rPr lang="en-US" dirty="0" smtClean="0"/>
            </a:br>
            <a:endParaRPr lang="en-US" dirty="0"/>
          </a:p>
        </p:txBody>
      </p:sp>
      <p:sp>
        <p:nvSpPr>
          <p:cNvPr id="6" name="Title 1"/>
          <p:cNvSpPr txBox="1">
            <a:spLocks/>
          </p:cNvSpPr>
          <p:nvPr/>
        </p:nvSpPr>
        <p:spPr bwMode="auto">
          <a:xfrm>
            <a:off x="838200" y="609600"/>
            <a:ext cx="78486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0" tIns="0" rIns="0" bIns="0" numCol="1" anchor="t" anchorCtr="0" compatLnSpc="1">
            <a:prstTxWarp prst="textNoShape">
              <a:avLst/>
            </a:prstTxWarp>
          </a:bodyPr>
          <a:lstStyle>
            <a:lvl1pPr algn="l" rtl="0" eaLnBrk="1" fontAlgn="base" hangingPunct="1">
              <a:lnSpc>
                <a:spcPts val="3900"/>
              </a:lnSpc>
              <a:spcBef>
                <a:spcPct val="0"/>
              </a:spcBef>
              <a:spcAft>
                <a:spcPct val="0"/>
              </a:spcAft>
              <a:defRPr sz="3600" b="1">
                <a:solidFill>
                  <a:srgbClr val="003399"/>
                </a:solidFill>
                <a:latin typeface="+mj-lt"/>
                <a:ea typeface="ＭＳ Ｐゴシック" charset="0"/>
                <a:cs typeface="ＭＳ Ｐゴシック" charset="0"/>
              </a:defRPr>
            </a:lvl1pPr>
            <a:lvl2pPr algn="l" rtl="0" eaLnBrk="1" fontAlgn="base" hangingPunct="1">
              <a:lnSpc>
                <a:spcPts val="3900"/>
              </a:lnSpc>
              <a:spcBef>
                <a:spcPct val="0"/>
              </a:spcBef>
              <a:spcAft>
                <a:spcPct val="0"/>
              </a:spcAft>
              <a:defRPr sz="3600" b="1">
                <a:solidFill>
                  <a:srgbClr val="003399"/>
                </a:solidFill>
                <a:latin typeface="Arial Narrow" pitchFamily="34" charset="0"/>
                <a:ea typeface="ＭＳ Ｐゴシック" charset="0"/>
                <a:cs typeface="ＭＳ Ｐゴシック" charset="0"/>
              </a:defRPr>
            </a:lvl2pPr>
            <a:lvl3pPr algn="l" rtl="0" eaLnBrk="1" fontAlgn="base" hangingPunct="1">
              <a:lnSpc>
                <a:spcPts val="3900"/>
              </a:lnSpc>
              <a:spcBef>
                <a:spcPct val="0"/>
              </a:spcBef>
              <a:spcAft>
                <a:spcPct val="0"/>
              </a:spcAft>
              <a:defRPr sz="3600" b="1">
                <a:solidFill>
                  <a:srgbClr val="003399"/>
                </a:solidFill>
                <a:latin typeface="Arial Narrow" pitchFamily="34" charset="0"/>
                <a:ea typeface="ＭＳ Ｐゴシック" charset="0"/>
                <a:cs typeface="ＭＳ Ｐゴシック" charset="0"/>
              </a:defRPr>
            </a:lvl3pPr>
            <a:lvl4pPr algn="l" rtl="0" eaLnBrk="1" fontAlgn="base" hangingPunct="1">
              <a:lnSpc>
                <a:spcPts val="3900"/>
              </a:lnSpc>
              <a:spcBef>
                <a:spcPct val="0"/>
              </a:spcBef>
              <a:spcAft>
                <a:spcPct val="0"/>
              </a:spcAft>
              <a:defRPr sz="3600" b="1">
                <a:solidFill>
                  <a:srgbClr val="003399"/>
                </a:solidFill>
                <a:latin typeface="Arial Narrow" pitchFamily="34" charset="0"/>
                <a:ea typeface="ＭＳ Ｐゴシック" charset="0"/>
                <a:cs typeface="ＭＳ Ｐゴシック" charset="0"/>
              </a:defRPr>
            </a:lvl4pPr>
            <a:lvl5pPr algn="l" rtl="0" eaLnBrk="1" fontAlgn="base" hangingPunct="1">
              <a:lnSpc>
                <a:spcPts val="3900"/>
              </a:lnSpc>
              <a:spcBef>
                <a:spcPct val="0"/>
              </a:spcBef>
              <a:spcAft>
                <a:spcPct val="0"/>
              </a:spcAft>
              <a:defRPr sz="3600" b="1">
                <a:solidFill>
                  <a:srgbClr val="003399"/>
                </a:solidFill>
                <a:latin typeface="Arial Narrow" pitchFamily="34" charset="0"/>
                <a:ea typeface="ＭＳ Ｐゴシック" charset="0"/>
                <a:cs typeface="ＭＳ Ｐゴシック" charset="0"/>
              </a:defRPr>
            </a:lvl5pPr>
            <a:lvl6pPr marL="457200" algn="l" rtl="0" eaLnBrk="1" fontAlgn="base" hangingPunct="1">
              <a:lnSpc>
                <a:spcPts val="3900"/>
              </a:lnSpc>
              <a:spcBef>
                <a:spcPct val="0"/>
              </a:spcBef>
              <a:spcAft>
                <a:spcPct val="0"/>
              </a:spcAft>
              <a:defRPr sz="3600" b="1">
                <a:solidFill>
                  <a:srgbClr val="003399"/>
                </a:solidFill>
                <a:latin typeface="Arial Narrow" pitchFamily="34" charset="0"/>
              </a:defRPr>
            </a:lvl6pPr>
            <a:lvl7pPr marL="914400" algn="l" rtl="0" eaLnBrk="1" fontAlgn="base" hangingPunct="1">
              <a:lnSpc>
                <a:spcPts val="3900"/>
              </a:lnSpc>
              <a:spcBef>
                <a:spcPct val="0"/>
              </a:spcBef>
              <a:spcAft>
                <a:spcPct val="0"/>
              </a:spcAft>
              <a:defRPr sz="3600" b="1">
                <a:solidFill>
                  <a:srgbClr val="003399"/>
                </a:solidFill>
                <a:latin typeface="Arial Narrow" pitchFamily="34" charset="0"/>
              </a:defRPr>
            </a:lvl7pPr>
            <a:lvl8pPr marL="1371600" algn="l" rtl="0" eaLnBrk="1" fontAlgn="base" hangingPunct="1">
              <a:lnSpc>
                <a:spcPts val="3900"/>
              </a:lnSpc>
              <a:spcBef>
                <a:spcPct val="0"/>
              </a:spcBef>
              <a:spcAft>
                <a:spcPct val="0"/>
              </a:spcAft>
              <a:defRPr sz="3600" b="1">
                <a:solidFill>
                  <a:srgbClr val="003399"/>
                </a:solidFill>
                <a:latin typeface="Arial Narrow" pitchFamily="34" charset="0"/>
              </a:defRPr>
            </a:lvl8pPr>
            <a:lvl9pPr marL="1828800" algn="l" rtl="0" eaLnBrk="1" fontAlgn="base" hangingPunct="1">
              <a:lnSpc>
                <a:spcPts val="3900"/>
              </a:lnSpc>
              <a:spcBef>
                <a:spcPct val="0"/>
              </a:spcBef>
              <a:spcAft>
                <a:spcPct val="0"/>
              </a:spcAft>
              <a:defRPr sz="3600" b="1">
                <a:solidFill>
                  <a:srgbClr val="003399"/>
                </a:solidFill>
                <a:latin typeface="Arial Narrow" pitchFamily="34" charset="0"/>
              </a:defRPr>
            </a:lvl9pPr>
          </a:lstStyle>
          <a:p>
            <a:r>
              <a:rPr lang="en-US" kern="0" smtClean="0"/>
              <a:t/>
            </a:r>
            <a:br>
              <a:rPr lang="en-US" kern="0" smtClean="0"/>
            </a:br>
            <a:endParaRPr lang="en-US" kern="0" dirty="0"/>
          </a:p>
        </p:txBody>
      </p:sp>
      <p:sp>
        <p:nvSpPr>
          <p:cNvPr id="7" name="Title 1"/>
          <p:cNvSpPr txBox="1">
            <a:spLocks/>
          </p:cNvSpPr>
          <p:nvPr/>
        </p:nvSpPr>
        <p:spPr bwMode="auto">
          <a:xfrm>
            <a:off x="685800" y="457200"/>
            <a:ext cx="78486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0" tIns="0" rIns="0" bIns="0" numCol="1" anchor="t" anchorCtr="0" compatLnSpc="1">
            <a:prstTxWarp prst="textNoShape">
              <a:avLst/>
            </a:prstTxWarp>
          </a:bodyPr>
          <a:lstStyle>
            <a:lvl1pPr algn="l" rtl="0" eaLnBrk="1" fontAlgn="base" hangingPunct="1">
              <a:lnSpc>
                <a:spcPts val="3900"/>
              </a:lnSpc>
              <a:spcBef>
                <a:spcPct val="0"/>
              </a:spcBef>
              <a:spcAft>
                <a:spcPct val="0"/>
              </a:spcAft>
              <a:defRPr sz="3600" b="1">
                <a:solidFill>
                  <a:srgbClr val="003399"/>
                </a:solidFill>
                <a:latin typeface="+mj-lt"/>
                <a:ea typeface="ＭＳ Ｐゴシック" charset="0"/>
                <a:cs typeface="ＭＳ Ｐゴシック" charset="0"/>
              </a:defRPr>
            </a:lvl1pPr>
            <a:lvl2pPr algn="l" rtl="0" eaLnBrk="1" fontAlgn="base" hangingPunct="1">
              <a:lnSpc>
                <a:spcPts val="3900"/>
              </a:lnSpc>
              <a:spcBef>
                <a:spcPct val="0"/>
              </a:spcBef>
              <a:spcAft>
                <a:spcPct val="0"/>
              </a:spcAft>
              <a:defRPr sz="3600" b="1">
                <a:solidFill>
                  <a:srgbClr val="003399"/>
                </a:solidFill>
                <a:latin typeface="Arial Narrow" pitchFamily="34" charset="0"/>
                <a:ea typeface="ＭＳ Ｐゴシック" charset="0"/>
                <a:cs typeface="ＭＳ Ｐゴシック" charset="0"/>
              </a:defRPr>
            </a:lvl2pPr>
            <a:lvl3pPr algn="l" rtl="0" eaLnBrk="1" fontAlgn="base" hangingPunct="1">
              <a:lnSpc>
                <a:spcPts val="3900"/>
              </a:lnSpc>
              <a:spcBef>
                <a:spcPct val="0"/>
              </a:spcBef>
              <a:spcAft>
                <a:spcPct val="0"/>
              </a:spcAft>
              <a:defRPr sz="3600" b="1">
                <a:solidFill>
                  <a:srgbClr val="003399"/>
                </a:solidFill>
                <a:latin typeface="Arial Narrow" pitchFamily="34" charset="0"/>
                <a:ea typeface="ＭＳ Ｐゴシック" charset="0"/>
                <a:cs typeface="ＭＳ Ｐゴシック" charset="0"/>
              </a:defRPr>
            </a:lvl3pPr>
            <a:lvl4pPr algn="l" rtl="0" eaLnBrk="1" fontAlgn="base" hangingPunct="1">
              <a:lnSpc>
                <a:spcPts val="3900"/>
              </a:lnSpc>
              <a:spcBef>
                <a:spcPct val="0"/>
              </a:spcBef>
              <a:spcAft>
                <a:spcPct val="0"/>
              </a:spcAft>
              <a:defRPr sz="3600" b="1">
                <a:solidFill>
                  <a:srgbClr val="003399"/>
                </a:solidFill>
                <a:latin typeface="Arial Narrow" pitchFamily="34" charset="0"/>
                <a:ea typeface="ＭＳ Ｐゴシック" charset="0"/>
                <a:cs typeface="ＭＳ Ｐゴシック" charset="0"/>
              </a:defRPr>
            </a:lvl4pPr>
            <a:lvl5pPr algn="l" rtl="0" eaLnBrk="1" fontAlgn="base" hangingPunct="1">
              <a:lnSpc>
                <a:spcPts val="3900"/>
              </a:lnSpc>
              <a:spcBef>
                <a:spcPct val="0"/>
              </a:spcBef>
              <a:spcAft>
                <a:spcPct val="0"/>
              </a:spcAft>
              <a:defRPr sz="3600" b="1">
                <a:solidFill>
                  <a:srgbClr val="003399"/>
                </a:solidFill>
                <a:latin typeface="Arial Narrow" pitchFamily="34" charset="0"/>
                <a:ea typeface="ＭＳ Ｐゴシック" charset="0"/>
                <a:cs typeface="ＭＳ Ｐゴシック" charset="0"/>
              </a:defRPr>
            </a:lvl5pPr>
            <a:lvl6pPr marL="457200" algn="l" rtl="0" eaLnBrk="1" fontAlgn="base" hangingPunct="1">
              <a:lnSpc>
                <a:spcPts val="3900"/>
              </a:lnSpc>
              <a:spcBef>
                <a:spcPct val="0"/>
              </a:spcBef>
              <a:spcAft>
                <a:spcPct val="0"/>
              </a:spcAft>
              <a:defRPr sz="3600" b="1">
                <a:solidFill>
                  <a:srgbClr val="003399"/>
                </a:solidFill>
                <a:latin typeface="Arial Narrow" pitchFamily="34" charset="0"/>
              </a:defRPr>
            </a:lvl6pPr>
            <a:lvl7pPr marL="914400" algn="l" rtl="0" eaLnBrk="1" fontAlgn="base" hangingPunct="1">
              <a:lnSpc>
                <a:spcPts val="3900"/>
              </a:lnSpc>
              <a:spcBef>
                <a:spcPct val="0"/>
              </a:spcBef>
              <a:spcAft>
                <a:spcPct val="0"/>
              </a:spcAft>
              <a:defRPr sz="3600" b="1">
                <a:solidFill>
                  <a:srgbClr val="003399"/>
                </a:solidFill>
                <a:latin typeface="Arial Narrow" pitchFamily="34" charset="0"/>
              </a:defRPr>
            </a:lvl7pPr>
            <a:lvl8pPr marL="1371600" algn="l" rtl="0" eaLnBrk="1" fontAlgn="base" hangingPunct="1">
              <a:lnSpc>
                <a:spcPts val="3900"/>
              </a:lnSpc>
              <a:spcBef>
                <a:spcPct val="0"/>
              </a:spcBef>
              <a:spcAft>
                <a:spcPct val="0"/>
              </a:spcAft>
              <a:defRPr sz="3600" b="1">
                <a:solidFill>
                  <a:srgbClr val="003399"/>
                </a:solidFill>
                <a:latin typeface="Arial Narrow" pitchFamily="34" charset="0"/>
              </a:defRPr>
            </a:lvl8pPr>
            <a:lvl9pPr marL="1828800" algn="l" rtl="0" eaLnBrk="1" fontAlgn="base" hangingPunct="1">
              <a:lnSpc>
                <a:spcPts val="3900"/>
              </a:lnSpc>
              <a:spcBef>
                <a:spcPct val="0"/>
              </a:spcBef>
              <a:spcAft>
                <a:spcPct val="0"/>
              </a:spcAft>
              <a:defRPr sz="3600" b="1">
                <a:solidFill>
                  <a:srgbClr val="003399"/>
                </a:solidFill>
                <a:latin typeface="Arial Narrow" pitchFamily="34" charset="0"/>
              </a:defRPr>
            </a:lvl9pPr>
          </a:lstStyle>
          <a:p>
            <a:r>
              <a:rPr lang="en-US" i="1" kern="0" dirty="0"/>
              <a:t>Plan Deployment</a:t>
            </a:r>
            <a:endParaRPr lang="en-US" kern="0" dirty="0"/>
          </a:p>
        </p:txBody>
      </p:sp>
      <p:sp>
        <p:nvSpPr>
          <p:cNvPr id="50" name="Oval 49"/>
          <p:cNvSpPr/>
          <p:nvPr/>
        </p:nvSpPr>
        <p:spPr bwMode="auto">
          <a:xfrm>
            <a:off x="5254752" y="2720904"/>
            <a:ext cx="1792224" cy="834665"/>
          </a:xfrm>
          <a:prstGeom prst="ellipse">
            <a:avLst/>
          </a:prstGeom>
          <a:solidFill>
            <a:srgbClr val="FFFFFF"/>
          </a:solidFill>
          <a:ln w="381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8900" tIns="88900" rIns="88900" bIns="88900" numCol="1" rtlCol="0" anchor="t" anchorCtr="0" compatLnSpc="1">
            <a:prstTxWarp prst="textNoShape">
              <a:avLst/>
            </a:prstTxWarp>
          </a:bodyPr>
          <a:lstStyle/>
          <a:p>
            <a:pPr algn="ctr"/>
            <a:endParaRPr lang="en-US"/>
          </a:p>
        </p:txBody>
      </p:sp>
      <p:grpSp>
        <p:nvGrpSpPr>
          <p:cNvPr id="28" name="Group 27"/>
          <p:cNvGrpSpPr/>
          <p:nvPr/>
        </p:nvGrpSpPr>
        <p:grpSpPr>
          <a:xfrm>
            <a:off x="1822270" y="2491615"/>
            <a:ext cx="1600612" cy="1466850"/>
            <a:chOff x="1403170" y="2864344"/>
            <a:chExt cx="1600612" cy="1466850"/>
          </a:xfrm>
        </p:grpSpPr>
        <p:sp>
          <p:nvSpPr>
            <p:cNvPr id="25" name="Cube 24"/>
            <p:cNvSpPr/>
            <p:nvPr/>
          </p:nvSpPr>
          <p:spPr bwMode="auto">
            <a:xfrm>
              <a:off x="1460732" y="2864344"/>
              <a:ext cx="1543050" cy="1466850"/>
            </a:xfrm>
            <a:prstGeom prst="cube">
              <a:avLst/>
            </a:prstGeom>
            <a:solidFill>
              <a:srgbClr val="FFFFFF"/>
            </a:solidFill>
            <a:ln w="381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8900" tIns="88900" rIns="88900" bIns="88900" numCol="1" rtlCol="0" anchor="t" anchorCtr="0" compatLnSpc="1">
              <a:prstTxWarp prst="textNoShape">
                <a:avLst/>
              </a:prstTxWarp>
            </a:bodyPr>
            <a:lstStyle/>
            <a:p>
              <a:pPr algn="ctr"/>
              <a:endParaRPr lang="en-US"/>
            </a:p>
          </p:txBody>
        </p:sp>
        <p:sp>
          <p:nvSpPr>
            <p:cNvPr id="95" name="TextBox 94"/>
            <p:cNvSpPr txBox="1"/>
            <p:nvPr/>
          </p:nvSpPr>
          <p:spPr>
            <a:xfrm>
              <a:off x="1403170" y="3419248"/>
              <a:ext cx="1309287" cy="707886"/>
            </a:xfrm>
            <a:prstGeom prst="rect">
              <a:avLst/>
            </a:prstGeom>
            <a:noFill/>
            <a:effectLst>
              <a:outerShdw blurRad="50800" dist="38100" dir="5400000" algn="t" rotWithShape="0">
                <a:prstClr val="black">
                  <a:alpha val="40000"/>
                </a:prstClr>
              </a:outerShdw>
            </a:effectLst>
          </p:spPr>
          <p:txBody>
            <a:bodyPr wrap="square" rtlCol="0">
              <a:spAutoFit/>
            </a:bodyPr>
            <a:lstStyle/>
            <a:p>
              <a:pPr algn="ctr"/>
              <a:r>
                <a:rPr lang="en-US" sz="2000" i="1" dirty="0" smtClean="0">
                  <a:solidFill>
                    <a:srgbClr val="003399"/>
                  </a:solidFill>
                </a:rPr>
                <a:t>Training Data</a:t>
              </a:r>
              <a:endParaRPr lang="en-US" sz="2000" i="1" dirty="0">
                <a:solidFill>
                  <a:srgbClr val="003399"/>
                </a:solidFill>
              </a:endParaRPr>
            </a:p>
          </p:txBody>
        </p:sp>
      </p:grpSp>
      <p:grpSp>
        <p:nvGrpSpPr>
          <p:cNvPr id="17" name="Group 16"/>
          <p:cNvGrpSpPr/>
          <p:nvPr/>
        </p:nvGrpSpPr>
        <p:grpSpPr>
          <a:xfrm>
            <a:off x="5350557" y="3963728"/>
            <a:ext cx="1600612" cy="1466850"/>
            <a:chOff x="1403170" y="2864344"/>
            <a:chExt cx="1600612" cy="1466850"/>
          </a:xfrm>
        </p:grpSpPr>
        <p:sp>
          <p:nvSpPr>
            <p:cNvPr id="18" name="Cube 17"/>
            <p:cNvSpPr/>
            <p:nvPr/>
          </p:nvSpPr>
          <p:spPr bwMode="auto">
            <a:xfrm>
              <a:off x="1460732" y="2864344"/>
              <a:ext cx="1543050" cy="1466850"/>
            </a:xfrm>
            <a:prstGeom prst="cube">
              <a:avLst/>
            </a:prstGeom>
            <a:solidFill>
              <a:srgbClr val="FFFFFF"/>
            </a:solidFill>
            <a:ln w="381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8900" tIns="88900" rIns="88900" bIns="88900" numCol="1" rtlCol="0" anchor="t" anchorCtr="0" compatLnSpc="1">
              <a:prstTxWarp prst="textNoShape">
                <a:avLst/>
              </a:prstTxWarp>
            </a:bodyPr>
            <a:lstStyle/>
            <a:p>
              <a:pPr algn="ctr"/>
              <a:endParaRPr lang="en-US"/>
            </a:p>
          </p:txBody>
        </p:sp>
        <p:sp>
          <p:nvSpPr>
            <p:cNvPr id="19" name="TextBox 18"/>
            <p:cNvSpPr txBox="1"/>
            <p:nvPr/>
          </p:nvSpPr>
          <p:spPr>
            <a:xfrm>
              <a:off x="1403170" y="3419248"/>
              <a:ext cx="1309287" cy="400110"/>
            </a:xfrm>
            <a:prstGeom prst="rect">
              <a:avLst/>
            </a:prstGeom>
            <a:noFill/>
            <a:effectLst>
              <a:outerShdw blurRad="50800" dist="38100" dir="5400000" algn="t" rotWithShape="0">
                <a:prstClr val="black">
                  <a:alpha val="40000"/>
                </a:prstClr>
              </a:outerShdw>
            </a:effectLst>
          </p:spPr>
          <p:txBody>
            <a:bodyPr wrap="square" rtlCol="0">
              <a:spAutoFit/>
            </a:bodyPr>
            <a:lstStyle/>
            <a:p>
              <a:pPr algn="ctr"/>
              <a:r>
                <a:rPr lang="en-US" sz="2000" i="1" dirty="0" smtClean="0">
                  <a:solidFill>
                    <a:srgbClr val="003399"/>
                  </a:solidFill>
                </a:rPr>
                <a:t>Results</a:t>
              </a:r>
              <a:endParaRPr lang="en-US" sz="2000" i="1" dirty="0">
                <a:solidFill>
                  <a:srgbClr val="003399"/>
                </a:solidFill>
              </a:endParaRPr>
            </a:p>
          </p:txBody>
        </p:sp>
      </p:grpSp>
      <p:grpSp>
        <p:nvGrpSpPr>
          <p:cNvPr id="20" name="Group 19"/>
          <p:cNvGrpSpPr/>
          <p:nvPr/>
        </p:nvGrpSpPr>
        <p:grpSpPr>
          <a:xfrm>
            <a:off x="1822270" y="2491615"/>
            <a:ext cx="1600612" cy="1466850"/>
            <a:chOff x="1403170" y="2864344"/>
            <a:chExt cx="1600612" cy="1466850"/>
          </a:xfrm>
        </p:grpSpPr>
        <p:sp>
          <p:nvSpPr>
            <p:cNvPr id="21" name="Cube 20"/>
            <p:cNvSpPr/>
            <p:nvPr/>
          </p:nvSpPr>
          <p:spPr bwMode="auto">
            <a:xfrm>
              <a:off x="1460732" y="2864344"/>
              <a:ext cx="1543050" cy="1466850"/>
            </a:xfrm>
            <a:prstGeom prst="cube">
              <a:avLst/>
            </a:prstGeom>
            <a:solidFill>
              <a:srgbClr val="FFFFFF"/>
            </a:solidFill>
            <a:ln w="381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8900" tIns="88900" rIns="88900" bIns="88900" numCol="1" rtlCol="0" anchor="t" anchorCtr="0" compatLnSpc="1">
              <a:prstTxWarp prst="textNoShape">
                <a:avLst/>
              </a:prstTxWarp>
            </a:bodyPr>
            <a:lstStyle/>
            <a:p>
              <a:pPr algn="ctr"/>
              <a:endParaRPr lang="en-US"/>
            </a:p>
          </p:txBody>
        </p:sp>
        <p:sp>
          <p:nvSpPr>
            <p:cNvPr id="23" name="TextBox 22"/>
            <p:cNvSpPr txBox="1"/>
            <p:nvPr/>
          </p:nvSpPr>
          <p:spPr>
            <a:xfrm>
              <a:off x="1403170" y="3285898"/>
              <a:ext cx="1309287" cy="1015663"/>
            </a:xfrm>
            <a:prstGeom prst="rect">
              <a:avLst/>
            </a:prstGeom>
            <a:noFill/>
            <a:effectLst>
              <a:outerShdw blurRad="50800" dist="38100" dir="5400000" algn="t" rotWithShape="0">
                <a:prstClr val="black">
                  <a:alpha val="40000"/>
                </a:prstClr>
              </a:outerShdw>
            </a:effectLst>
          </p:spPr>
          <p:txBody>
            <a:bodyPr wrap="square" rtlCol="0">
              <a:spAutoFit/>
            </a:bodyPr>
            <a:lstStyle/>
            <a:p>
              <a:pPr algn="ctr"/>
              <a:r>
                <a:rPr lang="en-US" sz="2000" i="1" dirty="0" smtClean="0">
                  <a:solidFill>
                    <a:srgbClr val="003399"/>
                  </a:solidFill>
                </a:rPr>
                <a:t>New Collected Data</a:t>
              </a:r>
              <a:endParaRPr lang="en-US" sz="2000" i="1" dirty="0">
                <a:solidFill>
                  <a:srgbClr val="003399"/>
                </a:solidFill>
              </a:endParaRPr>
            </a:p>
          </p:txBody>
        </p:sp>
      </p:grpSp>
      <p:grpSp>
        <p:nvGrpSpPr>
          <p:cNvPr id="22" name="Group 21"/>
          <p:cNvGrpSpPr/>
          <p:nvPr/>
        </p:nvGrpSpPr>
        <p:grpSpPr>
          <a:xfrm flipH="1" flipV="1">
            <a:off x="5254752" y="2707935"/>
            <a:ext cx="3584448" cy="832104"/>
            <a:chOff x="6894575" y="1835244"/>
            <a:chExt cx="3584448" cy="439324"/>
          </a:xfrm>
        </p:grpSpPr>
        <p:sp>
          <p:nvSpPr>
            <p:cNvPr id="90" name="Oval 89"/>
            <p:cNvSpPr/>
            <p:nvPr/>
          </p:nvSpPr>
          <p:spPr bwMode="auto">
            <a:xfrm>
              <a:off x="6894575" y="1835244"/>
              <a:ext cx="1792224" cy="439324"/>
            </a:xfrm>
            <a:prstGeom prst="ellipse">
              <a:avLst/>
            </a:prstGeom>
            <a:solidFill>
              <a:schemeClr val="bg1">
                <a:alpha val="1000"/>
              </a:schemeClr>
            </a:solidFill>
            <a:ln w="38100" cap="flat" cmpd="sng" algn="ctr">
              <a:noFill/>
              <a:prstDash val="solid"/>
              <a:round/>
              <a:headEnd type="none" w="med" len="med"/>
              <a:tailEnd type="none" w="med" len="med"/>
            </a:ln>
            <a:effectLst/>
            <a:extLst/>
          </p:spPr>
          <p:txBody>
            <a:bodyPr vert="horz" wrap="square" lIns="88900" tIns="88900" rIns="88900" bIns="88900" numCol="1" rtlCol="0" anchor="t" anchorCtr="0" compatLnSpc="1">
              <a:prstTxWarp prst="textNoShape">
                <a:avLst/>
              </a:prstTxWarp>
            </a:bodyPr>
            <a:lstStyle/>
            <a:p>
              <a:pPr algn="ctr"/>
              <a:endParaRPr lang="en-US"/>
            </a:p>
          </p:txBody>
        </p:sp>
        <p:sp>
          <p:nvSpPr>
            <p:cNvPr id="91" name="Oval 90"/>
            <p:cNvSpPr/>
            <p:nvPr/>
          </p:nvSpPr>
          <p:spPr bwMode="auto">
            <a:xfrm>
              <a:off x="8686799" y="1835244"/>
              <a:ext cx="1792224" cy="439324"/>
            </a:xfrm>
            <a:prstGeom prst="ellipse">
              <a:avLst/>
            </a:prstGeom>
            <a:solidFill>
              <a:schemeClr val="tx1"/>
            </a:solidFill>
            <a:ln w="38100" cap="flat" cmpd="sng" algn="ctr">
              <a:solidFill>
                <a:srgbClr val="000000"/>
              </a:solidFill>
              <a:prstDash val="solid"/>
              <a:round/>
              <a:headEnd type="none" w="med" len="med"/>
              <a:tailEnd type="none" w="med" len="med"/>
            </a:ln>
            <a:effectLst/>
            <a:extLst/>
          </p:spPr>
          <p:txBody>
            <a:bodyPr vert="horz" wrap="square" lIns="88900" tIns="88900" rIns="88900" bIns="88900" numCol="1" rtlCol="0" anchor="t" anchorCtr="0" compatLnSpc="1">
              <a:prstTxWarp prst="textNoShape">
                <a:avLst/>
              </a:prstTxWarp>
            </a:bodyPr>
            <a:lstStyle/>
            <a:p>
              <a:pPr algn="ctr"/>
              <a:endParaRPr lang="en-US"/>
            </a:p>
          </p:txBody>
        </p:sp>
      </p:grpSp>
      <p:sp>
        <p:nvSpPr>
          <p:cNvPr id="49" name="Flowchart: Stored Data 48"/>
          <p:cNvSpPr/>
          <p:nvPr/>
        </p:nvSpPr>
        <p:spPr bwMode="auto">
          <a:xfrm rot="16200000">
            <a:off x="4738799" y="3616373"/>
            <a:ext cx="2824130" cy="1792224"/>
          </a:xfrm>
          <a:prstGeom prst="flowChartOnlineStorage">
            <a:avLst/>
          </a:prstGeom>
          <a:solidFill>
            <a:schemeClr val="tx1"/>
          </a:solidFill>
          <a:ln w="38100" cap="flat" cmpd="sng" algn="ctr">
            <a:solidFill>
              <a:srgbClr val="000000"/>
            </a:solidFill>
            <a:prstDash val="solid"/>
            <a:round/>
            <a:headEnd type="none" w="med" len="med"/>
            <a:tailEnd type="none" w="med" len="med"/>
          </a:ln>
          <a:effectLst/>
          <a:extLst/>
        </p:spPr>
        <p:txBody>
          <a:bodyPr vert="horz" wrap="square" lIns="88900" tIns="88900" rIns="88900" bIns="88900" numCol="1" rtlCol="0" anchor="t" anchorCtr="0" compatLnSpc="1">
            <a:prstTxWarp prst="textNoShape">
              <a:avLst/>
            </a:prstTxWarp>
          </a:bodyPr>
          <a:lstStyle/>
          <a:p>
            <a:pPr algn="ctr"/>
            <a:endParaRPr lang="en-US"/>
          </a:p>
        </p:txBody>
      </p:sp>
      <p:sp>
        <p:nvSpPr>
          <p:cNvPr id="24" name="TextBox 23"/>
          <p:cNvSpPr txBox="1"/>
          <p:nvPr/>
        </p:nvSpPr>
        <p:spPr>
          <a:xfrm>
            <a:off x="944415" y="3983305"/>
            <a:ext cx="3413884" cy="707886"/>
          </a:xfrm>
          <a:prstGeom prst="rect">
            <a:avLst/>
          </a:prstGeom>
          <a:noFill/>
        </p:spPr>
        <p:txBody>
          <a:bodyPr wrap="square" rtlCol="0">
            <a:spAutoFit/>
          </a:bodyPr>
          <a:lstStyle/>
          <a:p>
            <a:pPr algn="ctr"/>
            <a:r>
              <a:rPr lang="en-US" sz="2000" i="1" dirty="0" smtClean="0"/>
              <a:t>Compute Best Prediction from all Models</a:t>
            </a:r>
            <a:endParaRPr lang="en-US" sz="2000" i="1" dirty="0"/>
          </a:p>
        </p:txBody>
      </p:sp>
      <p:grpSp>
        <p:nvGrpSpPr>
          <p:cNvPr id="112" name="Group 111"/>
          <p:cNvGrpSpPr/>
          <p:nvPr/>
        </p:nvGrpSpPr>
        <p:grpSpPr>
          <a:xfrm rot="7500000" flipH="1" flipV="1">
            <a:off x="5235702" y="2707935"/>
            <a:ext cx="3584448" cy="832104"/>
            <a:chOff x="6894575" y="1835244"/>
            <a:chExt cx="3584448" cy="439324"/>
          </a:xfrm>
        </p:grpSpPr>
        <p:sp>
          <p:nvSpPr>
            <p:cNvPr id="113" name="Oval 112"/>
            <p:cNvSpPr/>
            <p:nvPr/>
          </p:nvSpPr>
          <p:spPr bwMode="auto">
            <a:xfrm>
              <a:off x="6894575" y="1835244"/>
              <a:ext cx="1792224" cy="439324"/>
            </a:xfrm>
            <a:prstGeom prst="ellipse">
              <a:avLst/>
            </a:prstGeom>
            <a:solidFill>
              <a:schemeClr val="bg1">
                <a:alpha val="1000"/>
              </a:schemeClr>
            </a:solidFill>
            <a:ln w="38100" cap="flat" cmpd="sng" algn="ctr">
              <a:noFill/>
              <a:prstDash val="solid"/>
              <a:round/>
              <a:headEnd type="none" w="med" len="med"/>
              <a:tailEnd type="none" w="med" len="med"/>
            </a:ln>
            <a:effectLst/>
            <a:extLst/>
          </p:spPr>
          <p:txBody>
            <a:bodyPr vert="horz" wrap="square" lIns="88900" tIns="88900" rIns="88900" bIns="88900" numCol="1" rtlCol="0" anchor="t" anchorCtr="0" compatLnSpc="1">
              <a:prstTxWarp prst="textNoShape">
                <a:avLst/>
              </a:prstTxWarp>
            </a:bodyPr>
            <a:lstStyle/>
            <a:p>
              <a:pPr algn="ctr"/>
              <a:endParaRPr lang="en-US"/>
            </a:p>
          </p:txBody>
        </p:sp>
        <p:sp>
          <p:nvSpPr>
            <p:cNvPr id="114" name="Oval 113"/>
            <p:cNvSpPr/>
            <p:nvPr/>
          </p:nvSpPr>
          <p:spPr bwMode="auto">
            <a:xfrm>
              <a:off x="8686799" y="1835244"/>
              <a:ext cx="1792224" cy="439324"/>
            </a:xfrm>
            <a:prstGeom prst="ellipse">
              <a:avLst/>
            </a:prstGeom>
            <a:solidFill>
              <a:schemeClr val="tx1"/>
            </a:solidFill>
            <a:ln w="38100" cap="flat" cmpd="sng" algn="ctr">
              <a:solidFill>
                <a:srgbClr val="000000"/>
              </a:solidFill>
              <a:prstDash val="solid"/>
              <a:round/>
              <a:headEnd type="none" w="med" len="med"/>
              <a:tailEnd type="none" w="med" len="med"/>
            </a:ln>
            <a:effectLst/>
            <a:extLst/>
          </p:spPr>
          <p:txBody>
            <a:bodyPr vert="horz" wrap="square" lIns="88900" tIns="88900" rIns="88900" bIns="88900" numCol="1" rtlCol="0" anchor="t" anchorCtr="0" compatLnSpc="1">
              <a:prstTxWarp prst="textNoShape">
                <a:avLst/>
              </a:prstTxWarp>
            </a:bodyPr>
            <a:lstStyle/>
            <a:p>
              <a:pPr algn="ctr"/>
              <a:endParaRPr lang="en-US"/>
            </a:p>
          </p:txBody>
        </p:sp>
      </p:grpSp>
      <p:grpSp>
        <p:nvGrpSpPr>
          <p:cNvPr id="26" name="Group 25"/>
          <p:cNvGrpSpPr/>
          <p:nvPr/>
        </p:nvGrpSpPr>
        <p:grpSpPr>
          <a:xfrm flipH="1" flipV="1">
            <a:off x="5254752" y="2707935"/>
            <a:ext cx="3584448" cy="832104"/>
            <a:chOff x="6894575" y="1835244"/>
            <a:chExt cx="3584448" cy="439324"/>
          </a:xfrm>
        </p:grpSpPr>
        <p:sp>
          <p:nvSpPr>
            <p:cNvPr id="27" name="Oval 26"/>
            <p:cNvSpPr/>
            <p:nvPr/>
          </p:nvSpPr>
          <p:spPr bwMode="auto">
            <a:xfrm>
              <a:off x="6894575" y="1835244"/>
              <a:ext cx="1792224" cy="439324"/>
            </a:xfrm>
            <a:prstGeom prst="ellipse">
              <a:avLst/>
            </a:prstGeom>
            <a:solidFill>
              <a:schemeClr val="bg1">
                <a:alpha val="1000"/>
              </a:schemeClr>
            </a:solidFill>
            <a:ln w="38100" cap="flat" cmpd="sng" algn="ctr">
              <a:noFill/>
              <a:prstDash val="solid"/>
              <a:round/>
              <a:headEnd type="none" w="med" len="med"/>
              <a:tailEnd type="none" w="med" len="med"/>
            </a:ln>
            <a:effectLst/>
            <a:extLst/>
          </p:spPr>
          <p:txBody>
            <a:bodyPr vert="horz" wrap="square" lIns="88900" tIns="88900" rIns="88900" bIns="88900" numCol="1" rtlCol="0" anchor="t" anchorCtr="0" compatLnSpc="1">
              <a:prstTxWarp prst="textNoShape">
                <a:avLst/>
              </a:prstTxWarp>
            </a:bodyPr>
            <a:lstStyle/>
            <a:p>
              <a:pPr algn="ctr"/>
              <a:endParaRPr lang="en-US"/>
            </a:p>
          </p:txBody>
        </p:sp>
        <p:sp>
          <p:nvSpPr>
            <p:cNvPr id="29" name="Oval 28"/>
            <p:cNvSpPr/>
            <p:nvPr/>
          </p:nvSpPr>
          <p:spPr bwMode="auto">
            <a:xfrm>
              <a:off x="8686799" y="1835244"/>
              <a:ext cx="1792224" cy="439324"/>
            </a:xfrm>
            <a:prstGeom prst="ellipse">
              <a:avLst/>
            </a:prstGeom>
            <a:solidFill>
              <a:schemeClr val="tx1"/>
            </a:solidFill>
            <a:ln w="38100" cap="flat" cmpd="sng" algn="ctr">
              <a:solidFill>
                <a:srgbClr val="000000"/>
              </a:solidFill>
              <a:prstDash val="solid"/>
              <a:round/>
              <a:headEnd type="none" w="med" len="med"/>
              <a:tailEnd type="none" w="med" len="med"/>
            </a:ln>
            <a:effectLst/>
            <a:extLst/>
          </p:spPr>
          <p:txBody>
            <a:bodyPr vert="horz" wrap="square" lIns="88900" tIns="88900" rIns="88900" bIns="88900" numCol="1" rtlCol="0" anchor="t" anchorCtr="0" compatLnSpc="1">
              <a:prstTxWarp prst="textNoShape">
                <a:avLst/>
              </a:prstTxWarp>
            </a:bodyPr>
            <a:lstStyle/>
            <a:p>
              <a:pPr algn="ctr"/>
              <a:endParaRPr lang="en-US"/>
            </a:p>
          </p:txBody>
        </p:sp>
      </p:grpSp>
      <p:sp>
        <p:nvSpPr>
          <p:cNvPr id="30" name="TextBox 29"/>
          <p:cNvSpPr txBox="1"/>
          <p:nvPr/>
        </p:nvSpPr>
        <p:spPr>
          <a:xfrm>
            <a:off x="5213201" y="3816167"/>
            <a:ext cx="1833775" cy="1015663"/>
          </a:xfrm>
          <a:prstGeom prst="rect">
            <a:avLst/>
          </a:prstGeom>
          <a:noFill/>
        </p:spPr>
        <p:txBody>
          <a:bodyPr wrap="square" rtlCol="0">
            <a:spAutoFit/>
          </a:bodyPr>
          <a:lstStyle/>
          <a:p>
            <a:pPr algn="ctr"/>
            <a:r>
              <a:rPr lang="en-US" sz="2000" i="1" dirty="0" smtClean="0">
                <a:solidFill>
                  <a:schemeClr val="bg1"/>
                </a:solidFill>
              </a:rPr>
              <a:t>Data Mining and Model Generation</a:t>
            </a:r>
            <a:endParaRPr lang="en-US" sz="2000" i="1" dirty="0">
              <a:solidFill>
                <a:schemeClr val="bg1"/>
              </a:solidFill>
            </a:endParaRPr>
          </a:p>
        </p:txBody>
      </p:sp>
      <p:sp>
        <p:nvSpPr>
          <p:cNvPr id="31" name="TextBox 30"/>
          <p:cNvSpPr txBox="1"/>
          <p:nvPr/>
        </p:nvSpPr>
        <p:spPr>
          <a:xfrm>
            <a:off x="57149" y="4918742"/>
            <a:ext cx="5168900" cy="707886"/>
          </a:xfrm>
          <a:prstGeom prst="rect">
            <a:avLst/>
          </a:prstGeom>
          <a:noFill/>
        </p:spPr>
        <p:txBody>
          <a:bodyPr wrap="square" rtlCol="0">
            <a:spAutoFit/>
          </a:bodyPr>
          <a:lstStyle/>
          <a:p>
            <a:pPr algn="ctr"/>
            <a:r>
              <a:rPr lang="en-US" sz="2000" i="1" dirty="0" smtClean="0"/>
              <a:t>Analytics Tools and </a:t>
            </a:r>
          </a:p>
          <a:p>
            <a:pPr algn="ctr"/>
            <a:r>
              <a:rPr lang="en-US" sz="2000" i="1" dirty="0" smtClean="0"/>
              <a:t>Best Models Generated</a:t>
            </a:r>
            <a:endParaRPr lang="en-US" sz="2000" i="1" dirty="0"/>
          </a:p>
        </p:txBody>
      </p:sp>
      <p:sp>
        <p:nvSpPr>
          <p:cNvPr id="32" name="TextBox 31"/>
          <p:cNvSpPr txBox="1"/>
          <p:nvPr/>
        </p:nvSpPr>
        <p:spPr>
          <a:xfrm>
            <a:off x="5235288" y="3995365"/>
            <a:ext cx="1833775" cy="707886"/>
          </a:xfrm>
          <a:prstGeom prst="rect">
            <a:avLst/>
          </a:prstGeom>
          <a:noFill/>
        </p:spPr>
        <p:txBody>
          <a:bodyPr wrap="square" rtlCol="0">
            <a:spAutoFit/>
          </a:bodyPr>
          <a:lstStyle/>
          <a:p>
            <a:pPr algn="ctr"/>
            <a:r>
              <a:rPr lang="en-US" sz="2000" i="1" dirty="0" smtClean="0">
                <a:solidFill>
                  <a:schemeClr val="bg1"/>
                </a:solidFill>
              </a:rPr>
              <a:t>Connect New Data Here</a:t>
            </a:r>
            <a:endParaRPr lang="en-US" sz="2000" i="1" dirty="0">
              <a:solidFill>
                <a:schemeClr val="bg1"/>
              </a:solidFill>
            </a:endParaRPr>
          </a:p>
        </p:txBody>
      </p:sp>
      <p:grpSp>
        <p:nvGrpSpPr>
          <p:cNvPr id="4" name="Group 3"/>
          <p:cNvGrpSpPr/>
          <p:nvPr/>
        </p:nvGrpSpPr>
        <p:grpSpPr>
          <a:xfrm>
            <a:off x="110220" y="5025416"/>
            <a:ext cx="3702479" cy="1742757"/>
            <a:chOff x="-2060139" y="2341562"/>
            <a:chExt cx="3702479" cy="1742757"/>
          </a:xfrm>
        </p:grpSpPr>
        <p:sp>
          <p:nvSpPr>
            <p:cNvPr id="33" name="Content Placeholder 2"/>
            <p:cNvSpPr txBox="1">
              <a:spLocks/>
            </p:cNvSpPr>
            <p:nvPr/>
          </p:nvSpPr>
          <p:spPr bwMode="auto">
            <a:xfrm>
              <a:off x="-1780579" y="2513222"/>
              <a:ext cx="3422919" cy="148214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0" tIns="0" rIns="0" bIns="0" numCol="1" anchor="t" anchorCtr="0" compatLnSpc="1">
              <a:prstTxWarp prst="textNoShape">
                <a:avLst/>
              </a:prstTxWarp>
            </a:bodyPr>
            <a:lstStyle>
              <a:lvl1pPr marL="0" indent="0" algn="l" rtl="0" eaLnBrk="1" fontAlgn="base" hangingPunct="1">
                <a:spcBef>
                  <a:spcPct val="20000"/>
                </a:spcBef>
                <a:spcAft>
                  <a:spcPct val="0"/>
                </a:spcAft>
                <a:buClr>
                  <a:schemeClr val="tx1"/>
                </a:buClr>
                <a:buFont typeface="Monotype Sorts" pitchFamily="2" charset="2"/>
                <a:defRPr sz="2400">
                  <a:solidFill>
                    <a:schemeClr val="tx1"/>
                  </a:solidFill>
                  <a:latin typeface="+mn-lt"/>
                  <a:ea typeface="ＭＳ Ｐゴシック" charset="0"/>
                  <a:cs typeface="ＭＳ Ｐゴシック" charset="0"/>
                </a:defRPr>
              </a:lvl1pPr>
              <a:lvl2pPr marL="457200" indent="-342900" algn="l" rtl="0" eaLnBrk="1" fontAlgn="base" hangingPunct="1">
                <a:spcBef>
                  <a:spcPct val="20000"/>
                </a:spcBef>
                <a:spcAft>
                  <a:spcPct val="0"/>
                </a:spcAft>
                <a:buClr>
                  <a:schemeClr val="tx2"/>
                </a:buClr>
                <a:buSzPct val="70000"/>
                <a:buFont typeface="Wingdings" pitchFamily="2" charset="2"/>
                <a:buChar char="n"/>
                <a:defRPr sz="2400">
                  <a:solidFill>
                    <a:schemeClr val="tx1"/>
                  </a:solidFill>
                  <a:latin typeface="+mn-lt"/>
                  <a:ea typeface="ＭＳ Ｐゴシック" charset="0"/>
                </a:defRPr>
              </a:lvl2pPr>
              <a:lvl3pPr marL="912813" indent="-341313" algn="l" rtl="0" eaLnBrk="1" fontAlgn="base" hangingPunct="1">
                <a:spcBef>
                  <a:spcPct val="20000"/>
                </a:spcBef>
                <a:spcAft>
                  <a:spcPct val="0"/>
                </a:spcAft>
                <a:buChar char="–"/>
                <a:defRPr sz="2400">
                  <a:solidFill>
                    <a:schemeClr val="tx1"/>
                  </a:solidFill>
                  <a:latin typeface="+mn-lt"/>
                  <a:ea typeface="ＭＳ Ｐゴシック" charset="0"/>
                </a:defRPr>
              </a:lvl3pPr>
              <a:lvl4pPr marL="1370013" indent="-342900" algn="l" rtl="0" eaLnBrk="1" fontAlgn="base" hangingPunct="1">
                <a:spcBef>
                  <a:spcPct val="20000"/>
                </a:spcBef>
                <a:spcAft>
                  <a:spcPct val="0"/>
                </a:spcAft>
                <a:buFont typeface="Wingdings" pitchFamily="2" charset="2"/>
                <a:buChar char="§"/>
                <a:defRPr sz="2400">
                  <a:solidFill>
                    <a:schemeClr val="tx1"/>
                  </a:solidFill>
                  <a:latin typeface="+mn-lt"/>
                  <a:ea typeface="ＭＳ Ｐゴシック" charset="0"/>
                </a:defRPr>
              </a:lvl4pPr>
              <a:lvl5pPr marL="1827213" indent="-342900" algn="l" rtl="0" eaLnBrk="1" fontAlgn="base" hangingPunct="1">
                <a:spcBef>
                  <a:spcPct val="20000"/>
                </a:spcBef>
                <a:spcAft>
                  <a:spcPct val="0"/>
                </a:spcAft>
                <a:buChar char="»"/>
                <a:defRPr sz="2400">
                  <a:solidFill>
                    <a:schemeClr val="tx1"/>
                  </a:solidFill>
                  <a:latin typeface="+mn-lt"/>
                  <a:ea typeface="ＭＳ Ｐゴシック" charset="0"/>
                </a:defRPr>
              </a:lvl5pPr>
              <a:lvl6pPr marL="2284413" indent="-342900" algn="l" rtl="0" eaLnBrk="1" fontAlgn="base" hangingPunct="1">
                <a:spcBef>
                  <a:spcPct val="20000"/>
                </a:spcBef>
                <a:spcAft>
                  <a:spcPct val="0"/>
                </a:spcAft>
                <a:buChar char="»"/>
                <a:defRPr sz="2400">
                  <a:solidFill>
                    <a:schemeClr val="tx1"/>
                  </a:solidFill>
                  <a:latin typeface="+mn-lt"/>
                </a:defRPr>
              </a:lvl6pPr>
              <a:lvl7pPr marL="2741613" indent="-342900" algn="l" rtl="0" eaLnBrk="1" fontAlgn="base" hangingPunct="1">
                <a:spcBef>
                  <a:spcPct val="20000"/>
                </a:spcBef>
                <a:spcAft>
                  <a:spcPct val="0"/>
                </a:spcAft>
                <a:buChar char="»"/>
                <a:defRPr sz="2400">
                  <a:solidFill>
                    <a:schemeClr val="tx1"/>
                  </a:solidFill>
                  <a:latin typeface="+mn-lt"/>
                </a:defRPr>
              </a:lvl7pPr>
              <a:lvl8pPr marL="3198813" indent="-342900" algn="l" rtl="0" eaLnBrk="1" fontAlgn="base" hangingPunct="1">
                <a:spcBef>
                  <a:spcPct val="20000"/>
                </a:spcBef>
                <a:spcAft>
                  <a:spcPct val="0"/>
                </a:spcAft>
                <a:buChar char="»"/>
                <a:defRPr sz="2400">
                  <a:solidFill>
                    <a:schemeClr val="tx1"/>
                  </a:solidFill>
                  <a:latin typeface="+mn-lt"/>
                </a:defRPr>
              </a:lvl8pPr>
              <a:lvl9pPr marL="3656013" indent="-342900" algn="l" rtl="0" eaLnBrk="1" fontAlgn="base" hangingPunct="1">
                <a:spcBef>
                  <a:spcPct val="20000"/>
                </a:spcBef>
                <a:spcAft>
                  <a:spcPct val="0"/>
                </a:spcAft>
                <a:buChar char="»"/>
                <a:defRPr sz="2400">
                  <a:solidFill>
                    <a:schemeClr val="tx1"/>
                  </a:solidFill>
                  <a:latin typeface="+mn-lt"/>
                </a:defRPr>
              </a:lvl9pPr>
            </a:lstStyle>
            <a:p>
              <a:r>
                <a:rPr lang="en-US" sz="1400" kern="0" dirty="0" smtClean="0"/>
                <a:t>Potential processes for collecting and working with new data:</a:t>
              </a:r>
            </a:p>
            <a:p>
              <a:pPr marL="173038" indent="-173038">
                <a:buFontTx/>
                <a:buChar char="-"/>
              </a:pPr>
              <a:r>
                <a:rPr lang="en-US" sz="1400" i="1" kern="0" dirty="0" smtClean="0">
                  <a:solidFill>
                    <a:schemeClr val="tx2">
                      <a:lumMod val="40000"/>
                      <a:lumOff val="60000"/>
                    </a:schemeClr>
                  </a:solidFill>
                </a:rPr>
                <a:t>Access data directly and extract just enough to create and display results</a:t>
              </a:r>
            </a:p>
            <a:p>
              <a:pPr marL="173038" indent="-173038">
                <a:buFontTx/>
                <a:buChar char="-"/>
              </a:pPr>
              <a:r>
                <a:rPr lang="en-US" sz="1400" i="1" kern="0" dirty="0" smtClean="0">
                  <a:solidFill>
                    <a:schemeClr val="tx2">
                      <a:lumMod val="40000"/>
                      <a:lumOff val="60000"/>
                    </a:schemeClr>
                  </a:solidFill>
                </a:rPr>
                <a:t>Data remains in database during analysis</a:t>
              </a:r>
              <a:endParaRPr lang="en-US" sz="1400" i="1" kern="0" dirty="0">
                <a:solidFill>
                  <a:schemeClr val="tx2">
                    <a:lumMod val="40000"/>
                    <a:lumOff val="60000"/>
                  </a:schemeClr>
                </a:solidFill>
              </a:endParaRPr>
            </a:p>
          </p:txBody>
        </p:sp>
        <p:sp>
          <p:nvSpPr>
            <p:cNvPr id="34" name="Rectangle 33"/>
            <p:cNvSpPr/>
            <p:nvPr/>
          </p:nvSpPr>
          <p:spPr bwMode="auto">
            <a:xfrm>
              <a:off x="-2060139" y="2341562"/>
              <a:ext cx="3439923" cy="1742757"/>
            </a:xfrm>
            <a:prstGeom prst="rect">
              <a:avLst/>
            </a:prstGeom>
            <a:solidFill>
              <a:schemeClr val="bg1">
                <a:alpha val="55000"/>
              </a:schemeClr>
            </a:solidFill>
            <a:ln w="38100" cap="flat" cmpd="sng" algn="ctr">
              <a:noFill/>
              <a:prstDash val="solid"/>
              <a:round/>
              <a:headEnd type="none" w="med" len="med"/>
              <a:tailEnd type="none" w="med" len="med"/>
            </a:ln>
            <a:effectLst/>
            <a:extLst/>
          </p:spPr>
          <p:txBody>
            <a:bodyPr vert="horz" wrap="square" lIns="88900" tIns="88900" rIns="88900" bIns="88900" numCol="1" rtlCol="0" anchor="t" anchorCtr="0" compatLnSpc="1">
              <a:prstTxWarp prst="textNoShape">
                <a:avLst/>
              </a:prstTxWarp>
            </a:bodyPr>
            <a:lstStyle/>
            <a:p>
              <a:pPr algn="ctr"/>
              <a:endParaRPr lang="en-US"/>
            </a:p>
          </p:txBody>
        </p:sp>
      </p:grpSp>
    </p:spTree>
    <p:extLst>
      <p:ext uri="{BB962C8B-B14F-4D97-AF65-F5344CB8AC3E}">
        <p14:creationId xmlns:p14="http://schemas.microsoft.com/office/powerpoint/2010/main" val="264609527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nodeType="clickEffect">
                                  <p:stCondLst>
                                    <p:cond delay="0"/>
                                  </p:stCondLst>
                                  <p:childTnLst>
                                    <p:animRot by="7500000">
                                      <p:cBhvr>
                                        <p:cTn id="6" dur="2000" fill="hold"/>
                                        <p:tgtEl>
                                          <p:spTgt spid="22"/>
                                        </p:tgtEl>
                                        <p:attrNameLst>
                                          <p:attrName>r</p:attrName>
                                        </p:attrNameLst>
                                      </p:cBhvr>
                                    </p:animRot>
                                  </p:childTnLst>
                                </p:cTn>
                              </p:par>
                            </p:childTnLst>
                          </p:cTn>
                        </p:par>
                        <p:par>
                          <p:cTn id="7" fill="hold">
                            <p:stCondLst>
                              <p:cond delay="2000"/>
                            </p:stCondLst>
                            <p:childTnLst>
                              <p:par>
                                <p:cTn id="8" presetID="44" presetClass="path" presetSubtype="0" accel="50000" decel="50000" fill="hold" nodeType="afterEffect">
                                  <p:stCondLst>
                                    <p:cond delay="0"/>
                                  </p:stCondLst>
                                  <p:childTnLst>
                                    <p:animMotion origin="layout" path="M 4.44444E-6 0.00023 L 0.1934 -0.22546 C 0.23541 -0.27639 0.27829 -0.28773 0.31215 -0.26852 C 0.35138 -0.24676 0.37239 -0.19907 0.37291 -0.12106 L 0.38854 0.2213 " pathEditMode="relative" rAng="1380000" ptsTypes="AAAAA">
                                      <p:cBhvr>
                                        <p:cTn id="9" dur="2000" fill="hold"/>
                                        <p:tgtEl>
                                          <p:spTgt spid="28"/>
                                        </p:tgtEl>
                                        <p:attrNameLst>
                                          <p:attrName>ppt_x</p:attrName>
                                          <p:attrName>ppt_y</p:attrName>
                                        </p:attrNameLst>
                                      </p:cBhvr>
                                      <p:rCtr x="25434" y="-7847"/>
                                    </p:animMotion>
                                  </p:childTnLst>
                                </p:cTn>
                              </p:par>
                            </p:childTnLst>
                          </p:cTn>
                        </p:par>
                        <p:par>
                          <p:cTn id="10" fill="hold">
                            <p:stCondLst>
                              <p:cond delay="4000"/>
                            </p:stCondLst>
                            <p:childTnLst>
                              <p:par>
                                <p:cTn id="11" presetID="1" presetClass="entr" presetSubtype="0" fill="hold" nodeType="afterEffect">
                                  <p:stCondLst>
                                    <p:cond delay="0"/>
                                  </p:stCondLst>
                                  <p:childTnLst>
                                    <p:set>
                                      <p:cBhvr>
                                        <p:cTn id="12" dur="1" fill="hold">
                                          <p:stCondLst>
                                            <p:cond delay="0"/>
                                          </p:stCondLst>
                                        </p:cTn>
                                        <p:tgtEl>
                                          <p:spTgt spid="112"/>
                                        </p:tgtEl>
                                        <p:attrNameLst>
                                          <p:attrName>style.visibility</p:attrName>
                                        </p:attrNameLst>
                                      </p:cBhvr>
                                      <p:to>
                                        <p:strVal val="visible"/>
                                      </p:to>
                                    </p:set>
                                  </p:childTnLst>
                                </p:cTn>
                              </p:par>
                              <p:par>
                                <p:cTn id="13" presetID="1" presetClass="exit" presetSubtype="0" fill="hold" nodeType="withEffect">
                                  <p:stCondLst>
                                    <p:cond delay="0"/>
                                  </p:stCondLst>
                                  <p:childTnLst>
                                    <p:set>
                                      <p:cBhvr>
                                        <p:cTn id="14" dur="1" fill="hold">
                                          <p:stCondLst>
                                            <p:cond delay="0"/>
                                          </p:stCondLst>
                                        </p:cTn>
                                        <p:tgtEl>
                                          <p:spTgt spid="22"/>
                                        </p:tgtEl>
                                        <p:attrNameLst>
                                          <p:attrName>style.visibility</p:attrName>
                                        </p:attrNameLst>
                                      </p:cBhvr>
                                      <p:to>
                                        <p:strVal val="hidden"/>
                                      </p:to>
                                    </p:set>
                                  </p:childTnLst>
                                </p:cTn>
                              </p:par>
                              <p:par>
                                <p:cTn id="15" presetID="8" presetClass="emph" presetSubtype="0" fill="hold" nodeType="withEffect">
                                  <p:stCondLst>
                                    <p:cond delay="0"/>
                                  </p:stCondLst>
                                  <p:childTnLst>
                                    <p:animRot by="-7500000">
                                      <p:cBhvr>
                                        <p:cTn id="16" dur="2000" fill="hold"/>
                                        <p:tgtEl>
                                          <p:spTgt spid="112"/>
                                        </p:tgtEl>
                                        <p:attrNameLst>
                                          <p:attrName>r</p:attrName>
                                        </p:attrNameLst>
                                      </p:cBhvr>
                                    </p:animRot>
                                  </p:childTnLst>
                                </p:cTn>
                              </p:par>
                            </p:childTnLst>
                          </p:cTn>
                        </p:par>
                        <p:par>
                          <p:cTn id="17" fill="hold">
                            <p:stCondLst>
                              <p:cond delay="6000"/>
                            </p:stCondLst>
                            <p:childTnLst>
                              <p:par>
                                <p:cTn id="18" presetID="10" presetClass="exit" presetSubtype="0" fill="hold" grpId="0" nodeType="afterEffect">
                                  <p:stCondLst>
                                    <p:cond delay="0"/>
                                  </p:stCondLst>
                                  <p:childTnLst>
                                    <p:animEffect transition="out" filter="fade">
                                      <p:cBhvr>
                                        <p:cTn id="19" dur="500"/>
                                        <p:tgtEl>
                                          <p:spTgt spid="30"/>
                                        </p:tgtEl>
                                      </p:cBhvr>
                                    </p:animEffect>
                                    <p:set>
                                      <p:cBhvr>
                                        <p:cTn id="20" dur="1" fill="hold">
                                          <p:stCondLst>
                                            <p:cond delay="499"/>
                                          </p:stCondLst>
                                        </p:cTn>
                                        <p:tgtEl>
                                          <p:spTgt spid="30"/>
                                        </p:tgtEl>
                                        <p:attrNameLst>
                                          <p:attrName>style.visibility</p:attrName>
                                        </p:attrNameLst>
                                      </p:cBhvr>
                                      <p:to>
                                        <p:strVal val="hidden"/>
                                      </p:to>
                                    </p:set>
                                  </p:childTnLst>
                                </p:cTn>
                              </p:par>
                              <p:par>
                                <p:cTn id="21" presetID="10" presetClass="entr" presetSubtype="0" fill="hold" grpId="0" nodeType="with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500"/>
                                        <p:tgtEl>
                                          <p:spTgt spid="3"/>
                                        </p:tgtEl>
                                      </p:cBhvr>
                                    </p:animEffect>
                                  </p:childTnLst>
                                </p:cTn>
                              </p:par>
                            </p:childTnLst>
                          </p:cTn>
                        </p:par>
                        <p:par>
                          <p:cTn id="24" fill="hold">
                            <p:stCondLst>
                              <p:cond delay="6500"/>
                            </p:stCondLst>
                            <p:childTnLst>
                              <p:par>
                                <p:cTn id="25" presetID="10" presetClass="entr" presetSubtype="0" fill="hold" grpId="0" nodeType="afterEffect">
                                  <p:stCondLst>
                                    <p:cond delay="0"/>
                                  </p:stCondLst>
                                  <p:childTnLst>
                                    <p:set>
                                      <p:cBhvr>
                                        <p:cTn id="26" dur="1" fill="hold">
                                          <p:stCondLst>
                                            <p:cond delay="0"/>
                                          </p:stCondLst>
                                        </p:cTn>
                                        <p:tgtEl>
                                          <p:spTgt spid="31"/>
                                        </p:tgtEl>
                                        <p:attrNameLst>
                                          <p:attrName>style.visibility</p:attrName>
                                        </p:attrNameLst>
                                      </p:cBhvr>
                                      <p:to>
                                        <p:strVal val="visible"/>
                                      </p:to>
                                    </p:set>
                                    <p:animEffect transition="in" filter="fade">
                                      <p:cBhvr>
                                        <p:cTn id="27" dur="500"/>
                                        <p:tgtEl>
                                          <p:spTgt spid="3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grpId="1" nodeType="clickEffect">
                                  <p:stCondLst>
                                    <p:cond delay="0"/>
                                  </p:stCondLst>
                                  <p:childTnLst>
                                    <p:animEffect transition="out" filter="fade">
                                      <p:cBhvr>
                                        <p:cTn id="31" dur="500"/>
                                        <p:tgtEl>
                                          <p:spTgt spid="31"/>
                                        </p:tgtEl>
                                      </p:cBhvr>
                                    </p:animEffect>
                                    <p:set>
                                      <p:cBhvr>
                                        <p:cTn id="32" dur="1" fill="hold">
                                          <p:stCondLst>
                                            <p:cond delay="499"/>
                                          </p:stCondLst>
                                        </p:cTn>
                                        <p:tgtEl>
                                          <p:spTgt spid="31"/>
                                        </p:tgtEl>
                                        <p:attrNameLst>
                                          <p:attrName>style.visibility</p:attrName>
                                        </p:attrNameLst>
                                      </p:cBhvr>
                                      <p:to>
                                        <p:strVal val="hidden"/>
                                      </p:to>
                                    </p:set>
                                  </p:childTnLst>
                                </p:cTn>
                              </p:par>
                              <p:par>
                                <p:cTn id="33" presetID="10" presetClass="exit" presetSubtype="0" fill="hold" grpId="1" nodeType="withEffect">
                                  <p:stCondLst>
                                    <p:cond delay="0"/>
                                  </p:stCondLst>
                                  <p:childTnLst>
                                    <p:animEffect transition="out" filter="fade">
                                      <p:cBhvr>
                                        <p:cTn id="34" dur="500"/>
                                        <p:tgtEl>
                                          <p:spTgt spid="3"/>
                                        </p:tgtEl>
                                      </p:cBhvr>
                                    </p:animEffect>
                                    <p:set>
                                      <p:cBhvr>
                                        <p:cTn id="35" dur="1" fill="hold">
                                          <p:stCondLst>
                                            <p:cond delay="499"/>
                                          </p:stCondLst>
                                        </p:cTn>
                                        <p:tgtEl>
                                          <p:spTgt spid="3"/>
                                        </p:tgtEl>
                                        <p:attrNameLst>
                                          <p:attrName>style.visibility</p:attrName>
                                        </p:attrNameLst>
                                      </p:cBhvr>
                                      <p:to>
                                        <p:strVal val="hidden"/>
                                      </p:to>
                                    </p:set>
                                  </p:childTnLst>
                                </p:cTn>
                              </p:par>
                            </p:childTnLst>
                          </p:cTn>
                        </p:par>
                        <p:par>
                          <p:cTn id="36" fill="hold">
                            <p:stCondLst>
                              <p:cond delay="500"/>
                            </p:stCondLst>
                            <p:childTnLst>
                              <p:par>
                                <p:cTn id="37" presetID="10" presetClass="entr" presetSubtype="0" fill="hold" nodeType="afterEffect">
                                  <p:stCondLst>
                                    <p:cond delay="500"/>
                                  </p:stCondLst>
                                  <p:childTnLst>
                                    <p:set>
                                      <p:cBhvr>
                                        <p:cTn id="38" dur="1" fill="hold">
                                          <p:stCondLst>
                                            <p:cond delay="0"/>
                                          </p:stCondLst>
                                        </p:cTn>
                                        <p:tgtEl>
                                          <p:spTgt spid="20"/>
                                        </p:tgtEl>
                                        <p:attrNameLst>
                                          <p:attrName>style.visibility</p:attrName>
                                        </p:attrNameLst>
                                      </p:cBhvr>
                                      <p:to>
                                        <p:strVal val="visible"/>
                                      </p:to>
                                    </p:set>
                                    <p:animEffect transition="in" filter="fade">
                                      <p:cBhvr>
                                        <p:cTn id="39" dur="1000"/>
                                        <p:tgtEl>
                                          <p:spTgt spid="20"/>
                                        </p:tgtEl>
                                      </p:cBhvr>
                                    </p:animEffect>
                                  </p:childTnLst>
                                </p:cTn>
                              </p:par>
                            </p:childTnLst>
                          </p:cTn>
                        </p:par>
                        <p:par>
                          <p:cTn id="40" fill="hold">
                            <p:stCondLst>
                              <p:cond delay="2000"/>
                            </p:stCondLst>
                            <p:childTnLst>
                              <p:par>
                                <p:cTn id="41" presetID="10" presetClass="entr" presetSubtype="0" fill="hold" nodeType="afterEffect">
                                  <p:stCondLst>
                                    <p:cond delay="0"/>
                                  </p:stCondLst>
                                  <p:childTnLst>
                                    <p:set>
                                      <p:cBhvr>
                                        <p:cTn id="42" dur="1" fill="hold">
                                          <p:stCondLst>
                                            <p:cond delay="0"/>
                                          </p:stCondLst>
                                        </p:cTn>
                                        <p:tgtEl>
                                          <p:spTgt spid="4"/>
                                        </p:tgtEl>
                                        <p:attrNameLst>
                                          <p:attrName>style.visibility</p:attrName>
                                        </p:attrNameLst>
                                      </p:cBhvr>
                                      <p:to>
                                        <p:strVal val="visible"/>
                                      </p:to>
                                    </p:set>
                                    <p:animEffect transition="in" filter="fade">
                                      <p:cBhvr>
                                        <p:cTn id="43" dur="500"/>
                                        <p:tgtEl>
                                          <p:spTgt spid="4"/>
                                        </p:tgtEl>
                                      </p:cBhvr>
                                    </p:animEffect>
                                  </p:childTnLst>
                                </p:cTn>
                              </p:par>
                            </p:childTnLst>
                          </p:cTn>
                        </p:par>
                        <p:par>
                          <p:cTn id="44" fill="hold">
                            <p:stCondLst>
                              <p:cond delay="2500"/>
                            </p:stCondLst>
                            <p:childTnLst>
                              <p:par>
                                <p:cTn id="45" presetID="10" presetClass="entr" presetSubtype="0" fill="hold" grpId="0" nodeType="afterEffect">
                                  <p:stCondLst>
                                    <p:cond delay="3000"/>
                                  </p:stCondLst>
                                  <p:childTnLst>
                                    <p:set>
                                      <p:cBhvr>
                                        <p:cTn id="46" dur="1" fill="hold">
                                          <p:stCondLst>
                                            <p:cond delay="0"/>
                                          </p:stCondLst>
                                        </p:cTn>
                                        <p:tgtEl>
                                          <p:spTgt spid="24"/>
                                        </p:tgtEl>
                                        <p:attrNameLst>
                                          <p:attrName>style.visibility</p:attrName>
                                        </p:attrNameLst>
                                      </p:cBhvr>
                                      <p:to>
                                        <p:strVal val="visible"/>
                                      </p:to>
                                    </p:set>
                                    <p:animEffect transition="in" filter="fade">
                                      <p:cBhvr>
                                        <p:cTn id="47" dur="1000"/>
                                        <p:tgtEl>
                                          <p:spTgt spid="24"/>
                                        </p:tgtEl>
                                      </p:cBhvr>
                                    </p:animEffect>
                                  </p:childTnLst>
                                </p:cTn>
                              </p:par>
                            </p:childTnLst>
                          </p:cTn>
                        </p:par>
                        <p:par>
                          <p:cTn id="48" fill="hold">
                            <p:stCondLst>
                              <p:cond delay="6500"/>
                            </p:stCondLst>
                            <p:childTnLst>
                              <p:par>
                                <p:cTn id="49" presetID="10" presetClass="entr" presetSubtype="0" fill="hold" grpId="0" nodeType="afterEffect">
                                  <p:stCondLst>
                                    <p:cond delay="0"/>
                                  </p:stCondLst>
                                  <p:childTnLst>
                                    <p:set>
                                      <p:cBhvr>
                                        <p:cTn id="50" dur="1" fill="hold">
                                          <p:stCondLst>
                                            <p:cond delay="0"/>
                                          </p:stCondLst>
                                        </p:cTn>
                                        <p:tgtEl>
                                          <p:spTgt spid="32"/>
                                        </p:tgtEl>
                                        <p:attrNameLst>
                                          <p:attrName>style.visibility</p:attrName>
                                        </p:attrNameLst>
                                      </p:cBhvr>
                                      <p:to>
                                        <p:strVal val="visible"/>
                                      </p:to>
                                    </p:set>
                                    <p:animEffect transition="in" filter="fade">
                                      <p:cBhvr>
                                        <p:cTn id="51" dur="1000"/>
                                        <p:tgtEl>
                                          <p:spTgt spid="32"/>
                                        </p:tgtEl>
                                      </p:cBhvr>
                                    </p:animEffect>
                                  </p:childTnLst>
                                </p:cTn>
                              </p:par>
                            </p:childTnLst>
                          </p:cTn>
                        </p:par>
                      </p:childTnLst>
                    </p:cTn>
                  </p:par>
                  <p:par>
                    <p:cTn id="52" fill="hold">
                      <p:stCondLst>
                        <p:cond delay="indefinite"/>
                      </p:stCondLst>
                      <p:childTnLst>
                        <p:par>
                          <p:cTn id="53" fill="hold">
                            <p:stCondLst>
                              <p:cond delay="0"/>
                            </p:stCondLst>
                            <p:childTnLst>
                              <p:par>
                                <p:cTn id="54" presetID="1" presetClass="exit" presetSubtype="0" fill="hold" nodeType="clickEffect">
                                  <p:stCondLst>
                                    <p:cond delay="0"/>
                                  </p:stCondLst>
                                  <p:childTnLst>
                                    <p:set>
                                      <p:cBhvr>
                                        <p:cTn id="55" dur="1" fill="hold">
                                          <p:stCondLst>
                                            <p:cond delay="0"/>
                                          </p:stCondLst>
                                        </p:cTn>
                                        <p:tgtEl>
                                          <p:spTgt spid="112"/>
                                        </p:tgtEl>
                                        <p:attrNameLst>
                                          <p:attrName>style.visibility</p:attrName>
                                        </p:attrNameLst>
                                      </p:cBhvr>
                                      <p:to>
                                        <p:strVal val="hidden"/>
                                      </p:to>
                                    </p:set>
                                  </p:childTnLst>
                                </p:cTn>
                              </p:par>
                              <p:par>
                                <p:cTn id="56" presetID="1" presetClass="entr" presetSubtype="0" fill="hold" nodeType="withEffect">
                                  <p:stCondLst>
                                    <p:cond delay="0"/>
                                  </p:stCondLst>
                                  <p:childTnLst>
                                    <p:set>
                                      <p:cBhvr>
                                        <p:cTn id="57" dur="1" fill="hold">
                                          <p:stCondLst>
                                            <p:cond delay="0"/>
                                          </p:stCondLst>
                                        </p:cTn>
                                        <p:tgtEl>
                                          <p:spTgt spid="26"/>
                                        </p:tgtEl>
                                        <p:attrNameLst>
                                          <p:attrName>style.visibility</p:attrName>
                                        </p:attrNameLst>
                                      </p:cBhvr>
                                      <p:to>
                                        <p:strVal val="visible"/>
                                      </p:to>
                                    </p:set>
                                  </p:childTnLst>
                                </p:cTn>
                              </p:par>
                              <p:par>
                                <p:cTn id="58" presetID="8" presetClass="emph" presetSubtype="0" fill="hold" nodeType="withEffect">
                                  <p:stCondLst>
                                    <p:cond delay="0"/>
                                  </p:stCondLst>
                                  <p:childTnLst>
                                    <p:animRot by="7500000">
                                      <p:cBhvr>
                                        <p:cTn id="59" dur="2000" fill="hold"/>
                                        <p:tgtEl>
                                          <p:spTgt spid="26"/>
                                        </p:tgtEl>
                                        <p:attrNameLst>
                                          <p:attrName>r</p:attrName>
                                        </p:attrNameLst>
                                      </p:cBhvr>
                                    </p:animRot>
                                  </p:childTnLst>
                                </p:cTn>
                              </p:par>
                            </p:childTnLst>
                          </p:cTn>
                        </p:par>
                        <p:par>
                          <p:cTn id="60" fill="hold">
                            <p:stCondLst>
                              <p:cond delay="2000"/>
                            </p:stCondLst>
                            <p:childTnLst>
                              <p:par>
                                <p:cTn id="61" presetID="44" presetClass="path" presetSubtype="0" accel="50000" decel="50000" fill="hold" nodeType="afterEffect">
                                  <p:stCondLst>
                                    <p:cond delay="0"/>
                                  </p:stCondLst>
                                  <p:childTnLst>
                                    <p:animMotion origin="layout" path="M 4.44444E-6 0.00023 L 0.1934 -0.22546 C 0.23541 -0.27639 0.27829 -0.28773 0.31215 -0.26852 C 0.35138 -0.24676 0.37239 -0.19907 0.37291 -0.12106 L 0.38854 0.2213 " pathEditMode="relative" rAng="1380000" ptsTypes="AAAAA">
                                      <p:cBhvr>
                                        <p:cTn id="62" dur="2000" fill="hold"/>
                                        <p:tgtEl>
                                          <p:spTgt spid="20"/>
                                        </p:tgtEl>
                                        <p:attrNameLst>
                                          <p:attrName>ppt_x</p:attrName>
                                          <p:attrName>ppt_y</p:attrName>
                                        </p:attrNameLst>
                                      </p:cBhvr>
                                      <p:rCtr x="25434" y="-7847"/>
                                    </p:animMotion>
                                  </p:childTnLst>
                                </p:cTn>
                              </p:par>
                            </p:childTnLst>
                          </p:cTn>
                        </p:par>
                        <p:par>
                          <p:cTn id="63" fill="hold">
                            <p:stCondLst>
                              <p:cond delay="4000"/>
                            </p:stCondLst>
                            <p:childTnLst>
                              <p:par>
                                <p:cTn id="64" presetID="8" presetClass="emph" presetSubtype="0" fill="hold" nodeType="afterEffect">
                                  <p:stCondLst>
                                    <p:cond delay="0"/>
                                  </p:stCondLst>
                                  <p:childTnLst>
                                    <p:animRot by="-7500000">
                                      <p:cBhvr>
                                        <p:cTn id="65" dur="2000" fill="hold"/>
                                        <p:tgtEl>
                                          <p:spTgt spid="26"/>
                                        </p:tgtEl>
                                        <p:attrNameLst>
                                          <p:attrName>r</p:attrName>
                                        </p:attrNameLst>
                                      </p:cBhvr>
                                    </p:animRot>
                                  </p:childTnLst>
                                </p:cTn>
                              </p:par>
                            </p:childTnLst>
                          </p:cTn>
                        </p:par>
                        <p:par>
                          <p:cTn id="66" fill="hold">
                            <p:stCondLst>
                              <p:cond delay="6000"/>
                            </p:stCondLst>
                            <p:childTnLst>
                              <p:par>
                                <p:cTn id="67" presetID="10" presetClass="exit" presetSubtype="0" fill="hold" grpId="1" nodeType="afterEffect">
                                  <p:stCondLst>
                                    <p:cond delay="0"/>
                                  </p:stCondLst>
                                  <p:childTnLst>
                                    <p:animEffect transition="out" filter="fade">
                                      <p:cBhvr>
                                        <p:cTn id="68" dur="500"/>
                                        <p:tgtEl>
                                          <p:spTgt spid="32"/>
                                        </p:tgtEl>
                                      </p:cBhvr>
                                    </p:animEffect>
                                    <p:set>
                                      <p:cBhvr>
                                        <p:cTn id="69" dur="1" fill="hold">
                                          <p:stCondLst>
                                            <p:cond delay="499"/>
                                          </p:stCondLst>
                                        </p:cTn>
                                        <p:tgtEl>
                                          <p:spTgt spid="32"/>
                                        </p:tgtEl>
                                        <p:attrNameLst>
                                          <p:attrName>style.visibility</p:attrName>
                                        </p:attrNameLst>
                                      </p:cBhvr>
                                      <p:to>
                                        <p:strVal val="hidden"/>
                                      </p:to>
                                    </p:set>
                                  </p:childTnLst>
                                </p:cTn>
                              </p:par>
                            </p:childTnLst>
                          </p:cTn>
                        </p:par>
                      </p:childTnLst>
                    </p:cTn>
                  </p:par>
                  <p:par>
                    <p:cTn id="70" fill="hold">
                      <p:stCondLst>
                        <p:cond delay="indefinite"/>
                      </p:stCondLst>
                      <p:childTnLst>
                        <p:par>
                          <p:cTn id="71" fill="hold">
                            <p:stCondLst>
                              <p:cond delay="0"/>
                            </p:stCondLst>
                            <p:childTnLst>
                              <p:par>
                                <p:cTn id="72" presetID="8" presetClass="emph" presetSubtype="0" fill="hold" nodeType="clickEffect">
                                  <p:stCondLst>
                                    <p:cond delay="0"/>
                                  </p:stCondLst>
                                  <p:childTnLst>
                                    <p:animRot by="7500000">
                                      <p:cBhvr>
                                        <p:cTn id="73" dur="2000" fill="hold"/>
                                        <p:tgtEl>
                                          <p:spTgt spid="26"/>
                                        </p:tgtEl>
                                        <p:attrNameLst>
                                          <p:attrName>r</p:attrName>
                                        </p:attrNameLst>
                                      </p:cBhvr>
                                    </p:animRot>
                                  </p:childTnLst>
                                </p:cTn>
                              </p:par>
                              <p:par>
                                <p:cTn id="74" presetID="10" presetClass="exit" presetSubtype="0" fill="hold" nodeType="withEffect">
                                  <p:stCondLst>
                                    <p:cond delay="0"/>
                                  </p:stCondLst>
                                  <p:childTnLst>
                                    <p:animEffect transition="out" filter="fade">
                                      <p:cBhvr>
                                        <p:cTn id="75" dur="500"/>
                                        <p:tgtEl>
                                          <p:spTgt spid="4"/>
                                        </p:tgtEl>
                                      </p:cBhvr>
                                    </p:animEffect>
                                    <p:set>
                                      <p:cBhvr>
                                        <p:cTn id="76" dur="1" fill="hold">
                                          <p:stCondLst>
                                            <p:cond delay="499"/>
                                          </p:stCondLst>
                                        </p:cTn>
                                        <p:tgtEl>
                                          <p:spTgt spid="4"/>
                                        </p:tgtEl>
                                        <p:attrNameLst>
                                          <p:attrName>style.visibility</p:attrName>
                                        </p:attrNameLst>
                                      </p:cBhvr>
                                      <p:to>
                                        <p:strVal val="hidden"/>
                                      </p:to>
                                    </p:set>
                                  </p:childTnLst>
                                </p:cTn>
                              </p:par>
                            </p:childTnLst>
                          </p:cTn>
                        </p:par>
                        <p:par>
                          <p:cTn id="77" fill="hold">
                            <p:stCondLst>
                              <p:cond delay="2000"/>
                            </p:stCondLst>
                            <p:childTnLst>
                              <p:par>
                                <p:cTn id="78" presetID="1" presetClass="entr" presetSubtype="0" fill="hold" nodeType="afterEffect">
                                  <p:stCondLst>
                                    <p:cond delay="0"/>
                                  </p:stCondLst>
                                  <p:childTnLst>
                                    <p:set>
                                      <p:cBhvr>
                                        <p:cTn id="79" dur="1" fill="hold">
                                          <p:stCondLst>
                                            <p:cond delay="0"/>
                                          </p:stCondLst>
                                        </p:cTn>
                                        <p:tgtEl>
                                          <p:spTgt spid="17"/>
                                        </p:tgtEl>
                                        <p:attrNameLst>
                                          <p:attrName>style.visibility</p:attrName>
                                        </p:attrNameLst>
                                      </p:cBhvr>
                                      <p:to>
                                        <p:strVal val="visible"/>
                                      </p:to>
                                    </p:set>
                                  </p:childTnLst>
                                </p:cTn>
                              </p:par>
                            </p:childTnLst>
                          </p:cTn>
                        </p:par>
                        <p:par>
                          <p:cTn id="80" fill="hold">
                            <p:stCondLst>
                              <p:cond delay="2000"/>
                            </p:stCondLst>
                            <p:childTnLst>
                              <p:par>
                                <p:cTn id="81" presetID="44" presetClass="path" presetSubtype="0" accel="50000" decel="50000" fill="hold" nodeType="afterEffect">
                                  <p:stCondLst>
                                    <p:cond delay="0"/>
                                  </p:stCondLst>
                                  <p:childTnLst>
                                    <p:animMotion origin="layout" path="M -0.38854 -0.22106 L -0.19531 -0.44676 C -0.15313 -0.49768 -0.11024 -0.50902 -0.07639 -0.48981 C -0.03715 -0.46805 -0.01615 -0.42037 -0.01563 -0.34236 L 5.55556E-7 -3.7037E-6 " pathEditMode="relative" rAng="1380000" ptsTypes="AAAAA">
                                      <p:cBhvr>
                                        <p:cTn id="82" dur="2000" spd="-100000" fill="hold"/>
                                        <p:tgtEl>
                                          <p:spTgt spid="17"/>
                                        </p:tgtEl>
                                        <p:attrNameLst>
                                          <p:attrName>ppt_x</p:attrName>
                                          <p:attrName>ppt_y</p:attrName>
                                        </p:attrNameLst>
                                      </p:cBhvr>
                                      <p:rCtr x="25434" y="-7847"/>
                                    </p:animMotion>
                                  </p:childTnLst>
                                </p:cTn>
                              </p:par>
                            </p:childTnLst>
                          </p:cTn>
                        </p:par>
                        <p:par>
                          <p:cTn id="83" fill="hold">
                            <p:stCondLst>
                              <p:cond delay="4000"/>
                            </p:stCondLst>
                            <p:childTnLst>
                              <p:par>
                                <p:cTn id="84" presetID="8" presetClass="emph" presetSubtype="0" fill="hold" nodeType="afterEffect">
                                  <p:stCondLst>
                                    <p:cond delay="0"/>
                                  </p:stCondLst>
                                  <p:childTnLst>
                                    <p:animRot by="-7500000">
                                      <p:cBhvr>
                                        <p:cTn id="85" dur="2000" fill="hold"/>
                                        <p:tgtEl>
                                          <p:spTgt spid="26"/>
                                        </p:tgtEl>
                                        <p:attrNameLst>
                                          <p:attrName>r</p:attrName>
                                        </p:attrNameLst>
                                      </p:cBhvr>
                                    </p:animRot>
                                  </p:childTnLst>
                                </p:cTn>
                              </p:par>
                            </p:childTnLst>
                          </p:cTn>
                        </p:par>
                        <p:par>
                          <p:cTn id="86" fill="hold">
                            <p:stCondLst>
                              <p:cond delay="6000"/>
                            </p:stCondLst>
                            <p:childTnLst>
                              <p:par>
                                <p:cTn id="87" presetID="1" presetClass="entr" presetSubtype="0" fill="hold" nodeType="afterEffect">
                                  <p:stCondLst>
                                    <p:cond delay="0"/>
                                  </p:stCondLst>
                                  <p:childTnLst>
                                    <p:set>
                                      <p:cBhvr>
                                        <p:cTn id="88" dur="1" fill="hold">
                                          <p:stCondLst>
                                            <p:cond delay="0"/>
                                          </p:stCondLst>
                                        </p:cTn>
                                        <p:tgtEl>
                                          <p:spTgt spid="1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24" grpId="0"/>
      <p:bldP spid="30" grpId="0"/>
      <p:bldP spid="31" grpId="0"/>
      <p:bldP spid="31" grpId="1"/>
      <p:bldP spid="32" grpId="0"/>
      <p:bldP spid="32" grpId="1"/>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3"/>
          <p:cNvSpPr>
            <a:spLocks noGrp="1" noChangeArrowheads="1"/>
          </p:cNvSpPr>
          <p:nvPr>
            <p:ph idx="1"/>
          </p:nvPr>
        </p:nvSpPr>
        <p:spPr>
          <a:xfrm>
            <a:off x="685800" y="2411413"/>
            <a:ext cx="7848600" cy="4567237"/>
          </a:xfrm>
        </p:spPr>
        <p:txBody>
          <a:bodyPr/>
          <a:lstStyle/>
          <a:p>
            <a:pPr marL="457200" indent="-457200">
              <a:spcBef>
                <a:spcPts val="1800"/>
              </a:spcBef>
              <a:buFont typeface="Monotype Sorts" charset="2"/>
              <a:buAutoNum type="arabicPeriod"/>
              <a:defRPr/>
            </a:pPr>
            <a:r>
              <a:rPr lang="en-US" altLang="en-US" dirty="0" smtClean="0">
                <a:solidFill>
                  <a:srgbClr val="000000"/>
                </a:solidFill>
              </a:rPr>
              <a:t>Plan Deployment</a:t>
            </a:r>
          </a:p>
          <a:p>
            <a:pPr marL="457200" indent="-457200">
              <a:spcBef>
                <a:spcPts val="1800"/>
              </a:spcBef>
              <a:buFont typeface="Monotype Sorts" charset="2"/>
              <a:buAutoNum type="arabicPeriod"/>
              <a:defRPr/>
            </a:pPr>
            <a:r>
              <a:rPr lang="en-US" altLang="en-US" dirty="0" smtClean="0">
                <a:solidFill>
                  <a:srgbClr val="000000"/>
                </a:solidFill>
              </a:rPr>
              <a:t>Plan Monitoring and Maintenance</a:t>
            </a:r>
          </a:p>
          <a:p>
            <a:pPr marL="457200" indent="-457200">
              <a:spcBef>
                <a:spcPts val="1800"/>
              </a:spcBef>
              <a:buFont typeface="Monotype Sorts" charset="2"/>
              <a:buAutoNum type="arabicPeriod"/>
              <a:defRPr/>
            </a:pPr>
            <a:r>
              <a:rPr lang="en-US" altLang="en-US" dirty="0" smtClean="0">
                <a:solidFill>
                  <a:srgbClr val="000000"/>
                </a:solidFill>
              </a:rPr>
              <a:t>Produce Final Report</a:t>
            </a:r>
          </a:p>
          <a:p>
            <a:pPr marL="457200" indent="-457200">
              <a:spcBef>
                <a:spcPts val="1800"/>
              </a:spcBef>
              <a:buFont typeface="Monotype Sorts" charset="2"/>
              <a:buAutoNum type="arabicPeriod"/>
              <a:defRPr/>
            </a:pPr>
            <a:r>
              <a:rPr lang="en-US" altLang="en-US" dirty="0" smtClean="0">
                <a:solidFill>
                  <a:srgbClr val="000000"/>
                </a:solidFill>
              </a:rPr>
              <a:t>Review Project</a:t>
            </a:r>
          </a:p>
        </p:txBody>
      </p:sp>
      <p:sp>
        <p:nvSpPr>
          <p:cNvPr id="6146" name="Rectangle 2"/>
          <p:cNvSpPr>
            <a:spLocks noGrp="1" noChangeArrowheads="1"/>
          </p:cNvSpPr>
          <p:nvPr>
            <p:ph type="title"/>
          </p:nvPr>
        </p:nvSpPr>
        <p:spPr/>
        <p:txBody>
          <a:bodyPr/>
          <a:lstStyle/>
          <a:p>
            <a:pPr>
              <a:defRPr/>
            </a:pPr>
            <a:r>
              <a:rPr lang="en-US" altLang="en-US" dirty="0" smtClean="0"/>
              <a:t>Key Components of Deployment</a:t>
            </a:r>
          </a:p>
        </p:txBody>
      </p:sp>
      <p:graphicFrame>
        <p:nvGraphicFramePr>
          <p:cNvPr id="11" name="Diagram 10"/>
          <p:cNvGraphicFramePr/>
          <p:nvPr>
            <p:extLst/>
          </p:nvPr>
        </p:nvGraphicFramePr>
        <p:xfrm>
          <a:off x="563301" y="1143000"/>
          <a:ext cx="8326056" cy="9815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12" name="Group 11"/>
          <p:cNvGrpSpPr/>
          <p:nvPr/>
        </p:nvGrpSpPr>
        <p:grpSpPr>
          <a:xfrm>
            <a:off x="7354487" y="1319022"/>
            <a:ext cx="1512350" cy="604940"/>
            <a:chOff x="4065" y="188328"/>
            <a:chExt cx="1512350" cy="604940"/>
          </a:xfrm>
          <a:solidFill>
            <a:srgbClr val="1D68FF"/>
          </a:solidFill>
        </p:grpSpPr>
        <p:sp>
          <p:nvSpPr>
            <p:cNvPr id="13" name="Chevron 12"/>
            <p:cNvSpPr/>
            <p:nvPr/>
          </p:nvSpPr>
          <p:spPr>
            <a:xfrm>
              <a:off x="4065" y="188328"/>
              <a:ext cx="1512350" cy="604940"/>
            </a:xfrm>
            <a:prstGeom prst="chevron">
              <a:avLst/>
            </a:prstGeom>
            <a:grpFill/>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sp>
        <p:sp>
          <p:nvSpPr>
            <p:cNvPr id="14" name="Chevron 4"/>
            <p:cNvSpPr/>
            <p:nvPr/>
          </p:nvSpPr>
          <p:spPr>
            <a:xfrm>
              <a:off x="306535" y="188328"/>
              <a:ext cx="907410" cy="604940"/>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40005" tIns="13335" rIns="13335" bIns="13335" numCol="1" spcCol="1270" anchor="ctr" anchorCtr="0">
              <a:noAutofit/>
            </a:bodyPr>
            <a:lstStyle/>
            <a:p>
              <a:pPr lvl="0" algn="ctr" defTabSz="444500">
                <a:lnSpc>
                  <a:spcPct val="90000"/>
                </a:lnSpc>
                <a:spcBef>
                  <a:spcPct val="0"/>
                </a:spcBef>
                <a:spcAft>
                  <a:spcPct val="35000"/>
                </a:spcAft>
              </a:pPr>
              <a:r>
                <a:rPr lang="en-US" sz="900" b="1" kern="1200" dirty="0" smtClean="0">
                  <a:solidFill>
                    <a:schemeClr val="tx1"/>
                  </a:solidFill>
                </a:rPr>
                <a:t>Deployment</a:t>
              </a:r>
              <a:endParaRPr lang="en-US" sz="900" b="1" kern="1200" dirty="0">
                <a:solidFill>
                  <a:schemeClr val="tx1"/>
                </a:solidFill>
              </a:endParaRPr>
            </a:p>
          </p:txBody>
        </p:sp>
      </p:grpSp>
    </p:spTree>
    <p:extLst>
      <p:ext uri="{BB962C8B-B14F-4D97-AF65-F5344CB8AC3E}">
        <p14:creationId xmlns:p14="http://schemas.microsoft.com/office/powerpoint/2010/main" val="415700822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2000" fill="hold"/>
                                        <p:tgtEl>
                                          <p:spTgt spid="12"/>
                                        </p:tgtEl>
                                      </p:cBhvr>
                                      <p:by x="150000" y="150000"/>
                                    </p:animScale>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147">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147">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147">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14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7" grpId="0" build="p"/>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Rectangle 48"/>
          <p:cNvSpPr/>
          <p:nvPr/>
        </p:nvSpPr>
        <p:spPr>
          <a:xfrm>
            <a:off x="1447800" y="2173515"/>
            <a:ext cx="6172201" cy="2590800"/>
          </a:xfrm>
          <a:prstGeom prst="rect">
            <a:avLst/>
          </a:prstGeom>
          <a:noFill/>
          <a:ln w="25400" cap="flat" cmpd="sng" algn="ctr">
            <a:solidFill>
              <a:sysClr val="windowText" lastClr="000000">
                <a:lumMod val="50000"/>
                <a:lumOff val="50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latin typeface="Calibri"/>
              <a:ea typeface="+mn-ea"/>
              <a:cs typeface="+mn-cs"/>
            </a:endParaRPr>
          </a:p>
        </p:txBody>
      </p:sp>
      <p:sp>
        <p:nvSpPr>
          <p:cNvPr id="50" name="Isosceles Triangle 49"/>
          <p:cNvSpPr/>
          <p:nvPr/>
        </p:nvSpPr>
        <p:spPr>
          <a:xfrm>
            <a:off x="558581" y="304800"/>
            <a:ext cx="7950637" cy="1944914"/>
          </a:xfrm>
          <a:prstGeom prst="triangle">
            <a:avLst/>
          </a:prstGeom>
          <a:solidFill>
            <a:srgbClr val="EEECE1">
              <a:lumMod val="2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4000" b="0" i="0" u="none" strike="noStrike" kern="0" cap="none" spc="0" normalizeH="0" baseline="0" noProof="0" dirty="0" smtClean="0">
              <a:ln>
                <a:noFill/>
              </a:ln>
              <a:solidFill>
                <a:srgbClr val="1F497D"/>
              </a:solidFill>
              <a:effectLst/>
              <a:uLnTx/>
              <a:uFillTx/>
              <a:latin typeface="Calibri"/>
              <a:ea typeface="+mn-ea"/>
              <a:cs typeface="+mn-cs"/>
            </a:endParaRPr>
          </a:p>
        </p:txBody>
      </p:sp>
      <p:sp>
        <p:nvSpPr>
          <p:cNvPr id="51" name="Rectangle 50"/>
          <p:cNvSpPr/>
          <p:nvPr/>
        </p:nvSpPr>
        <p:spPr>
          <a:xfrm>
            <a:off x="1343184" y="5450114"/>
            <a:ext cx="6381431" cy="457200"/>
          </a:xfrm>
          <a:prstGeom prst="rect">
            <a:avLst/>
          </a:prstGeom>
          <a:solidFill>
            <a:srgbClr val="C0504D"/>
          </a:solidFill>
          <a:ln w="25400" cap="flat" cmpd="sng" algn="ctr">
            <a:solidFill>
              <a:srgbClr val="C0504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white"/>
                </a:solidFill>
                <a:effectLst/>
                <a:uLnTx/>
                <a:uFillTx/>
                <a:latin typeface="Calibri"/>
                <a:ea typeface="+mn-ea"/>
                <a:cs typeface="+mn-cs"/>
              </a:rPr>
              <a:t>Data Mining Techniques</a:t>
            </a:r>
          </a:p>
        </p:txBody>
      </p:sp>
      <p:sp>
        <p:nvSpPr>
          <p:cNvPr id="52" name="Rectangle 51"/>
          <p:cNvSpPr/>
          <p:nvPr/>
        </p:nvSpPr>
        <p:spPr>
          <a:xfrm>
            <a:off x="1343184" y="5983514"/>
            <a:ext cx="6381431" cy="457200"/>
          </a:xfrm>
          <a:prstGeom prst="rect">
            <a:avLst/>
          </a:prstGeom>
          <a:solidFill>
            <a:srgbClr val="C0504D"/>
          </a:solidFill>
          <a:ln w="25400" cap="flat" cmpd="sng" algn="ctr">
            <a:solidFill>
              <a:srgbClr val="C0504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white"/>
                </a:solidFill>
                <a:effectLst/>
                <a:uLnTx/>
                <a:uFillTx/>
                <a:latin typeface="Calibri"/>
                <a:ea typeface="+mn-ea"/>
                <a:cs typeface="+mn-cs"/>
              </a:rPr>
              <a:t>Model Implementation</a:t>
            </a:r>
          </a:p>
        </p:txBody>
      </p:sp>
      <p:sp>
        <p:nvSpPr>
          <p:cNvPr id="53" name="Rectangle 52"/>
          <p:cNvSpPr/>
          <p:nvPr/>
        </p:nvSpPr>
        <p:spPr>
          <a:xfrm>
            <a:off x="1343184" y="4916714"/>
            <a:ext cx="6381431" cy="457200"/>
          </a:xfrm>
          <a:prstGeom prst="rect">
            <a:avLst/>
          </a:prstGeom>
          <a:solidFill>
            <a:srgbClr val="C0504D"/>
          </a:solidFill>
          <a:ln w="25400" cap="flat" cmpd="sng" algn="ctr">
            <a:solidFill>
              <a:srgbClr val="C0504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white"/>
                </a:solidFill>
                <a:effectLst/>
                <a:uLnTx/>
                <a:uFillTx/>
                <a:latin typeface="Calibri"/>
                <a:ea typeface="+mn-ea"/>
                <a:cs typeface="+mn-cs"/>
              </a:rPr>
              <a:t>Business Goals</a:t>
            </a:r>
          </a:p>
        </p:txBody>
      </p:sp>
      <p:sp>
        <p:nvSpPr>
          <p:cNvPr id="54" name="Isosceles Triangle 53"/>
          <p:cNvSpPr/>
          <p:nvPr/>
        </p:nvSpPr>
        <p:spPr>
          <a:xfrm>
            <a:off x="1343183" y="801914"/>
            <a:ext cx="6381433" cy="1447800"/>
          </a:xfrm>
          <a:prstGeom prst="triangle">
            <a:avLst/>
          </a:pr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4000" b="0" i="0" u="none" strike="noStrike" kern="0" cap="none" spc="0" normalizeH="0" baseline="0" noProof="0" dirty="0" smtClean="0">
              <a:ln>
                <a:noFill/>
              </a:ln>
              <a:solidFill>
                <a:srgbClr val="1F497D"/>
              </a:solidFill>
              <a:effectLst/>
              <a:uLnTx/>
              <a:uFillTx/>
              <a:latin typeface="Calibri"/>
              <a:ea typeface="+mn-ea"/>
              <a:cs typeface="+mn-cs"/>
            </a:endParaRPr>
          </a:p>
        </p:txBody>
      </p:sp>
      <p:sp>
        <p:nvSpPr>
          <p:cNvPr id="55" name="TextBox 54"/>
          <p:cNvSpPr txBox="1"/>
          <p:nvPr/>
        </p:nvSpPr>
        <p:spPr>
          <a:xfrm rot="20020287">
            <a:off x="1735426" y="1180260"/>
            <a:ext cx="1758943" cy="461665"/>
          </a:xfrm>
          <a:prstGeom prst="rect">
            <a:avLst/>
          </a:prstGeom>
          <a:noFill/>
        </p:spPr>
        <p:txBody>
          <a:bodyPr wrap="none" rtlCol="0">
            <a:spAutoFit/>
          </a:bodyPr>
          <a:lstStyle/>
          <a:p>
            <a:pPr eaLnBrk="1" fontAlgn="auto" hangingPunct="1">
              <a:spcBef>
                <a:spcPts val="0"/>
              </a:spcBef>
              <a:spcAft>
                <a:spcPts val="0"/>
              </a:spcAft>
            </a:pPr>
            <a:r>
              <a:rPr lang="en-US" b="1" dirty="0" smtClean="0">
                <a:solidFill>
                  <a:prstClr val="white"/>
                </a:solidFill>
                <a:latin typeface="Calibri"/>
                <a:ea typeface="+mn-ea"/>
              </a:rPr>
              <a:t>Deployment</a:t>
            </a:r>
            <a:endParaRPr lang="en-US" b="1" dirty="0">
              <a:solidFill>
                <a:prstClr val="white"/>
              </a:solidFill>
              <a:latin typeface="Calibri"/>
              <a:ea typeface="+mn-ea"/>
            </a:endParaRPr>
          </a:p>
        </p:txBody>
      </p:sp>
      <p:sp>
        <p:nvSpPr>
          <p:cNvPr id="56" name="TextBox 55"/>
          <p:cNvSpPr txBox="1"/>
          <p:nvPr/>
        </p:nvSpPr>
        <p:spPr>
          <a:xfrm rot="1579713" flipH="1">
            <a:off x="5116547" y="1046424"/>
            <a:ext cx="1758943" cy="461665"/>
          </a:xfrm>
          <a:prstGeom prst="rect">
            <a:avLst/>
          </a:prstGeom>
          <a:noFill/>
        </p:spPr>
        <p:txBody>
          <a:bodyPr wrap="none" rtlCol="0">
            <a:spAutoFit/>
          </a:bodyPr>
          <a:lstStyle/>
          <a:p>
            <a:pPr eaLnBrk="1" fontAlgn="auto" hangingPunct="1">
              <a:spcBef>
                <a:spcPts val="0"/>
              </a:spcBef>
              <a:spcAft>
                <a:spcPts val="0"/>
              </a:spcAft>
            </a:pPr>
            <a:r>
              <a:rPr lang="en-US" b="1" dirty="0" smtClean="0">
                <a:solidFill>
                  <a:prstClr val="white"/>
                </a:solidFill>
                <a:latin typeface="Calibri"/>
                <a:ea typeface="+mn-ea"/>
              </a:rPr>
              <a:t>Deployment</a:t>
            </a:r>
            <a:endParaRPr lang="en-US" b="1" dirty="0">
              <a:solidFill>
                <a:prstClr val="white"/>
              </a:solidFill>
              <a:latin typeface="Calibri"/>
              <a:ea typeface="+mn-ea"/>
            </a:endParaRPr>
          </a:p>
        </p:txBody>
      </p:sp>
      <p:sp>
        <p:nvSpPr>
          <p:cNvPr id="57" name="TextBox 56"/>
          <p:cNvSpPr txBox="1"/>
          <p:nvPr/>
        </p:nvSpPr>
        <p:spPr>
          <a:xfrm>
            <a:off x="1447799" y="4394982"/>
            <a:ext cx="6172201" cy="369332"/>
          </a:xfrm>
          <a:prstGeom prst="rect">
            <a:avLst/>
          </a:prstGeom>
          <a:gradFill rotWithShape="1">
            <a:gsLst>
              <a:gs pos="0">
                <a:srgbClr val="4F81BD">
                  <a:tint val="50000"/>
                  <a:satMod val="300000"/>
                </a:srgbClr>
              </a:gs>
              <a:gs pos="35000">
                <a:srgbClr val="4F81BD">
                  <a:tint val="37000"/>
                  <a:satMod val="300000"/>
                </a:srgbClr>
              </a:gs>
              <a:gs pos="100000">
                <a:srgbClr val="4F81BD">
                  <a:tint val="15000"/>
                  <a:satMod val="350000"/>
                </a:srgbClr>
              </a:gs>
            </a:gsLst>
            <a:lin ang="16200000" scaled="1"/>
          </a:gradFill>
          <a:ln w="9525" cap="flat" cmpd="sng" algn="ctr">
            <a:solidFill>
              <a:srgbClr val="4F81BD">
                <a:shade val="95000"/>
                <a:satMod val="105000"/>
              </a:srgbClr>
            </a:solidFill>
            <a:prstDash val="solid"/>
          </a:ln>
          <a:effectLst>
            <a:outerShdw blurRad="40000" dist="20000" dir="5400000" rotWithShape="0">
              <a:srgbClr val="000000">
                <a:alpha val="38000"/>
              </a:srgbClr>
            </a:outerShdw>
          </a:effectLst>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1" u="none" strike="noStrike" kern="0" cap="none" spc="0" normalizeH="0" baseline="0" noProof="0" dirty="0" smtClean="0">
                <a:ln>
                  <a:noFill/>
                </a:ln>
                <a:solidFill>
                  <a:srgbClr val="003399"/>
                </a:solidFill>
                <a:effectLst/>
                <a:uLnTx/>
                <a:uFillTx/>
                <a:latin typeface="Calibri"/>
                <a:ea typeface="+mn-ea"/>
                <a:cs typeface="+mn-cs"/>
              </a:rPr>
              <a:t>Data Analysis &amp; Preparation Procedures</a:t>
            </a:r>
          </a:p>
        </p:txBody>
      </p:sp>
      <p:sp>
        <p:nvSpPr>
          <p:cNvPr id="58" name="TextBox 57"/>
          <p:cNvSpPr txBox="1"/>
          <p:nvPr/>
        </p:nvSpPr>
        <p:spPr>
          <a:xfrm>
            <a:off x="1447799" y="4025650"/>
            <a:ext cx="6172201" cy="369332"/>
          </a:xfrm>
          <a:prstGeom prst="rect">
            <a:avLst/>
          </a:prstGeom>
          <a:gradFill rotWithShape="1">
            <a:gsLst>
              <a:gs pos="0">
                <a:srgbClr val="4F81BD">
                  <a:tint val="50000"/>
                  <a:satMod val="300000"/>
                </a:srgbClr>
              </a:gs>
              <a:gs pos="35000">
                <a:srgbClr val="4F81BD">
                  <a:tint val="37000"/>
                  <a:satMod val="300000"/>
                </a:srgbClr>
              </a:gs>
              <a:gs pos="100000">
                <a:srgbClr val="4F81BD">
                  <a:tint val="15000"/>
                  <a:satMod val="350000"/>
                </a:srgbClr>
              </a:gs>
            </a:gsLst>
            <a:lin ang="16200000" scaled="1"/>
          </a:gradFill>
          <a:ln w="9525" cap="flat" cmpd="sng" algn="ctr">
            <a:solidFill>
              <a:srgbClr val="4F81BD">
                <a:shade val="95000"/>
                <a:satMod val="105000"/>
              </a:srgbClr>
            </a:solidFill>
            <a:prstDash val="solid"/>
          </a:ln>
          <a:effectLst>
            <a:outerShdw blurRad="40000" dist="20000" dir="5400000" rotWithShape="0">
              <a:srgbClr val="000000">
                <a:alpha val="38000"/>
              </a:srgbClr>
            </a:outerShdw>
          </a:effectLst>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1" u="none" strike="noStrike" kern="0" cap="none" spc="0" normalizeH="0" baseline="0" noProof="0" dirty="0" smtClean="0">
                <a:ln>
                  <a:noFill/>
                </a:ln>
                <a:solidFill>
                  <a:srgbClr val="003399"/>
                </a:solidFill>
                <a:effectLst/>
                <a:uLnTx/>
                <a:uFillTx/>
                <a:latin typeface="Calibri"/>
                <a:ea typeface="+mn-ea"/>
                <a:cs typeface="+mn-cs"/>
              </a:rPr>
              <a:t>Model Creation Procedures</a:t>
            </a:r>
          </a:p>
        </p:txBody>
      </p:sp>
      <p:sp>
        <p:nvSpPr>
          <p:cNvPr id="59" name="TextBox 58"/>
          <p:cNvSpPr txBox="1"/>
          <p:nvPr/>
        </p:nvSpPr>
        <p:spPr>
          <a:xfrm>
            <a:off x="2368701" y="1719168"/>
            <a:ext cx="4390084" cy="707886"/>
          </a:xfrm>
          <a:prstGeom prst="rect">
            <a:avLst/>
          </a:prstGeom>
          <a:noFill/>
        </p:spPr>
        <p:txBody>
          <a:bodyPr wrap="square" rtlCol="0">
            <a:spAutoFit/>
          </a:bodyPr>
          <a:lstStyle/>
          <a:p>
            <a:pPr algn="ctr" eaLnBrk="1" fontAlgn="auto" hangingPunct="1">
              <a:spcBef>
                <a:spcPts val="0"/>
              </a:spcBef>
              <a:spcAft>
                <a:spcPts val="0"/>
              </a:spcAft>
            </a:pPr>
            <a:r>
              <a:rPr lang="en-US" sz="2000" i="1" dirty="0" smtClean="0">
                <a:solidFill>
                  <a:srgbClr val="003399"/>
                </a:solidFill>
                <a:latin typeface="Calibri"/>
                <a:ea typeface="+mn-ea"/>
              </a:rPr>
              <a:t>Model &amp; Results </a:t>
            </a:r>
          </a:p>
          <a:p>
            <a:pPr algn="ctr" eaLnBrk="1" fontAlgn="auto" hangingPunct="1">
              <a:spcBef>
                <a:spcPts val="0"/>
              </a:spcBef>
              <a:spcAft>
                <a:spcPts val="0"/>
              </a:spcAft>
            </a:pPr>
            <a:r>
              <a:rPr lang="en-US" sz="2000" i="1" dirty="0" smtClean="0">
                <a:solidFill>
                  <a:srgbClr val="003399"/>
                </a:solidFill>
                <a:latin typeface="Calibri"/>
                <a:ea typeface="+mn-ea"/>
              </a:rPr>
              <a:t>Evaluation &amp; Interpretation Strategies</a:t>
            </a:r>
            <a:endParaRPr lang="en-US" sz="2000" i="1" dirty="0">
              <a:solidFill>
                <a:srgbClr val="003399"/>
              </a:solidFill>
              <a:latin typeface="Calibri"/>
              <a:ea typeface="+mn-ea"/>
            </a:endParaRPr>
          </a:p>
        </p:txBody>
      </p:sp>
      <p:sp>
        <p:nvSpPr>
          <p:cNvPr id="60" name="TextBox 59"/>
          <p:cNvSpPr txBox="1"/>
          <p:nvPr/>
        </p:nvSpPr>
        <p:spPr>
          <a:xfrm>
            <a:off x="2819400" y="2510725"/>
            <a:ext cx="3676327" cy="1477328"/>
          </a:xfrm>
          <a:prstGeom prst="rect">
            <a:avLst/>
          </a:prstGeom>
          <a:noFill/>
        </p:spPr>
        <p:txBody>
          <a:bodyPr wrap="none" rtlCol="0">
            <a:spAutoFit/>
          </a:bodyPr>
          <a:lstStyle/>
          <a:p>
            <a:pPr marL="285750" indent="-285750" eaLnBrk="1" fontAlgn="auto" hangingPunct="1">
              <a:spcBef>
                <a:spcPts val="0"/>
              </a:spcBef>
              <a:spcAft>
                <a:spcPts val="0"/>
              </a:spcAft>
              <a:buFont typeface="Arial" panose="020B0604020202020204" pitchFamily="34" charset="0"/>
              <a:buChar char="•"/>
            </a:pPr>
            <a:r>
              <a:rPr lang="en-US" sz="1800" i="1" dirty="0">
                <a:solidFill>
                  <a:srgbClr val="1F497D"/>
                </a:solidFill>
                <a:latin typeface="Calibri"/>
                <a:ea typeface="+mn-ea"/>
              </a:rPr>
              <a:t>Model &amp; results use monitoring</a:t>
            </a:r>
          </a:p>
          <a:p>
            <a:pPr marL="285750" indent="-285750" eaLnBrk="1" fontAlgn="auto" hangingPunct="1">
              <a:spcBef>
                <a:spcPts val="0"/>
              </a:spcBef>
              <a:spcAft>
                <a:spcPts val="0"/>
              </a:spcAft>
              <a:buFont typeface="Arial" panose="020B0604020202020204" pitchFamily="34" charset="0"/>
              <a:buChar char="•"/>
            </a:pPr>
            <a:r>
              <a:rPr lang="en-US" sz="1800" i="1" dirty="0">
                <a:solidFill>
                  <a:srgbClr val="1F497D"/>
                </a:solidFill>
                <a:latin typeface="Calibri"/>
                <a:ea typeface="+mn-ea"/>
              </a:rPr>
              <a:t>Methods for measuring benefits</a:t>
            </a:r>
          </a:p>
          <a:p>
            <a:pPr marL="285750" indent="-285750" eaLnBrk="1" fontAlgn="auto" hangingPunct="1">
              <a:spcBef>
                <a:spcPts val="0"/>
              </a:spcBef>
              <a:spcAft>
                <a:spcPts val="0"/>
              </a:spcAft>
              <a:buFont typeface="Arial" panose="020B0604020202020204" pitchFamily="34" charset="0"/>
              <a:buChar char="•"/>
            </a:pPr>
            <a:r>
              <a:rPr lang="en-US" sz="1800" i="1" dirty="0">
                <a:solidFill>
                  <a:srgbClr val="1F497D"/>
                </a:solidFill>
                <a:latin typeface="Calibri"/>
                <a:ea typeface="+mn-ea"/>
              </a:rPr>
              <a:t>Potential </a:t>
            </a:r>
            <a:r>
              <a:rPr lang="en-US" sz="1800" i="1" dirty="0" smtClean="0">
                <a:solidFill>
                  <a:srgbClr val="1F497D"/>
                </a:solidFill>
                <a:latin typeface="Calibri"/>
                <a:ea typeface="+mn-ea"/>
              </a:rPr>
              <a:t>problems</a:t>
            </a:r>
          </a:p>
          <a:p>
            <a:pPr marL="742950" lvl="1" indent="-285750" eaLnBrk="1" fontAlgn="auto" hangingPunct="1">
              <a:spcBef>
                <a:spcPts val="0"/>
              </a:spcBef>
              <a:spcAft>
                <a:spcPts val="0"/>
              </a:spcAft>
              <a:buFontTx/>
              <a:buChar char="-"/>
            </a:pPr>
            <a:r>
              <a:rPr lang="en-US" sz="1800" i="1" dirty="0" smtClean="0">
                <a:solidFill>
                  <a:srgbClr val="1F497D"/>
                </a:solidFill>
                <a:latin typeface="Calibri"/>
                <a:ea typeface="+mn-ea"/>
              </a:rPr>
              <a:t>Alternative deployment plans</a:t>
            </a:r>
            <a:endParaRPr lang="en-US" sz="1800" i="1" dirty="0">
              <a:solidFill>
                <a:srgbClr val="1F497D"/>
              </a:solidFill>
              <a:latin typeface="Calibri"/>
              <a:ea typeface="+mn-ea"/>
            </a:endParaRPr>
          </a:p>
          <a:p>
            <a:pPr eaLnBrk="1" fontAlgn="auto" hangingPunct="1">
              <a:spcBef>
                <a:spcPts val="0"/>
              </a:spcBef>
              <a:spcAft>
                <a:spcPts val="0"/>
              </a:spcAft>
            </a:pPr>
            <a:endParaRPr lang="en-US" sz="1800" dirty="0">
              <a:solidFill>
                <a:prstClr val="black"/>
              </a:solidFill>
              <a:latin typeface="Calibri"/>
              <a:ea typeface="+mn-ea"/>
            </a:endParaRPr>
          </a:p>
        </p:txBody>
      </p:sp>
    </p:spTree>
    <p:extLst>
      <p:ext uri="{BB962C8B-B14F-4D97-AF65-F5344CB8AC3E}">
        <p14:creationId xmlns:p14="http://schemas.microsoft.com/office/powerpoint/2010/main" val="354239014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mph" presetSubtype="0" grpId="1" nodeType="clickEffect">
                                  <p:stCondLst>
                                    <p:cond delay="0"/>
                                  </p:stCondLst>
                                  <p:childTnLst>
                                    <p:set>
                                      <p:cBhvr rctx="PPT">
                                        <p:cTn id="10" dur="indefinite"/>
                                        <p:tgtEl>
                                          <p:spTgt spid="57"/>
                                        </p:tgtEl>
                                        <p:attrNameLst>
                                          <p:attrName>style.opacity</p:attrName>
                                        </p:attrNameLst>
                                      </p:cBhvr>
                                      <p:to>
                                        <p:strVal val="0.5"/>
                                      </p:to>
                                    </p:set>
                                    <p:animEffect filter="image" prLst="opacity: 0.5">
                                      <p:cBhvr rctx="IE">
                                        <p:cTn id="11" dur="indefinite"/>
                                        <p:tgtEl>
                                          <p:spTgt spid="57"/>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58"/>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9" presetClass="emph" presetSubtype="0" grpId="1" nodeType="clickEffect">
                                  <p:stCondLst>
                                    <p:cond delay="0"/>
                                  </p:stCondLst>
                                  <p:childTnLst>
                                    <p:set>
                                      <p:cBhvr rctx="PPT">
                                        <p:cTn id="19" dur="indefinite"/>
                                        <p:tgtEl>
                                          <p:spTgt spid="58"/>
                                        </p:tgtEl>
                                        <p:attrNameLst>
                                          <p:attrName>style.opacity</p:attrName>
                                        </p:attrNameLst>
                                      </p:cBhvr>
                                      <p:to>
                                        <p:strVal val="0.5"/>
                                      </p:to>
                                    </p:set>
                                    <p:animEffect filter="image" prLst="opacity: 0.5">
                                      <p:cBhvr rctx="IE">
                                        <p:cTn id="20" dur="indefinite"/>
                                        <p:tgtEl>
                                          <p:spTgt spid="58"/>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iterate type="lt">
                                    <p:tmAbs val="0"/>
                                  </p:iterate>
                                  <p:childTnLst>
                                    <p:set>
                                      <p:cBhvr>
                                        <p:cTn id="24" dur="1" fill="hold">
                                          <p:stCondLst>
                                            <p:cond delay="0"/>
                                          </p:stCondLst>
                                        </p:cTn>
                                        <p:tgtEl>
                                          <p:spTgt spid="59"/>
                                        </p:tgtEl>
                                        <p:attrNameLst>
                                          <p:attrName>style.visibility</p:attrName>
                                        </p:attrNameLst>
                                      </p:cBhvr>
                                      <p:to>
                                        <p:strVal val="visible"/>
                                      </p:to>
                                    </p:set>
                                  </p:childTnLst>
                                </p:cTn>
                              </p:par>
                            </p:childTnLst>
                          </p:cTn>
                        </p:par>
                        <p:par>
                          <p:cTn id="25" fill="hold">
                            <p:stCondLst>
                              <p:cond delay="0"/>
                            </p:stCondLst>
                            <p:childTnLst>
                              <p:par>
                                <p:cTn id="26" presetID="18" presetClass="emph" presetSubtype="0" fill="hold" grpId="1" nodeType="afterEffect">
                                  <p:stCondLst>
                                    <p:cond delay="0"/>
                                  </p:stCondLst>
                                  <p:iterate type="lt">
                                    <p:tmPct val="4000"/>
                                  </p:iterate>
                                  <p:childTnLst>
                                    <p:set>
                                      <p:cBhvr override="childStyle">
                                        <p:cTn id="27" dur="500" fill="hold"/>
                                        <p:tgtEl>
                                          <p:spTgt spid="59"/>
                                        </p:tgtEl>
                                        <p:attrNameLst>
                                          <p:attrName>style.textDecorationUnderline</p:attrName>
                                        </p:attrNameLst>
                                      </p:cBhvr>
                                      <p:to>
                                        <p:strVal val="tru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60">
                                            <p:txEl>
                                              <p:pRg st="0" end="0"/>
                                            </p:txEl>
                                          </p:spTgt>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60">
                                            <p:txEl>
                                              <p:pRg st="1" end="1"/>
                                            </p:txEl>
                                          </p:spTgt>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60">
                                            <p:txEl>
                                              <p:pRg st="2" end="2"/>
                                            </p:txEl>
                                          </p:spTgt>
                                        </p:tgtEl>
                                        <p:attrNameLst>
                                          <p:attrName>style.visibility</p:attrName>
                                        </p:attrNameLst>
                                      </p:cBhvr>
                                      <p:to>
                                        <p:strVal val="visible"/>
                                      </p:to>
                                    </p:set>
                                  </p:childTnLst>
                                </p:cTn>
                              </p:par>
                            </p:childTnLst>
                          </p:cTn>
                        </p:par>
                        <p:par>
                          <p:cTn id="40" fill="hold">
                            <p:stCondLst>
                              <p:cond delay="0"/>
                            </p:stCondLst>
                            <p:childTnLst>
                              <p:par>
                                <p:cTn id="41" presetID="1" presetClass="entr" presetSubtype="0" fill="hold" grpId="0" nodeType="afterEffect">
                                  <p:stCondLst>
                                    <p:cond delay="0"/>
                                  </p:stCondLst>
                                  <p:childTnLst>
                                    <p:set>
                                      <p:cBhvr>
                                        <p:cTn id="42" dur="1" fill="hold">
                                          <p:stCondLst>
                                            <p:cond delay="0"/>
                                          </p:stCondLst>
                                        </p:cTn>
                                        <p:tgtEl>
                                          <p:spTgt spid="6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P spid="57" grpId="1" animBg="1"/>
      <p:bldP spid="58" grpId="0" animBg="1"/>
      <p:bldP spid="58" grpId="1" animBg="1"/>
      <p:bldP spid="59" grpId="0"/>
      <p:bldP spid="59" grpId="1"/>
      <p:bldP spid="60" grpId="0" build="p"/>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lemental">
  <a:themeElements>
    <a:clrScheme name="Elemental">
      <a:dk1>
        <a:sysClr val="windowText" lastClr="000000"/>
      </a:dk1>
      <a:lt1>
        <a:sysClr val="window" lastClr="FFFFFF"/>
      </a:lt1>
      <a:dk2>
        <a:srgbClr val="242852"/>
      </a:dk2>
      <a:lt2>
        <a:srgbClr val="ACCBF9"/>
      </a:lt2>
      <a:accent1>
        <a:srgbClr val="629DD1"/>
      </a:accent1>
      <a:accent2>
        <a:srgbClr val="297FD5"/>
      </a:accent2>
      <a:accent3>
        <a:srgbClr val="7F8FA9"/>
      </a:accent3>
      <a:accent4>
        <a:srgbClr val="4A66AC"/>
      </a:accent4>
      <a:accent5>
        <a:srgbClr val="5AA2AE"/>
      </a:accent5>
      <a:accent6>
        <a:srgbClr val="9D90A0"/>
      </a:accent6>
      <a:hlink>
        <a:srgbClr val="9454C3"/>
      </a:hlink>
      <a:folHlink>
        <a:srgbClr val="3EBBF0"/>
      </a:folHlink>
    </a:clrScheme>
    <a:fontScheme name="Elemental">
      <a:majorFont>
        <a:latin typeface="Palatino Linotype"/>
        <a:ea typeface=""/>
        <a:cs typeface=""/>
        <a:font script="Jpan" typeface="HGS明朝E"/>
        <a:font script="Hang" typeface="맑은 고딕"/>
        <a:font script="Hans" typeface="宋体"/>
        <a:font script="Hant" typeface="新細明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Palatino Linotype"/>
        <a:ea typeface=""/>
        <a:cs typeface=""/>
        <a:font script="Jpan" typeface="HGS明朝E"/>
        <a:font script="Hang" typeface="맑은 고딕"/>
        <a:font script="Hans" typeface="宋体"/>
        <a:font script="Hant" typeface="新細明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Elemental">
      <a:fillStyleLst>
        <a:solidFill>
          <a:schemeClr val="phClr"/>
        </a:solidFill>
        <a:gradFill rotWithShape="1">
          <a:gsLst>
            <a:gs pos="0">
              <a:schemeClr val="phClr">
                <a:tint val="90000"/>
              </a:schemeClr>
            </a:gs>
            <a:gs pos="48000">
              <a:schemeClr val="phClr">
                <a:tint val="54000"/>
                <a:satMod val="140000"/>
              </a:schemeClr>
            </a:gs>
            <a:gs pos="100000">
              <a:schemeClr val="phClr">
                <a:tint val="24000"/>
                <a:satMod val="260000"/>
              </a:schemeClr>
            </a:gs>
          </a:gsLst>
          <a:lin ang="16200000" scaled="1"/>
        </a:gradFill>
        <a:gradFill rotWithShape="1">
          <a:gsLst>
            <a:gs pos="0">
              <a:schemeClr val="phClr"/>
            </a:gs>
            <a:gs pos="100000">
              <a:schemeClr val="phClr">
                <a:shade val="48000"/>
                <a:satMod val="180000"/>
                <a:lumMod val="94000"/>
              </a:schemeClr>
            </a:gs>
            <a:gs pos="100000">
              <a:schemeClr val="phClr">
                <a:shade val="48000"/>
                <a:satMod val="180000"/>
                <a:lumMod val="94000"/>
              </a:schemeClr>
            </a:gs>
          </a:gsLst>
          <a:lin ang="4140000" scaled="1"/>
        </a:gradFill>
      </a:fillStyleLst>
      <a:lnStyleLst>
        <a:ln w="12700" cap="flat" cmpd="sng" algn="ctr">
          <a:solidFill>
            <a:schemeClr val="phClr"/>
          </a:solidFill>
          <a:prstDash val="solid"/>
        </a:ln>
        <a:ln w="19050" cap="flat" cmpd="sng" algn="ctr">
          <a:solidFill>
            <a:schemeClr val="phClr"/>
          </a:solidFill>
          <a:prstDash val="solid"/>
        </a:ln>
        <a:ln w="28575" cap="flat" cmpd="sng" algn="ctr">
          <a:solidFill>
            <a:schemeClr val="phClr"/>
          </a:solidFill>
          <a:prstDash val="solid"/>
        </a:ln>
      </a:lnStyleLst>
      <a:effectStyleLst>
        <a:effectStyle>
          <a:effectLst>
            <a:outerShdw blurRad="63500" dist="12700" dir="5400000" sx="102000" sy="102000" rotWithShape="0">
              <a:srgbClr val="000000">
                <a:alpha val="32000"/>
              </a:srgbClr>
            </a:outerShdw>
          </a:effectLst>
        </a:effectStyle>
        <a:effectStyle>
          <a:effectLst>
            <a:outerShdw blurRad="76200" dist="38100" dir="5400000" rotWithShape="0">
              <a:srgbClr val="000000">
                <a:alpha val="60000"/>
              </a:srgbClr>
            </a:outerShdw>
          </a:effectLst>
          <a:scene3d>
            <a:camera prst="orthographicFront">
              <a:rot lat="0" lon="0" rev="0"/>
            </a:camera>
            <a:lightRig rig="glow" dir="tl">
              <a:rot lat="0" lon="0" rev="19800000"/>
            </a:lightRig>
          </a:scene3d>
          <a:sp3d prstMaterial="metal">
            <a:bevelT w="38100" h="38100"/>
          </a:sp3d>
        </a:effectStyle>
        <a:effectStyle>
          <a:effectLst>
            <a:outerShdw blurRad="114300" dist="114300" dir="5400000" rotWithShape="0">
              <a:srgbClr val="000000">
                <a:alpha val="70000"/>
              </a:srgbClr>
            </a:outerShdw>
          </a:effectLst>
          <a:scene3d>
            <a:camera prst="orthographicFront">
              <a:rot lat="0" lon="0" rev="0"/>
            </a:camera>
            <a:lightRig rig="threePt" dir="t">
              <a:rot lat="0" lon="0" rev="19800000"/>
            </a:lightRig>
          </a:scene3d>
          <a:sp3d prstMaterial="plastic">
            <a:bevelT w="50800" h="50800"/>
          </a:sp3d>
        </a:effectStyle>
      </a:effectStyleLst>
      <a:bgFillStyleLst>
        <a:solidFill>
          <a:schemeClr val="phClr"/>
        </a:solidFill>
        <a:gradFill rotWithShape="1">
          <a:gsLst>
            <a:gs pos="0">
              <a:schemeClr val="phClr">
                <a:tint val="95000"/>
              </a:schemeClr>
            </a:gs>
            <a:gs pos="100000">
              <a:schemeClr val="phClr">
                <a:shade val="40000"/>
                <a:satMod val="180000"/>
              </a:schemeClr>
            </a:gs>
          </a:gsLst>
          <a:lin ang="5400000" scaled="0"/>
        </a:gradFill>
        <a:blipFill>
          <a:blip xmlns:r="http://schemas.openxmlformats.org/officeDocument/2006/relationships" r:embed="rId1">
            <a:duotone>
              <a:schemeClr val="phClr">
                <a:shade val="14000"/>
                <a:satMod val="280000"/>
              </a:schemeClr>
              <a:schemeClr val="phClr">
                <a:tint val="60000"/>
                <a:satMod val="120000"/>
              </a:schemeClr>
            </a:duotone>
          </a:blip>
          <a:stretch/>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Override1.xml><?xml version="1.0" encoding="utf-8"?>
<a:themeOverride xmlns:a="http://schemas.openxmlformats.org/drawingml/2006/main">
  <a:clrScheme name="">
    <a:dk1>
      <a:srgbClr val="000000"/>
    </a:dk1>
    <a:lt1>
      <a:srgbClr val="FFFFFF"/>
    </a:lt1>
    <a:dk2>
      <a:srgbClr val="003399"/>
    </a:dk2>
    <a:lt2>
      <a:srgbClr val="808080"/>
    </a:lt2>
    <a:accent1>
      <a:srgbClr val="CC9700"/>
    </a:accent1>
    <a:accent2>
      <a:srgbClr val="FFCC00"/>
    </a:accent2>
    <a:accent3>
      <a:srgbClr val="FFFFFF"/>
    </a:accent3>
    <a:accent4>
      <a:srgbClr val="000000"/>
    </a:accent4>
    <a:accent5>
      <a:srgbClr val="E2C9AA"/>
    </a:accent5>
    <a:accent6>
      <a:srgbClr val="E7B900"/>
    </a:accent6>
    <a:hlink>
      <a:srgbClr val="003366"/>
    </a:hlink>
    <a:folHlink>
      <a:srgbClr val="666699"/>
    </a:folHlink>
  </a:clrScheme>
  <a:fontScheme name="Default Design">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emplate/>
  <TotalTime>11651</TotalTime>
  <Words>26238</Words>
  <Application>Microsoft Macintosh PowerPoint</Application>
  <PresentationFormat>On-screen Show (4:3)</PresentationFormat>
  <Paragraphs>4428</Paragraphs>
  <Slides>98</Slides>
  <Notes>96</Notes>
  <HiddenSlides>0</HiddenSlides>
  <MMClips>0</MMClips>
  <ScaleCrop>false</ScaleCrop>
  <HeadingPairs>
    <vt:vector size="4" baseType="variant">
      <vt:variant>
        <vt:lpstr>Theme</vt:lpstr>
      </vt:variant>
      <vt:variant>
        <vt:i4>1</vt:i4>
      </vt:variant>
      <vt:variant>
        <vt:lpstr>Slide Titles</vt:lpstr>
      </vt:variant>
      <vt:variant>
        <vt:i4>98</vt:i4>
      </vt:variant>
    </vt:vector>
  </HeadingPairs>
  <TitlesOfParts>
    <vt:vector size="99" baseType="lpstr">
      <vt:lpstr>Elemental</vt:lpstr>
      <vt:lpstr>Introduction to Data Analysis with R and Python Statistical Tools for Data Mining and Analytics</vt:lpstr>
      <vt:lpstr>Data Analytics</vt:lpstr>
      <vt:lpstr>Top 10 (11) Data Mining Mistakes</vt:lpstr>
      <vt:lpstr>CRISP-DM</vt:lpstr>
      <vt:lpstr>PowerPoint Presentation</vt:lpstr>
      <vt:lpstr>PowerPoint Presentation</vt:lpstr>
      <vt:lpstr>CRISP-DM</vt:lpstr>
      <vt:lpstr>PowerPoint Presentation</vt:lpstr>
      <vt:lpstr>From Data to Implementation</vt:lpstr>
      <vt:lpstr>Statistical Software</vt:lpstr>
      <vt:lpstr>What is R?</vt:lpstr>
      <vt:lpstr>Basics of R</vt:lpstr>
      <vt:lpstr>Basics of R</vt:lpstr>
      <vt:lpstr>PowerPoint Presentation</vt:lpstr>
      <vt:lpstr>PowerPoint Presentation</vt:lpstr>
      <vt:lpstr>What can R do?</vt:lpstr>
      <vt:lpstr>Reading Data with R</vt:lpstr>
      <vt:lpstr>Reading Data with R</vt:lpstr>
      <vt:lpstr>Reading Data with R</vt:lpstr>
      <vt:lpstr>Data Subsets</vt:lpstr>
      <vt:lpstr>Data Subsets</vt:lpstr>
      <vt:lpstr>Simple Data Summaries</vt:lpstr>
      <vt:lpstr>Simple Data Summaries</vt:lpstr>
      <vt:lpstr>Graphics</vt:lpstr>
      <vt:lpstr>Scripts &amp; Functions</vt:lpstr>
      <vt:lpstr>Need more help?</vt:lpstr>
      <vt:lpstr>PowerPoint Presentation</vt:lpstr>
      <vt:lpstr>PowerPoint Presentation</vt:lpstr>
      <vt:lpstr>Simple Data Summaries</vt:lpstr>
      <vt:lpstr>NOTES</vt:lpstr>
      <vt:lpstr>NOTES RESOURCES</vt:lpstr>
      <vt:lpstr>PowerPoint Presentation</vt:lpstr>
      <vt:lpstr>PowerPoint Presentation</vt:lpstr>
      <vt:lpstr>PowerPoint Presentation</vt:lpstr>
      <vt:lpstr>Key Components of Business Understanding</vt:lpstr>
      <vt:lpstr>Assess Situation: Requirements, Assumptions and Constraints</vt:lpstr>
      <vt:lpstr>Determine Data Mining Goals: Data Mining Goals</vt:lpstr>
      <vt:lpstr>PowerPoint Presentation</vt:lpstr>
      <vt:lpstr>Data Structure for Data Mining</vt:lpstr>
      <vt:lpstr>From Data to Implementation</vt:lpstr>
      <vt:lpstr>Key Components of Data Understanding</vt:lpstr>
      <vt:lpstr>Data Acquisition: Data Selection</vt:lpstr>
      <vt:lpstr>Data Description</vt:lpstr>
      <vt:lpstr>Data Exploration</vt:lpstr>
      <vt:lpstr>Data Exploration: Form Hypothesis</vt:lpstr>
      <vt:lpstr>Data Quality</vt:lpstr>
      <vt:lpstr>PowerPoint Presentation</vt:lpstr>
      <vt:lpstr>Data Structure for Data Mining</vt:lpstr>
      <vt:lpstr>Key Components of Data Preparation</vt:lpstr>
      <vt:lpstr>Data Sampling</vt:lpstr>
      <vt:lpstr>Data Preparation: Clean Data</vt:lpstr>
      <vt:lpstr>Clean Data: ROT</vt:lpstr>
      <vt:lpstr>Clean Data</vt:lpstr>
      <vt:lpstr>Clean Data: Missing Values</vt:lpstr>
      <vt:lpstr>Clean Data: Missing Values</vt:lpstr>
      <vt:lpstr>Clean Data: Outliers</vt:lpstr>
      <vt:lpstr>Clean Data: Outliers</vt:lpstr>
      <vt:lpstr>Construct Data: Data Transformation</vt:lpstr>
      <vt:lpstr>Construct Data: Data Transformation</vt:lpstr>
      <vt:lpstr>Construct Data: Data Transformation</vt:lpstr>
      <vt:lpstr>Construct Data: Weighting</vt:lpstr>
      <vt:lpstr>Construct Data: Balancing</vt:lpstr>
      <vt:lpstr>Oversampling to help a weak signal</vt:lpstr>
      <vt:lpstr>Data Sampling</vt:lpstr>
      <vt:lpstr>Data Sampling</vt:lpstr>
      <vt:lpstr>Data Sampling</vt:lpstr>
      <vt:lpstr>Bootstraping</vt:lpstr>
      <vt:lpstr>Cross Validation</vt:lpstr>
      <vt:lpstr>Data Preparation: Keys</vt:lpstr>
      <vt:lpstr>PowerPoint Presentation</vt:lpstr>
      <vt:lpstr>PowerPoint Presentation</vt:lpstr>
      <vt:lpstr>Key Components of Modeling</vt:lpstr>
      <vt:lpstr>Modeling Techniques: Supervised vs Unsupervised</vt:lpstr>
      <vt:lpstr>Modeling Techniques: Supervised vs Unsupervised</vt:lpstr>
      <vt:lpstr>Modeling Techniques</vt:lpstr>
      <vt:lpstr>Modeling Techniques: Regression</vt:lpstr>
      <vt:lpstr>Modeling Techniques: Regression</vt:lpstr>
      <vt:lpstr>Modeling Techniques: Regression</vt:lpstr>
      <vt:lpstr>Modeling Techniques: Bootstrapping/Bagging</vt:lpstr>
      <vt:lpstr>Modeling Techniques: Bootstrapping/Bagging</vt:lpstr>
      <vt:lpstr>Build Model: Model Description</vt:lpstr>
      <vt:lpstr>Model Assessment</vt:lpstr>
      <vt:lpstr>PowerPoint Presentation</vt:lpstr>
      <vt:lpstr>Key Components of Evaluation</vt:lpstr>
      <vt:lpstr>Model Assessment:  Cumulative % Captured Response Chart &amp; Confusion Matrix</vt:lpstr>
      <vt:lpstr>Assess Data Mining Results</vt:lpstr>
      <vt:lpstr>Assess Data Mining Results:  Confusion Matrix</vt:lpstr>
      <vt:lpstr>Model Assessment: Medical Confusion Matrix</vt:lpstr>
      <vt:lpstr>Assessment of Data Mining Results: Data Visualization</vt:lpstr>
      <vt:lpstr>Assessment of Data Mining Results: Data Visualization</vt:lpstr>
      <vt:lpstr>Review Process:  Ways Predictive Models Fail in Production</vt:lpstr>
      <vt:lpstr>Review Process: Test Many Times</vt:lpstr>
      <vt:lpstr>PowerPoint Presentation</vt:lpstr>
      <vt:lpstr>Deployment Principles</vt:lpstr>
      <vt:lpstr>Deployment Principles</vt:lpstr>
      <vt:lpstr> </vt:lpstr>
      <vt:lpstr>Key Components of Deployment</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R Statistical Tools for Data Mining and Analytics</dc:title>
  <dc:creator>David Ryan</dc:creator>
  <cp:lastModifiedBy>David Ryan</cp:lastModifiedBy>
  <cp:revision>67</cp:revision>
  <dcterms:created xsi:type="dcterms:W3CDTF">2014-09-07T18:25:55Z</dcterms:created>
  <dcterms:modified xsi:type="dcterms:W3CDTF">2015-02-10T12:31:04Z</dcterms:modified>
</cp:coreProperties>
</file>